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6" r:id="rId2"/>
    <p:sldId id="2146847442" r:id="rId3"/>
    <p:sldId id="2147471605" r:id="rId4"/>
    <p:sldId id="2147471606" r:id="rId5"/>
    <p:sldId id="2147471607" r:id="rId6"/>
    <p:sldId id="730" r:id="rId7"/>
    <p:sldId id="2147471609" r:id="rId8"/>
    <p:sldId id="264" r:id="rId9"/>
    <p:sldId id="336" r:id="rId10"/>
    <p:sldId id="335" r:id="rId11"/>
    <p:sldId id="291" r:id="rId12"/>
    <p:sldId id="265" r:id="rId13"/>
    <p:sldId id="302" r:id="rId14"/>
    <p:sldId id="277" r:id="rId15"/>
    <p:sldId id="295" r:id="rId16"/>
    <p:sldId id="320" r:id="rId17"/>
    <p:sldId id="332" r:id="rId18"/>
    <p:sldId id="285" r:id="rId19"/>
    <p:sldId id="297" r:id="rId20"/>
    <p:sldId id="292" r:id="rId21"/>
    <p:sldId id="294" r:id="rId22"/>
    <p:sldId id="310" r:id="rId23"/>
    <p:sldId id="301" r:id="rId24"/>
    <p:sldId id="286" r:id="rId25"/>
    <p:sldId id="293" r:id="rId26"/>
    <p:sldId id="333" r:id="rId27"/>
    <p:sldId id="283" r:id="rId28"/>
    <p:sldId id="298" r:id="rId29"/>
    <p:sldId id="300" r:id="rId30"/>
    <p:sldId id="275" r:id="rId31"/>
    <p:sldId id="273" r:id="rId32"/>
    <p:sldId id="334" r:id="rId33"/>
    <p:sldId id="266" r:id="rId34"/>
    <p:sldId id="339" r:id="rId35"/>
    <p:sldId id="305" r:id="rId36"/>
    <p:sldId id="324" r:id="rId37"/>
    <p:sldId id="270" r:id="rId38"/>
    <p:sldId id="322" r:id="rId39"/>
    <p:sldId id="271" r:id="rId40"/>
    <p:sldId id="269" r:id="rId41"/>
    <p:sldId id="323" r:id="rId42"/>
    <p:sldId id="262" r:id="rId43"/>
    <p:sldId id="338" r:id="rId44"/>
    <p:sldId id="316" r:id="rId45"/>
    <p:sldId id="261" r:id="rId46"/>
    <p:sldId id="2147471611" r:id="rId47"/>
    <p:sldId id="257" r:id="rId48"/>
    <p:sldId id="282" r:id="rId49"/>
    <p:sldId id="281" r:id="rId50"/>
    <p:sldId id="276" r:id="rId51"/>
    <p:sldId id="313" r:id="rId52"/>
    <p:sldId id="314" r:id="rId53"/>
    <p:sldId id="274" r:id="rId54"/>
    <p:sldId id="290" r:id="rId55"/>
    <p:sldId id="2147471608" r:id="rId56"/>
    <p:sldId id="1717" r:id="rId57"/>
    <p:sldId id="287" r:id="rId58"/>
    <p:sldId id="318" r:id="rId59"/>
    <p:sldId id="278" r:id="rId60"/>
    <p:sldId id="272" r:id="rId61"/>
    <p:sldId id="263" r:id="rId62"/>
    <p:sldId id="268" r:id="rId63"/>
    <p:sldId id="267" r:id="rId64"/>
    <p:sldId id="288" r:id="rId65"/>
    <p:sldId id="289" r:id="rId66"/>
    <p:sldId id="284" r:id="rId67"/>
    <p:sldId id="315" r:id="rId68"/>
    <p:sldId id="328" r:id="rId69"/>
    <p:sldId id="337" r:id="rId7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CB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022A94-A1FC-4E2E-B399-F7580661090B}" v="220" dt="2023-06-30T21:05:25.5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1149" autoAdjust="0"/>
  </p:normalViewPr>
  <p:slideViewPr>
    <p:cSldViewPr snapToGrid="0">
      <p:cViewPr varScale="1">
        <p:scale>
          <a:sx n="80" d="100"/>
          <a:sy n="80" d="100"/>
        </p:scale>
        <p:origin x="1758" y="9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18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Spalte1</c:v>
                </c:pt>
              </c:strCache>
            </c:strRef>
          </c:tx>
          <c:dPt>
            <c:idx val="0"/>
            <c:bubble3D val="0"/>
            <c:spPr>
              <a:solidFill>
                <a:srgbClr val="005589"/>
              </a:solidFill>
              <a:ln w="19050">
                <a:solidFill>
                  <a:schemeClr val="lt1"/>
                </a:solidFill>
              </a:ln>
              <a:effectLst/>
            </c:spPr>
            <c:extLst>
              <c:ext xmlns:c16="http://schemas.microsoft.com/office/drawing/2014/chart" uri="{C3380CC4-5D6E-409C-BE32-E72D297353CC}">
                <c16:uniqueId val="{00000001-DC07-44DE-87ED-3921D2BB3BFE}"/>
              </c:ext>
            </c:extLst>
          </c:dPt>
          <c:dPt>
            <c:idx val="1"/>
            <c:bubble3D val="0"/>
            <c:explosion val="12"/>
            <c:spPr>
              <a:solidFill>
                <a:srgbClr val="EF4130"/>
              </a:solidFill>
              <a:ln w="19050">
                <a:solidFill>
                  <a:schemeClr val="lt1"/>
                </a:solidFill>
              </a:ln>
              <a:effectLst/>
            </c:spPr>
            <c:extLst>
              <c:ext xmlns:c16="http://schemas.microsoft.com/office/drawing/2014/chart" uri="{C3380CC4-5D6E-409C-BE32-E72D297353CC}">
                <c16:uniqueId val="{00000003-DC07-44DE-87ED-3921D2BB3BFE}"/>
              </c:ext>
            </c:extLst>
          </c:dPt>
          <c:cat>
            <c:strRef>
              <c:f>Tabelle1!$A$2:$A$3</c:f>
              <c:strCache>
                <c:ptCount val="2"/>
                <c:pt idx="0">
                  <c:v>Diagnostiziert</c:v>
                </c:pt>
                <c:pt idx="1">
                  <c:v>Nicht-diagnostiziert</c:v>
                </c:pt>
              </c:strCache>
            </c:strRef>
          </c:cat>
          <c:val>
            <c:numRef>
              <c:f>Tabelle1!$B$2:$B$3</c:f>
              <c:numCache>
                <c:formatCode>General</c:formatCode>
                <c:ptCount val="2"/>
                <c:pt idx="0">
                  <c:v>13.9</c:v>
                </c:pt>
                <c:pt idx="1">
                  <c:v>86.1</c:v>
                </c:pt>
              </c:numCache>
            </c:numRef>
          </c:val>
          <c:extLst>
            <c:ext xmlns:c16="http://schemas.microsoft.com/office/drawing/2014/chart" uri="{C3380CC4-5D6E-409C-BE32-E72D297353CC}">
              <c16:uniqueId val="{00000004-DC07-44DE-87ED-3921D2BB3BF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de-D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Tabelle1!$B$1</c:f>
              <c:strCache>
                <c:ptCount val="1"/>
                <c:pt idx="0">
                  <c:v>&lt;45 </c:v>
                </c:pt>
              </c:strCache>
            </c:strRef>
          </c:tx>
          <c:spPr>
            <a:solidFill>
              <a:schemeClr val="accent5">
                <a:shade val="58000"/>
              </a:schemeClr>
            </a:solidFill>
            <a:ln>
              <a:noFill/>
            </a:ln>
            <a:effectLst/>
          </c:spPr>
          <c:invertIfNegative val="0"/>
          <c:cat>
            <c:strRef>
              <c:f>Tabelle1!$A$2</c:f>
              <c:strCache>
                <c:ptCount val="1"/>
                <c:pt idx="0">
                  <c:v>Kategorie 1</c:v>
                </c:pt>
              </c:strCache>
            </c:strRef>
          </c:cat>
          <c:val>
            <c:numRef>
              <c:f>Tabelle1!$B$2</c:f>
              <c:numCache>
                <c:formatCode>General</c:formatCode>
                <c:ptCount val="1"/>
                <c:pt idx="0">
                  <c:v>69.7</c:v>
                </c:pt>
              </c:numCache>
            </c:numRef>
          </c:val>
          <c:extLst>
            <c:ext xmlns:c16="http://schemas.microsoft.com/office/drawing/2014/chart" uri="{C3380CC4-5D6E-409C-BE32-E72D297353CC}">
              <c16:uniqueId val="{00000000-758C-4952-B52B-43E2C5A9D0FB}"/>
            </c:ext>
          </c:extLst>
        </c:ser>
        <c:ser>
          <c:idx val="1"/>
          <c:order val="1"/>
          <c:tx>
            <c:strRef>
              <c:f>Tabelle1!$C$1</c:f>
              <c:strCache>
                <c:ptCount val="1"/>
                <c:pt idx="0">
                  <c:v>45-64</c:v>
                </c:pt>
              </c:strCache>
            </c:strRef>
          </c:tx>
          <c:spPr>
            <a:solidFill>
              <a:schemeClr val="accent5">
                <a:shade val="86000"/>
              </a:schemeClr>
            </a:solidFill>
            <a:ln>
              <a:noFill/>
            </a:ln>
            <a:effectLst/>
          </c:spPr>
          <c:invertIfNegative val="0"/>
          <c:cat>
            <c:strRef>
              <c:f>Tabelle1!$A$2</c:f>
              <c:strCache>
                <c:ptCount val="1"/>
                <c:pt idx="0">
                  <c:v>Kategorie 1</c:v>
                </c:pt>
              </c:strCache>
            </c:strRef>
          </c:cat>
          <c:val>
            <c:numRef>
              <c:f>Tabelle1!$C$2</c:f>
              <c:numCache>
                <c:formatCode>General</c:formatCode>
                <c:ptCount val="1"/>
                <c:pt idx="0">
                  <c:v>80.5</c:v>
                </c:pt>
              </c:numCache>
            </c:numRef>
          </c:val>
          <c:extLst>
            <c:ext xmlns:c16="http://schemas.microsoft.com/office/drawing/2014/chart" uri="{C3380CC4-5D6E-409C-BE32-E72D297353CC}">
              <c16:uniqueId val="{00000001-758C-4952-B52B-43E2C5A9D0FB}"/>
            </c:ext>
          </c:extLst>
        </c:ser>
        <c:ser>
          <c:idx val="2"/>
          <c:order val="2"/>
          <c:tx>
            <c:strRef>
              <c:f>Tabelle1!$D$1</c:f>
              <c:strCache>
                <c:ptCount val="1"/>
                <c:pt idx="0">
                  <c:v>65-74</c:v>
                </c:pt>
              </c:strCache>
            </c:strRef>
          </c:tx>
          <c:spPr>
            <a:solidFill>
              <a:schemeClr val="accent5">
                <a:tint val="86000"/>
              </a:schemeClr>
            </a:solidFill>
            <a:ln>
              <a:noFill/>
            </a:ln>
            <a:effectLst/>
          </c:spPr>
          <c:invertIfNegative val="0"/>
          <c:cat>
            <c:strRef>
              <c:f>Tabelle1!$A$2</c:f>
              <c:strCache>
                <c:ptCount val="1"/>
                <c:pt idx="0">
                  <c:v>Kategorie 1</c:v>
                </c:pt>
              </c:strCache>
            </c:strRef>
          </c:cat>
          <c:val>
            <c:numRef>
              <c:f>Tabelle1!$D$2</c:f>
              <c:numCache>
                <c:formatCode>General</c:formatCode>
                <c:ptCount val="1"/>
                <c:pt idx="0">
                  <c:v>84.4</c:v>
                </c:pt>
              </c:numCache>
            </c:numRef>
          </c:val>
          <c:extLst>
            <c:ext xmlns:c16="http://schemas.microsoft.com/office/drawing/2014/chart" uri="{C3380CC4-5D6E-409C-BE32-E72D297353CC}">
              <c16:uniqueId val="{00000002-758C-4952-B52B-43E2C5A9D0FB}"/>
            </c:ext>
          </c:extLst>
        </c:ser>
        <c:ser>
          <c:idx val="3"/>
          <c:order val="3"/>
          <c:tx>
            <c:strRef>
              <c:f>Tabelle1!$E$1</c:f>
              <c:strCache>
                <c:ptCount val="1"/>
                <c:pt idx="0">
                  <c:v>&gt;75</c:v>
                </c:pt>
              </c:strCache>
            </c:strRef>
          </c:tx>
          <c:spPr>
            <a:solidFill>
              <a:schemeClr val="accent5">
                <a:tint val="58000"/>
              </a:schemeClr>
            </a:solidFill>
            <a:ln>
              <a:noFill/>
            </a:ln>
            <a:effectLst/>
          </c:spPr>
          <c:invertIfNegative val="0"/>
          <c:cat>
            <c:strRef>
              <c:f>Tabelle1!$A$2</c:f>
              <c:strCache>
                <c:ptCount val="1"/>
                <c:pt idx="0">
                  <c:v>Kategorie 1</c:v>
                </c:pt>
              </c:strCache>
            </c:strRef>
          </c:cat>
          <c:val>
            <c:numRef>
              <c:f>Tabelle1!$E$2</c:f>
              <c:numCache>
                <c:formatCode>General</c:formatCode>
                <c:ptCount val="1"/>
                <c:pt idx="0">
                  <c:v>84.8</c:v>
                </c:pt>
              </c:numCache>
            </c:numRef>
          </c:val>
          <c:extLst>
            <c:ext xmlns:c16="http://schemas.microsoft.com/office/drawing/2014/chart" uri="{C3380CC4-5D6E-409C-BE32-E72D297353CC}">
              <c16:uniqueId val="{00000003-758C-4952-B52B-43E2C5A9D0FB}"/>
            </c:ext>
          </c:extLst>
        </c:ser>
        <c:dLbls>
          <c:showLegendKey val="0"/>
          <c:showVal val="0"/>
          <c:showCatName val="0"/>
          <c:showSerName val="0"/>
          <c:showPercent val="0"/>
          <c:showBubbleSize val="0"/>
        </c:dLbls>
        <c:gapWidth val="219"/>
        <c:overlap val="-27"/>
        <c:axId val="639395551"/>
        <c:axId val="639395967"/>
      </c:barChart>
      <c:catAx>
        <c:axId val="639395551"/>
        <c:scaling>
          <c:orientation val="minMax"/>
        </c:scaling>
        <c:delete val="1"/>
        <c:axPos val="b"/>
        <c:numFmt formatCode="General" sourceLinked="1"/>
        <c:majorTickMark val="none"/>
        <c:minorTickMark val="none"/>
        <c:tickLblPos val="nextTo"/>
        <c:crossAx val="639395967"/>
        <c:crosses val="autoZero"/>
        <c:auto val="1"/>
        <c:lblAlgn val="ctr"/>
        <c:lblOffset val="100"/>
        <c:noMultiLvlLbl val="0"/>
      </c:catAx>
      <c:valAx>
        <c:axId val="639395967"/>
        <c:scaling>
          <c:orientation val="minMax"/>
        </c:scaling>
        <c:delete val="0"/>
        <c:axPos val="l"/>
        <c:title>
          <c:tx>
            <c:rich>
              <a:bodyPr rot="-5400000" spcFirstLastPara="1" vertOverflow="ellipsis" vert="horz" wrap="square" anchor="ctr" anchorCtr="1"/>
              <a:lstStyle/>
              <a:p>
                <a:pPr>
                  <a:defRPr lang="de-DE" sz="1050" b="1" i="0" u="none" strike="noStrike" kern="1200" baseline="0" noProof="0">
                    <a:solidFill>
                      <a:schemeClr val="tx1"/>
                    </a:solidFill>
                    <a:latin typeface="Arial" panose="020B0604020202020204" pitchFamily="34" charset="0"/>
                    <a:ea typeface="+mn-ea"/>
                    <a:cs typeface="Arial" panose="020B0604020202020204" pitchFamily="34" charset="0"/>
                  </a:defRPr>
                </a:pPr>
                <a:r>
                  <a:rPr lang="de-DE" sz="1050" b="1" noProof="0" dirty="0">
                    <a:latin typeface="Arial" panose="020B0604020202020204" pitchFamily="34" charset="0"/>
                    <a:cs typeface="Arial" panose="020B0604020202020204" pitchFamily="34" charset="0"/>
                  </a:rPr>
                  <a:t>Prävalenz der </a:t>
                </a:r>
                <a:r>
                  <a:rPr lang="de-DE" sz="1050" b="1" noProof="0" dirty="0" err="1">
                    <a:latin typeface="Arial" panose="020B0604020202020204" pitchFamily="34" charset="0"/>
                    <a:cs typeface="Arial" panose="020B0604020202020204" pitchFamily="34" charset="0"/>
                  </a:rPr>
                  <a:t>undiagnostizierten</a:t>
                </a:r>
                <a:r>
                  <a:rPr lang="de-DE" sz="1050" b="1" noProof="0" dirty="0">
                    <a:latin typeface="Arial" panose="020B0604020202020204" pitchFamily="34" charset="0"/>
                    <a:cs typeface="Arial" panose="020B0604020202020204" pitchFamily="34" charset="0"/>
                  </a:rPr>
                  <a:t> CKD im Stadium 3 (%)</a:t>
                </a:r>
              </a:p>
            </c:rich>
          </c:tx>
          <c:layout>
            <c:manualLayout>
              <c:xMode val="edge"/>
              <c:yMode val="edge"/>
              <c:x val="1.9230769230769232E-2"/>
              <c:y val="9.0045096711041869E-2"/>
            </c:manualLayout>
          </c:layout>
          <c:overlay val="0"/>
          <c:spPr>
            <a:noFill/>
            <a:ln>
              <a:noFill/>
            </a:ln>
            <a:effectLst/>
          </c:spPr>
          <c:txPr>
            <a:bodyPr rot="-5400000" spcFirstLastPara="1" vertOverflow="ellipsis" vert="horz" wrap="square" anchor="ctr" anchorCtr="1"/>
            <a:lstStyle/>
            <a:p>
              <a:pPr>
                <a:defRPr lang="de-DE" sz="1050" b="1" i="0" u="none" strike="noStrike" kern="1200" baseline="0" noProof="0">
                  <a:solidFill>
                    <a:schemeClr val="tx1"/>
                  </a:solidFill>
                  <a:latin typeface="Arial" panose="020B0604020202020204" pitchFamily="34" charset="0"/>
                  <a:ea typeface="+mn-ea"/>
                  <a:cs typeface="Arial" panose="020B0604020202020204" pitchFamily="34" charset="0"/>
                </a:defRPr>
              </a:pPr>
              <a:endParaRPr lang="de-DE"/>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de-DE"/>
          </a:p>
        </c:txPr>
        <c:crossAx val="639395551"/>
        <c:crosses val="autoZero"/>
        <c:crossBetween val="between"/>
      </c:valAx>
      <c:spPr>
        <a:noFill/>
        <a:ln>
          <a:noFill/>
        </a:ln>
        <a:effectLst/>
      </c:spPr>
    </c:plotArea>
    <c:legend>
      <c:legendPos val="b"/>
      <c:layout>
        <c:manualLayout>
          <c:xMode val="edge"/>
          <c:yMode val="edge"/>
          <c:x val="0.29675140066626288"/>
          <c:y val="0.88239247376766738"/>
          <c:w val="0.40649700938824956"/>
          <c:h val="0.1114715906181061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defRPr>
      </a:pPr>
      <a:endParaRPr lang="de-DE"/>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Gesamt</c:v>
                </c:pt>
              </c:strCache>
            </c:strRef>
          </c:tx>
          <c:spPr>
            <a:solidFill>
              <a:srgbClr val="EF4130"/>
            </a:solidFill>
          </c:spPr>
          <c:dPt>
            <c:idx val="0"/>
            <c:bubble3D val="0"/>
            <c:spPr>
              <a:solidFill>
                <a:srgbClr val="005589"/>
              </a:solidFill>
              <a:ln w="19050">
                <a:solidFill>
                  <a:schemeClr val="lt1"/>
                </a:solidFill>
              </a:ln>
              <a:effectLst/>
            </c:spPr>
            <c:extLst>
              <c:ext xmlns:c16="http://schemas.microsoft.com/office/drawing/2014/chart" uri="{C3380CC4-5D6E-409C-BE32-E72D297353CC}">
                <c16:uniqueId val="{00000001-4781-4520-8D89-51FC9F0D6C02}"/>
              </c:ext>
            </c:extLst>
          </c:dPt>
          <c:dPt>
            <c:idx val="1"/>
            <c:bubble3D val="0"/>
            <c:spPr>
              <a:solidFill>
                <a:srgbClr val="EF4130"/>
              </a:solidFill>
              <a:ln w="19050">
                <a:solidFill>
                  <a:schemeClr val="lt1"/>
                </a:solidFill>
              </a:ln>
              <a:effectLst/>
            </c:spPr>
            <c:extLst>
              <c:ext xmlns:c16="http://schemas.microsoft.com/office/drawing/2014/chart" uri="{C3380CC4-5D6E-409C-BE32-E72D297353CC}">
                <c16:uniqueId val="{00000003-4781-4520-8D89-51FC9F0D6C02}"/>
              </c:ext>
            </c:extLst>
          </c:dPt>
          <c:cat>
            <c:strRef>
              <c:f>Tabelle1!$A$2:$A$3</c:f>
              <c:strCache>
                <c:ptCount val="2"/>
                <c:pt idx="0">
                  <c:v>CKD Diagnose</c:v>
                </c:pt>
                <c:pt idx="1">
                  <c:v>Keine CKD Diagnose</c:v>
                </c:pt>
              </c:strCache>
            </c:strRef>
          </c:cat>
          <c:val>
            <c:numRef>
              <c:f>Tabelle1!$B$2:$B$3</c:f>
              <c:numCache>
                <c:formatCode>General</c:formatCode>
                <c:ptCount val="2"/>
                <c:pt idx="0">
                  <c:v>15.7</c:v>
                </c:pt>
                <c:pt idx="1">
                  <c:v>84.3</c:v>
                </c:pt>
              </c:numCache>
            </c:numRef>
          </c:val>
          <c:extLst>
            <c:ext xmlns:c16="http://schemas.microsoft.com/office/drawing/2014/chart" uri="{C3380CC4-5D6E-409C-BE32-E72D297353CC}">
              <c16:uniqueId val="{00000004-4781-4520-8D89-51FC9F0D6C0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de-DE"/>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Spalte1</c:v>
                </c:pt>
              </c:strCache>
            </c:strRef>
          </c:tx>
          <c:dPt>
            <c:idx val="0"/>
            <c:bubble3D val="0"/>
            <c:spPr>
              <a:solidFill>
                <a:srgbClr val="005589"/>
              </a:solidFill>
              <a:ln w="19050">
                <a:solidFill>
                  <a:schemeClr val="lt1"/>
                </a:solidFill>
              </a:ln>
              <a:effectLst/>
            </c:spPr>
            <c:extLst>
              <c:ext xmlns:c16="http://schemas.microsoft.com/office/drawing/2014/chart" uri="{C3380CC4-5D6E-409C-BE32-E72D297353CC}">
                <c16:uniqueId val="{00000001-EAD9-4AB1-81CB-1A62D7D5E775}"/>
              </c:ext>
            </c:extLst>
          </c:dPt>
          <c:dPt>
            <c:idx val="1"/>
            <c:bubble3D val="0"/>
            <c:explosion val="12"/>
            <c:spPr>
              <a:solidFill>
                <a:srgbClr val="EF4130"/>
              </a:solidFill>
              <a:ln w="19050">
                <a:solidFill>
                  <a:schemeClr val="lt1"/>
                </a:solidFill>
              </a:ln>
              <a:effectLst/>
            </c:spPr>
            <c:extLst>
              <c:ext xmlns:c16="http://schemas.microsoft.com/office/drawing/2014/chart" uri="{C3380CC4-5D6E-409C-BE32-E72D297353CC}">
                <c16:uniqueId val="{00000003-EAD9-4AB1-81CB-1A62D7D5E775}"/>
              </c:ext>
            </c:extLst>
          </c:dPt>
          <c:cat>
            <c:strRef>
              <c:f>Tabelle1!$A$2:$A$3</c:f>
              <c:strCache>
                <c:ptCount val="2"/>
                <c:pt idx="0">
                  <c:v>Diagnostiziert</c:v>
                </c:pt>
                <c:pt idx="1">
                  <c:v>Nicht-diagnostiziert</c:v>
                </c:pt>
              </c:strCache>
            </c:strRef>
          </c:cat>
          <c:val>
            <c:numRef>
              <c:f>Tabelle1!$B$2:$B$3</c:f>
              <c:numCache>
                <c:formatCode>General</c:formatCode>
                <c:ptCount val="2"/>
                <c:pt idx="0">
                  <c:v>18.2</c:v>
                </c:pt>
                <c:pt idx="1">
                  <c:v>81.8</c:v>
                </c:pt>
              </c:numCache>
            </c:numRef>
          </c:val>
          <c:extLst>
            <c:ext xmlns:c16="http://schemas.microsoft.com/office/drawing/2014/chart" uri="{C3380CC4-5D6E-409C-BE32-E72D297353CC}">
              <c16:uniqueId val="{00000004-EAD9-4AB1-81CB-1A62D7D5E77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de-D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Spalte1</c:v>
                </c:pt>
              </c:strCache>
            </c:strRef>
          </c:tx>
          <c:dPt>
            <c:idx val="0"/>
            <c:bubble3D val="0"/>
            <c:spPr>
              <a:solidFill>
                <a:srgbClr val="005589"/>
              </a:solidFill>
              <a:ln w="19050">
                <a:solidFill>
                  <a:schemeClr val="lt1"/>
                </a:solidFill>
              </a:ln>
              <a:effectLst/>
            </c:spPr>
            <c:extLst>
              <c:ext xmlns:c16="http://schemas.microsoft.com/office/drawing/2014/chart" uri="{C3380CC4-5D6E-409C-BE32-E72D297353CC}">
                <c16:uniqueId val="{00000001-F269-4B6C-A98D-BDD8391DD95C}"/>
              </c:ext>
            </c:extLst>
          </c:dPt>
          <c:dPt>
            <c:idx val="1"/>
            <c:bubble3D val="0"/>
            <c:explosion val="12"/>
            <c:spPr>
              <a:solidFill>
                <a:srgbClr val="EF4130"/>
              </a:solidFill>
              <a:ln w="19050">
                <a:solidFill>
                  <a:schemeClr val="lt1"/>
                </a:solidFill>
              </a:ln>
              <a:effectLst/>
            </c:spPr>
            <c:extLst>
              <c:ext xmlns:c16="http://schemas.microsoft.com/office/drawing/2014/chart" uri="{C3380CC4-5D6E-409C-BE32-E72D297353CC}">
                <c16:uniqueId val="{00000003-F269-4B6C-A98D-BDD8391DD95C}"/>
              </c:ext>
            </c:extLst>
          </c:dPt>
          <c:cat>
            <c:strRef>
              <c:f>Tabelle1!$A$2:$A$3</c:f>
              <c:strCache>
                <c:ptCount val="2"/>
                <c:pt idx="0">
                  <c:v>Diagnostiziert</c:v>
                </c:pt>
                <c:pt idx="1">
                  <c:v>Nicht-diagnostiziert</c:v>
                </c:pt>
              </c:strCache>
            </c:strRef>
          </c:cat>
          <c:val>
            <c:numRef>
              <c:f>Tabelle1!$B$2:$B$3</c:f>
              <c:numCache>
                <c:formatCode>General</c:formatCode>
                <c:ptCount val="2"/>
                <c:pt idx="0">
                  <c:v>13.4</c:v>
                </c:pt>
                <c:pt idx="1">
                  <c:v>86.6</c:v>
                </c:pt>
              </c:numCache>
            </c:numRef>
          </c:val>
          <c:extLst>
            <c:ext xmlns:c16="http://schemas.microsoft.com/office/drawing/2014/chart" uri="{C3380CC4-5D6E-409C-BE32-E72D297353CC}">
              <c16:uniqueId val="{00000004-F269-4B6C-A98D-BDD8391DD95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de-DE"/>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Spalte1</c:v>
                </c:pt>
              </c:strCache>
            </c:strRef>
          </c:tx>
          <c:dPt>
            <c:idx val="0"/>
            <c:bubble3D val="0"/>
            <c:spPr>
              <a:solidFill>
                <a:srgbClr val="005589"/>
              </a:solidFill>
              <a:ln w="19050">
                <a:solidFill>
                  <a:schemeClr val="lt1"/>
                </a:solidFill>
              </a:ln>
              <a:effectLst/>
            </c:spPr>
            <c:extLst>
              <c:ext xmlns:c16="http://schemas.microsoft.com/office/drawing/2014/chart" uri="{C3380CC4-5D6E-409C-BE32-E72D297353CC}">
                <c16:uniqueId val="{00000001-3332-4E17-9E08-D222DB10BD9F}"/>
              </c:ext>
            </c:extLst>
          </c:dPt>
          <c:dPt>
            <c:idx val="1"/>
            <c:bubble3D val="0"/>
            <c:explosion val="12"/>
            <c:spPr>
              <a:solidFill>
                <a:srgbClr val="EF4130"/>
              </a:solidFill>
              <a:ln w="19050">
                <a:solidFill>
                  <a:schemeClr val="lt1"/>
                </a:solidFill>
              </a:ln>
              <a:effectLst/>
            </c:spPr>
            <c:extLst>
              <c:ext xmlns:c16="http://schemas.microsoft.com/office/drawing/2014/chart" uri="{C3380CC4-5D6E-409C-BE32-E72D297353CC}">
                <c16:uniqueId val="{00000003-3332-4E17-9E08-D222DB10BD9F}"/>
              </c:ext>
            </c:extLst>
          </c:dPt>
          <c:cat>
            <c:strRef>
              <c:f>Tabelle1!$A$2:$A$3</c:f>
              <c:strCache>
                <c:ptCount val="2"/>
                <c:pt idx="0">
                  <c:v>Diagnostiziert</c:v>
                </c:pt>
                <c:pt idx="1">
                  <c:v>Nicht-diagnostiziert</c:v>
                </c:pt>
              </c:strCache>
            </c:strRef>
          </c:cat>
          <c:val>
            <c:numRef>
              <c:f>Tabelle1!$B$2:$B$3</c:f>
              <c:numCache>
                <c:formatCode>General</c:formatCode>
                <c:ptCount val="2"/>
                <c:pt idx="0">
                  <c:v>21.8</c:v>
                </c:pt>
                <c:pt idx="1">
                  <c:v>78.2</c:v>
                </c:pt>
              </c:numCache>
            </c:numRef>
          </c:val>
          <c:extLst>
            <c:ext xmlns:c16="http://schemas.microsoft.com/office/drawing/2014/chart" uri="{C3380CC4-5D6E-409C-BE32-E72D297353CC}">
              <c16:uniqueId val="{00000004-3332-4E17-9E08-D222DB10BD9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de-D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0.19242</cdr:x>
      <cdr:y>0.77959</cdr:y>
    </cdr:from>
    <cdr:to>
      <cdr:x>0.92152</cdr:x>
      <cdr:y>0.77959</cdr:y>
    </cdr:to>
    <cdr:cxnSp macro="">
      <cdr:nvCxnSpPr>
        <cdr:cNvPr id="3" name="Gerader Verbinder 2">
          <a:extLst xmlns:a="http://schemas.openxmlformats.org/drawingml/2006/main">
            <a:ext uri="{FF2B5EF4-FFF2-40B4-BE49-F238E27FC236}">
              <a16:creationId xmlns:a16="http://schemas.microsoft.com/office/drawing/2014/main" id="{FB487301-911A-43C0-A1B5-F6E4628FF30F}"/>
            </a:ext>
          </a:extLst>
        </cdr:cNvPr>
        <cdr:cNvCxnSpPr/>
      </cdr:nvCxnSpPr>
      <cdr:spPr>
        <a:xfrm xmlns:a="http://schemas.openxmlformats.org/drawingml/2006/main">
          <a:off x="1016597" y="1613575"/>
          <a:ext cx="3852000" cy="0"/>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0.38254</cdr:x>
      <cdr:y>0.2986</cdr:y>
    </cdr:from>
    <cdr:to>
      <cdr:x>0.51567</cdr:x>
      <cdr:y>0.55635</cdr:y>
    </cdr:to>
    <cdr:sp macro="" textlink="">
      <cdr:nvSpPr>
        <cdr:cNvPr id="4" name="Textfeld 3">
          <a:extLst xmlns:a="http://schemas.openxmlformats.org/drawingml/2006/main">
            <a:ext uri="{FF2B5EF4-FFF2-40B4-BE49-F238E27FC236}">
              <a16:creationId xmlns:a16="http://schemas.microsoft.com/office/drawing/2014/main" id="{F866C447-4A2B-40E9-9F9C-1D8832EC039D}"/>
            </a:ext>
          </a:extLst>
        </cdr:cNvPr>
        <cdr:cNvSpPr txBox="1"/>
      </cdr:nvSpPr>
      <cdr:spPr>
        <a:xfrm xmlns:a="http://schemas.openxmlformats.org/drawingml/2006/main">
          <a:off x="1515774" y="463533"/>
          <a:ext cx="527514" cy="400110"/>
        </a:xfrm>
        <a:prstGeom xmlns:a="http://schemas.openxmlformats.org/drawingml/2006/main" prst="rect">
          <a:avLst/>
        </a:prstGeom>
        <a:noFill xmlns:a="http://schemas.openxmlformats.org/drawingml/2006/main"/>
      </cdr:spPr>
      <cdr:txBody>
        <a:bodyPr xmlns:a="http://schemas.openxmlformats.org/drawingml/2006/main" vertOverflow="clip" vert="horz" wrap="square" rtlCol="0">
          <a:spAutoFit/>
        </a:bodyPr>
        <a:lstStyle xmlns:a="http://schemas.openxmlformats.org/drawingml/2006/main"/>
        <a:p xmlns:a="http://schemas.openxmlformats.org/drawingml/2006/main">
          <a:pPr algn="l" rtl="0" eaLnBrk="1" fontAlgn="auto" hangingPunct="1">
            <a:lnSpc>
              <a:spcPct val="100000"/>
            </a:lnSpc>
            <a:spcBef>
              <a:spcPts val="0"/>
            </a:spcBef>
            <a:spcAft>
              <a:spcPts val="0"/>
            </a:spcAft>
          </a:pPr>
          <a:r>
            <a:rPr lang="de-DE" sz="1000" b="1" i="0" u="none" baseline="0" dirty="0">
              <a:solidFill>
                <a:schemeClr val="tx1"/>
              </a:solidFill>
              <a:highlight>
                <a:srgbClr val="FFFF00"/>
              </a:highlight>
              <a:latin typeface="Arial" panose="020B0604020202020204" pitchFamily="34" charset="0"/>
            </a:rPr>
            <a:t>69,7%</a:t>
          </a:r>
        </a:p>
      </cdr:txBody>
    </cdr:sp>
  </cdr:relSizeAnchor>
  <cdr:relSizeAnchor xmlns:cdr="http://schemas.openxmlformats.org/drawingml/2006/chartDrawing">
    <cdr:from>
      <cdr:x>0.51614</cdr:x>
      <cdr:y>0.24352</cdr:y>
    </cdr:from>
    <cdr:to>
      <cdr:x>0.64928</cdr:x>
      <cdr:y>0.52109</cdr:y>
    </cdr:to>
    <cdr:sp macro="" textlink="">
      <cdr:nvSpPr>
        <cdr:cNvPr id="5" name="Textfeld 1">
          <a:extLst xmlns:a="http://schemas.openxmlformats.org/drawingml/2006/main">
            <a:ext uri="{FF2B5EF4-FFF2-40B4-BE49-F238E27FC236}">
              <a16:creationId xmlns:a16="http://schemas.microsoft.com/office/drawing/2014/main" id="{0AE0E116-6308-403F-A414-2C96B25FA190}"/>
            </a:ext>
          </a:extLst>
        </cdr:cNvPr>
        <cdr:cNvSpPr txBox="1"/>
      </cdr:nvSpPr>
      <cdr:spPr>
        <a:xfrm xmlns:a="http://schemas.openxmlformats.org/drawingml/2006/main">
          <a:off x="2045154" y="378023"/>
          <a:ext cx="527554" cy="430887"/>
        </a:xfrm>
        <a:prstGeom xmlns:a="http://schemas.openxmlformats.org/drawingml/2006/main" prst="rect">
          <a:avLst/>
        </a:prstGeom>
        <a:noFill xmlns:a="http://schemas.openxmlformats.org/drawingml/2006/main"/>
      </cdr:spPr>
      <cdr:txBody>
        <a:bodyPr xmlns:a="http://schemas.openxmlformats.org/drawingml/2006/main" vert="horz"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eaLnBrk="1" fontAlgn="auto" hangingPunct="1">
            <a:lnSpc>
              <a:spcPct val="100000"/>
            </a:lnSpc>
            <a:spcBef>
              <a:spcPts val="0"/>
            </a:spcBef>
            <a:spcAft>
              <a:spcPts val="0"/>
            </a:spcAft>
          </a:pPr>
          <a:r>
            <a:rPr lang="de-DE" b="1" i="0" u="none" baseline="0" dirty="0">
              <a:solidFill>
                <a:schemeClr val="tx1"/>
              </a:solidFill>
              <a:latin typeface="Arial" panose="020B0604020202020204" pitchFamily="34" charset="0"/>
            </a:rPr>
            <a:t>80,5%</a:t>
          </a:r>
        </a:p>
      </cdr:txBody>
    </cdr:sp>
  </cdr:relSizeAnchor>
  <cdr:relSizeAnchor xmlns:cdr="http://schemas.openxmlformats.org/drawingml/2006/chartDrawing">
    <cdr:from>
      <cdr:x>0.63418</cdr:x>
      <cdr:y>0.19288</cdr:y>
    </cdr:from>
    <cdr:to>
      <cdr:x>0.76731</cdr:x>
      <cdr:y>0.45063</cdr:y>
    </cdr:to>
    <cdr:sp macro="" textlink="">
      <cdr:nvSpPr>
        <cdr:cNvPr id="6" name="Textfeld 1">
          <a:extLst xmlns:a="http://schemas.openxmlformats.org/drawingml/2006/main">
            <a:ext uri="{FF2B5EF4-FFF2-40B4-BE49-F238E27FC236}">
              <a16:creationId xmlns:a16="http://schemas.microsoft.com/office/drawing/2014/main" id="{35F5D3B3-830F-4936-AB7F-D7A839EC65AE}"/>
            </a:ext>
          </a:extLst>
        </cdr:cNvPr>
        <cdr:cNvSpPr txBox="1"/>
      </cdr:nvSpPr>
      <cdr:spPr>
        <a:xfrm xmlns:a="http://schemas.openxmlformats.org/drawingml/2006/main">
          <a:off x="2512893" y="299418"/>
          <a:ext cx="527514" cy="400110"/>
        </a:xfrm>
        <a:prstGeom xmlns:a="http://schemas.openxmlformats.org/drawingml/2006/main" prst="rect">
          <a:avLst/>
        </a:prstGeom>
        <a:noFill xmlns:a="http://schemas.openxmlformats.org/drawingml/2006/main"/>
      </cdr:spPr>
      <cdr:txBody>
        <a:bodyPr xmlns:a="http://schemas.openxmlformats.org/drawingml/2006/main" vert="horz"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eaLnBrk="1" fontAlgn="auto" hangingPunct="1">
            <a:lnSpc>
              <a:spcPct val="100000"/>
            </a:lnSpc>
            <a:spcBef>
              <a:spcPts val="0"/>
            </a:spcBef>
            <a:spcAft>
              <a:spcPts val="0"/>
            </a:spcAft>
          </a:pPr>
          <a:r>
            <a:rPr lang="de-DE" sz="1000" b="1" i="0" u="none" baseline="0" dirty="0">
              <a:solidFill>
                <a:schemeClr val="tx1"/>
              </a:solidFill>
              <a:latin typeface="Arial" panose="020B0604020202020204" pitchFamily="34" charset="0"/>
            </a:rPr>
            <a:t>84,4%</a:t>
          </a:r>
        </a:p>
      </cdr:txBody>
    </cdr:sp>
  </cdr:relSizeAnchor>
  <cdr:relSizeAnchor xmlns:cdr="http://schemas.openxmlformats.org/drawingml/2006/chartDrawing">
    <cdr:from>
      <cdr:x>0.76339</cdr:x>
      <cdr:y>0.2125</cdr:y>
    </cdr:from>
    <cdr:to>
      <cdr:x>0.89652</cdr:x>
      <cdr:y>0.47025</cdr:y>
    </cdr:to>
    <cdr:sp macro="" textlink="">
      <cdr:nvSpPr>
        <cdr:cNvPr id="7" name="Textfeld 1">
          <a:extLst xmlns:a="http://schemas.openxmlformats.org/drawingml/2006/main">
            <a:ext uri="{FF2B5EF4-FFF2-40B4-BE49-F238E27FC236}">
              <a16:creationId xmlns:a16="http://schemas.microsoft.com/office/drawing/2014/main" id="{4F1F1D40-4785-43B1-AA9A-37AC1076EDA4}"/>
            </a:ext>
          </a:extLst>
        </cdr:cNvPr>
        <cdr:cNvSpPr txBox="1"/>
      </cdr:nvSpPr>
      <cdr:spPr>
        <a:xfrm xmlns:a="http://schemas.openxmlformats.org/drawingml/2006/main">
          <a:off x="3024838" y="329871"/>
          <a:ext cx="527514" cy="400110"/>
        </a:xfrm>
        <a:prstGeom xmlns:a="http://schemas.openxmlformats.org/drawingml/2006/main" prst="rect">
          <a:avLst/>
        </a:prstGeom>
        <a:noFill xmlns:a="http://schemas.openxmlformats.org/drawingml/2006/main"/>
      </cdr:spPr>
      <cdr:txBody>
        <a:bodyPr xmlns:a="http://schemas.openxmlformats.org/drawingml/2006/main" vert="horz"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eaLnBrk="1" fontAlgn="auto" hangingPunct="1">
            <a:lnSpc>
              <a:spcPct val="100000"/>
            </a:lnSpc>
            <a:spcBef>
              <a:spcPts val="0"/>
            </a:spcBef>
            <a:spcAft>
              <a:spcPts val="0"/>
            </a:spcAft>
          </a:pPr>
          <a:r>
            <a:rPr lang="de-DE" sz="1000" b="1" i="0" u="none" baseline="0" dirty="0">
              <a:solidFill>
                <a:schemeClr val="tx1"/>
              </a:solidFill>
              <a:latin typeface="Arial" panose="020B0604020202020204" pitchFamily="34" charset="0"/>
            </a:rPr>
            <a:t>84,8%</a:t>
          </a:r>
        </a:p>
      </cdr:txBody>
    </cdr:sp>
  </cdr:relSizeAnchor>
  <cdr:relSizeAnchor xmlns:cdr="http://schemas.openxmlformats.org/drawingml/2006/chartDrawing">
    <cdr:from>
      <cdr:x>0.23081</cdr:x>
      <cdr:y>0.75633</cdr:y>
    </cdr:from>
    <cdr:to>
      <cdr:x>0.80052</cdr:x>
      <cdr:y>0.92486</cdr:y>
    </cdr:to>
    <cdr:sp macro="" textlink="">
      <cdr:nvSpPr>
        <cdr:cNvPr id="8" name="Textfeld 7">
          <a:extLst xmlns:a="http://schemas.openxmlformats.org/drawingml/2006/main">
            <a:ext uri="{FF2B5EF4-FFF2-40B4-BE49-F238E27FC236}">
              <a16:creationId xmlns:a16="http://schemas.microsoft.com/office/drawing/2014/main" id="{43FB1CF5-80E2-4A81-99D1-F3FB6A52BDC7}"/>
            </a:ext>
          </a:extLst>
        </cdr:cNvPr>
        <cdr:cNvSpPr txBox="1"/>
      </cdr:nvSpPr>
      <cdr:spPr>
        <a:xfrm xmlns:a="http://schemas.openxmlformats.org/drawingml/2006/main">
          <a:off x="914578" y="1174073"/>
          <a:ext cx="2257419" cy="261610"/>
        </a:xfrm>
        <a:prstGeom xmlns:a="http://schemas.openxmlformats.org/drawingml/2006/main" prst="rect">
          <a:avLst/>
        </a:prstGeom>
        <a:noFill xmlns:a="http://schemas.openxmlformats.org/drawingml/2006/main"/>
      </cdr:spPr>
      <cdr:txBody>
        <a:bodyPr xmlns:a="http://schemas.openxmlformats.org/drawingml/2006/main" vertOverflow="clip" vert="horz" wrap="square" rtlCol="0">
          <a:spAutoFit/>
        </a:bodyPr>
        <a:lstStyle xmlns:a="http://schemas.openxmlformats.org/drawingml/2006/main"/>
        <a:p xmlns:a="http://schemas.openxmlformats.org/drawingml/2006/main">
          <a:pPr algn="ctr" rtl="0" eaLnBrk="1" fontAlgn="auto" hangingPunct="1">
            <a:lnSpc>
              <a:spcPct val="100000"/>
            </a:lnSpc>
            <a:spcBef>
              <a:spcPts val="0"/>
            </a:spcBef>
            <a:spcAft>
              <a:spcPts val="0"/>
            </a:spcAft>
          </a:pPr>
          <a:r>
            <a:rPr lang="de-DE" sz="1100" b="1" i="0" u="none" baseline="0" dirty="0">
              <a:solidFill>
                <a:schemeClr val="tx1"/>
              </a:solidFill>
              <a:latin typeface="Arial" panose="020B0604020202020204" pitchFamily="34" charset="0"/>
            </a:rPr>
            <a:t>Alter (Jahre)</a:t>
          </a:r>
        </a:p>
      </cdr:txBody>
    </cdr:sp>
  </cdr:relSizeAnchor>
</c:userShapes>
</file>

<file path=ppt/drawings/drawing2.xml><?xml version="1.0" encoding="utf-8"?>
<c:userShapes xmlns:c="http://schemas.openxmlformats.org/drawingml/2006/chart">
  <cdr:relSizeAnchor xmlns:cdr="http://schemas.openxmlformats.org/drawingml/2006/chartDrawing">
    <cdr:from>
      <cdr:x>0.3473</cdr:x>
      <cdr:y>0.49726</cdr:y>
    </cdr:from>
    <cdr:to>
      <cdr:x>0.68956</cdr:x>
      <cdr:y>0.74647</cdr:y>
    </cdr:to>
    <cdr:sp macro="" textlink="">
      <cdr:nvSpPr>
        <cdr:cNvPr id="2" name="Textfeld 1">
          <a:extLst xmlns:a="http://schemas.openxmlformats.org/drawingml/2006/main">
            <a:ext uri="{FF2B5EF4-FFF2-40B4-BE49-F238E27FC236}">
              <a16:creationId xmlns:a16="http://schemas.microsoft.com/office/drawing/2014/main" id="{44426E2E-99E8-4ADE-9F74-2E81AB21DB1C}"/>
            </a:ext>
          </a:extLst>
        </cdr:cNvPr>
        <cdr:cNvSpPr txBox="1"/>
      </cdr:nvSpPr>
      <cdr:spPr>
        <a:xfrm xmlns:a="http://schemas.openxmlformats.org/drawingml/2006/main">
          <a:off x="1050748" y="736967"/>
          <a:ext cx="1035511" cy="369332"/>
        </a:xfrm>
        <a:prstGeom xmlns:a="http://schemas.openxmlformats.org/drawingml/2006/main" prst="rect">
          <a:avLst/>
        </a:prstGeom>
        <a:noFill xmlns:a="http://schemas.openxmlformats.org/drawingml/2006/main"/>
      </cdr:spPr>
      <cdr:txBody>
        <a:bodyPr xmlns:a="http://schemas.openxmlformats.org/drawingml/2006/main" vertOverflow="clip" vert="horz" wrap="square" rtlCol="0">
          <a:spAutoFit/>
        </a:bodyPr>
        <a:lstStyle xmlns:a="http://schemas.openxmlformats.org/drawingml/2006/main"/>
        <a:p xmlns:a="http://schemas.openxmlformats.org/drawingml/2006/main">
          <a:pPr algn="l" rtl="0" eaLnBrk="1" fontAlgn="auto" hangingPunct="1">
            <a:lnSpc>
              <a:spcPct val="100000"/>
            </a:lnSpc>
            <a:spcBef>
              <a:spcPts val="0"/>
            </a:spcBef>
            <a:spcAft>
              <a:spcPts val="0"/>
            </a:spcAft>
          </a:pPr>
          <a:r>
            <a:rPr lang="de-DE" sz="1800" b="1" i="0" u="none" baseline="0" dirty="0">
              <a:solidFill>
                <a:schemeClr val="bg1"/>
              </a:solidFill>
              <a:latin typeface="Arial" panose="020B0604020202020204" pitchFamily="34" charset="0"/>
            </a:rPr>
            <a:t>84,3%</a:t>
          </a:r>
        </a:p>
      </cdr:txBody>
    </cdr:sp>
  </cdr:relSizeAnchor>
  <cdr:relSizeAnchor xmlns:cdr="http://schemas.openxmlformats.org/drawingml/2006/chartDrawing">
    <cdr:from>
      <cdr:x>0.47582</cdr:x>
      <cdr:y>0.17008</cdr:y>
    </cdr:from>
    <cdr:to>
      <cdr:x>0.73321</cdr:x>
      <cdr:y>0.3466</cdr:y>
    </cdr:to>
    <cdr:sp macro="" textlink="">
      <cdr:nvSpPr>
        <cdr:cNvPr id="3" name="Textfeld 2">
          <a:extLst xmlns:a="http://schemas.openxmlformats.org/drawingml/2006/main">
            <a:ext uri="{FF2B5EF4-FFF2-40B4-BE49-F238E27FC236}">
              <a16:creationId xmlns:a16="http://schemas.microsoft.com/office/drawing/2014/main" id="{80AA6725-9DCA-4FC4-A5D0-E6C4EC18B4FC}"/>
            </a:ext>
          </a:extLst>
        </cdr:cNvPr>
        <cdr:cNvSpPr txBox="1"/>
      </cdr:nvSpPr>
      <cdr:spPr>
        <a:xfrm xmlns:a="http://schemas.openxmlformats.org/drawingml/2006/main">
          <a:off x="1439582" y="252059"/>
          <a:ext cx="778718" cy="261610"/>
        </a:xfrm>
        <a:prstGeom xmlns:a="http://schemas.openxmlformats.org/drawingml/2006/main" prst="rect">
          <a:avLst/>
        </a:prstGeom>
        <a:noFill xmlns:a="http://schemas.openxmlformats.org/drawingml/2006/main"/>
      </cdr:spPr>
      <cdr:txBody>
        <a:bodyPr xmlns:a="http://schemas.openxmlformats.org/drawingml/2006/main" vertOverflow="clip" vert="horz" wrap="square" rtlCol="0">
          <a:spAutoFit/>
        </a:bodyPr>
        <a:lstStyle xmlns:a="http://schemas.openxmlformats.org/drawingml/2006/main"/>
        <a:p xmlns:a="http://schemas.openxmlformats.org/drawingml/2006/main">
          <a:pPr algn="l" rtl="0" eaLnBrk="1" fontAlgn="auto" hangingPunct="1">
            <a:lnSpc>
              <a:spcPct val="100000"/>
            </a:lnSpc>
            <a:spcBef>
              <a:spcPts val="0"/>
            </a:spcBef>
            <a:spcAft>
              <a:spcPts val="0"/>
            </a:spcAft>
          </a:pPr>
          <a:r>
            <a:rPr lang="de-DE" sz="1100" b="1" i="0" u="none" baseline="0" dirty="0">
              <a:solidFill>
                <a:schemeClr val="bg1"/>
              </a:solidFill>
              <a:latin typeface="Arial" panose="020B0604020202020204" pitchFamily="34" charset="0"/>
            </a:rPr>
            <a:t>16,7%</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E91E52-5568-4313-9FE6-CD58E2509F5D}" type="datetimeFigureOut">
              <a:rPr lang="de-DE" smtClean="0"/>
              <a:t>01.07.2023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B1E002-DD7E-471A-A18E-7A718FB1AB8A}" type="slidenum">
              <a:rPr lang="de-DE" smtClean="0"/>
              <a:t>‹Nr.›</a:t>
            </a:fld>
            <a:endParaRPr lang="de-DE"/>
          </a:p>
        </p:txBody>
      </p:sp>
    </p:spTree>
    <p:extLst>
      <p:ext uri="{BB962C8B-B14F-4D97-AF65-F5344CB8AC3E}">
        <p14:creationId xmlns:p14="http://schemas.microsoft.com/office/powerpoint/2010/main" val="1274695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deepl.com/translator?utm_source=windows&amp;utm_medium=app&amp;utm_campaign=windows-shar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deepl.com/translator?utm_source=windows&amp;utm_medium=app&amp;utm_campaign=windows-shar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deepl.com/translator?utm_source=windows&amp;utm_medium=app&amp;utm_campaign=windows-shar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deepl.com/translator?utm_source=windows&amp;utm_medium=app&amp;utm_campaign=windows-share"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deepl.com/translator?utm_source=windows&amp;utm_medium=app&amp;utm_campaign=windows-share"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deepl.com/translator?utm_source=windows&amp;utm_medium=app&amp;utm_campaign=windows-share"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a:t>
            </a:fld>
            <a:endParaRPr lang="de-DE"/>
          </a:p>
        </p:txBody>
      </p:sp>
    </p:spTree>
    <p:extLst>
      <p:ext uri="{BB962C8B-B14F-4D97-AF65-F5344CB8AC3E}">
        <p14:creationId xmlns:p14="http://schemas.microsoft.com/office/powerpoint/2010/main" val="3173082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0" dirty="0">
                <a:solidFill>
                  <a:srgbClr val="202122"/>
                </a:solidFill>
                <a:effectLst/>
                <a:latin typeface="Arial" panose="020B0604020202020204" pitchFamily="34" charset="0"/>
              </a:rPr>
              <a:t>Paraproteinen</a:t>
            </a:r>
            <a:r>
              <a:rPr lang="de-DE" b="0" i="0" dirty="0">
                <a:solidFill>
                  <a:srgbClr val="202122"/>
                </a:solidFill>
                <a:effectLst/>
                <a:latin typeface="Arial" panose="020B0604020202020204" pitchFamily="34" charset="0"/>
              </a:rPr>
              <a:t> handelt es sich um normalerweise nicht im Körper vorhandene Eiweißkörper – meist funktionslose </a:t>
            </a:r>
            <a:r>
              <a:rPr lang="de-DE" b="0" i="0" u="none" strike="noStrike" dirty="0">
                <a:solidFill>
                  <a:srgbClr val="0645AD"/>
                </a:solidFill>
                <a:effectLst/>
                <a:latin typeface="Arial" panose="020B0604020202020204" pitchFamily="34" charset="0"/>
              </a:rPr>
              <a:t>Immunglobuline</a:t>
            </a:r>
            <a:r>
              <a:rPr lang="de-DE" b="0" i="0" dirty="0">
                <a:solidFill>
                  <a:srgbClr val="202122"/>
                </a:solidFill>
                <a:effectLst/>
                <a:latin typeface="Arial" panose="020B0604020202020204" pitchFamily="34" charset="0"/>
              </a:rPr>
              <a:t> (Antikörper) </a:t>
            </a:r>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11</a:t>
            </a:fld>
            <a:endParaRPr lang="de-DE"/>
          </a:p>
        </p:txBody>
      </p:sp>
    </p:spTree>
    <p:extLst>
      <p:ext uri="{BB962C8B-B14F-4D97-AF65-F5344CB8AC3E}">
        <p14:creationId xmlns:p14="http://schemas.microsoft.com/office/powerpoint/2010/main" val="595566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55AA2F-4E93-4509-85C8-CCA704B7FAFC}" type="slidenum">
              <a:rPr kumimoji="0" lang="de-DE" altLang="de-DE"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de-DE" altLang="de-DE"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51791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13</a:t>
            </a:fld>
            <a:endParaRPr lang="de-DE"/>
          </a:p>
        </p:txBody>
      </p:sp>
    </p:spTree>
    <p:extLst>
      <p:ext uri="{BB962C8B-B14F-4D97-AF65-F5344CB8AC3E}">
        <p14:creationId xmlns:p14="http://schemas.microsoft.com/office/powerpoint/2010/main" val="686296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14</a:t>
            </a:fld>
            <a:endParaRPr lang="de-DE"/>
          </a:p>
        </p:txBody>
      </p:sp>
    </p:spTree>
    <p:extLst>
      <p:ext uri="{BB962C8B-B14F-4D97-AF65-F5344CB8AC3E}">
        <p14:creationId xmlns:p14="http://schemas.microsoft.com/office/powerpoint/2010/main" val="972957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800" b="0" i="0" u="none" strike="noStrike" baseline="0" dirty="0">
                <a:solidFill>
                  <a:srgbClr val="000000"/>
                </a:solidFill>
                <a:latin typeface="MyriadPro-SemiCn"/>
              </a:rPr>
              <a:t>Cast-Nephropathie: Es zeigen sich intratubuläre Zylinder, zum Teil schollig und frakturiert und mitumgebender Riesenzellreaktion.</a:t>
            </a:r>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15</a:t>
            </a:fld>
            <a:endParaRPr lang="de-DE"/>
          </a:p>
        </p:txBody>
      </p:sp>
    </p:spTree>
    <p:extLst>
      <p:ext uri="{BB962C8B-B14F-4D97-AF65-F5344CB8AC3E}">
        <p14:creationId xmlns:p14="http://schemas.microsoft.com/office/powerpoint/2010/main" val="4147840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200" b="0" i="0" u="none" strike="noStrike" baseline="0" dirty="0">
                <a:latin typeface="MyriadPro-SemiCn"/>
              </a:rPr>
              <a:t>Leichtketten werden glomerulär filtriert (Kappa: 25 </a:t>
            </a:r>
            <a:r>
              <a:rPr lang="de-DE" sz="1200" b="0" i="0" u="none" strike="noStrike" baseline="0" dirty="0" err="1">
                <a:latin typeface="MyriadPro-SemiCn"/>
              </a:rPr>
              <a:t>kD</a:t>
            </a:r>
            <a:r>
              <a:rPr lang="de-DE" sz="1200" b="0" i="0" u="none" strike="noStrike" baseline="0" dirty="0">
                <a:latin typeface="MyriadPro-SemiCn"/>
              </a:rPr>
              <a:t>, Lambda: 50 </a:t>
            </a:r>
            <a:r>
              <a:rPr lang="de-DE" sz="1200" b="0" i="0" u="none" strike="noStrike" baseline="0" dirty="0" err="1">
                <a:latin typeface="MyriadPro-SemiCn"/>
              </a:rPr>
              <a:t>kD</a:t>
            </a:r>
            <a:r>
              <a:rPr lang="de-DE" sz="1200" b="0" i="0" u="none" strike="noStrike" baseline="0" dirty="0">
                <a:latin typeface="MyriadPro-SemiCn"/>
              </a:rPr>
              <a:t>) und im proximalen Tubulus normalerweise nahezu komplett rückresorbiert. </a:t>
            </a:r>
          </a:p>
          <a:p>
            <a:pPr algn="l"/>
            <a:r>
              <a:rPr lang="de-DE" sz="1200" b="0" i="0" u="none" strike="noStrike" baseline="0" dirty="0">
                <a:latin typeface="MyriadPro-SemiCn"/>
              </a:rPr>
              <a:t>Wenn die Rückresorptionskapazität von etwa 10–30 g Leichtketten/Tag überschritten wird, kommt es zur Anflutung freier Leichtketten im distalen Tubulus, wo diese zusammen mit </a:t>
            </a:r>
            <a:r>
              <a:rPr lang="de-DE" sz="1200" b="1" i="0" u="none" strike="noStrike" baseline="0" dirty="0">
                <a:latin typeface="MyriadPro-BoldSemiCn"/>
              </a:rPr>
              <a:t>Tamm-</a:t>
            </a:r>
            <a:r>
              <a:rPr lang="de-DE" sz="1200" b="1" i="0" u="none" strike="noStrike" baseline="0" dirty="0" err="1">
                <a:latin typeface="MyriadPro-BoldSemiCn"/>
              </a:rPr>
              <a:t>Horsefall</a:t>
            </a:r>
            <a:r>
              <a:rPr lang="de-DE" sz="1200" b="1" i="0" u="none" strike="noStrike" baseline="0" dirty="0">
                <a:latin typeface="MyriadPro-BoldSemiCn"/>
              </a:rPr>
              <a:t>-Protein </a:t>
            </a:r>
            <a:r>
              <a:rPr lang="de-DE" sz="1200" b="0" i="0" u="none" strike="noStrike" baseline="0" dirty="0">
                <a:latin typeface="MyriadPro-SemiCn"/>
              </a:rPr>
              <a:t>Präzipitate bilden können </a:t>
            </a:r>
          </a:p>
          <a:p>
            <a:pPr algn="l"/>
            <a:r>
              <a:rPr lang="de-DE" sz="1200" b="0" i="0" u="none" strike="noStrike" baseline="0" dirty="0">
                <a:latin typeface="MyriadPro-SemiCn"/>
              </a:rPr>
              <a:t>Begünstigend für die Leichtkettenpräzipitation wirken sich eine hohe Leichtkettenkonzentration, ein Volumenmangel, eine hohe distale Natrium-, Kalium- oder Protonenkonzentration, die Gabe von nichtsteroidalen Antirheumatika (NSAR) oder auch die Gabe von Kontrastmittel aus.</a:t>
            </a:r>
          </a:p>
          <a:p>
            <a:pPr algn="l"/>
            <a:r>
              <a:rPr lang="de-DE" sz="1200" b="0" i="0" u="none" strike="noStrike" baseline="0" dirty="0">
                <a:latin typeface="MyriadPro-SemiCn"/>
              </a:rPr>
              <a:t>Der </a:t>
            </a:r>
            <a:r>
              <a:rPr lang="de-DE" sz="1200" b="1" i="0" u="none" strike="noStrike" baseline="0" dirty="0">
                <a:latin typeface="MyriadPro-BoldSemiCn"/>
              </a:rPr>
              <a:t>Urinstreifentest </a:t>
            </a:r>
            <a:r>
              <a:rPr lang="de-DE" sz="1200" b="0" i="0" u="none" strike="noStrike" baseline="0" dirty="0">
                <a:latin typeface="MyriadPro-SemiCn"/>
              </a:rPr>
              <a:t>auf Eiweiß fällt bei der Cast-Nephropathie häufig negativ aus, da er vornehmlich Albumin erkennt und der wesentliche Bestandteil der Proteinurie bei der Cast-Nephropathie Leichtketten sind. </a:t>
            </a:r>
          </a:p>
          <a:p>
            <a:pPr algn="l"/>
            <a:r>
              <a:rPr lang="de-DE" sz="1200" b="0" i="0" u="none" strike="noStrike" baseline="0" dirty="0">
                <a:latin typeface="MyriadPro-SemiCn"/>
              </a:rPr>
              <a:t>Je höher die Leichtkettenausscheidung, desto höher ist auch das Risiko, ein Nierenversagen zu entwickeln.</a:t>
            </a:r>
            <a:endParaRPr lang="de-DE" dirty="0"/>
          </a:p>
          <a:p>
            <a:endParaRPr lang="de-DE" b="0" i="0" dirty="0">
              <a:solidFill>
                <a:srgbClr val="000000"/>
              </a:solidFill>
              <a:effectLst/>
              <a:latin typeface="Fira Sans" panose="020B0503050000020004" pitchFamily="34" charset="0"/>
            </a:endParaRPr>
          </a:p>
          <a:p>
            <a:endParaRPr lang="de-DE" b="0" i="0" dirty="0">
              <a:solidFill>
                <a:srgbClr val="000000"/>
              </a:solidFill>
              <a:effectLst/>
              <a:latin typeface="Fira Sans" panose="020B0503050000020004" pitchFamily="34" charset="0"/>
            </a:endParaRPr>
          </a:p>
          <a:p>
            <a:r>
              <a:rPr lang="de-DE" b="0" i="0" dirty="0">
                <a:solidFill>
                  <a:srgbClr val="000000"/>
                </a:solidFill>
                <a:effectLst/>
                <a:latin typeface="Fira Sans" panose="020B0503050000020004" pitchFamily="34" charset="0"/>
              </a:rPr>
              <a:t>Aspekte der </a:t>
            </a:r>
            <a:r>
              <a:rPr lang="de-DE" b="0" i="0" dirty="0" err="1">
                <a:solidFill>
                  <a:srgbClr val="000000"/>
                </a:solidFill>
                <a:effectLst/>
                <a:latin typeface="Fira Sans" panose="020B0503050000020004" pitchFamily="34" charset="0"/>
              </a:rPr>
              <a:t>Nephronschädigung</a:t>
            </a:r>
            <a:r>
              <a:rPr lang="de-DE" b="0" i="0" dirty="0">
                <a:solidFill>
                  <a:srgbClr val="000000"/>
                </a:solidFill>
                <a:effectLst/>
                <a:latin typeface="Fira Sans" panose="020B0503050000020004" pitchFamily="34" charset="0"/>
              </a:rPr>
              <a:t> im Zusammenhang mit Paraproteinen. Wie aufgrund der glomerulären Handhabung von Makromolekülen vorhergesagt, können Paraproteine mit hohem Molekulargewicht, wie </a:t>
            </a:r>
            <a:r>
              <a:rPr lang="de-DE" b="0" i="0" dirty="0" err="1">
                <a:solidFill>
                  <a:srgbClr val="000000"/>
                </a:solidFill>
                <a:effectLst/>
                <a:latin typeface="Fira Sans" panose="020B0503050000020004" pitchFamily="34" charset="0"/>
              </a:rPr>
              <a:t>IgG</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IgA</a:t>
            </a:r>
            <a:r>
              <a:rPr lang="de-DE" b="0" i="0" dirty="0">
                <a:solidFill>
                  <a:srgbClr val="000000"/>
                </a:solidFill>
                <a:effectLst/>
                <a:latin typeface="Fira Sans" panose="020B0503050000020004" pitchFamily="34" charset="0"/>
              </a:rPr>
              <a:t> und IgM, nur mit dem Glomerulus interagieren, um Krankheiten zu fördern. Monoklonale freie Leichtketten können eine glomeruläre Schädigung begünstigen, aber nur diese Paraproteine mit niedrigem Molekulargewicht werden auch mit Erkrankungen des tubulären Nephrons in Verbindung gebracht und stellen die klassische, klinisch beobachtete Bence-Jones-Proteinurie dar. AH, schwere Kette assoziiert; AL, leichte Kette assoziiert; HCDD, monoklonale </a:t>
            </a:r>
            <a:r>
              <a:rPr lang="de-DE" b="0" i="0" dirty="0" err="1">
                <a:solidFill>
                  <a:srgbClr val="000000"/>
                </a:solidFill>
                <a:effectLst/>
                <a:latin typeface="Fira Sans" panose="020B0503050000020004" pitchFamily="34" charset="0"/>
              </a:rPr>
              <a:t>Ig</a:t>
            </a:r>
            <a:r>
              <a:rPr lang="de-DE" b="0" i="0" dirty="0">
                <a:solidFill>
                  <a:srgbClr val="000000"/>
                </a:solidFill>
                <a:effectLst/>
                <a:latin typeface="Fira Sans" panose="020B0503050000020004" pitchFamily="34" charset="0"/>
              </a:rPr>
              <a:t>-Schwere-Ketten-Ablagerungskrankheit; LCDD, monoklonale </a:t>
            </a:r>
            <a:r>
              <a:rPr lang="de-DE" b="0" i="0" dirty="0" err="1">
                <a:solidFill>
                  <a:srgbClr val="000000"/>
                </a:solidFill>
                <a:effectLst/>
                <a:latin typeface="Fira Sans" panose="020B0503050000020004" pitchFamily="34" charset="0"/>
              </a:rPr>
              <a:t>Ig</a:t>
            </a:r>
            <a:r>
              <a:rPr lang="de-DE" b="0" i="0" dirty="0">
                <a:solidFill>
                  <a:srgbClr val="000000"/>
                </a:solidFill>
                <a:effectLst/>
                <a:latin typeface="Fira Sans" panose="020B0503050000020004" pitchFamily="34" charset="0"/>
              </a:rPr>
              <a:t>-Leichtketten-Ablagerungskrankheit; LHCDD, monoklonale </a:t>
            </a:r>
            <a:r>
              <a:rPr lang="de-DE" b="0" i="0" dirty="0" err="1">
                <a:solidFill>
                  <a:srgbClr val="000000"/>
                </a:solidFill>
                <a:effectLst/>
                <a:latin typeface="Fira Sans" panose="020B0503050000020004" pitchFamily="34" charset="0"/>
              </a:rPr>
              <a:t>Ig</a:t>
            </a:r>
            <a:r>
              <a:rPr lang="de-DE" b="0" i="0" dirty="0">
                <a:solidFill>
                  <a:srgbClr val="000000"/>
                </a:solidFill>
                <a:effectLst/>
                <a:latin typeface="Fira Sans" panose="020B0503050000020004" pitchFamily="34" charset="0"/>
              </a:rPr>
              <a:t>-Leicht- und Schwere-Ketten-Ablagerungskrankheit; MIDD, monoklonale </a:t>
            </a:r>
            <a:r>
              <a:rPr lang="de-DE" b="0" i="0" dirty="0" err="1">
                <a:solidFill>
                  <a:srgbClr val="000000"/>
                </a:solidFill>
                <a:effectLst/>
                <a:latin typeface="Fira Sans" panose="020B0503050000020004" pitchFamily="34" charset="0"/>
              </a:rPr>
              <a:t>Ig</a:t>
            </a:r>
            <a:r>
              <a:rPr lang="de-DE" b="0" i="0" dirty="0">
                <a:solidFill>
                  <a:srgbClr val="000000"/>
                </a:solidFill>
                <a:effectLst/>
                <a:latin typeface="Fira Sans" panose="020B0503050000020004" pitchFamily="34" charset="0"/>
              </a:rPr>
              <a:t>-Ablagerungskrankheit. </a:t>
            </a:r>
          </a:p>
          <a:p>
            <a:endParaRPr lang="de-DE" b="0" i="0" dirty="0">
              <a:solidFill>
                <a:srgbClr val="000000"/>
              </a:solidFill>
              <a:effectLst/>
              <a:latin typeface="Fira Sans" panose="020B0503050000020004" pitchFamily="34" charset="0"/>
            </a:endParaRPr>
          </a:p>
          <a:p>
            <a:endParaRPr lang="de-DE" b="0" i="0" dirty="0">
              <a:solidFill>
                <a:srgbClr val="000000"/>
              </a:solidFill>
              <a:effectLst/>
              <a:latin typeface="Fira Sans" panose="020B0503050000020004" pitchFamily="34" charset="0"/>
            </a:endParaRPr>
          </a:p>
          <a:p>
            <a:r>
              <a:rPr lang="de-DE" b="0" i="0" dirty="0" err="1">
                <a:solidFill>
                  <a:srgbClr val="000000"/>
                </a:solidFill>
                <a:effectLst/>
                <a:latin typeface="Fira Sans" panose="020B0503050000020004" pitchFamily="34" charset="0"/>
              </a:rPr>
              <a:t>atterns</a:t>
            </a:r>
            <a:r>
              <a:rPr lang="de-DE" b="0" i="0" dirty="0">
                <a:solidFill>
                  <a:srgbClr val="000000"/>
                </a:solidFill>
                <a:effectLst/>
                <a:latin typeface="Fira Sans" panose="020B0503050000020004" pitchFamily="34" charset="0"/>
              </a:rPr>
              <a:t> of </a:t>
            </a:r>
            <a:r>
              <a:rPr lang="de-DE" b="0" i="0" dirty="0" err="1">
                <a:solidFill>
                  <a:srgbClr val="000000"/>
                </a:solidFill>
                <a:effectLst/>
                <a:latin typeface="Fira Sans" panose="020B0503050000020004" pitchFamily="34" charset="0"/>
              </a:rPr>
              <a:t>nephron</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injury</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associated</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with</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paraproteins</a:t>
            </a:r>
            <a:r>
              <a:rPr lang="de-DE" b="0" i="0" dirty="0">
                <a:solidFill>
                  <a:srgbClr val="000000"/>
                </a:solidFill>
                <a:effectLst/>
                <a:latin typeface="Fira Sans" panose="020B0503050000020004" pitchFamily="34" charset="0"/>
              </a:rPr>
              <a:t>. As </a:t>
            </a:r>
            <a:r>
              <a:rPr lang="de-DE" b="0" i="0" dirty="0" err="1">
                <a:solidFill>
                  <a:srgbClr val="000000"/>
                </a:solidFill>
                <a:effectLst/>
                <a:latin typeface="Fira Sans" panose="020B0503050000020004" pitchFamily="34" charset="0"/>
              </a:rPr>
              <a:t>predicted</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from</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the</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glomerular</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handling</a:t>
            </a:r>
            <a:r>
              <a:rPr lang="de-DE" b="0" i="0" dirty="0">
                <a:solidFill>
                  <a:srgbClr val="000000"/>
                </a:solidFill>
                <a:effectLst/>
                <a:latin typeface="Fira Sans" panose="020B0503050000020004" pitchFamily="34" charset="0"/>
              </a:rPr>
              <a:t> of </a:t>
            </a:r>
            <a:r>
              <a:rPr lang="de-DE" b="0" i="0" dirty="0" err="1">
                <a:solidFill>
                  <a:srgbClr val="000000"/>
                </a:solidFill>
                <a:effectLst/>
                <a:latin typeface="Fira Sans" panose="020B0503050000020004" pitchFamily="34" charset="0"/>
              </a:rPr>
              <a:t>macromolecules</a:t>
            </a:r>
            <a:r>
              <a:rPr lang="de-DE" b="0" i="0" dirty="0">
                <a:solidFill>
                  <a:srgbClr val="000000"/>
                </a:solidFill>
                <a:effectLst/>
                <a:latin typeface="Fira Sans" panose="020B0503050000020004" pitchFamily="34" charset="0"/>
              </a:rPr>
              <a:t>, high </a:t>
            </a:r>
            <a:r>
              <a:rPr lang="de-DE" b="0" i="0" dirty="0" err="1">
                <a:solidFill>
                  <a:srgbClr val="000000"/>
                </a:solidFill>
                <a:effectLst/>
                <a:latin typeface="Fira Sans" panose="020B0503050000020004" pitchFamily="34" charset="0"/>
              </a:rPr>
              <a:t>molecular</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weight</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paraproteins</a:t>
            </a:r>
            <a:r>
              <a:rPr lang="de-DE" b="0" i="0" dirty="0">
                <a:solidFill>
                  <a:srgbClr val="000000"/>
                </a:solidFill>
                <a:effectLst/>
                <a:latin typeface="Fira Sans" panose="020B0503050000020004" pitchFamily="34" charset="0"/>
              </a:rPr>
              <a:t>, such </a:t>
            </a:r>
            <a:r>
              <a:rPr lang="de-DE" b="0" i="0" dirty="0" err="1">
                <a:solidFill>
                  <a:srgbClr val="000000"/>
                </a:solidFill>
                <a:effectLst/>
                <a:latin typeface="Fira Sans" panose="020B0503050000020004" pitchFamily="34" charset="0"/>
              </a:rPr>
              <a:t>as</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IgG</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IgA</a:t>
            </a:r>
            <a:r>
              <a:rPr lang="de-DE" b="0" i="0" dirty="0">
                <a:solidFill>
                  <a:srgbClr val="000000"/>
                </a:solidFill>
                <a:effectLst/>
                <a:latin typeface="Fira Sans" panose="020B0503050000020004" pitchFamily="34" charset="0"/>
              </a:rPr>
              <a:t>, and IgM, </a:t>
            </a:r>
            <a:r>
              <a:rPr lang="de-DE" b="0" i="0" dirty="0" err="1">
                <a:solidFill>
                  <a:srgbClr val="000000"/>
                </a:solidFill>
                <a:effectLst/>
                <a:latin typeface="Fira Sans" panose="020B0503050000020004" pitchFamily="34" charset="0"/>
              </a:rPr>
              <a:t>may</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interact</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only</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with</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the</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glomerulus</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to</a:t>
            </a:r>
            <a:r>
              <a:rPr lang="de-DE" b="0" i="0" dirty="0">
                <a:solidFill>
                  <a:srgbClr val="000000"/>
                </a:solidFill>
                <a:effectLst/>
                <a:latin typeface="Fira Sans" panose="020B0503050000020004" pitchFamily="34" charset="0"/>
              </a:rPr>
              <a:t> promote </a:t>
            </a:r>
            <a:r>
              <a:rPr lang="de-DE" b="0" i="0" dirty="0" err="1">
                <a:solidFill>
                  <a:srgbClr val="000000"/>
                </a:solidFill>
                <a:effectLst/>
                <a:latin typeface="Fira Sans" panose="020B0503050000020004" pitchFamily="34" charset="0"/>
              </a:rPr>
              <a:t>disease</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Monoclonal</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free</a:t>
            </a:r>
            <a:r>
              <a:rPr lang="de-DE" b="0" i="0" dirty="0">
                <a:solidFill>
                  <a:srgbClr val="000000"/>
                </a:solidFill>
                <a:effectLst/>
                <a:latin typeface="Fira Sans" panose="020B0503050000020004" pitchFamily="34" charset="0"/>
              </a:rPr>
              <a:t> light </a:t>
            </a:r>
            <a:r>
              <a:rPr lang="de-DE" b="0" i="0" dirty="0" err="1">
                <a:solidFill>
                  <a:srgbClr val="000000"/>
                </a:solidFill>
                <a:effectLst/>
                <a:latin typeface="Fira Sans" panose="020B0503050000020004" pitchFamily="34" charset="0"/>
              </a:rPr>
              <a:t>chains</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may</a:t>
            </a:r>
            <a:r>
              <a:rPr lang="de-DE" b="0" i="0" dirty="0">
                <a:solidFill>
                  <a:srgbClr val="000000"/>
                </a:solidFill>
                <a:effectLst/>
                <a:latin typeface="Fira Sans" panose="020B0503050000020004" pitchFamily="34" charset="0"/>
              </a:rPr>
              <a:t> promote </a:t>
            </a:r>
            <a:r>
              <a:rPr lang="de-DE" b="0" i="0" dirty="0" err="1">
                <a:solidFill>
                  <a:srgbClr val="000000"/>
                </a:solidFill>
                <a:effectLst/>
                <a:latin typeface="Fira Sans" panose="020B0503050000020004" pitchFamily="34" charset="0"/>
              </a:rPr>
              <a:t>glomerular</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injury</a:t>
            </a:r>
            <a:r>
              <a:rPr lang="de-DE" b="0" i="0" dirty="0">
                <a:solidFill>
                  <a:srgbClr val="000000"/>
                </a:solidFill>
                <a:effectLst/>
                <a:latin typeface="Fira Sans" panose="020B0503050000020004" pitchFamily="34" charset="0"/>
              </a:rPr>
              <a:t>, but </a:t>
            </a:r>
            <a:r>
              <a:rPr lang="de-DE" b="0" i="0" dirty="0" err="1">
                <a:solidFill>
                  <a:srgbClr val="000000"/>
                </a:solidFill>
                <a:effectLst/>
                <a:latin typeface="Fira Sans" panose="020B0503050000020004" pitchFamily="34" charset="0"/>
              </a:rPr>
              <a:t>only</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these</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low</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molecular</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weight</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paraproteins</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are</a:t>
            </a:r>
            <a:r>
              <a:rPr lang="de-DE" b="0" i="0" dirty="0">
                <a:solidFill>
                  <a:srgbClr val="000000"/>
                </a:solidFill>
                <a:effectLst/>
                <a:latin typeface="Fira Sans" panose="020B0503050000020004" pitchFamily="34" charset="0"/>
              </a:rPr>
              <a:t> also </a:t>
            </a:r>
            <a:r>
              <a:rPr lang="de-DE" b="0" i="0" dirty="0" err="1">
                <a:solidFill>
                  <a:srgbClr val="000000"/>
                </a:solidFill>
                <a:effectLst/>
                <a:latin typeface="Fira Sans" panose="020B0503050000020004" pitchFamily="34" charset="0"/>
              </a:rPr>
              <a:t>associated</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with</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diseases</a:t>
            </a:r>
            <a:r>
              <a:rPr lang="de-DE" b="0" i="0" dirty="0">
                <a:solidFill>
                  <a:srgbClr val="000000"/>
                </a:solidFill>
                <a:effectLst/>
                <a:latin typeface="Fira Sans" panose="020B0503050000020004" pitchFamily="34" charset="0"/>
              </a:rPr>
              <a:t> of </a:t>
            </a:r>
            <a:r>
              <a:rPr lang="de-DE" b="0" i="0" dirty="0" err="1">
                <a:solidFill>
                  <a:srgbClr val="000000"/>
                </a:solidFill>
                <a:effectLst/>
                <a:latin typeface="Fira Sans" panose="020B0503050000020004" pitchFamily="34" charset="0"/>
              </a:rPr>
              <a:t>the</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tubular</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nephron</a:t>
            </a:r>
            <a:r>
              <a:rPr lang="de-DE" b="0" i="0" dirty="0">
                <a:solidFill>
                  <a:srgbClr val="000000"/>
                </a:solidFill>
                <a:effectLst/>
                <a:latin typeface="Fira Sans" panose="020B0503050000020004" pitchFamily="34" charset="0"/>
              </a:rPr>
              <a:t> and </a:t>
            </a:r>
            <a:r>
              <a:rPr lang="de-DE" b="0" i="0" dirty="0" err="1">
                <a:solidFill>
                  <a:srgbClr val="000000"/>
                </a:solidFill>
                <a:effectLst/>
                <a:latin typeface="Fira Sans" panose="020B0503050000020004" pitchFamily="34" charset="0"/>
              </a:rPr>
              <a:t>represent</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the</a:t>
            </a:r>
            <a:r>
              <a:rPr lang="de-DE" b="0" i="0" dirty="0">
                <a:solidFill>
                  <a:srgbClr val="000000"/>
                </a:solidFill>
                <a:effectLst/>
                <a:latin typeface="Fira Sans" panose="020B0503050000020004" pitchFamily="34" charset="0"/>
              </a:rPr>
              <a:t> classic Bence Jones </a:t>
            </a:r>
            <a:r>
              <a:rPr lang="de-DE" b="0" i="0" dirty="0" err="1">
                <a:solidFill>
                  <a:srgbClr val="000000"/>
                </a:solidFill>
                <a:effectLst/>
                <a:latin typeface="Fira Sans" panose="020B0503050000020004" pitchFamily="34" charset="0"/>
              </a:rPr>
              <a:t>proteinuria</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observed</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clinically</a:t>
            </a:r>
            <a:r>
              <a:rPr lang="de-DE" b="0" i="0" dirty="0">
                <a:solidFill>
                  <a:srgbClr val="000000"/>
                </a:solidFill>
                <a:effectLst/>
                <a:latin typeface="Fira Sans" panose="020B0503050000020004" pitchFamily="34" charset="0"/>
              </a:rPr>
              <a:t>. AH, heavy </a:t>
            </a:r>
            <a:r>
              <a:rPr lang="de-DE" b="0" i="0" dirty="0" err="1">
                <a:solidFill>
                  <a:srgbClr val="000000"/>
                </a:solidFill>
                <a:effectLst/>
                <a:latin typeface="Fira Sans" panose="020B0503050000020004" pitchFamily="34" charset="0"/>
              </a:rPr>
              <a:t>chain</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associated</a:t>
            </a:r>
            <a:r>
              <a:rPr lang="de-DE" b="0" i="0" dirty="0">
                <a:solidFill>
                  <a:srgbClr val="000000"/>
                </a:solidFill>
                <a:effectLst/>
                <a:latin typeface="Fira Sans" panose="020B0503050000020004" pitchFamily="34" charset="0"/>
              </a:rPr>
              <a:t>; AL, light </a:t>
            </a:r>
            <a:r>
              <a:rPr lang="de-DE" b="0" i="0" dirty="0" err="1">
                <a:solidFill>
                  <a:srgbClr val="000000"/>
                </a:solidFill>
                <a:effectLst/>
                <a:latin typeface="Fira Sans" panose="020B0503050000020004" pitchFamily="34" charset="0"/>
              </a:rPr>
              <a:t>chain</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associated</a:t>
            </a:r>
            <a:r>
              <a:rPr lang="de-DE" b="0" i="0" dirty="0">
                <a:solidFill>
                  <a:srgbClr val="000000"/>
                </a:solidFill>
                <a:effectLst/>
                <a:latin typeface="Fira Sans" panose="020B0503050000020004" pitchFamily="34" charset="0"/>
              </a:rPr>
              <a:t>; HCDD, </a:t>
            </a:r>
            <a:r>
              <a:rPr lang="de-DE" b="0" i="0" dirty="0" err="1">
                <a:solidFill>
                  <a:srgbClr val="000000"/>
                </a:solidFill>
                <a:effectLst/>
                <a:latin typeface="Fira Sans" panose="020B0503050000020004" pitchFamily="34" charset="0"/>
              </a:rPr>
              <a:t>monoclonal</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Ig</a:t>
            </a:r>
            <a:r>
              <a:rPr lang="de-DE" b="0" i="0" dirty="0">
                <a:solidFill>
                  <a:srgbClr val="000000"/>
                </a:solidFill>
                <a:effectLst/>
                <a:latin typeface="Fira Sans" panose="020B0503050000020004" pitchFamily="34" charset="0"/>
              </a:rPr>
              <a:t> heavy–</a:t>
            </a:r>
            <a:r>
              <a:rPr lang="de-DE" b="0" i="0" dirty="0" err="1">
                <a:solidFill>
                  <a:srgbClr val="000000"/>
                </a:solidFill>
                <a:effectLst/>
                <a:latin typeface="Fira Sans" panose="020B0503050000020004" pitchFamily="34" charset="0"/>
              </a:rPr>
              <a:t>chain</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deposition</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disease</a:t>
            </a:r>
            <a:r>
              <a:rPr lang="de-DE" b="0" i="0" dirty="0">
                <a:solidFill>
                  <a:srgbClr val="000000"/>
                </a:solidFill>
                <a:effectLst/>
                <a:latin typeface="Fira Sans" panose="020B0503050000020004" pitchFamily="34" charset="0"/>
              </a:rPr>
              <a:t>; LCDD, </a:t>
            </a:r>
            <a:r>
              <a:rPr lang="de-DE" b="0" i="0" dirty="0" err="1">
                <a:solidFill>
                  <a:srgbClr val="000000"/>
                </a:solidFill>
                <a:effectLst/>
                <a:latin typeface="Fira Sans" panose="020B0503050000020004" pitchFamily="34" charset="0"/>
              </a:rPr>
              <a:t>monoclonal</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Ig</a:t>
            </a:r>
            <a:r>
              <a:rPr lang="de-DE" b="0" i="0" dirty="0">
                <a:solidFill>
                  <a:srgbClr val="000000"/>
                </a:solidFill>
                <a:effectLst/>
                <a:latin typeface="Fira Sans" panose="020B0503050000020004" pitchFamily="34" charset="0"/>
              </a:rPr>
              <a:t> light–</a:t>
            </a:r>
            <a:r>
              <a:rPr lang="de-DE" b="0" i="0" dirty="0" err="1">
                <a:solidFill>
                  <a:srgbClr val="000000"/>
                </a:solidFill>
                <a:effectLst/>
                <a:latin typeface="Fira Sans" panose="020B0503050000020004" pitchFamily="34" charset="0"/>
              </a:rPr>
              <a:t>chain</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deposition</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disease</a:t>
            </a:r>
            <a:r>
              <a:rPr lang="de-DE" b="0" i="0" dirty="0">
                <a:solidFill>
                  <a:srgbClr val="000000"/>
                </a:solidFill>
                <a:effectLst/>
                <a:latin typeface="Fira Sans" panose="020B0503050000020004" pitchFamily="34" charset="0"/>
              </a:rPr>
              <a:t>; LHCDD, </a:t>
            </a:r>
            <a:r>
              <a:rPr lang="de-DE" b="0" i="0" dirty="0" err="1">
                <a:solidFill>
                  <a:srgbClr val="000000"/>
                </a:solidFill>
                <a:effectLst/>
                <a:latin typeface="Fira Sans" panose="020B0503050000020004" pitchFamily="34" charset="0"/>
              </a:rPr>
              <a:t>monoclonal</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Ig</a:t>
            </a:r>
            <a:r>
              <a:rPr lang="de-DE" b="0" i="0" dirty="0">
                <a:solidFill>
                  <a:srgbClr val="000000"/>
                </a:solidFill>
                <a:effectLst/>
                <a:latin typeface="Fira Sans" panose="020B0503050000020004" pitchFamily="34" charset="0"/>
              </a:rPr>
              <a:t> light– and heavy–</a:t>
            </a:r>
            <a:r>
              <a:rPr lang="de-DE" b="0" i="0" dirty="0" err="1">
                <a:solidFill>
                  <a:srgbClr val="000000"/>
                </a:solidFill>
                <a:effectLst/>
                <a:latin typeface="Fira Sans" panose="020B0503050000020004" pitchFamily="34" charset="0"/>
              </a:rPr>
              <a:t>chain</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deposition</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disease</a:t>
            </a:r>
            <a:r>
              <a:rPr lang="de-DE" b="0" i="0" dirty="0">
                <a:solidFill>
                  <a:srgbClr val="000000"/>
                </a:solidFill>
                <a:effectLst/>
                <a:latin typeface="Fira Sans" panose="020B0503050000020004" pitchFamily="34" charset="0"/>
              </a:rPr>
              <a:t>; MIDD, </a:t>
            </a:r>
            <a:r>
              <a:rPr lang="de-DE" b="0" i="0" dirty="0" err="1">
                <a:solidFill>
                  <a:srgbClr val="000000"/>
                </a:solidFill>
                <a:effectLst/>
                <a:latin typeface="Fira Sans" panose="020B0503050000020004" pitchFamily="34" charset="0"/>
              </a:rPr>
              <a:t>monoclonal</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Ig</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deposition</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disease</a:t>
            </a:r>
            <a:r>
              <a:rPr lang="de-DE" b="0" i="0" dirty="0">
                <a:solidFill>
                  <a:srgbClr val="000000"/>
                </a:solidFill>
                <a:effectLst/>
                <a:latin typeface="Fira Sans" panose="020B0503050000020004" pitchFamily="34" charset="0"/>
              </a:rPr>
              <a:t>. </a:t>
            </a:r>
          </a:p>
        </p:txBody>
      </p:sp>
      <p:sp>
        <p:nvSpPr>
          <p:cNvPr id="4" name="Foliennummernplatzhalter 3"/>
          <p:cNvSpPr>
            <a:spLocks noGrp="1"/>
          </p:cNvSpPr>
          <p:nvPr>
            <p:ph type="sldNum" sz="quarter" idx="5"/>
          </p:nvPr>
        </p:nvSpPr>
        <p:spPr/>
        <p:txBody>
          <a:bodyPr/>
          <a:lstStyle/>
          <a:p>
            <a:fld id="{70B1E002-DD7E-471A-A18E-7A718FB1AB8A}" type="slidenum">
              <a:rPr lang="de-DE" smtClean="0"/>
              <a:t>16</a:t>
            </a:fld>
            <a:endParaRPr lang="de-DE"/>
          </a:p>
        </p:txBody>
      </p:sp>
    </p:spTree>
    <p:extLst>
      <p:ext uri="{BB962C8B-B14F-4D97-AF65-F5344CB8AC3E}">
        <p14:creationId xmlns:p14="http://schemas.microsoft.com/office/powerpoint/2010/main" val="3731303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err="1">
                <a:solidFill>
                  <a:srgbClr val="000000"/>
                </a:solidFill>
                <a:effectLst/>
                <a:latin typeface="Times New Roman" panose="02020603050405020304" pitchFamily="18" charset="0"/>
              </a:rPr>
              <a:t>Mechanisms</a:t>
            </a:r>
            <a:r>
              <a:rPr lang="de-DE" b="0" i="0" dirty="0">
                <a:solidFill>
                  <a:srgbClr val="000000"/>
                </a:solidFill>
                <a:effectLst/>
                <a:latin typeface="Times New Roman" panose="02020603050405020304" pitchFamily="18" charset="0"/>
              </a:rPr>
              <a:t> of </a:t>
            </a:r>
            <a:r>
              <a:rPr lang="de-DE" b="0" i="0" dirty="0" err="1">
                <a:solidFill>
                  <a:srgbClr val="000000"/>
                </a:solidFill>
                <a:effectLst/>
                <a:latin typeface="Times New Roman" panose="02020603050405020304" pitchFamily="18" charset="0"/>
              </a:rPr>
              <a:t>glomerular</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toxicity</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by</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monoclonal</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gammopathy</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AIg</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amyloidosis</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immunoglobulin-derived</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amyloidosis</a:t>
            </a:r>
            <a:r>
              <a:rPr lang="de-DE" b="0" i="0" dirty="0">
                <a:solidFill>
                  <a:srgbClr val="000000"/>
                </a:solidFill>
                <a:effectLst/>
                <a:latin typeface="Times New Roman" panose="02020603050405020304" pitchFamily="18" charset="0"/>
              </a:rPr>
              <a:t>.; C3G, C3 </a:t>
            </a:r>
            <a:r>
              <a:rPr lang="de-DE" b="0" i="0" dirty="0" err="1">
                <a:solidFill>
                  <a:srgbClr val="000000"/>
                </a:solidFill>
                <a:effectLst/>
                <a:latin typeface="Times New Roman" panose="02020603050405020304" pitchFamily="18" charset="0"/>
              </a:rPr>
              <a:t>glomerulopathy</a:t>
            </a:r>
            <a:r>
              <a:rPr lang="de-DE" b="0" i="0" dirty="0">
                <a:solidFill>
                  <a:srgbClr val="000000"/>
                </a:solidFill>
                <a:effectLst/>
                <a:latin typeface="Times New Roman" panose="02020603050405020304" pitchFamily="18" charset="0"/>
              </a:rPr>
              <a:t>; MIDD, </a:t>
            </a:r>
            <a:r>
              <a:rPr lang="de-DE" b="0" i="0" dirty="0" err="1">
                <a:solidFill>
                  <a:srgbClr val="000000"/>
                </a:solidFill>
                <a:effectLst/>
                <a:latin typeface="Times New Roman" panose="02020603050405020304" pitchFamily="18" charset="0"/>
              </a:rPr>
              <a:t>monoclonal</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Ig</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deposition</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disease</a:t>
            </a:r>
            <a:r>
              <a:rPr lang="de-DE" b="0" i="0" dirty="0">
                <a:solidFill>
                  <a:srgbClr val="000000"/>
                </a:solidFill>
                <a:effectLst/>
                <a:latin typeface="Times New Roman" panose="02020603050405020304" pitchFamily="18" charset="0"/>
              </a:rPr>
              <a:t>; PGNMID, proliferative GN </a:t>
            </a:r>
            <a:r>
              <a:rPr lang="de-DE" b="0" i="0" dirty="0" err="1">
                <a:solidFill>
                  <a:srgbClr val="000000"/>
                </a:solidFill>
                <a:effectLst/>
                <a:latin typeface="Times New Roman" panose="02020603050405020304" pitchFamily="18" charset="0"/>
              </a:rPr>
              <a:t>with</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monoclonal</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Ig</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deposits</a:t>
            </a:r>
            <a:r>
              <a:rPr lang="de-DE" b="0" i="0" dirty="0">
                <a:solidFill>
                  <a:srgbClr val="000000"/>
                </a:solidFill>
                <a:effectLst/>
                <a:latin typeface="Times New Roman" panose="02020603050405020304" pitchFamily="18" charset="0"/>
              </a:rPr>
              <a:t>; POEMS, </a:t>
            </a:r>
            <a:r>
              <a:rPr lang="de-DE" b="0" i="0" dirty="0" err="1">
                <a:solidFill>
                  <a:srgbClr val="000000"/>
                </a:solidFill>
                <a:effectLst/>
                <a:latin typeface="Times New Roman" panose="02020603050405020304" pitchFamily="18" charset="0"/>
              </a:rPr>
              <a:t>polyneuropathy</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organomegaly</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endocrinopathy</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monoclonal</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gammopathy</a:t>
            </a:r>
            <a:r>
              <a:rPr lang="de-DE" b="0" i="0" dirty="0">
                <a:solidFill>
                  <a:srgbClr val="000000"/>
                </a:solidFill>
                <a:effectLst/>
                <a:latin typeface="Times New Roman" panose="02020603050405020304" pitchFamily="18" charset="0"/>
              </a:rPr>
              <a:t>, and </a:t>
            </a:r>
            <a:r>
              <a:rPr lang="de-DE" b="0" i="0" dirty="0" err="1">
                <a:solidFill>
                  <a:srgbClr val="000000"/>
                </a:solidFill>
                <a:effectLst/>
                <a:latin typeface="Times New Roman" panose="02020603050405020304" pitchFamily="18" charset="0"/>
              </a:rPr>
              <a:t>skin</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changes</a:t>
            </a:r>
            <a:r>
              <a:rPr lang="de-DE" b="0" i="0" dirty="0">
                <a:solidFill>
                  <a:srgbClr val="000000"/>
                </a:solidFill>
                <a:effectLst/>
                <a:latin typeface="Times New Roman" panose="02020603050405020304" pitchFamily="18" charset="0"/>
              </a:rPr>
              <a:t>.</a:t>
            </a:r>
          </a:p>
          <a:p>
            <a:endParaRPr lang="de-DE" b="0" i="0" dirty="0">
              <a:solidFill>
                <a:srgbClr val="000000"/>
              </a:solidFill>
              <a:effectLst/>
              <a:latin typeface="Times New Roman" panose="02020603050405020304" pitchFamily="18" charset="0"/>
            </a:endParaRPr>
          </a:p>
          <a:p>
            <a:pPr algn="l"/>
            <a:r>
              <a:rPr lang="en-US" b="0" i="0" u="none" strike="noStrike" dirty="0">
                <a:solidFill>
                  <a:srgbClr val="005B92"/>
                </a:solidFill>
                <a:effectLst/>
                <a:latin typeface="Fira Sans" panose="020B0503050000020004" pitchFamily="34" charset="0"/>
              </a:rPr>
              <a:t>Dysproteinemias and Glomerular Disease</a:t>
            </a:r>
            <a:endParaRPr lang="en-US" b="0" i="0" dirty="0">
              <a:solidFill>
                <a:srgbClr val="000000"/>
              </a:solidFill>
              <a:effectLst/>
              <a:latin typeface="Fira Sans" panose="020B0503050000020004" pitchFamily="34" charset="0"/>
            </a:endParaRPr>
          </a:p>
          <a:p>
            <a:pPr algn="l"/>
            <a:r>
              <a:rPr lang="en-US" b="0" i="0" dirty="0">
                <a:solidFill>
                  <a:srgbClr val="000000"/>
                </a:solidFill>
                <a:effectLst/>
                <a:latin typeface="Fira Sans" panose="020B0503050000020004" pitchFamily="34" charset="0"/>
              </a:rPr>
              <a:t>Clinical Journal of the American Society of Nephrology13(1):128-139, January 2018.</a:t>
            </a:r>
          </a:p>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17</a:t>
            </a:fld>
            <a:endParaRPr lang="de-DE"/>
          </a:p>
        </p:txBody>
      </p:sp>
    </p:spTree>
    <p:extLst>
      <p:ext uri="{BB962C8B-B14F-4D97-AF65-F5344CB8AC3E}">
        <p14:creationId xmlns:p14="http://schemas.microsoft.com/office/powerpoint/2010/main" val="951891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effectLst/>
                <a:latin typeface="Arial" panose="020B0604020202020204" pitchFamily="34" charset="0"/>
              </a:rPr>
              <a:t>Manifestationsformen einer Niereninsuffizienz bei </a:t>
            </a:r>
            <a:r>
              <a:rPr lang="de-DE" b="0" i="0" dirty="0" err="1">
                <a:effectLst/>
                <a:latin typeface="Arial" panose="020B0604020202020204" pitchFamily="34" charset="0"/>
              </a:rPr>
              <a:t>Paraproteinämien</a:t>
            </a:r>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18</a:t>
            </a:fld>
            <a:endParaRPr lang="de-DE"/>
          </a:p>
        </p:txBody>
      </p:sp>
    </p:spTree>
    <p:extLst>
      <p:ext uri="{BB962C8B-B14F-4D97-AF65-F5344CB8AC3E}">
        <p14:creationId xmlns:p14="http://schemas.microsoft.com/office/powerpoint/2010/main" val="2579137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19</a:t>
            </a:fld>
            <a:endParaRPr lang="de-DE"/>
          </a:p>
        </p:txBody>
      </p:sp>
    </p:spTree>
    <p:extLst>
      <p:ext uri="{BB962C8B-B14F-4D97-AF65-F5344CB8AC3E}">
        <p14:creationId xmlns:p14="http://schemas.microsoft.com/office/powerpoint/2010/main" val="376911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20</a:t>
            </a:fld>
            <a:endParaRPr lang="de-DE"/>
          </a:p>
        </p:txBody>
      </p:sp>
    </p:spTree>
    <p:extLst>
      <p:ext uri="{BB962C8B-B14F-4D97-AF65-F5344CB8AC3E}">
        <p14:creationId xmlns:p14="http://schemas.microsoft.com/office/powerpoint/2010/main" val="2542552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2</a:t>
            </a:fld>
            <a:endParaRPr lang="de-DE"/>
          </a:p>
        </p:txBody>
      </p:sp>
    </p:spTree>
    <p:extLst>
      <p:ext uri="{BB962C8B-B14F-4D97-AF65-F5344CB8AC3E}">
        <p14:creationId xmlns:p14="http://schemas.microsoft.com/office/powerpoint/2010/main" val="1008886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22</a:t>
            </a:fld>
            <a:endParaRPr lang="de-DE"/>
          </a:p>
        </p:txBody>
      </p:sp>
    </p:spTree>
    <p:extLst>
      <p:ext uri="{BB962C8B-B14F-4D97-AF65-F5344CB8AC3E}">
        <p14:creationId xmlns:p14="http://schemas.microsoft.com/office/powerpoint/2010/main" val="1194941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23</a:t>
            </a:fld>
            <a:endParaRPr lang="de-DE"/>
          </a:p>
        </p:txBody>
      </p:sp>
    </p:spTree>
    <p:extLst>
      <p:ext uri="{BB962C8B-B14F-4D97-AF65-F5344CB8AC3E}">
        <p14:creationId xmlns:p14="http://schemas.microsoft.com/office/powerpoint/2010/main" val="3543361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800" b="0" i="0" u="none" strike="noStrike" baseline="0" dirty="0">
                <a:solidFill>
                  <a:srgbClr val="000000"/>
                </a:solidFill>
                <a:latin typeface="MyriadPro-SemiCn"/>
              </a:rPr>
              <a:t>Einteilung renaler Erkrankungen bei monoklonaler </a:t>
            </a:r>
            <a:r>
              <a:rPr lang="de-DE" sz="1800" b="0" i="0" u="none" strike="noStrike" baseline="0" dirty="0" err="1">
                <a:solidFill>
                  <a:srgbClr val="000000"/>
                </a:solidFill>
                <a:latin typeface="MyriadPro-SemiCn"/>
              </a:rPr>
              <a:t>Gammopathie</a:t>
            </a:r>
            <a:r>
              <a:rPr lang="de-DE" sz="1800" b="0" i="0" u="none" strike="noStrike" baseline="0" dirty="0">
                <a:solidFill>
                  <a:srgbClr val="000000"/>
                </a:solidFill>
                <a:latin typeface="MyriadPro-SemiCn"/>
              </a:rPr>
              <a:t> renaler Signifikanz (MGRS):MGRS-assoziierte </a:t>
            </a:r>
            <a:r>
              <a:rPr lang="de-DE" sz="1800" b="0" i="0" u="none" strike="noStrike" baseline="0" dirty="0" err="1">
                <a:solidFill>
                  <a:srgbClr val="000000"/>
                </a:solidFill>
                <a:latin typeface="MyriadPro-SemiCn"/>
              </a:rPr>
              <a:t>Läsionenwerden</a:t>
            </a:r>
            <a:r>
              <a:rPr lang="de-DE" sz="1800" b="0" i="0" u="none" strike="noStrike" baseline="0" dirty="0">
                <a:solidFill>
                  <a:srgbClr val="000000"/>
                </a:solidFill>
                <a:latin typeface="MyriadPro-SemiCn"/>
              </a:rPr>
              <a:t> zunächst nach</a:t>
            </a:r>
          </a:p>
          <a:p>
            <a:pPr algn="l"/>
            <a:r>
              <a:rPr lang="de-DE" sz="1800" b="0" i="0" u="none" strike="noStrike" baseline="0" dirty="0" err="1">
                <a:solidFill>
                  <a:srgbClr val="000000"/>
                </a:solidFill>
                <a:latin typeface="MyriadPro-SemiCn"/>
              </a:rPr>
              <a:t>demVorhandensein</a:t>
            </a:r>
            <a:r>
              <a:rPr lang="de-DE" sz="1800" b="0" i="0" u="none" strike="noStrike" baseline="0" dirty="0">
                <a:solidFill>
                  <a:srgbClr val="000000"/>
                </a:solidFill>
                <a:latin typeface="MyriadPro-SemiCn"/>
              </a:rPr>
              <a:t> </a:t>
            </a:r>
            <a:r>
              <a:rPr lang="de-DE" sz="1800" b="0" i="0" u="none" strike="noStrike" baseline="0" dirty="0" err="1">
                <a:solidFill>
                  <a:srgbClr val="000000"/>
                </a:solidFill>
                <a:latin typeface="MyriadPro-SemiCn"/>
              </a:rPr>
              <a:t>oderNichtvorhandenseinmonoklonaler</a:t>
            </a:r>
            <a:r>
              <a:rPr lang="de-DE" sz="1800" b="0" i="0" u="none" strike="noStrike" baseline="0" dirty="0">
                <a:solidFill>
                  <a:srgbClr val="000000"/>
                </a:solidFill>
                <a:latin typeface="MyriadPro-SemiCn"/>
              </a:rPr>
              <a:t> Immunglobulin(</a:t>
            </a:r>
            <a:r>
              <a:rPr lang="de-DE" sz="1800" b="0" i="1" u="none" strike="noStrike" baseline="0" dirty="0" err="1">
                <a:solidFill>
                  <a:srgbClr val="000000"/>
                </a:solidFill>
                <a:latin typeface="MyriadPro-It"/>
              </a:rPr>
              <a:t>Ig</a:t>
            </a:r>
            <a:r>
              <a:rPr lang="de-DE" sz="1800" b="0" i="0" u="none" strike="noStrike" baseline="0" dirty="0">
                <a:solidFill>
                  <a:srgbClr val="000000"/>
                </a:solidFill>
                <a:latin typeface="MyriadPro-SemiCn"/>
              </a:rPr>
              <a:t>)-Ablagerungen eingeteilt. Siewerden dann anhand der ultrastrukturellen</a:t>
            </a:r>
          </a:p>
          <a:p>
            <a:pPr algn="l"/>
            <a:r>
              <a:rPr lang="de-DE" sz="1800" b="0" i="0" u="none" strike="noStrike" baseline="0" dirty="0" err="1">
                <a:solidFill>
                  <a:srgbClr val="000000"/>
                </a:solidFill>
                <a:latin typeface="MyriadPro-SemiCn"/>
              </a:rPr>
              <a:t>Charakteristikaweiter</a:t>
            </a:r>
            <a:r>
              <a:rPr lang="de-DE" sz="1800" b="0" i="0" u="none" strike="noStrike" baseline="0" dirty="0">
                <a:solidFill>
                  <a:srgbClr val="000000"/>
                </a:solidFill>
                <a:latin typeface="MyriadPro-SemiCn"/>
              </a:rPr>
              <a:t> subkategorisiert inorganisierteundnichtorganisierteAblagerungen.DieorganisiertenDepositswerdenweiterunterteilt </a:t>
            </a:r>
            <a:r>
              <a:rPr lang="de-DE" sz="1800" b="0" i="0" u="none" strike="noStrike" baseline="0" dirty="0" err="1">
                <a:solidFill>
                  <a:srgbClr val="000000"/>
                </a:solidFill>
                <a:latin typeface="MyriadPro-SemiCn"/>
              </a:rPr>
              <a:t>infibrilläre</a:t>
            </a:r>
            <a:r>
              <a:rPr lang="de-DE" sz="1800" b="0" i="0" u="none" strike="noStrike" baseline="0" dirty="0">
                <a:solidFill>
                  <a:srgbClr val="000000"/>
                </a:solidFill>
                <a:latin typeface="MyriadPro-SemiCn"/>
              </a:rPr>
              <a:t>,</a:t>
            </a:r>
          </a:p>
          <a:p>
            <a:pPr algn="l"/>
            <a:r>
              <a:rPr lang="de-DE" sz="1800" b="0" i="0" u="none" strike="noStrike" baseline="0" dirty="0">
                <a:solidFill>
                  <a:srgbClr val="000000"/>
                </a:solidFill>
                <a:latin typeface="MyriadPro-SemiCn"/>
              </a:rPr>
              <a:t>mikrotubuläre und kristalline Ablagerungen oder Einschlüsse.</a:t>
            </a:r>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24</a:t>
            </a:fld>
            <a:endParaRPr lang="de-DE"/>
          </a:p>
        </p:txBody>
      </p:sp>
    </p:spTree>
    <p:extLst>
      <p:ext uri="{BB962C8B-B14F-4D97-AF65-F5344CB8AC3E}">
        <p14:creationId xmlns:p14="http://schemas.microsoft.com/office/powerpoint/2010/main" val="2468707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25</a:t>
            </a:fld>
            <a:endParaRPr lang="de-DE"/>
          </a:p>
        </p:txBody>
      </p:sp>
    </p:spTree>
    <p:extLst>
      <p:ext uri="{BB962C8B-B14F-4D97-AF65-F5344CB8AC3E}">
        <p14:creationId xmlns:p14="http://schemas.microsoft.com/office/powerpoint/2010/main" val="136708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1" i="0" dirty="0">
                <a:solidFill>
                  <a:srgbClr val="000000"/>
                </a:solidFill>
                <a:effectLst/>
                <a:latin typeface="Fira Sans" panose="020B0503050000020004" pitchFamily="34" charset="0"/>
              </a:rPr>
              <a:t>Renal </a:t>
            </a:r>
            <a:r>
              <a:rPr lang="de-DE" b="1" i="0" dirty="0" err="1">
                <a:solidFill>
                  <a:srgbClr val="000000"/>
                </a:solidFill>
                <a:effectLst/>
                <a:latin typeface="Fira Sans" panose="020B0503050000020004" pitchFamily="34" charset="0"/>
              </a:rPr>
              <a:t>biopsy</a:t>
            </a:r>
            <a:r>
              <a:rPr lang="de-DE" b="1" i="0" dirty="0">
                <a:solidFill>
                  <a:srgbClr val="000000"/>
                </a:solidFill>
                <a:effectLst/>
                <a:latin typeface="Fira Sans" panose="020B0503050000020004" pitchFamily="34" charset="0"/>
              </a:rPr>
              <a:t> in a 72-year-old </a:t>
            </a:r>
            <a:r>
              <a:rPr lang="de-DE" b="1" i="0" dirty="0" err="1">
                <a:solidFill>
                  <a:srgbClr val="000000"/>
                </a:solidFill>
                <a:effectLst/>
                <a:latin typeface="Fira Sans" panose="020B0503050000020004" pitchFamily="34" charset="0"/>
              </a:rPr>
              <a:t>woman</a:t>
            </a:r>
            <a:r>
              <a:rPr lang="de-DE" b="1" i="0" dirty="0">
                <a:solidFill>
                  <a:srgbClr val="000000"/>
                </a:solidFill>
                <a:effectLst/>
                <a:latin typeface="Fira Sans" panose="020B0503050000020004" pitchFamily="34" charset="0"/>
              </a:rPr>
              <a:t> </a:t>
            </a:r>
            <a:r>
              <a:rPr lang="de-DE" b="1" i="0" dirty="0" err="1">
                <a:solidFill>
                  <a:srgbClr val="000000"/>
                </a:solidFill>
                <a:effectLst/>
                <a:latin typeface="Fira Sans" panose="020B0503050000020004" pitchFamily="34" charset="0"/>
              </a:rPr>
              <a:t>showing</a:t>
            </a:r>
            <a:r>
              <a:rPr lang="de-DE" b="1" i="0" dirty="0">
                <a:solidFill>
                  <a:srgbClr val="000000"/>
                </a:solidFill>
                <a:effectLst/>
                <a:latin typeface="Fira Sans" panose="020B0503050000020004" pitchFamily="34" charset="0"/>
              </a:rPr>
              <a:t> </a:t>
            </a:r>
            <a:r>
              <a:rPr lang="de-DE" b="1" i="0" dirty="0" err="1">
                <a:solidFill>
                  <a:srgbClr val="000000"/>
                </a:solidFill>
                <a:effectLst/>
                <a:latin typeface="Fira Sans" panose="020B0503050000020004" pitchFamily="34" charset="0"/>
              </a:rPr>
              <a:t>lambda</a:t>
            </a:r>
            <a:r>
              <a:rPr lang="de-DE" b="1" i="0" dirty="0">
                <a:solidFill>
                  <a:srgbClr val="000000"/>
                </a:solidFill>
                <a:effectLst/>
                <a:latin typeface="Fira Sans" panose="020B0503050000020004" pitchFamily="34" charset="0"/>
              </a:rPr>
              <a:t> light </a:t>
            </a:r>
            <a:r>
              <a:rPr lang="de-DE" b="1" i="0" dirty="0" err="1">
                <a:solidFill>
                  <a:srgbClr val="000000"/>
                </a:solidFill>
                <a:effectLst/>
                <a:latin typeface="Fira Sans" panose="020B0503050000020004" pitchFamily="34" charset="0"/>
              </a:rPr>
              <a:t>chain</a:t>
            </a:r>
            <a:r>
              <a:rPr lang="de-DE" b="1" i="0" dirty="0">
                <a:solidFill>
                  <a:srgbClr val="000000"/>
                </a:solidFill>
                <a:effectLst/>
                <a:latin typeface="Fira Sans" panose="020B0503050000020004" pitchFamily="34" charset="0"/>
              </a:rPr>
              <a:t> </a:t>
            </a:r>
            <a:r>
              <a:rPr lang="de-DE" b="1" i="0" dirty="0" err="1">
                <a:solidFill>
                  <a:srgbClr val="000000"/>
                </a:solidFill>
                <a:effectLst/>
                <a:latin typeface="Fira Sans" panose="020B0503050000020004" pitchFamily="34" charset="0"/>
              </a:rPr>
              <a:t>amyloidosis</a:t>
            </a:r>
            <a:r>
              <a:rPr lang="de-DE" b="1" i="0" dirty="0">
                <a:solidFill>
                  <a:srgbClr val="000000"/>
                </a:solidFill>
                <a:effectLst/>
                <a:latin typeface="Fira Sans" panose="020B0503050000020004" pitchFamily="34" charset="0"/>
              </a:rPr>
              <a:t>.</a:t>
            </a:r>
            <a:r>
              <a:rPr lang="de-DE" b="0" i="0" dirty="0">
                <a:solidFill>
                  <a:srgbClr val="000000"/>
                </a:solidFill>
                <a:effectLst/>
                <a:latin typeface="Fira Sans" panose="020B0503050000020004" pitchFamily="34" charset="0"/>
              </a:rPr>
              <a:t> (A) </a:t>
            </a:r>
            <a:r>
              <a:rPr lang="de-DE" b="0" i="0" dirty="0" err="1">
                <a:solidFill>
                  <a:srgbClr val="000000"/>
                </a:solidFill>
                <a:effectLst/>
                <a:latin typeface="Fira Sans" panose="020B0503050000020004" pitchFamily="34" charset="0"/>
              </a:rPr>
              <a:t>Glomerular</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mesangial</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areas</a:t>
            </a:r>
            <a:r>
              <a:rPr lang="de-DE" b="0" i="0" dirty="0">
                <a:solidFill>
                  <a:srgbClr val="000000"/>
                </a:solidFill>
                <a:effectLst/>
                <a:latin typeface="Fira Sans" panose="020B0503050000020004" pitchFamily="34" charset="0"/>
              </a:rPr>
              <a:t> and </a:t>
            </a:r>
            <a:r>
              <a:rPr lang="de-DE" b="0" i="0" dirty="0" err="1">
                <a:solidFill>
                  <a:srgbClr val="000000"/>
                </a:solidFill>
                <a:effectLst/>
                <a:latin typeface="Fira Sans" panose="020B0503050000020004" pitchFamily="34" charset="0"/>
              </a:rPr>
              <a:t>glomerular</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capillary</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walls</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are</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markedly</a:t>
            </a:r>
            <a:r>
              <a:rPr lang="de-DE" b="0" i="0" dirty="0">
                <a:solidFill>
                  <a:srgbClr val="000000"/>
                </a:solidFill>
                <a:effectLst/>
                <a:latin typeface="Fira Sans" panose="020B0503050000020004" pitchFamily="34" charset="0"/>
              </a:rPr>
              <a:t> and </a:t>
            </a:r>
            <a:r>
              <a:rPr lang="de-DE" b="0" i="0" dirty="0" err="1">
                <a:solidFill>
                  <a:srgbClr val="000000"/>
                </a:solidFill>
                <a:effectLst/>
                <a:latin typeface="Fira Sans" panose="020B0503050000020004" pitchFamily="34" charset="0"/>
              </a:rPr>
              <a:t>globally</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expanded</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by</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cellular</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silver</a:t>
            </a:r>
            <a:r>
              <a:rPr lang="de-DE" b="0" i="0" dirty="0">
                <a:solidFill>
                  <a:srgbClr val="000000"/>
                </a:solidFill>
                <a:effectLst/>
                <a:latin typeface="Fira Sans" panose="020B0503050000020004" pitchFamily="34" charset="0"/>
              </a:rPr>
              <a:t>-negative amyloid </a:t>
            </a:r>
            <a:r>
              <a:rPr lang="de-DE" b="0" i="0" dirty="0" err="1">
                <a:solidFill>
                  <a:srgbClr val="000000"/>
                </a:solidFill>
                <a:effectLst/>
                <a:latin typeface="Fira Sans" panose="020B0503050000020004" pitchFamily="34" charset="0"/>
              </a:rPr>
              <a:t>deposits</a:t>
            </a:r>
            <a:r>
              <a:rPr lang="de-DE" b="0" i="0" dirty="0">
                <a:solidFill>
                  <a:srgbClr val="000000"/>
                </a:solidFill>
                <a:effectLst/>
                <a:latin typeface="Fira Sans" panose="020B0503050000020004" pitchFamily="34" charset="0"/>
              </a:rPr>
              <a:t> (×200). (B) Amyloid </a:t>
            </a:r>
            <a:r>
              <a:rPr lang="de-DE" b="0" i="0" dirty="0" err="1">
                <a:solidFill>
                  <a:srgbClr val="000000"/>
                </a:solidFill>
                <a:effectLst/>
                <a:latin typeface="Fira Sans" panose="020B0503050000020004" pitchFamily="34" charset="0"/>
              </a:rPr>
              <a:t>deposits</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by</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definition</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are</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Congo</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red</a:t>
            </a:r>
            <a:r>
              <a:rPr lang="de-DE" b="0" i="0" dirty="0">
                <a:solidFill>
                  <a:srgbClr val="000000"/>
                </a:solidFill>
                <a:effectLst/>
                <a:latin typeface="Fira Sans" panose="020B0503050000020004" pitchFamily="34" charset="0"/>
              </a:rPr>
              <a:t> positive (×200). (C) </a:t>
            </a:r>
            <a:r>
              <a:rPr lang="de-DE" b="0" i="0" dirty="0" err="1">
                <a:solidFill>
                  <a:srgbClr val="000000"/>
                </a:solidFill>
                <a:effectLst/>
                <a:latin typeface="Fira Sans" panose="020B0503050000020004" pitchFamily="34" charset="0"/>
              </a:rPr>
              <a:t>Under</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polarized</a:t>
            </a:r>
            <a:r>
              <a:rPr lang="de-DE" b="0" i="0" dirty="0">
                <a:solidFill>
                  <a:srgbClr val="000000"/>
                </a:solidFill>
                <a:effectLst/>
                <a:latin typeface="Fira Sans" panose="020B0503050000020004" pitchFamily="34" charset="0"/>
              </a:rPr>
              <a:t> light, </a:t>
            </a:r>
            <a:r>
              <a:rPr lang="de-DE" b="0" i="0" dirty="0" err="1">
                <a:solidFill>
                  <a:srgbClr val="000000"/>
                </a:solidFill>
                <a:effectLst/>
                <a:latin typeface="Fira Sans" panose="020B0503050000020004" pitchFamily="34" charset="0"/>
              </a:rPr>
              <a:t>they</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show</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anomalous</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colors</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yellow</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green</a:t>
            </a:r>
            <a:r>
              <a:rPr lang="de-DE" b="0" i="0" dirty="0">
                <a:solidFill>
                  <a:srgbClr val="000000"/>
                </a:solidFill>
                <a:effectLst/>
                <a:latin typeface="Fira Sans" panose="020B0503050000020004" pitchFamily="34" charset="0"/>
              </a:rPr>
              <a:t>, and </a:t>
            </a:r>
            <a:r>
              <a:rPr lang="de-DE" b="0" i="0" dirty="0" err="1">
                <a:solidFill>
                  <a:srgbClr val="000000"/>
                </a:solidFill>
                <a:effectLst/>
                <a:latin typeface="Fira Sans" panose="020B0503050000020004" pitchFamily="34" charset="0"/>
              </a:rPr>
              <a:t>red</a:t>
            </a:r>
            <a:r>
              <a:rPr lang="de-DE" b="0" i="0" dirty="0">
                <a:solidFill>
                  <a:srgbClr val="000000"/>
                </a:solidFill>
                <a:effectLst/>
                <a:latin typeface="Fira Sans" panose="020B0503050000020004" pitchFamily="34" charset="0"/>
              </a:rPr>
              <a:t>; ×200). (D) The </a:t>
            </a:r>
            <a:r>
              <a:rPr lang="de-DE" b="0" i="0" dirty="0" err="1">
                <a:solidFill>
                  <a:srgbClr val="000000"/>
                </a:solidFill>
                <a:effectLst/>
                <a:latin typeface="Fira Sans" panose="020B0503050000020004" pitchFamily="34" charset="0"/>
              </a:rPr>
              <a:t>deposits</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exhibit</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randomly</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oriented</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straight</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fibrils</a:t>
            </a:r>
            <a:r>
              <a:rPr lang="de-DE" b="0" i="0" dirty="0">
                <a:solidFill>
                  <a:srgbClr val="000000"/>
                </a:solidFill>
                <a:effectLst/>
                <a:latin typeface="Fira Sans" panose="020B0503050000020004" pitchFamily="34" charset="0"/>
              </a:rPr>
              <a:t> on </a:t>
            </a:r>
            <a:r>
              <a:rPr lang="de-DE" b="0" i="0" dirty="0" err="1">
                <a:solidFill>
                  <a:srgbClr val="000000"/>
                </a:solidFill>
                <a:effectLst/>
                <a:latin typeface="Fira Sans" panose="020B0503050000020004" pitchFamily="34" charset="0"/>
              </a:rPr>
              <a:t>transmission</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electron</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microscopy</a:t>
            </a:r>
            <a:r>
              <a:rPr lang="de-DE" b="0" i="0" dirty="0">
                <a:solidFill>
                  <a:srgbClr val="000000"/>
                </a:solidFill>
                <a:effectLst/>
                <a:latin typeface="Fira Sans" panose="020B0503050000020004" pitchFamily="34" charset="0"/>
              </a:rPr>
              <a:t> (49,000). (E) Amyloid </a:t>
            </a:r>
            <a:r>
              <a:rPr lang="de-DE" b="0" i="0" dirty="0" err="1">
                <a:solidFill>
                  <a:srgbClr val="000000"/>
                </a:solidFill>
                <a:effectLst/>
                <a:latin typeface="Fira Sans" panose="020B0503050000020004" pitchFamily="34" charset="0"/>
              </a:rPr>
              <a:t>spicules</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resulting</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from</a:t>
            </a:r>
            <a:r>
              <a:rPr lang="de-DE" b="0" i="0" dirty="0">
                <a:solidFill>
                  <a:srgbClr val="000000"/>
                </a:solidFill>
                <a:effectLst/>
                <a:latin typeface="Fira Sans" panose="020B0503050000020004" pitchFamily="34" charset="0"/>
              </a:rPr>
              <a:t> parallel </a:t>
            </a:r>
            <a:r>
              <a:rPr lang="de-DE" b="0" i="0" dirty="0" err="1">
                <a:solidFill>
                  <a:srgbClr val="000000"/>
                </a:solidFill>
                <a:effectLst/>
                <a:latin typeface="Fira Sans" panose="020B0503050000020004" pitchFamily="34" charset="0"/>
              </a:rPr>
              <a:t>alignment</a:t>
            </a:r>
            <a:r>
              <a:rPr lang="de-DE" b="0" i="0" dirty="0">
                <a:solidFill>
                  <a:srgbClr val="000000"/>
                </a:solidFill>
                <a:effectLst/>
                <a:latin typeface="Fira Sans" panose="020B0503050000020004" pitchFamily="34" charset="0"/>
              </a:rPr>
              <a:t> of amyloid </a:t>
            </a:r>
            <a:r>
              <a:rPr lang="de-DE" b="0" i="0" dirty="0" err="1">
                <a:solidFill>
                  <a:srgbClr val="000000"/>
                </a:solidFill>
                <a:effectLst/>
                <a:latin typeface="Fira Sans" panose="020B0503050000020004" pitchFamily="34" charset="0"/>
              </a:rPr>
              <a:t>fibrils</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perpendicular</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to</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the</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glomerular</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basement</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membrane</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are</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seen</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electron</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microscopy</a:t>
            </a:r>
            <a:r>
              <a:rPr lang="de-DE" b="0" i="0" dirty="0">
                <a:solidFill>
                  <a:srgbClr val="000000"/>
                </a:solidFill>
                <a:effectLst/>
                <a:latin typeface="Fira Sans" panose="020B0503050000020004" pitchFamily="34" charset="0"/>
              </a:rPr>
              <a:t>, ×13,000). Amyloid </a:t>
            </a:r>
            <a:r>
              <a:rPr lang="de-DE" b="0" i="0" dirty="0" err="1">
                <a:solidFill>
                  <a:srgbClr val="000000"/>
                </a:solidFill>
                <a:effectLst/>
                <a:latin typeface="Fira Sans" panose="020B0503050000020004" pitchFamily="34" charset="0"/>
              </a:rPr>
              <a:t>spicules</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are</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more</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common</a:t>
            </a:r>
            <a:r>
              <a:rPr lang="de-DE" b="0" i="0" dirty="0">
                <a:solidFill>
                  <a:srgbClr val="000000"/>
                </a:solidFill>
                <a:effectLst/>
                <a:latin typeface="Fira Sans" panose="020B0503050000020004" pitchFamily="34" charset="0"/>
              </a:rPr>
              <a:t> in </a:t>
            </a:r>
            <a:r>
              <a:rPr lang="de-DE" b="0" i="0" dirty="0" err="1">
                <a:solidFill>
                  <a:srgbClr val="000000"/>
                </a:solidFill>
                <a:effectLst/>
                <a:latin typeface="Fira Sans" panose="020B0503050000020004" pitchFamily="34" charset="0"/>
              </a:rPr>
              <a:t>Ig</a:t>
            </a:r>
            <a:r>
              <a:rPr lang="de-DE" b="0" i="0" dirty="0">
                <a:solidFill>
                  <a:srgbClr val="000000"/>
                </a:solidFill>
                <a:effectLst/>
                <a:latin typeface="Fira Sans" panose="020B0503050000020004" pitchFamily="34" charset="0"/>
              </a:rPr>
              <a:t> light </a:t>
            </a:r>
            <a:r>
              <a:rPr lang="de-DE" b="0" i="0" dirty="0" err="1">
                <a:solidFill>
                  <a:srgbClr val="000000"/>
                </a:solidFill>
                <a:effectLst/>
                <a:latin typeface="Fira Sans" panose="020B0503050000020004" pitchFamily="34" charset="0"/>
              </a:rPr>
              <a:t>chain</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amyloidosis</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than</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serum</a:t>
            </a:r>
            <a:r>
              <a:rPr lang="de-DE" b="0" i="0" dirty="0">
                <a:solidFill>
                  <a:srgbClr val="000000"/>
                </a:solidFill>
                <a:effectLst/>
                <a:latin typeface="Fira Sans" panose="020B0503050000020004" pitchFamily="34" charset="0"/>
              </a:rPr>
              <a:t> amyloid A </a:t>
            </a:r>
            <a:r>
              <a:rPr lang="de-DE" b="0" i="0" dirty="0" err="1">
                <a:solidFill>
                  <a:srgbClr val="000000"/>
                </a:solidFill>
                <a:effectLst/>
                <a:latin typeface="Fira Sans" panose="020B0503050000020004" pitchFamily="34" charset="0"/>
              </a:rPr>
              <a:t>amyloidosis</a:t>
            </a:r>
            <a:r>
              <a:rPr lang="de-DE" b="0" i="0" dirty="0">
                <a:solidFill>
                  <a:srgbClr val="000000"/>
                </a:solidFill>
                <a:effectLst/>
                <a:latin typeface="Fira Sans" panose="020B0503050000020004" pitchFamily="34" charset="0"/>
              </a:rPr>
              <a:t> and </a:t>
            </a:r>
            <a:r>
              <a:rPr lang="de-DE" b="0" i="0" dirty="0" err="1">
                <a:solidFill>
                  <a:srgbClr val="000000"/>
                </a:solidFill>
                <a:effectLst/>
                <a:latin typeface="Fira Sans" panose="020B0503050000020004" pitchFamily="34" charset="0"/>
              </a:rPr>
              <a:t>are</a:t>
            </a:r>
            <a:r>
              <a:rPr lang="de-DE" b="0" i="0" dirty="0">
                <a:solidFill>
                  <a:srgbClr val="000000"/>
                </a:solidFill>
                <a:effectLst/>
                <a:latin typeface="Fira Sans" panose="020B0503050000020004" pitchFamily="34" charset="0"/>
              </a:rPr>
              <a:t> not </a:t>
            </a:r>
            <a:r>
              <a:rPr lang="de-DE" b="0" i="0" dirty="0" err="1">
                <a:solidFill>
                  <a:srgbClr val="000000"/>
                </a:solidFill>
                <a:effectLst/>
                <a:latin typeface="Fira Sans" panose="020B0503050000020004" pitchFamily="34" charset="0"/>
              </a:rPr>
              <a:t>usually</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seen</a:t>
            </a:r>
            <a:r>
              <a:rPr lang="de-DE" b="0" i="0" dirty="0">
                <a:solidFill>
                  <a:srgbClr val="000000"/>
                </a:solidFill>
                <a:effectLst/>
                <a:latin typeface="Fira Sans" panose="020B0503050000020004" pitchFamily="34" charset="0"/>
              </a:rPr>
              <a:t> in </a:t>
            </a:r>
            <a:r>
              <a:rPr lang="de-DE" b="0" i="0" dirty="0" err="1">
                <a:solidFill>
                  <a:srgbClr val="000000"/>
                </a:solidFill>
                <a:effectLst/>
                <a:latin typeface="Fira Sans" panose="020B0503050000020004" pitchFamily="34" charset="0"/>
              </a:rPr>
              <a:t>other</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types</a:t>
            </a:r>
            <a:r>
              <a:rPr lang="de-DE" b="0" i="0" dirty="0">
                <a:solidFill>
                  <a:srgbClr val="000000"/>
                </a:solidFill>
                <a:effectLst/>
                <a:latin typeface="Fira Sans" panose="020B0503050000020004" pitchFamily="34" charset="0"/>
              </a:rPr>
              <a:t> of renal </a:t>
            </a:r>
            <a:r>
              <a:rPr lang="de-DE" b="0" i="0" dirty="0" err="1">
                <a:solidFill>
                  <a:srgbClr val="000000"/>
                </a:solidFill>
                <a:effectLst/>
                <a:latin typeface="Fira Sans" panose="020B0503050000020004" pitchFamily="34" charset="0"/>
              </a:rPr>
              <a:t>amyloidosis</a:t>
            </a:r>
            <a:r>
              <a:rPr lang="de-DE" b="0" i="0" dirty="0">
                <a:solidFill>
                  <a:srgbClr val="000000"/>
                </a:solidFill>
                <a:effectLst/>
                <a:latin typeface="Fira Sans" panose="020B0503050000020004" pitchFamily="34" charset="0"/>
              </a:rPr>
              <a:t>. (F) On </a:t>
            </a:r>
            <a:r>
              <a:rPr lang="de-DE" b="0" i="0" dirty="0" err="1">
                <a:solidFill>
                  <a:srgbClr val="000000"/>
                </a:solidFill>
                <a:effectLst/>
                <a:latin typeface="Fira Sans" panose="020B0503050000020004" pitchFamily="34" charset="0"/>
              </a:rPr>
              <a:t>immunofluorescence</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glomerular</a:t>
            </a:r>
            <a:r>
              <a:rPr lang="de-DE" b="0" i="0" dirty="0">
                <a:solidFill>
                  <a:srgbClr val="000000"/>
                </a:solidFill>
                <a:effectLst/>
                <a:latin typeface="Fira Sans" panose="020B0503050000020004" pitchFamily="34" charset="0"/>
              </a:rPr>
              <a:t> amyloid </a:t>
            </a:r>
            <a:r>
              <a:rPr lang="de-DE" b="0" i="0" dirty="0" err="1">
                <a:solidFill>
                  <a:srgbClr val="000000"/>
                </a:solidFill>
                <a:effectLst/>
                <a:latin typeface="Fira Sans" panose="020B0503050000020004" pitchFamily="34" charset="0"/>
              </a:rPr>
              <a:t>deposits</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stain</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brightly</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for</a:t>
            </a:r>
            <a:r>
              <a:rPr lang="de-DE" b="0" i="0" dirty="0">
                <a:solidFill>
                  <a:srgbClr val="000000"/>
                </a:solidFill>
                <a:effectLst/>
                <a:latin typeface="Fira Sans" panose="020B0503050000020004" pitchFamily="34" charset="0"/>
              </a:rPr>
              <a:t> </a:t>
            </a:r>
            <a:r>
              <a:rPr lang="el-GR" b="0" i="1" dirty="0">
                <a:solidFill>
                  <a:srgbClr val="000000"/>
                </a:solidFill>
                <a:effectLst/>
                <a:latin typeface="Fira Sans" panose="020B0503050000020004" pitchFamily="34" charset="0"/>
              </a:rPr>
              <a:t>λ</a:t>
            </a:r>
            <a:r>
              <a:rPr lang="el-GR" b="0" i="0" dirty="0">
                <a:solidFill>
                  <a:srgbClr val="000000"/>
                </a:solidFill>
                <a:effectLst/>
                <a:latin typeface="Fira Sans" panose="020B0503050000020004" pitchFamily="34" charset="0"/>
              </a:rPr>
              <a:t>-</a:t>
            </a:r>
            <a:r>
              <a:rPr lang="de-DE" b="0" i="0" dirty="0">
                <a:solidFill>
                  <a:srgbClr val="000000"/>
                </a:solidFill>
                <a:effectLst/>
                <a:latin typeface="Fira Sans" panose="020B0503050000020004" pitchFamily="34" charset="0"/>
              </a:rPr>
              <a:t>light </a:t>
            </a:r>
            <a:r>
              <a:rPr lang="de-DE" b="0" i="0" dirty="0" err="1">
                <a:solidFill>
                  <a:srgbClr val="000000"/>
                </a:solidFill>
                <a:effectLst/>
                <a:latin typeface="Fira Sans" panose="020B0503050000020004" pitchFamily="34" charset="0"/>
              </a:rPr>
              <a:t>chain</a:t>
            </a:r>
            <a:r>
              <a:rPr lang="de-DE" b="0" i="0" dirty="0">
                <a:solidFill>
                  <a:srgbClr val="000000"/>
                </a:solidFill>
                <a:effectLst/>
                <a:latin typeface="Fira Sans" panose="020B0503050000020004" pitchFamily="34" charset="0"/>
              </a:rPr>
              <a:t> (×200). </a:t>
            </a:r>
            <a:r>
              <a:rPr lang="de-DE" b="0" i="0" dirty="0" err="1">
                <a:solidFill>
                  <a:srgbClr val="000000"/>
                </a:solidFill>
                <a:effectLst/>
                <a:latin typeface="Fira Sans" panose="020B0503050000020004" pitchFamily="34" charset="0"/>
              </a:rPr>
              <a:t>Staining</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for</a:t>
            </a:r>
            <a:r>
              <a:rPr lang="de-DE" b="0" i="0" dirty="0">
                <a:solidFill>
                  <a:srgbClr val="000000"/>
                </a:solidFill>
                <a:effectLst/>
                <a:latin typeface="Fira Sans" panose="020B0503050000020004" pitchFamily="34" charset="0"/>
              </a:rPr>
              <a:t> </a:t>
            </a:r>
            <a:r>
              <a:rPr lang="el-GR" b="0" i="1" dirty="0">
                <a:solidFill>
                  <a:srgbClr val="000000"/>
                </a:solidFill>
                <a:effectLst/>
                <a:latin typeface="Fira Sans" panose="020B0503050000020004" pitchFamily="34" charset="0"/>
              </a:rPr>
              <a:t>κ</a:t>
            </a:r>
            <a:r>
              <a:rPr lang="el-GR" b="0" i="0" dirty="0">
                <a:solidFill>
                  <a:srgbClr val="000000"/>
                </a:solidFill>
                <a:effectLst/>
                <a:latin typeface="Fira Sans" panose="020B0503050000020004" pitchFamily="34" charset="0"/>
              </a:rPr>
              <a:t>-</a:t>
            </a:r>
            <a:r>
              <a:rPr lang="de-DE" b="0" i="0" dirty="0">
                <a:solidFill>
                  <a:srgbClr val="000000"/>
                </a:solidFill>
                <a:effectLst/>
                <a:latin typeface="Fira Sans" panose="020B0503050000020004" pitchFamily="34" charset="0"/>
              </a:rPr>
              <a:t>light </a:t>
            </a:r>
            <a:r>
              <a:rPr lang="de-DE" b="0" i="0" dirty="0" err="1">
                <a:solidFill>
                  <a:srgbClr val="000000"/>
                </a:solidFill>
                <a:effectLst/>
                <a:latin typeface="Fira Sans" panose="020B0503050000020004" pitchFamily="34" charset="0"/>
              </a:rPr>
              <a:t>chain</a:t>
            </a:r>
            <a:r>
              <a:rPr lang="de-DE" b="0" i="0" dirty="0">
                <a:solidFill>
                  <a:srgbClr val="000000"/>
                </a:solidFill>
                <a:effectLst/>
                <a:latin typeface="Fira Sans" panose="020B0503050000020004" pitchFamily="34" charset="0"/>
              </a:rPr>
              <a:t> was negative (not </a:t>
            </a:r>
            <a:r>
              <a:rPr lang="de-DE" b="0" i="0" dirty="0" err="1">
                <a:solidFill>
                  <a:srgbClr val="000000"/>
                </a:solidFill>
                <a:effectLst/>
                <a:latin typeface="Fira Sans" panose="020B0503050000020004" pitchFamily="34" charset="0"/>
              </a:rPr>
              <a:t>shown</a:t>
            </a:r>
            <a:r>
              <a:rPr lang="de-DE" b="0" i="0" dirty="0">
                <a:solidFill>
                  <a:srgbClr val="000000"/>
                </a:solidFill>
                <a:effectLst/>
                <a:latin typeface="Fira Sans" panose="020B0503050000020004" pitchFamily="34" charset="0"/>
              </a:rPr>
              <a:t>).</a:t>
            </a:r>
          </a:p>
          <a:p>
            <a:pPr algn="l"/>
            <a:endParaRPr lang="de-DE" b="1" i="0" dirty="0">
              <a:solidFill>
                <a:srgbClr val="000000"/>
              </a:solidFill>
              <a:effectLst/>
              <a:latin typeface="Fira Sans" panose="020B0503050000020004" pitchFamily="34" charset="0"/>
            </a:endParaRPr>
          </a:p>
          <a:p>
            <a:pPr algn="l"/>
            <a:r>
              <a:rPr lang="de-DE" b="1" i="0" dirty="0">
                <a:solidFill>
                  <a:srgbClr val="000000"/>
                </a:solidFill>
                <a:effectLst/>
                <a:latin typeface="Fira Sans" panose="020B0503050000020004" pitchFamily="34" charset="0"/>
              </a:rPr>
              <a:t>Source</a:t>
            </a:r>
          </a:p>
          <a:p>
            <a:pPr algn="l"/>
            <a:r>
              <a:rPr lang="de-DE" b="0" i="0" u="none" strike="noStrike" dirty="0" err="1">
                <a:solidFill>
                  <a:srgbClr val="005B92"/>
                </a:solidFill>
                <a:effectLst/>
                <a:latin typeface="Fira Sans" panose="020B0503050000020004" pitchFamily="34" charset="0"/>
              </a:rPr>
              <a:t>Dysproteinemias</a:t>
            </a:r>
            <a:r>
              <a:rPr lang="de-DE" b="0" i="0" u="none" strike="noStrike" dirty="0">
                <a:solidFill>
                  <a:srgbClr val="005B92"/>
                </a:solidFill>
                <a:effectLst/>
                <a:latin typeface="Fira Sans" panose="020B0503050000020004" pitchFamily="34" charset="0"/>
              </a:rPr>
              <a:t> and </a:t>
            </a:r>
            <a:r>
              <a:rPr lang="de-DE" b="0" i="0" u="none" strike="noStrike" dirty="0" err="1">
                <a:solidFill>
                  <a:srgbClr val="005B92"/>
                </a:solidFill>
                <a:effectLst/>
                <a:latin typeface="Fira Sans" panose="020B0503050000020004" pitchFamily="34" charset="0"/>
              </a:rPr>
              <a:t>Glomerular</a:t>
            </a:r>
            <a:r>
              <a:rPr lang="de-DE" b="0" i="0" u="none" strike="noStrike" dirty="0">
                <a:solidFill>
                  <a:srgbClr val="005B92"/>
                </a:solidFill>
                <a:effectLst/>
                <a:latin typeface="Fira Sans" panose="020B0503050000020004" pitchFamily="34" charset="0"/>
              </a:rPr>
              <a:t> Disease</a:t>
            </a:r>
            <a:endParaRPr lang="de-DE" b="0" i="0" dirty="0">
              <a:solidFill>
                <a:srgbClr val="000000"/>
              </a:solidFill>
              <a:effectLst/>
              <a:latin typeface="Fira Sans" panose="020B0503050000020004" pitchFamily="34" charset="0"/>
            </a:endParaRPr>
          </a:p>
          <a:p>
            <a:pPr algn="l"/>
            <a:r>
              <a:rPr lang="de-DE" b="0" i="0" dirty="0">
                <a:solidFill>
                  <a:srgbClr val="000000"/>
                </a:solidFill>
                <a:effectLst/>
                <a:latin typeface="Fira Sans" panose="020B0503050000020004" pitchFamily="34" charset="0"/>
              </a:rPr>
              <a:t>Clinical Journal of </a:t>
            </a:r>
            <a:r>
              <a:rPr lang="de-DE" b="0" i="0" dirty="0" err="1">
                <a:solidFill>
                  <a:srgbClr val="000000"/>
                </a:solidFill>
                <a:effectLst/>
                <a:latin typeface="Fira Sans" panose="020B0503050000020004" pitchFamily="34" charset="0"/>
              </a:rPr>
              <a:t>the</a:t>
            </a:r>
            <a:r>
              <a:rPr lang="de-DE" b="0" i="0" dirty="0">
                <a:solidFill>
                  <a:srgbClr val="000000"/>
                </a:solidFill>
                <a:effectLst/>
                <a:latin typeface="Fira Sans" panose="020B0503050000020004" pitchFamily="34" charset="0"/>
              </a:rPr>
              <a:t> American Society of Nephrology13(1):128-139, </a:t>
            </a:r>
            <a:r>
              <a:rPr lang="de-DE" b="0" i="0" dirty="0" err="1">
                <a:solidFill>
                  <a:srgbClr val="000000"/>
                </a:solidFill>
                <a:effectLst/>
                <a:latin typeface="Fira Sans" panose="020B0503050000020004" pitchFamily="34" charset="0"/>
              </a:rPr>
              <a:t>January</a:t>
            </a:r>
            <a:r>
              <a:rPr lang="de-DE" b="0" i="0" dirty="0">
                <a:solidFill>
                  <a:srgbClr val="000000"/>
                </a:solidFill>
                <a:effectLst/>
                <a:latin typeface="Fira Sans" panose="020B0503050000020004" pitchFamily="34" charset="0"/>
              </a:rPr>
              <a:t> 2018.</a:t>
            </a:r>
          </a:p>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26</a:t>
            </a:fld>
            <a:endParaRPr lang="de-DE"/>
          </a:p>
        </p:txBody>
      </p:sp>
    </p:spTree>
    <p:extLst>
      <p:ext uri="{BB962C8B-B14F-4D97-AF65-F5344CB8AC3E}">
        <p14:creationId xmlns:p14="http://schemas.microsoft.com/office/powerpoint/2010/main" val="3154502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28</a:t>
            </a:fld>
            <a:endParaRPr lang="de-DE"/>
          </a:p>
        </p:txBody>
      </p:sp>
    </p:spTree>
    <p:extLst>
      <p:ext uri="{BB962C8B-B14F-4D97-AF65-F5344CB8AC3E}">
        <p14:creationId xmlns:p14="http://schemas.microsoft.com/office/powerpoint/2010/main" val="2905776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29</a:t>
            </a:fld>
            <a:endParaRPr lang="de-DE"/>
          </a:p>
        </p:txBody>
      </p:sp>
    </p:spTree>
    <p:extLst>
      <p:ext uri="{BB962C8B-B14F-4D97-AF65-F5344CB8AC3E}">
        <p14:creationId xmlns:p14="http://schemas.microsoft.com/office/powerpoint/2010/main" val="3121281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kumulative Inzidenz von Todesfällen ist bei Patienten mit monoklonalen </a:t>
            </a:r>
            <a:r>
              <a:rPr lang="de-DE" dirty="0" err="1"/>
              <a:t>Gammopathien</a:t>
            </a:r>
            <a:r>
              <a:rPr lang="de-DE" dirty="0"/>
              <a:t> höher als bei Kontrollpatienten. Kumulative Inzidenz des Todes (unter Berücksichtigung von Transplantation und Nierenwiederherstellung als konkurrierende Risiken) bei (A) Patienten mit monoklonalen </a:t>
            </a:r>
            <a:r>
              <a:rPr lang="de-DE" dirty="0" err="1"/>
              <a:t>Gammopathien</a:t>
            </a:r>
            <a:r>
              <a:rPr lang="de-DE" dirty="0"/>
              <a:t> und Kontrollpatienten an chronischer Dialyse und (B) Patienten mit AL-Amyloidose (ALA), Leichtkettenablagerungskrankheit (LCDD) oder </a:t>
            </a:r>
            <a:r>
              <a:rPr lang="de-DE" dirty="0" err="1"/>
              <a:t>Myelomkastennephropathie</a:t>
            </a:r>
            <a:r>
              <a:rPr lang="de-DE" dirty="0"/>
              <a:t> (MCN) und Kontrollpatienten an chronischer Dialyse.</a:t>
            </a:r>
            <a:br>
              <a:rPr lang="de-DE" dirty="0"/>
            </a:br>
            <a:br>
              <a:rPr lang="de-DE" dirty="0"/>
            </a:br>
            <a:r>
              <a:rPr lang="de-DE" dirty="0" err="1">
                <a:hlinkClick r:id="rId3"/>
              </a:rPr>
              <a:t>Translated</a:t>
            </a:r>
            <a:r>
              <a:rPr lang="de-DE" dirty="0">
                <a:hlinkClick r:id="rId3"/>
              </a:rPr>
              <a:t> </a:t>
            </a:r>
            <a:r>
              <a:rPr lang="de-DE" dirty="0" err="1">
                <a:hlinkClick r:id="rId3"/>
              </a:rPr>
              <a:t>with</a:t>
            </a:r>
            <a:r>
              <a:rPr lang="de-DE" dirty="0">
                <a:hlinkClick r:id="rId3"/>
              </a:rPr>
              <a:t> </a:t>
            </a:r>
            <a:r>
              <a:rPr lang="de-DE" dirty="0" err="1">
                <a:hlinkClick r:id="rId3"/>
              </a:rPr>
              <a:t>DeepL</a:t>
            </a:r>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30</a:t>
            </a:fld>
            <a:endParaRPr lang="de-DE"/>
          </a:p>
        </p:txBody>
      </p:sp>
    </p:spTree>
    <p:extLst>
      <p:ext uri="{BB962C8B-B14F-4D97-AF65-F5344CB8AC3E}">
        <p14:creationId xmlns:p14="http://schemas.microsoft.com/office/powerpoint/2010/main" val="1885179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Kaplan-Meier-Überlebensanalysen von Patienten mit monoklonalen </a:t>
            </a:r>
            <a:r>
              <a:rPr lang="de-DE" dirty="0" err="1"/>
              <a:t>Gammopathien</a:t>
            </a:r>
            <a:r>
              <a:rPr lang="de-DE" dirty="0"/>
              <a:t>. </a:t>
            </a:r>
            <a:br>
              <a:rPr lang="de-DE" dirty="0"/>
            </a:br>
            <a:r>
              <a:rPr lang="de-DE" dirty="0"/>
              <a:t>(A) Gesamtüberlebenswahrscheinlichkeit von Patienten mit monoklonalen </a:t>
            </a:r>
            <a:r>
              <a:rPr lang="de-DE" dirty="0" err="1"/>
              <a:t>Gammopathien</a:t>
            </a:r>
            <a:r>
              <a:rPr lang="de-DE" dirty="0"/>
              <a:t> (zensiert für Nierentransplantation, Nierenwiederherstellung und Verlust der Nachbeobachtung oder Ende des Studienzeitraums). </a:t>
            </a:r>
            <a:br>
              <a:rPr lang="de-DE" dirty="0"/>
            </a:br>
            <a:r>
              <a:rPr lang="de-DE" dirty="0"/>
              <a:t>(B) Überlebenswahrscheinlichkeit Wahrscheinlichkeiten von Patienten mit Immunglobulin-Leichtketten-Amyloidose (ALA), Leichtketten-Ablagerungskrankheit (LCDD) oder Myelom-bedingter Nephropathie (MCN) (zensiert für Nierentransplantation, Nierenwiederherstellung und Verlust der Nachbeobachtung oder Ende des Studienzeitraums).</a:t>
            </a:r>
            <a:br>
              <a:rPr lang="de-DE" dirty="0"/>
            </a:br>
            <a:endParaRPr lang="de-DE" dirty="0"/>
          </a:p>
          <a:p>
            <a:pPr algn="r"/>
            <a:r>
              <a:rPr lang="de-DE" sz="1200" b="0" dirty="0"/>
              <a:t>A. </a:t>
            </a:r>
            <a:r>
              <a:rPr lang="de-DE" sz="1200" b="0" dirty="0" err="1"/>
              <a:t>Decourt</a:t>
            </a:r>
            <a:r>
              <a:rPr lang="de-DE" sz="1200" b="0" dirty="0"/>
              <a:t>, B. </a:t>
            </a:r>
            <a:r>
              <a:rPr lang="de-DE" sz="1200" b="0" dirty="0" err="1"/>
              <a:t>Gondouin</a:t>
            </a:r>
            <a:r>
              <a:rPr lang="de-DE" sz="1200" b="0" dirty="0"/>
              <a:t>, J. C. </a:t>
            </a:r>
            <a:r>
              <a:rPr lang="de-DE" sz="1200" b="0" dirty="0" err="1"/>
              <a:t>Delaroziere</a:t>
            </a:r>
            <a:r>
              <a:rPr lang="de-DE" sz="1200" b="0" dirty="0"/>
              <a:t>, P. </a:t>
            </a:r>
            <a:r>
              <a:rPr lang="de-DE" sz="1200" b="0" dirty="0" err="1"/>
              <a:t>Brunet</a:t>
            </a:r>
            <a:r>
              <a:rPr lang="de-DE" sz="1200" b="0" dirty="0"/>
              <a:t>, M. </a:t>
            </a:r>
            <a:r>
              <a:rPr lang="de-DE" sz="1200" b="0" dirty="0" err="1"/>
              <a:t>Sallee</a:t>
            </a:r>
            <a:r>
              <a:rPr lang="de-DE" sz="1200" b="0" dirty="0"/>
              <a:t>, S. </a:t>
            </a:r>
            <a:r>
              <a:rPr lang="de-DE" sz="1200" b="0" dirty="0" err="1"/>
              <a:t>Burtey</a:t>
            </a:r>
            <a:r>
              <a:rPr lang="de-DE" sz="1200" b="0" dirty="0"/>
              <a:t>, et al.</a:t>
            </a:r>
          </a:p>
          <a:p>
            <a:pPr algn="r"/>
            <a:r>
              <a:rPr lang="en-US" sz="1200" dirty="0"/>
              <a:t>Trends in Survival and Renal Recovery in Patients with Multiple Myeloma or Light-Chain Amyloidosis on Chronic Dialysis</a:t>
            </a:r>
          </a:p>
          <a:p>
            <a:pPr algn="r"/>
            <a:r>
              <a:rPr lang="en-US" sz="1200" b="0" dirty="0"/>
              <a:t>Clin J Am Soc Nephrol 2016 Vol. 11 Issue 3 Pages 431-41</a:t>
            </a:r>
            <a:endParaRPr lang="de-DE" sz="1200" b="0" dirty="0"/>
          </a:p>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31</a:t>
            </a:fld>
            <a:endParaRPr lang="de-DE"/>
          </a:p>
        </p:txBody>
      </p:sp>
    </p:spTree>
    <p:extLst>
      <p:ext uri="{BB962C8B-B14F-4D97-AF65-F5344CB8AC3E}">
        <p14:creationId xmlns:p14="http://schemas.microsoft.com/office/powerpoint/2010/main" val="4103000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474747"/>
                </a:solidFill>
                <a:effectLst/>
                <a:latin typeface="Fira Sans" panose="020B0503050000020004" pitchFamily="34" charset="0"/>
              </a:rPr>
              <a:t>Clinical Journal of the American Society of Nephrology</a:t>
            </a:r>
            <a:r>
              <a:rPr lang="en-US" b="0" i="0" dirty="0">
                <a:solidFill>
                  <a:srgbClr val="474747"/>
                </a:solidFill>
                <a:effectLst/>
                <a:latin typeface="Fira Sans" panose="020B0503050000020004" pitchFamily="34" charset="0"/>
              </a:rPr>
              <a:t>. 11(12):2288-2294, December 2016.</a:t>
            </a:r>
            <a:endParaRPr lang="de-DE" dirty="0"/>
          </a:p>
          <a:p>
            <a:endParaRPr lang="de-DE" dirty="0"/>
          </a:p>
          <a:p>
            <a:r>
              <a:rPr lang="en-US" b="1" i="0" dirty="0">
                <a:solidFill>
                  <a:srgbClr val="000000"/>
                </a:solidFill>
                <a:effectLst/>
                <a:latin typeface="Times New Roman" panose="02020603050405020304" pitchFamily="18" charset="0"/>
              </a:rPr>
              <a:t>(A) Median overall survival of 45 patients with monoclonal gammopathy–related kidney diseases from time of kidney biopsy.</a:t>
            </a:r>
            <a:r>
              <a:rPr lang="en-US" b="0" i="0" dirty="0">
                <a:solidFill>
                  <a:srgbClr val="000000"/>
                </a:solidFill>
                <a:effectLst/>
                <a:latin typeface="Times New Roman" panose="02020603050405020304" pitchFamily="18" charset="0"/>
              </a:rPr>
              <a:t> While both overall and kidney survival were inferior in patients with amyloid-related glomerulopathy, only the overall survival was statistically significant. Patients with amyloid-related glomerulopathy (</a:t>
            </a:r>
            <a:r>
              <a:rPr lang="en-US" b="0" i="1" dirty="0">
                <a:solidFill>
                  <a:srgbClr val="000000"/>
                </a:solidFill>
                <a:effectLst/>
                <a:latin typeface="Times New Roman" panose="02020603050405020304" pitchFamily="18" charset="0"/>
              </a:rPr>
              <a:t>n</a:t>
            </a:r>
            <a:r>
              <a:rPr lang="en-US" b="0" i="0" dirty="0">
                <a:solidFill>
                  <a:srgbClr val="000000"/>
                </a:solidFill>
                <a:effectLst/>
                <a:latin typeface="Times New Roman" panose="02020603050405020304" pitchFamily="18" charset="0"/>
              </a:rPr>
              <a:t>=19) are represented by the solid line, patients with nonamyloid-related glomerulopathy (</a:t>
            </a:r>
            <a:r>
              <a:rPr lang="en-US" b="0" i="1" dirty="0">
                <a:solidFill>
                  <a:srgbClr val="000000"/>
                </a:solidFill>
                <a:effectLst/>
                <a:latin typeface="Times New Roman" panose="02020603050405020304" pitchFamily="18" charset="0"/>
              </a:rPr>
              <a:t>n</a:t>
            </a:r>
            <a:r>
              <a:rPr lang="en-US" b="0" i="0" dirty="0">
                <a:solidFill>
                  <a:srgbClr val="000000"/>
                </a:solidFill>
                <a:effectLst/>
                <a:latin typeface="Times New Roman" panose="02020603050405020304" pitchFamily="18" charset="0"/>
              </a:rPr>
              <a:t>=18) are represented by the dashed line, and patients with tubulointerstitial nephropathies (</a:t>
            </a:r>
            <a:r>
              <a:rPr lang="en-US" b="0" i="1" dirty="0">
                <a:solidFill>
                  <a:srgbClr val="000000"/>
                </a:solidFill>
                <a:effectLst/>
                <a:latin typeface="Times New Roman" panose="02020603050405020304" pitchFamily="18" charset="0"/>
              </a:rPr>
              <a:t>n</a:t>
            </a:r>
            <a:r>
              <a:rPr lang="en-US" b="0" i="0" dirty="0">
                <a:solidFill>
                  <a:srgbClr val="000000"/>
                </a:solidFill>
                <a:effectLst/>
                <a:latin typeface="Times New Roman" panose="02020603050405020304" pitchFamily="18" charset="0"/>
              </a:rPr>
              <a:t>=8) are represented by the dotted line. Median survival was 64.4 months in patients with amyloid-related glomerulopathy and 160.5 months in the nonamyloid-related glomerulopathy group but had not been reached in patients with tubulointerstitial nephropathies (</a:t>
            </a:r>
            <a:r>
              <a:rPr lang="en-US" b="0" i="1" dirty="0">
                <a:solidFill>
                  <a:srgbClr val="000000"/>
                </a:solidFill>
                <a:effectLst/>
                <a:latin typeface="Times New Roman" panose="02020603050405020304" pitchFamily="18" charset="0"/>
              </a:rPr>
              <a:t>P</a:t>
            </a:r>
            <a:r>
              <a:rPr lang="en-US" b="0" i="0" dirty="0">
                <a:solidFill>
                  <a:srgbClr val="000000"/>
                </a:solidFill>
                <a:effectLst/>
                <a:latin typeface="Times New Roman" panose="02020603050405020304" pitchFamily="18" charset="0"/>
              </a:rPr>
              <a:t>=0.19). (B) Kidney survival from the time of kidney biopsy. Median kidney survival was reached only by patients with amyloid-related glomerulopathy (94.2 months; </a:t>
            </a:r>
            <a:r>
              <a:rPr lang="en-US" b="0" i="1" dirty="0">
                <a:solidFill>
                  <a:srgbClr val="000000"/>
                </a:solidFill>
                <a:effectLst/>
                <a:latin typeface="Times New Roman" panose="02020603050405020304" pitchFamily="18" charset="0"/>
              </a:rPr>
              <a:t>n</a:t>
            </a:r>
            <a:r>
              <a:rPr lang="en-US" b="0" i="0" dirty="0">
                <a:solidFill>
                  <a:srgbClr val="000000"/>
                </a:solidFill>
                <a:effectLst/>
                <a:latin typeface="Times New Roman" panose="02020603050405020304" pitchFamily="18" charset="0"/>
              </a:rPr>
              <a:t>=16), and it was not statistically different (</a:t>
            </a:r>
            <a:r>
              <a:rPr lang="en-US" b="0" i="1" dirty="0">
                <a:solidFill>
                  <a:srgbClr val="000000"/>
                </a:solidFill>
                <a:effectLst/>
                <a:latin typeface="Times New Roman" panose="02020603050405020304" pitchFamily="18" charset="0"/>
              </a:rPr>
              <a:t>P</a:t>
            </a:r>
            <a:r>
              <a:rPr lang="en-US" b="0" i="0" dirty="0">
                <a:solidFill>
                  <a:srgbClr val="000000"/>
                </a:solidFill>
                <a:effectLst/>
                <a:latin typeface="Times New Roman" panose="02020603050405020304" pitchFamily="18" charset="0"/>
              </a:rPr>
              <a:t>=0.19) from that of patients with nonamyloid-related glomerulopathy (</a:t>
            </a:r>
            <a:r>
              <a:rPr lang="en-US" b="0" i="1" dirty="0">
                <a:solidFill>
                  <a:srgbClr val="000000"/>
                </a:solidFill>
                <a:effectLst/>
                <a:latin typeface="Times New Roman" panose="02020603050405020304" pitchFamily="18" charset="0"/>
              </a:rPr>
              <a:t>n</a:t>
            </a:r>
            <a:r>
              <a:rPr lang="en-US" b="0" i="0" dirty="0">
                <a:solidFill>
                  <a:srgbClr val="000000"/>
                </a:solidFill>
                <a:effectLst/>
                <a:latin typeface="Times New Roman" panose="02020603050405020304" pitchFamily="18" charset="0"/>
              </a:rPr>
              <a:t>=16) or patients with tubulointerstitial nephropathies (</a:t>
            </a:r>
            <a:r>
              <a:rPr lang="en-US" b="0" i="1" dirty="0">
                <a:solidFill>
                  <a:srgbClr val="000000"/>
                </a:solidFill>
                <a:effectLst/>
                <a:latin typeface="Times New Roman" panose="02020603050405020304" pitchFamily="18" charset="0"/>
              </a:rPr>
              <a:t>n</a:t>
            </a:r>
            <a:r>
              <a:rPr lang="en-US" b="0" i="0" dirty="0">
                <a:solidFill>
                  <a:srgbClr val="000000"/>
                </a:solidFill>
                <a:effectLst/>
                <a:latin typeface="Times New Roman" panose="02020603050405020304" pitchFamily="18" charset="0"/>
              </a:rPr>
              <a:t>=7).</a:t>
            </a:r>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32</a:t>
            </a:fld>
            <a:endParaRPr lang="de-DE"/>
          </a:p>
        </p:txBody>
      </p:sp>
    </p:spTree>
    <p:extLst>
      <p:ext uri="{BB962C8B-B14F-4D97-AF65-F5344CB8AC3E}">
        <p14:creationId xmlns:p14="http://schemas.microsoft.com/office/powerpoint/2010/main" val="3097365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55AA2F-4E93-4509-85C8-CCA704B7FAFC}" type="slidenum">
              <a:rPr kumimoji="0" lang="de-DE" altLang="de-DE"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de-DE" altLang="de-DE"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959966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33</a:t>
            </a:fld>
            <a:endParaRPr lang="de-DE"/>
          </a:p>
        </p:txBody>
      </p:sp>
    </p:spTree>
    <p:extLst>
      <p:ext uri="{BB962C8B-B14F-4D97-AF65-F5344CB8AC3E}">
        <p14:creationId xmlns:p14="http://schemas.microsoft.com/office/powerpoint/2010/main" val="150322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333333"/>
                </a:solidFill>
                <a:effectLst/>
                <a:latin typeface="proxima-nova"/>
              </a:rPr>
              <a:t>Systemische Manifestationen der AL-Amyloidose:</a:t>
            </a:r>
            <a:br>
              <a:rPr lang="de-DE" dirty="0"/>
            </a:br>
            <a:r>
              <a:rPr lang="de-DE" b="0" i="0" dirty="0">
                <a:solidFill>
                  <a:srgbClr val="333333"/>
                </a:solidFill>
                <a:effectLst/>
                <a:latin typeface="proxima-nova"/>
              </a:rPr>
              <a:t>A: </a:t>
            </a:r>
            <a:r>
              <a:rPr lang="de-DE" b="0" i="0" dirty="0" err="1">
                <a:solidFill>
                  <a:srgbClr val="333333"/>
                </a:solidFill>
                <a:effectLst/>
                <a:latin typeface="proxima-nova"/>
              </a:rPr>
              <a:t>Makroglossie</a:t>
            </a:r>
            <a:r>
              <a:rPr lang="de-DE" b="0" i="0" dirty="0">
                <a:solidFill>
                  <a:srgbClr val="333333"/>
                </a:solidFill>
                <a:effectLst/>
                <a:latin typeface="proxima-nova"/>
              </a:rPr>
              <a:t> mit seitlicher Ausbuchtung der Zunge</a:t>
            </a:r>
            <a:br>
              <a:rPr lang="de-DE" dirty="0"/>
            </a:br>
            <a:r>
              <a:rPr lang="de-DE" b="0" i="0" dirty="0">
                <a:solidFill>
                  <a:srgbClr val="333333"/>
                </a:solidFill>
                <a:effectLst/>
                <a:latin typeface="proxima-nova"/>
              </a:rPr>
              <a:t>B: bilaterale </a:t>
            </a:r>
            <a:r>
              <a:rPr lang="de-DE" b="0" i="0" dirty="0" err="1">
                <a:solidFill>
                  <a:srgbClr val="333333"/>
                </a:solidFill>
                <a:effectLst/>
                <a:latin typeface="proxima-nova"/>
              </a:rPr>
              <a:t>periorbitale</a:t>
            </a:r>
            <a:r>
              <a:rPr lang="de-DE" b="0" i="0" dirty="0">
                <a:solidFill>
                  <a:srgbClr val="333333"/>
                </a:solidFill>
                <a:effectLst/>
                <a:latin typeface="proxima-nova"/>
              </a:rPr>
              <a:t> Purpura</a:t>
            </a:r>
            <a:br>
              <a:rPr lang="de-DE" dirty="0"/>
            </a:br>
            <a:r>
              <a:rPr lang="de-DE" b="0" i="0" dirty="0">
                <a:solidFill>
                  <a:srgbClr val="333333"/>
                </a:solidFill>
                <a:effectLst/>
                <a:latin typeface="proxima-nova"/>
              </a:rPr>
              <a:t>C: Pseudosportliches Erscheinungsbild infolge diffuser Muskelinfiltration</a:t>
            </a:r>
            <a:br>
              <a:rPr lang="de-DE" dirty="0"/>
            </a:br>
            <a:r>
              <a:rPr lang="de-DE" b="0" i="0" dirty="0">
                <a:solidFill>
                  <a:srgbClr val="333333"/>
                </a:solidFill>
                <a:effectLst/>
                <a:latin typeface="proxima-nova"/>
              </a:rPr>
              <a:t>D: voluminöse Hepatomegalie aufgrund einer primären hepatischen Amyloidose</a:t>
            </a:r>
            <a:br>
              <a:rPr lang="de-DE" dirty="0"/>
            </a:br>
            <a:r>
              <a:rPr lang="de-DE" b="0" i="0" dirty="0">
                <a:solidFill>
                  <a:srgbClr val="333333"/>
                </a:solidFill>
                <a:effectLst/>
                <a:latin typeface="proxima-nova"/>
              </a:rPr>
              <a:t>E: diffuse bilaterale interstitielle Lungenerkrankung</a:t>
            </a:r>
            <a:br>
              <a:rPr lang="de-DE" dirty="0"/>
            </a:br>
            <a:r>
              <a:rPr lang="de-DE" b="0" i="0" dirty="0">
                <a:solidFill>
                  <a:srgbClr val="333333"/>
                </a:solidFill>
                <a:effectLst/>
                <a:latin typeface="proxima-nova"/>
              </a:rPr>
              <a:t>F: Vergrößerung der Glandula </a:t>
            </a:r>
            <a:r>
              <a:rPr lang="de-DE" b="0" i="0" dirty="0" err="1">
                <a:solidFill>
                  <a:srgbClr val="333333"/>
                </a:solidFill>
                <a:effectLst/>
                <a:latin typeface="proxima-nova"/>
              </a:rPr>
              <a:t>submandibularis</a:t>
            </a:r>
            <a:br>
              <a:rPr lang="de-DE" dirty="0"/>
            </a:br>
            <a:r>
              <a:rPr lang="de-DE" b="0" i="0" dirty="0">
                <a:solidFill>
                  <a:srgbClr val="333333"/>
                </a:solidFill>
                <a:effectLst/>
                <a:latin typeface="proxima-nova"/>
              </a:rPr>
              <a:t>Lokalisierte AL-Amyloidose:</a:t>
            </a:r>
            <a:br>
              <a:rPr lang="de-DE" dirty="0"/>
            </a:br>
            <a:r>
              <a:rPr lang="de-DE" b="0" i="0" dirty="0">
                <a:solidFill>
                  <a:srgbClr val="333333"/>
                </a:solidFill>
                <a:effectLst/>
                <a:latin typeface="proxima-nova"/>
              </a:rPr>
              <a:t>G: noduläre </a:t>
            </a:r>
            <a:r>
              <a:rPr lang="de-DE" b="0" i="0" dirty="0" err="1">
                <a:solidFill>
                  <a:srgbClr val="333333"/>
                </a:solidFill>
                <a:effectLst/>
                <a:latin typeface="proxima-nova"/>
              </a:rPr>
              <a:t>konjunktivale</a:t>
            </a:r>
            <a:r>
              <a:rPr lang="de-DE" b="0" i="0" dirty="0">
                <a:solidFill>
                  <a:srgbClr val="333333"/>
                </a:solidFill>
                <a:effectLst/>
                <a:latin typeface="proxima-nova"/>
              </a:rPr>
              <a:t> Amyloidose</a:t>
            </a:r>
            <a:br>
              <a:rPr lang="de-DE" dirty="0"/>
            </a:br>
            <a:r>
              <a:rPr lang="de-DE" b="0" i="0" dirty="0">
                <a:solidFill>
                  <a:srgbClr val="333333"/>
                </a:solidFill>
                <a:effectLst/>
                <a:latin typeface="proxima-nova"/>
              </a:rPr>
              <a:t>H: </a:t>
            </a:r>
            <a:r>
              <a:rPr lang="de-DE" b="0" i="0" dirty="0" err="1">
                <a:solidFill>
                  <a:srgbClr val="333333"/>
                </a:solidFill>
                <a:effectLst/>
                <a:latin typeface="proxima-nova"/>
              </a:rPr>
              <a:t>supraglottischer</a:t>
            </a:r>
            <a:r>
              <a:rPr lang="de-DE" b="0" i="0" dirty="0">
                <a:solidFill>
                  <a:srgbClr val="333333"/>
                </a:solidFill>
                <a:effectLst/>
                <a:latin typeface="proxima-nova"/>
              </a:rPr>
              <a:t> </a:t>
            </a:r>
            <a:r>
              <a:rPr lang="de-DE" b="0" i="0" dirty="0" err="1">
                <a:solidFill>
                  <a:srgbClr val="333333"/>
                </a:solidFill>
                <a:effectLst/>
                <a:latin typeface="proxima-nova"/>
              </a:rPr>
              <a:t>Amyloidablgerungen</a:t>
            </a:r>
            <a:r>
              <a:rPr lang="de-DE" b="0" i="0" dirty="0">
                <a:solidFill>
                  <a:srgbClr val="333333"/>
                </a:solidFill>
                <a:effectLst/>
                <a:latin typeface="proxima-nova"/>
              </a:rPr>
              <a:t> im Kehlkopf</a:t>
            </a:r>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34</a:t>
            </a:fld>
            <a:endParaRPr lang="de-DE"/>
          </a:p>
        </p:txBody>
      </p:sp>
    </p:spTree>
    <p:extLst>
      <p:ext uri="{BB962C8B-B14F-4D97-AF65-F5344CB8AC3E}">
        <p14:creationId xmlns:p14="http://schemas.microsoft.com/office/powerpoint/2010/main" val="30276608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35</a:t>
            </a:fld>
            <a:endParaRPr lang="de-DE"/>
          </a:p>
        </p:txBody>
      </p:sp>
    </p:spTree>
    <p:extLst>
      <p:ext uri="{BB962C8B-B14F-4D97-AF65-F5344CB8AC3E}">
        <p14:creationId xmlns:p14="http://schemas.microsoft.com/office/powerpoint/2010/main" val="801160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36</a:t>
            </a:fld>
            <a:endParaRPr lang="de-DE"/>
          </a:p>
        </p:txBody>
      </p:sp>
    </p:spTree>
    <p:extLst>
      <p:ext uri="{BB962C8B-B14F-4D97-AF65-F5344CB8AC3E}">
        <p14:creationId xmlns:p14="http://schemas.microsoft.com/office/powerpoint/2010/main" val="1633169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87-jährige Frau stellte sich wegen progressiver, nicht juckender, wachsartiger Papeln und atraumatischer Ekchymosen im </a:t>
            </a:r>
            <a:r>
              <a:rPr lang="de-DE" dirty="0" err="1"/>
              <a:t>periorbitalen</a:t>
            </a:r>
            <a:r>
              <a:rPr lang="de-DE" dirty="0"/>
              <a:t> ("</a:t>
            </a:r>
            <a:r>
              <a:rPr lang="de-DE" dirty="0" err="1"/>
              <a:t>Waschbäraugen</a:t>
            </a:r>
            <a:r>
              <a:rPr lang="de-DE" dirty="0"/>
              <a:t>", Tafel A) und perioralen Bereich zur Untersuchung vor. Ansonsten war sie asymptomatisch. Die Untersuchung einer </a:t>
            </a:r>
            <a:r>
              <a:rPr lang="de-DE" dirty="0" err="1"/>
              <a:t>Biopsieprobe</a:t>
            </a:r>
            <a:r>
              <a:rPr lang="de-DE" dirty="0"/>
              <a:t> einer repräsentativen Läsion ergab eine knotige Ablagerung eines </a:t>
            </a:r>
            <a:r>
              <a:rPr lang="de-DE" dirty="0" err="1"/>
              <a:t>hyalinisierten</a:t>
            </a:r>
            <a:r>
              <a:rPr lang="de-DE" dirty="0"/>
              <a:t>, amorphen Materials in der oberflächlichen </a:t>
            </a:r>
            <a:r>
              <a:rPr lang="de-DE" dirty="0" err="1"/>
              <a:t>Dermis</a:t>
            </a:r>
            <a:r>
              <a:rPr lang="de-DE" dirty="0"/>
              <a:t>. Eine positive Kongorot-Färbung und apfelgrüne Doppelbrechung unter polarisiertem Licht (Tafel B) bestätigten das Vorhandensein von </a:t>
            </a:r>
            <a:r>
              <a:rPr lang="de-DE" dirty="0" err="1"/>
              <a:t>Amyloidfibrillen</a:t>
            </a:r>
            <a:r>
              <a:rPr lang="de-DE" dirty="0"/>
              <a:t>. Die Serum- und Urinelektrophorese mit Immunfixierung ergab monoklonale Kappa-Leichtkettenproteine. Die Hämoglobin- und Serumkalziumwerte waren unauffällig, ebenso wie die Ergebnisse einer Röntgenuntersuchung des Skeletts. Die Nierenfunktion war stabil, mit einer nur leicht verminderten glomerulären Filtrationsrate. Bei der Biopsie des Knochenmarks wurde festgestellt, dass 22 % des Knochenmarks aus Plasmazellen bestanden, die vor allem Kappa-Leichtkettenproteine anzeigten. Es wurde die Diagnose eines </a:t>
            </a:r>
            <a:r>
              <a:rPr lang="de-DE" dirty="0" err="1"/>
              <a:t>kappa-leichtkettigen</a:t>
            </a:r>
            <a:r>
              <a:rPr lang="de-DE" dirty="0"/>
              <a:t> multiplen Myeloms mit systemischer Amyloidose gestellt. Nach der anfänglichen Behandlung mit </a:t>
            </a:r>
            <a:r>
              <a:rPr lang="de-DE" dirty="0" err="1"/>
              <a:t>Melphalan</a:t>
            </a:r>
            <a:r>
              <a:rPr lang="de-DE" dirty="0"/>
              <a:t> und Prednison stabilisierte sich der Zustand der Patientin, und bei der zweijährigen Nachbeobachtung wurde die Behandlung mit </a:t>
            </a:r>
            <a:r>
              <a:rPr lang="de-DE" dirty="0" err="1"/>
              <a:t>Bortezomib</a:t>
            </a:r>
            <a:r>
              <a:rPr lang="de-DE" dirty="0"/>
              <a:t> allein fortgesetzt.</a:t>
            </a:r>
            <a:br>
              <a:rPr lang="de-DE" dirty="0"/>
            </a:br>
            <a:br>
              <a:rPr lang="de-DE" dirty="0"/>
            </a:br>
            <a:r>
              <a:rPr lang="de-DE" dirty="0" err="1">
                <a:hlinkClick r:id="rId3"/>
              </a:rPr>
              <a:t>Translated</a:t>
            </a:r>
            <a:r>
              <a:rPr lang="de-DE" dirty="0">
                <a:hlinkClick r:id="rId3"/>
              </a:rPr>
              <a:t> </a:t>
            </a:r>
            <a:r>
              <a:rPr lang="de-DE" dirty="0" err="1">
                <a:hlinkClick r:id="rId3"/>
              </a:rPr>
              <a:t>with</a:t>
            </a:r>
            <a:r>
              <a:rPr lang="de-DE" dirty="0">
                <a:hlinkClick r:id="rId3"/>
              </a:rPr>
              <a:t> </a:t>
            </a:r>
            <a:r>
              <a:rPr lang="de-DE" dirty="0" err="1">
                <a:hlinkClick r:id="rId3"/>
              </a:rPr>
              <a:t>DeepL</a:t>
            </a:r>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37</a:t>
            </a:fld>
            <a:endParaRPr lang="de-DE"/>
          </a:p>
        </p:txBody>
      </p:sp>
    </p:spTree>
    <p:extLst>
      <p:ext uri="{BB962C8B-B14F-4D97-AF65-F5344CB8AC3E}">
        <p14:creationId xmlns:p14="http://schemas.microsoft.com/office/powerpoint/2010/main" val="17666089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38</a:t>
            </a:fld>
            <a:endParaRPr lang="de-DE"/>
          </a:p>
        </p:txBody>
      </p:sp>
    </p:spTree>
    <p:extLst>
      <p:ext uri="{BB962C8B-B14F-4D97-AF65-F5344CB8AC3E}">
        <p14:creationId xmlns:p14="http://schemas.microsoft.com/office/powerpoint/2010/main" val="1005774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73-jährige Frau stellte sich mit neu aufgetretenen </a:t>
            </a:r>
            <a:r>
              <a:rPr lang="de-DE" dirty="0" err="1"/>
              <a:t>periorbitalen</a:t>
            </a:r>
            <a:r>
              <a:rPr lang="de-DE" dirty="0"/>
              <a:t> purpurnen, nicht bleichenden, nicht juckenden Läsionen vor. Die Läsionen traten spontan auf und waren nicht mit einem kürzlichen Trauma verbunden. Sie nahm weder Aspirin noch nichtsteroidale entzündungshemmende Medikamente oder andere Antikoagulanzien ein. Bei der körperlichen Untersuchung wurden keine ähnlichen Hautveränderungen an anderer Stelle festgestellt. Außerdem ergaben die Laboruntersuchungen eine leichte Beeinträchtigung der Nierenfunktion und eine Proteinurie im </a:t>
            </a:r>
            <a:r>
              <a:rPr lang="de-DE" dirty="0" err="1"/>
              <a:t>nephritischen</a:t>
            </a:r>
            <a:r>
              <a:rPr lang="de-DE" dirty="0"/>
              <a:t> Bereich. Das Blutbild zeigte eine leichte </a:t>
            </a:r>
            <a:r>
              <a:rPr lang="de-DE" dirty="0" err="1"/>
              <a:t>Thrombozytopenie</a:t>
            </a:r>
            <a:r>
              <a:rPr lang="de-DE" dirty="0"/>
              <a:t> (Thrombozytenzahl 80.000 pro Kubikmillimeter), während die </a:t>
            </a:r>
            <a:r>
              <a:rPr lang="de-DE" dirty="0" err="1"/>
              <a:t>Prothrombinzeit</a:t>
            </a:r>
            <a:r>
              <a:rPr lang="de-DE" dirty="0"/>
              <a:t> und die partielle Thromboplastinzeit normal waren. Etwa 3 Jahre zuvor hatte die Patientin die Diagnose eines multiplen Myeloms und einer erworbenen monoklonalen Immunglobulin-Leichtketten-Amyloidose erhalten, für die sie keine Behandlung benötigte. Es wurde eine Therapie mit Cyclophosphamid und Dexamethason eingeleitet. Die Hautläsionen nahmen wiederholt zu und ab, ohne dass eine Reaktion auf die Therapie erkennbar war. Die Patientin starb 6 Monate nach dem ersten Auftreten der Läsionen an einer Lungenentzündung.</a:t>
            </a:r>
            <a:br>
              <a:rPr lang="de-DE" dirty="0"/>
            </a:br>
            <a:br>
              <a:rPr lang="de-DE" dirty="0"/>
            </a:br>
            <a:r>
              <a:rPr lang="de-DE" dirty="0"/>
              <a:t>Eine Amyloid-Purpura tritt bei einer Minderheit von Patienten mit Amyloidose auf. Die Purpura tritt typischerweise oberhalb der Brustwarze auf und ist häufig im Bereich des Halses, des Gesichts und der Augenlider zu sehen. Man nimmt an, dass ein Faktor-X-Mangel, der durch die Bindung von Faktor X an </a:t>
            </a:r>
            <a:r>
              <a:rPr lang="de-DE" dirty="0" err="1"/>
              <a:t>Amyloidfibrillen</a:t>
            </a:r>
            <a:r>
              <a:rPr lang="de-DE" dirty="0"/>
              <a:t> entsteht, eine Ursache für die Blutungsdiathese ist, die bei Patienten mit Amyloidose auftreten kann.</a:t>
            </a:r>
            <a:br>
              <a:rPr lang="de-DE" dirty="0"/>
            </a:br>
            <a:br>
              <a:rPr lang="de-DE" dirty="0"/>
            </a:br>
            <a:r>
              <a:rPr lang="de-DE" dirty="0" err="1">
                <a:hlinkClick r:id="rId3"/>
              </a:rPr>
              <a:t>Translated</a:t>
            </a:r>
            <a:r>
              <a:rPr lang="de-DE" dirty="0">
                <a:hlinkClick r:id="rId3"/>
              </a:rPr>
              <a:t> </a:t>
            </a:r>
            <a:r>
              <a:rPr lang="de-DE" dirty="0" err="1">
                <a:hlinkClick r:id="rId3"/>
              </a:rPr>
              <a:t>with</a:t>
            </a:r>
            <a:r>
              <a:rPr lang="de-DE" dirty="0">
                <a:hlinkClick r:id="rId3"/>
              </a:rPr>
              <a:t> </a:t>
            </a:r>
            <a:r>
              <a:rPr lang="de-DE" dirty="0" err="1">
                <a:hlinkClick r:id="rId3"/>
              </a:rPr>
              <a:t>DeepL</a:t>
            </a:r>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39</a:t>
            </a:fld>
            <a:endParaRPr lang="de-DE"/>
          </a:p>
        </p:txBody>
      </p:sp>
    </p:spTree>
    <p:extLst>
      <p:ext uri="{BB962C8B-B14F-4D97-AF65-F5344CB8AC3E}">
        <p14:creationId xmlns:p14="http://schemas.microsoft.com/office/powerpoint/2010/main" val="36898818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78-jähriger Mann stellte sich in der Notaufnahme vor und klagte seit zwei Wochen über generalisierte Ödeme, Schwäche und Brustschmerzen. Er gab an, dass seine Zunge im vergangenen Jahr größer und zunehmend steif geworden sei und dass ihm das Schlucken schwer falle. Die körperliche Untersuchung ergab eine </a:t>
            </a:r>
            <a:r>
              <a:rPr lang="de-DE" dirty="0" err="1"/>
              <a:t>Makroglossie</a:t>
            </a:r>
            <a:r>
              <a:rPr lang="de-DE" dirty="0"/>
              <a:t> mit Einbuchtungen an den Zähnen (Tafel A). Die Laborbefunde wiesen eine Proteinurie (2+ Protein bei der Dipstick-Urinanalyse und 505 mg Protein pro 24-Stunden-Sammlung) sowie erhöhte Werte von Troponin I (1,99 </a:t>
            </a:r>
            <a:r>
              <a:rPr lang="de-DE" dirty="0" err="1"/>
              <a:t>μg</a:t>
            </a:r>
            <a:r>
              <a:rPr lang="de-DE" dirty="0"/>
              <a:t> pro Liter [Referenzbereich </a:t>
            </a:r>
            <a:br>
              <a:rPr lang="de-DE" dirty="0"/>
            </a:br>
            <a:br>
              <a:rPr lang="de-DE" dirty="0"/>
            </a:br>
            <a:r>
              <a:rPr lang="de-DE" dirty="0" err="1">
                <a:hlinkClick r:id="rId3"/>
              </a:rPr>
              <a:t>Translated</a:t>
            </a:r>
            <a:r>
              <a:rPr lang="de-DE" dirty="0">
                <a:hlinkClick r:id="rId3"/>
              </a:rPr>
              <a:t> </a:t>
            </a:r>
            <a:r>
              <a:rPr lang="de-DE" dirty="0" err="1">
                <a:hlinkClick r:id="rId3"/>
              </a:rPr>
              <a:t>with</a:t>
            </a:r>
            <a:r>
              <a:rPr lang="de-DE" dirty="0">
                <a:hlinkClick r:id="rId3"/>
              </a:rPr>
              <a:t> </a:t>
            </a:r>
            <a:r>
              <a:rPr lang="de-DE" dirty="0" err="1">
                <a:hlinkClick r:id="rId3"/>
              </a:rPr>
              <a:t>DeepL</a:t>
            </a:r>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40</a:t>
            </a:fld>
            <a:endParaRPr lang="de-DE"/>
          </a:p>
        </p:txBody>
      </p:sp>
    </p:spTree>
    <p:extLst>
      <p:ext uri="{BB962C8B-B14F-4D97-AF65-F5344CB8AC3E}">
        <p14:creationId xmlns:p14="http://schemas.microsoft.com/office/powerpoint/2010/main" val="8558821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61-jähriger Mann stellte sich in der hämatologischen Abteilung mit zunehmenden Schwierigkeiten beim Schlucken von Nahrung vor. Er beschrieb auch eine 2-jährige Geschichte von Ödemen in seinen Händen und im Gesicht sowie trockene Haut und Haarausfall. Die körperliche Untersuchung des Oropharynx ergab eine </a:t>
            </a:r>
            <a:r>
              <a:rPr lang="de-DE" dirty="0" err="1"/>
              <a:t>Makroglossie</a:t>
            </a:r>
            <a:r>
              <a:rPr lang="de-DE" dirty="0"/>
              <a:t> mit hinterer Skalierung, Rötung des Gaumenbogens und ein vergrößertes Zäpfchen. Es wurde eine Biopsie des Gaumenzäpfchens durchgeführt, und die Färbung mit Kongorot zeigte eine apfelgrüne Doppelbrechung, die auf </a:t>
            </a:r>
            <a:r>
              <a:rPr lang="de-DE" dirty="0" err="1"/>
              <a:t>Amyloidablagerungen</a:t>
            </a:r>
            <a:r>
              <a:rPr lang="de-DE" dirty="0"/>
              <a:t> hindeutete. Die immunhistochemische Analyse ergab hohe zirkulierende Konzentrationen der leichten Kappa-Kette. Die Serumelektrophorese mit </a:t>
            </a:r>
            <a:r>
              <a:rPr lang="de-DE" dirty="0" err="1"/>
              <a:t>Immunofixierung</a:t>
            </a:r>
            <a:r>
              <a:rPr lang="de-DE" dirty="0"/>
              <a:t> ergab einen monoklonalen Spike von 0,4 g pro Deziliter. Weitere Untersuchungen ergaben einen Gehalt an freier </a:t>
            </a:r>
            <a:r>
              <a:rPr lang="de-DE" dirty="0" err="1"/>
              <a:t>kappa</a:t>
            </a:r>
            <a:r>
              <a:rPr lang="de-DE" dirty="0"/>
              <a:t>-leichter Kette von 56,6 mg pro Liter (Referenzbereich 8,3 bis 27,0), ein erhöhtes Verhältnis von </a:t>
            </a:r>
            <a:r>
              <a:rPr lang="de-DE" dirty="0" err="1"/>
              <a:t>kappa</a:t>
            </a:r>
            <a:r>
              <a:rPr lang="de-DE" dirty="0"/>
              <a:t>- zu lambda-leichter Kette von 3,3 (Referenzbereich 0,26 bis 1,65) und Proteinurie (0,26 g Protein in einer 24-Stunden-Urinprobe). Die Durchflusszytometrie des Knochenmarks ergab 0,54 % Plasmazellen mit einem atypischen Phänotyp, und die Magnetresonanztomographie des Herzens deutete auf eine Amyloid-Beteiligung im linksventrikulären Myokard hin. Die Amyloidose ist durch die Ablagerung abnormaler Proteine in extrazellulärem Gewebe gekennzeichnet; bei der Leichtkettenform der Krankheit stammt das extrazelluläre Gewebe von Immunglobulin-Leichtketten, die mit einer Plasmazelldyskrasie einhergehen. Der Patient unterzog sich einer autologen Knochenmarktransplantation und hatte ein vollständiges Ansprechen</a:t>
            </a:r>
            <a:br>
              <a:rPr lang="de-DE" dirty="0"/>
            </a:br>
            <a:br>
              <a:rPr lang="de-DE" dirty="0"/>
            </a:br>
            <a:r>
              <a:rPr lang="de-DE" dirty="0" err="1">
                <a:hlinkClick r:id="rId3"/>
              </a:rPr>
              <a:t>Translated</a:t>
            </a:r>
            <a:r>
              <a:rPr lang="de-DE" dirty="0">
                <a:hlinkClick r:id="rId3"/>
              </a:rPr>
              <a:t> </a:t>
            </a:r>
            <a:r>
              <a:rPr lang="de-DE" dirty="0" err="1">
                <a:hlinkClick r:id="rId3"/>
              </a:rPr>
              <a:t>with</a:t>
            </a:r>
            <a:r>
              <a:rPr lang="de-DE" dirty="0">
                <a:hlinkClick r:id="rId3"/>
              </a:rPr>
              <a:t> </a:t>
            </a:r>
            <a:r>
              <a:rPr lang="de-DE" dirty="0" err="1">
                <a:hlinkClick r:id="rId3"/>
              </a:rPr>
              <a:t>DeepL</a:t>
            </a:r>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42</a:t>
            </a:fld>
            <a:endParaRPr lang="de-DE"/>
          </a:p>
        </p:txBody>
      </p:sp>
    </p:spTree>
    <p:extLst>
      <p:ext uri="{BB962C8B-B14F-4D97-AF65-F5344CB8AC3E}">
        <p14:creationId xmlns:p14="http://schemas.microsoft.com/office/powerpoint/2010/main" val="7936273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43</a:t>
            </a:fld>
            <a:endParaRPr lang="de-DE"/>
          </a:p>
        </p:txBody>
      </p:sp>
    </p:spTree>
    <p:extLst>
      <p:ext uri="{BB962C8B-B14F-4D97-AF65-F5344CB8AC3E}">
        <p14:creationId xmlns:p14="http://schemas.microsoft.com/office/powerpoint/2010/main" val="2508470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55AA2F-4E93-4509-85C8-CCA704B7FAFC}" type="slidenum">
              <a:rPr kumimoji="0" lang="de-DE" altLang="de-DE"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de-DE" altLang="de-DE"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657294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60-jährige Frau stellte sich in der rheumatologischen Klinik mit einer 3-monatigen Vorgeschichte von Durchfall, Übelkeit und Anorexie vor. Sie litt seit 35 Jahren an rheumatoider Arthritis, gegen die sie Methotrexat und Tacrolimus erhielt; die Krankheitsaktivität war jedoch nicht gut kontrolliert. Bei der körperlichen Untersuchung zeigten sich Schwellungen und Druckempfindlichkeit in den Fingergrundgelenken und den Handgelenken. Die Endoskopie des oberen und unteren Gastrointestinaltrakts ergab ödematöse, granuläre Läsionen mit Erosionen im aufsteigenden und transversalen Kolon (Tafel A). Die </a:t>
            </a:r>
            <a:r>
              <a:rPr lang="de-DE" dirty="0" err="1"/>
              <a:t>Biopsieproben</a:t>
            </a:r>
            <a:r>
              <a:rPr lang="de-DE" dirty="0"/>
              <a:t> zeigten </a:t>
            </a:r>
            <a:r>
              <a:rPr lang="de-DE" dirty="0" err="1"/>
              <a:t>Amyloidablagerungen</a:t>
            </a:r>
            <a:r>
              <a:rPr lang="de-DE" dirty="0"/>
              <a:t> mit apfelgrüner Doppelbrechung bei Kongorot-Färbung unter polarisiertem Licht (Tafel B). Es wurde eine gastrointestinale AA-Amyloidose in Verbindung mit einem hohen Aktivitätsniveau der rheumatoiden Arthritis diagnostiziert. Die AA-Amyloidose, die durch die extrazelluläre Ablagerung von </a:t>
            </a:r>
            <a:r>
              <a:rPr lang="de-DE" dirty="0" err="1"/>
              <a:t>Amyloidfibrillen</a:t>
            </a:r>
            <a:r>
              <a:rPr lang="de-DE" dirty="0"/>
              <a:t> verursacht wird, die vom Serum-Amyloid-A-Protein stammen, wird auch mit einer Reihe anderer chronischer Entzündungen in Verbindung gebracht, darunter juvenile idiopathische Arthritis, </a:t>
            </a:r>
            <a:r>
              <a:rPr lang="de-DE" dirty="0" err="1"/>
              <a:t>ankylosierende</a:t>
            </a:r>
            <a:r>
              <a:rPr lang="de-DE" dirty="0"/>
              <a:t> Spondylitis, Morbus Crohn und familiäres Mittelmeerfieber. Die Behandlung mit </a:t>
            </a:r>
            <a:r>
              <a:rPr lang="de-DE" dirty="0" err="1"/>
              <a:t>Tocilizumab</a:t>
            </a:r>
            <a:r>
              <a:rPr lang="de-DE" dirty="0"/>
              <a:t>, einem monoklonalen Antikörper gegen den Interleukin-6-Rezeptor, wurde eingeleitet. Innerhalb weniger Tage nach Beginn der Therapie gingen bei dem Patienten sowohl die gastrointestinalen Symptome als auch die Gelenkschmerzen und -schwellungen zurück.</a:t>
            </a:r>
            <a:br>
              <a:rPr lang="de-DE" dirty="0"/>
            </a:br>
            <a:br>
              <a:rPr lang="de-DE" dirty="0"/>
            </a:br>
            <a:r>
              <a:rPr lang="de-DE" dirty="0" err="1">
                <a:hlinkClick r:id="rId3"/>
              </a:rPr>
              <a:t>Translated</a:t>
            </a:r>
            <a:r>
              <a:rPr lang="de-DE" dirty="0">
                <a:hlinkClick r:id="rId3"/>
              </a:rPr>
              <a:t> </a:t>
            </a:r>
            <a:r>
              <a:rPr lang="de-DE" dirty="0" err="1">
                <a:hlinkClick r:id="rId3"/>
              </a:rPr>
              <a:t>with</a:t>
            </a:r>
            <a:r>
              <a:rPr lang="de-DE" dirty="0">
                <a:hlinkClick r:id="rId3"/>
              </a:rPr>
              <a:t> </a:t>
            </a:r>
            <a:r>
              <a:rPr lang="de-DE" dirty="0" err="1">
                <a:hlinkClick r:id="rId3"/>
              </a:rPr>
              <a:t>DeepL</a:t>
            </a:r>
            <a:r>
              <a:rPr lang="en-US" b="0" i="0" dirty="0">
                <a:effectLst/>
                <a:latin typeface="Arial" panose="020B0604020202020204" pitchFamily="34" charset="0"/>
              </a:rPr>
              <a:t>DOI: 10.1056/NEJMicm2034179Copyright © 2021 Massachusetts Medical </a:t>
            </a:r>
            <a:r>
              <a:rPr lang="en-US" b="0" i="0" dirty="0" err="1">
                <a:effectLst/>
                <a:latin typeface="Arial" panose="020B0604020202020204" pitchFamily="34" charset="0"/>
              </a:rPr>
              <a:t>Society.ABChana</a:t>
            </a:r>
            <a:r>
              <a:rPr lang="en-US" b="0" i="0" dirty="0">
                <a:effectLst/>
                <a:latin typeface="Arial" panose="020B0604020202020204" pitchFamily="34" charset="0"/>
              </a:rPr>
              <a:t> A. Sacks, M.D., </a:t>
            </a:r>
            <a:r>
              <a:rPr lang="en-US" b="0" i="0" dirty="0" err="1">
                <a:effectLst/>
                <a:latin typeface="Arial" panose="020B0604020202020204" pitchFamily="34" charset="0"/>
              </a:rPr>
              <a:t>Editor</a:t>
            </a:r>
            <a:r>
              <a:rPr lang="en-US" b="0" i="0" dirty="0" err="1">
                <a:effectLst/>
                <a:latin typeface="Times New Roman" panose="02020603050405020304" pitchFamily="18" charset="0"/>
              </a:rPr>
              <a:t>Gastrointestinal</a:t>
            </a:r>
            <a:r>
              <a:rPr lang="en-US" b="0" i="0" dirty="0">
                <a:effectLst/>
                <a:latin typeface="Times New Roman" panose="02020603050405020304" pitchFamily="18" charset="0"/>
              </a:rPr>
              <a:t> </a:t>
            </a:r>
            <a:r>
              <a:rPr lang="en-US" b="0" i="0" dirty="0" err="1">
                <a:effectLst/>
                <a:latin typeface="Times New Roman" panose="02020603050405020304" pitchFamily="18" charset="0"/>
              </a:rPr>
              <a:t>AmyloidosisThe</a:t>
            </a:r>
            <a:r>
              <a:rPr lang="en-US" b="0" i="0" dirty="0">
                <a:effectLst/>
                <a:latin typeface="Times New Roman" panose="02020603050405020304" pitchFamily="18" charset="0"/>
              </a:rPr>
              <a:t> New England Journal of Medicine Downloaded from nejm.org by CARSTEN HAFER on June 25, 2023. For personal use only. No other uses without permission. Copyright © 2021 Massachusetts Medical Society. All rights reserved. </a:t>
            </a:r>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45</a:t>
            </a:fld>
            <a:endParaRPr lang="de-DE"/>
          </a:p>
        </p:txBody>
      </p:sp>
    </p:spTree>
    <p:extLst>
      <p:ext uri="{BB962C8B-B14F-4D97-AF65-F5344CB8AC3E}">
        <p14:creationId xmlns:p14="http://schemas.microsoft.com/office/powerpoint/2010/main" val="4167433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47</a:t>
            </a:fld>
            <a:endParaRPr lang="de-DE"/>
          </a:p>
        </p:txBody>
      </p:sp>
    </p:spTree>
    <p:extLst>
      <p:ext uri="{BB962C8B-B14F-4D97-AF65-F5344CB8AC3E}">
        <p14:creationId xmlns:p14="http://schemas.microsoft.com/office/powerpoint/2010/main" val="23877537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48</a:t>
            </a:fld>
            <a:endParaRPr lang="de-DE"/>
          </a:p>
        </p:txBody>
      </p:sp>
    </p:spTree>
    <p:extLst>
      <p:ext uri="{BB962C8B-B14F-4D97-AF65-F5344CB8AC3E}">
        <p14:creationId xmlns:p14="http://schemas.microsoft.com/office/powerpoint/2010/main" val="36003629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49</a:t>
            </a:fld>
            <a:endParaRPr lang="de-DE"/>
          </a:p>
        </p:txBody>
      </p:sp>
    </p:spTree>
    <p:extLst>
      <p:ext uri="{BB962C8B-B14F-4D97-AF65-F5344CB8AC3E}">
        <p14:creationId xmlns:p14="http://schemas.microsoft.com/office/powerpoint/2010/main" val="12615971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Nierenwiederherstellungsraten unterscheiden sich zwischen monoklonalen </a:t>
            </a:r>
            <a:r>
              <a:rPr lang="de-DE" dirty="0" err="1"/>
              <a:t>Gammopathien</a:t>
            </a:r>
            <a:r>
              <a:rPr lang="de-DE" dirty="0"/>
              <a:t> und Kontrollen und haben nach 2006 zugenommen. </a:t>
            </a:r>
            <a:br>
              <a:rPr lang="de-DE" dirty="0"/>
            </a:br>
            <a:r>
              <a:rPr lang="de-DE" dirty="0"/>
              <a:t>Kumulative Inzidenz der Nierenwiederherstellung bei </a:t>
            </a:r>
            <a:br>
              <a:rPr lang="de-DE" dirty="0"/>
            </a:br>
            <a:r>
              <a:rPr lang="de-DE" dirty="0"/>
              <a:t>(A) Patienten mit AL-Amyloidose (ALA), Leichtkettenablagerungskrankheit (LCDD) oder </a:t>
            </a:r>
            <a:r>
              <a:rPr lang="de-DE" dirty="0" err="1"/>
              <a:t>Myelomkastennephropathie</a:t>
            </a:r>
            <a:r>
              <a:rPr lang="de-DE" dirty="0"/>
              <a:t> (MCN) und Kontrollpatienten an chronischer Dialyse und </a:t>
            </a:r>
            <a:br>
              <a:rPr lang="de-DE" dirty="0"/>
            </a:br>
            <a:r>
              <a:rPr lang="de-DE" dirty="0"/>
              <a:t>(B) Patienten mit monoklonalen </a:t>
            </a:r>
            <a:r>
              <a:rPr lang="de-DE" dirty="0" err="1"/>
              <a:t>Gammopathien</a:t>
            </a:r>
            <a:r>
              <a:rPr lang="de-DE" dirty="0"/>
              <a:t> und Kontrollpatienten mit chronischer Dialyse vor oder seit 1. Januar 2006</a:t>
            </a:r>
          </a:p>
        </p:txBody>
      </p:sp>
      <p:sp>
        <p:nvSpPr>
          <p:cNvPr id="4" name="Foliennummernplatzhalter 3"/>
          <p:cNvSpPr>
            <a:spLocks noGrp="1"/>
          </p:cNvSpPr>
          <p:nvPr>
            <p:ph type="sldNum" sz="quarter" idx="5"/>
          </p:nvPr>
        </p:nvSpPr>
        <p:spPr/>
        <p:txBody>
          <a:bodyPr/>
          <a:lstStyle/>
          <a:p>
            <a:fld id="{70B1E002-DD7E-471A-A18E-7A718FB1AB8A}" type="slidenum">
              <a:rPr lang="de-DE" smtClean="0"/>
              <a:t>50</a:t>
            </a:fld>
            <a:endParaRPr lang="de-DE"/>
          </a:p>
        </p:txBody>
      </p:sp>
    </p:spTree>
    <p:extLst>
      <p:ext uri="{BB962C8B-B14F-4D97-AF65-F5344CB8AC3E}">
        <p14:creationId xmlns:p14="http://schemas.microsoft.com/office/powerpoint/2010/main" val="2380292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56</a:t>
            </a:fld>
            <a:endParaRPr lang="de-DE" altLang="de-DE"/>
          </a:p>
        </p:txBody>
      </p:sp>
    </p:spTree>
    <p:extLst>
      <p:ext uri="{BB962C8B-B14F-4D97-AF65-F5344CB8AC3E}">
        <p14:creationId xmlns:p14="http://schemas.microsoft.com/office/powerpoint/2010/main" val="38976328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57</a:t>
            </a:fld>
            <a:endParaRPr lang="de-DE"/>
          </a:p>
        </p:txBody>
      </p:sp>
    </p:spTree>
    <p:extLst>
      <p:ext uri="{BB962C8B-B14F-4D97-AF65-F5344CB8AC3E}">
        <p14:creationId xmlns:p14="http://schemas.microsoft.com/office/powerpoint/2010/main" val="3072502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Nierenbiopsieprobe</a:t>
            </a:r>
            <a:r>
              <a:rPr lang="de-DE" dirty="0"/>
              <a:t> von einem Patienten mit </a:t>
            </a:r>
            <a:r>
              <a:rPr lang="de-DE" dirty="0" err="1"/>
              <a:t>Leichtkettengussnephropathie</a:t>
            </a:r>
            <a:r>
              <a:rPr lang="de-DE" dirty="0"/>
              <a:t>. </a:t>
            </a:r>
            <a:br>
              <a:rPr lang="de-DE" dirty="0"/>
            </a:br>
            <a:r>
              <a:rPr lang="de-DE" dirty="0"/>
              <a:t>(A) In den Tubuli sind </a:t>
            </a:r>
            <a:r>
              <a:rPr lang="de-DE" dirty="0" err="1"/>
              <a:t>hypereosinophile</a:t>
            </a:r>
            <a:r>
              <a:rPr lang="de-DE" dirty="0"/>
              <a:t>, gebrochene Abdrücke zu sehen </a:t>
            </a:r>
            <a:br>
              <a:rPr lang="de-DE" dirty="0"/>
            </a:br>
            <a:r>
              <a:rPr lang="de-DE" dirty="0"/>
              <a:t>(B) die negativ für </a:t>
            </a:r>
            <a:r>
              <a:rPr lang="de-DE" dirty="0" err="1"/>
              <a:t>Periodic</a:t>
            </a:r>
            <a:r>
              <a:rPr lang="de-DE" dirty="0"/>
              <a:t> Acid-Schiff (PAS) sind (PAS-Färbung); Originalvergrößerung ×400). </a:t>
            </a:r>
            <a:br>
              <a:rPr lang="de-DE" dirty="0"/>
            </a:br>
            <a:r>
              <a:rPr lang="de-DE" dirty="0"/>
              <a:t>(C) Bei der Immunfluoreszenz-(IF)-Mikroskopie färben die Abdrücke nicht mit </a:t>
            </a:r>
            <a:r>
              <a:rPr lang="el-GR" dirty="0"/>
              <a:t>κ-</a:t>
            </a:r>
            <a:r>
              <a:rPr lang="de-DE" dirty="0"/>
              <a:t>Leichtkette (</a:t>
            </a:r>
            <a:r>
              <a:rPr lang="el-GR" dirty="0"/>
              <a:t>κ-</a:t>
            </a:r>
            <a:r>
              <a:rPr lang="de-DE" dirty="0"/>
              <a:t>Färbung auf IF; Original Vergrößerung, ×400), </a:t>
            </a:r>
            <a:br>
              <a:rPr lang="de-DE" dirty="0"/>
            </a:br>
            <a:r>
              <a:rPr lang="de-DE" dirty="0"/>
              <a:t>(D) zeigen jedoch eine auf die </a:t>
            </a:r>
            <a:r>
              <a:rPr lang="el-GR" dirty="0"/>
              <a:t>λ-</a:t>
            </a:r>
            <a:r>
              <a:rPr lang="de-DE" dirty="0"/>
              <a:t>Leichtkette beschränkte Anfärbung (</a:t>
            </a:r>
            <a:r>
              <a:rPr lang="el-GR" dirty="0"/>
              <a:t>λ-</a:t>
            </a:r>
            <a:r>
              <a:rPr lang="de-DE" dirty="0"/>
              <a:t>Färbung auf IF; Originalvergrößerung, ×400). </a:t>
            </a:r>
            <a:br>
              <a:rPr lang="de-DE" dirty="0"/>
            </a:br>
            <a:r>
              <a:rPr lang="de-DE" dirty="0"/>
              <a:t>(E) Plasma Zellinfiltrat im Interstitium des Nierenparenchyms (Hämatoxylin-Färbung; Originalvergrößerung, ×400), (F) mit immunhistochemischer Färbung, die positiv für CD138 ist (Originalvergrößerung, ×400)</a:t>
            </a:r>
            <a:br>
              <a:rPr lang="de-DE" dirty="0"/>
            </a:br>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60</a:t>
            </a:fld>
            <a:endParaRPr lang="de-DE"/>
          </a:p>
        </p:txBody>
      </p:sp>
    </p:spTree>
    <p:extLst>
      <p:ext uri="{BB962C8B-B14F-4D97-AF65-F5344CB8AC3E}">
        <p14:creationId xmlns:p14="http://schemas.microsoft.com/office/powerpoint/2010/main" val="42197342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1" i="0" dirty="0">
                <a:solidFill>
                  <a:srgbClr val="212529"/>
                </a:solidFill>
                <a:effectLst/>
                <a:latin typeface="Source Sans Pro" panose="020B0503030403020204" pitchFamily="34" charset="0"/>
              </a:rPr>
              <a:t>1. Welche </a:t>
            </a:r>
            <a:r>
              <a:rPr lang="de-DE" b="1" i="0" dirty="0" err="1">
                <a:solidFill>
                  <a:srgbClr val="212529"/>
                </a:solidFill>
                <a:effectLst/>
                <a:latin typeface="Source Sans Pro" panose="020B0503030403020204" pitchFamily="34" charset="0"/>
              </a:rPr>
              <a:t>Amyloidoseform</a:t>
            </a:r>
            <a:r>
              <a:rPr lang="de-DE" b="1" i="0" dirty="0">
                <a:solidFill>
                  <a:srgbClr val="212529"/>
                </a:solidFill>
                <a:effectLst/>
                <a:latin typeface="Source Sans Pro" panose="020B0503030403020204" pitchFamily="34" charset="0"/>
              </a:rPr>
              <a:t> ist in Mitteleuropa am häufigsten?</a:t>
            </a:r>
          </a:p>
          <a:p>
            <a:pPr algn="l"/>
            <a:r>
              <a:rPr lang="de-DE" b="0" i="0" dirty="0">
                <a:solidFill>
                  <a:srgbClr val="212529"/>
                </a:solidFill>
                <a:effectLst/>
                <a:latin typeface="Source Sans Pro" panose="020B0503030403020204" pitchFamily="34" charset="0"/>
              </a:rPr>
              <a:t>die </a:t>
            </a:r>
            <a:r>
              <a:rPr lang="de-DE" b="0" i="0" dirty="0" err="1">
                <a:solidFill>
                  <a:srgbClr val="212529"/>
                </a:solidFill>
                <a:effectLst/>
                <a:latin typeface="Source Sans Pro" panose="020B0503030403020204" pitchFamily="34" charset="0"/>
              </a:rPr>
              <a:t>Transthyretin</a:t>
            </a:r>
            <a:r>
              <a:rPr lang="de-DE" b="0" i="0" dirty="0">
                <a:solidFill>
                  <a:srgbClr val="212529"/>
                </a:solidFill>
                <a:effectLst/>
                <a:latin typeface="Source Sans Pro" panose="020B0503030403020204" pitchFamily="34" charset="0"/>
              </a:rPr>
              <a:t> (ATTR)-Amyloidose</a:t>
            </a:r>
          </a:p>
          <a:p>
            <a:pPr algn="l"/>
            <a:r>
              <a:rPr lang="de-DE" b="0" i="0" dirty="0">
                <a:solidFill>
                  <a:srgbClr val="212529"/>
                </a:solidFill>
                <a:effectLst/>
                <a:latin typeface="Source Sans Pro" panose="020B0503030403020204" pitchFamily="34" charset="0"/>
              </a:rPr>
              <a:t>die Akute Phase Protein (AA)-Amyloidose</a:t>
            </a:r>
          </a:p>
          <a:p>
            <a:pPr algn="l"/>
            <a:r>
              <a:rPr lang="de-DE" b="0" i="0" dirty="0">
                <a:solidFill>
                  <a:srgbClr val="212529"/>
                </a:solidFill>
                <a:effectLst/>
                <a:latin typeface="Source Sans Pro" panose="020B0503030403020204" pitchFamily="34" charset="0"/>
              </a:rPr>
              <a:t>die senile (AS)-Amyloidose</a:t>
            </a:r>
          </a:p>
          <a:p>
            <a:pPr algn="l"/>
            <a:r>
              <a:rPr lang="de-DE" b="0" i="0" dirty="0">
                <a:solidFill>
                  <a:srgbClr val="212529"/>
                </a:solidFill>
                <a:effectLst/>
                <a:latin typeface="Source Sans Pro" panose="020B0503030403020204" pitchFamily="34" charset="0"/>
              </a:rPr>
              <a:t>die Leichtketten (AL)-Amyloidose</a:t>
            </a:r>
          </a:p>
          <a:p>
            <a:pPr algn="l"/>
            <a:r>
              <a:rPr lang="de-DE" b="0" i="0" dirty="0">
                <a:solidFill>
                  <a:srgbClr val="212529"/>
                </a:solidFill>
                <a:effectLst/>
                <a:latin typeface="Source Sans Pro" panose="020B0503030403020204" pitchFamily="34" charset="0"/>
              </a:rPr>
              <a:t>die Beta-2-Mikroglobulin (AB)-Amyloidose</a:t>
            </a:r>
          </a:p>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61</a:t>
            </a:fld>
            <a:endParaRPr lang="de-DE"/>
          </a:p>
        </p:txBody>
      </p:sp>
    </p:spTree>
    <p:extLst>
      <p:ext uri="{BB962C8B-B14F-4D97-AF65-F5344CB8AC3E}">
        <p14:creationId xmlns:p14="http://schemas.microsoft.com/office/powerpoint/2010/main" val="30113861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1" i="0" dirty="0">
                <a:solidFill>
                  <a:srgbClr val="212529"/>
                </a:solidFill>
                <a:effectLst/>
                <a:latin typeface="Source Sans Pro" panose="020B0503030403020204" pitchFamily="34" charset="0"/>
              </a:rPr>
              <a:t>Welche Manifestation ist nicht typisch bei einer ATTR-Amyloidose?</a:t>
            </a:r>
          </a:p>
          <a:p>
            <a:pPr algn="l"/>
            <a:r>
              <a:rPr lang="de-DE" b="0" i="0" dirty="0">
                <a:solidFill>
                  <a:srgbClr val="212529"/>
                </a:solidFill>
                <a:effectLst/>
                <a:latin typeface="Source Sans Pro" panose="020B0503030403020204" pitchFamily="34" charset="0"/>
              </a:rPr>
              <a:t>Restriktive Kardiomyopathie</a:t>
            </a:r>
          </a:p>
          <a:p>
            <a:pPr algn="l"/>
            <a:r>
              <a:rPr lang="de-DE" b="0" i="0" dirty="0">
                <a:solidFill>
                  <a:srgbClr val="212529"/>
                </a:solidFill>
                <a:effectLst/>
                <a:latin typeface="Source Sans Pro" panose="020B0503030403020204" pitchFamily="34" charset="0"/>
              </a:rPr>
              <a:t>Periphere Polyneuropathie</a:t>
            </a:r>
          </a:p>
          <a:p>
            <a:pPr algn="l"/>
            <a:r>
              <a:rPr lang="de-DE" b="0" i="0" dirty="0">
                <a:solidFill>
                  <a:srgbClr val="212529"/>
                </a:solidFill>
                <a:effectLst/>
                <a:latin typeface="Source Sans Pro" panose="020B0503030403020204" pitchFamily="34" charset="0"/>
              </a:rPr>
              <a:t>Carpaltunnelsyndrom</a:t>
            </a:r>
          </a:p>
          <a:p>
            <a:pPr algn="l"/>
            <a:r>
              <a:rPr lang="de-DE" b="0" i="0" dirty="0">
                <a:solidFill>
                  <a:srgbClr val="212529"/>
                </a:solidFill>
                <a:effectLst/>
                <a:latin typeface="Source Sans Pro" panose="020B0503030403020204" pitchFamily="34" charset="0"/>
              </a:rPr>
              <a:t>Spinalkanalstenose</a:t>
            </a:r>
          </a:p>
          <a:p>
            <a:pPr algn="l"/>
            <a:r>
              <a:rPr lang="de-DE" b="0" i="0" dirty="0" err="1">
                <a:solidFill>
                  <a:srgbClr val="212529"/>
                </a:solidFill>
                <a:effectLst/>
                <a:latin typeface="Source Sans Pro" panose="020B0503030403020204" pitchFamily="34" charset="0"/>
              </a:rPr>
              <a:t>Ösophagusmotilitätsstörung</a:t>
            </a:r>
            <a:endParaRPr lang="de-DE" b="0" i="0" dirty="0">
              <a:solidFill>
                <a:srgbClr val="212529"/>
              </a:solidFill>
              <a:effectLst/>
              <a:latin typeface="Source Sans Pro" panose="020B0503030403020204" pitchFamily="34" charset="0"/>
            </a:endParaRPr>
          </a:p>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62</a:t>
            </a:fld>
            <a:endParaRPr lang="de-DE"/>
          </a:p>
        </p:txBody>
      </p:sp>
    </p:spTree>
    <p:extLst>
      <p:ext uri="{BB962C8B-B14F-4D97-AF65-F5344CB8AC3E}">
        <p14:creationId xmlns:p14="http://schemas.microsoft.com/office/powerpoint/2010/main" val="2592197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E0BA69-99FD-48BD-98F4-6BD18380566E}" type="slidenum">
              <a:rPr kumimoji="0" 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591243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800" b="0" i="0" u="none" strike="noStrike" baseline="0" dirty="0">
                <a:latin typeface="MyriadPro-SemiboldSemiCn"/>
              </a:rPr>
              <a:t>Durch welche Aussage wird der Begriff einer monoklonalen </a:t>
            </a:r>
            <a:r>
              <a:rPr lang="de-DE" sz="1800" b="0" i="0" u="none" strike="noStrike" baseline="0" dirty="0" err="1">
                <a:latin typeface="MyriadPro-SemiboldSemiCn"/>
              </a:rPr>
              <a:t>Gammopathie</a:t>
            </a:r>
            <a:r>
              <a:rPr lang="de-DE" sz="1800" b="0" i="0" u="none" strike="noStrike" baseline="0" dirty="0">
                <a:latin typeface="MyriadPro-SemiboldSemiCn"/>
              </a:rPr>
              <a:t> renaler Signifikanz (MGRS) am besten beschrieben?</a:t>
            </a:r>
          </a:p>
          <a:p>
            <a:pPr algn="l"/>
            <a:r>
              <a:rPr lang="de-DE" sz="1800" b="0" i="0" u="none" strike="noStrike" baseline="0" dirty="0">
                <a:latin typeface="MnSymbol7"/>
              </a:rPr>
              <a:t>◯ </a:t>
            </a:r>
            <a:r>
              <a:rPr lang="de-DE" sz="1800" b="0" i="0" u="none" strike="noStrike" baseline="0" dirty="0">
                <a:latin typeface="MyriadPro-LightSemiCn"/>
              </a:rPr>
              <a:t>Nierenläsionen, die durch die Produktion eines monoklonalen Immunglobulins (</a:t>
            </a:r>
            <a:r>
              <a:rPr lang="de-DE" sz="1800" b="0" i="0" u="none" strike="noStrike" baseline="0" dirty="0" err="1">
                <a:latin typeface="MyriadPro-LightSemiCn"/>
              </a:rPr>
              <a:t>Ig</a:t>
            </a:r>
            <a:r>
              <a:rPr lang="de-DE" sz="1800" b="0" i="0" u="none" strike="noStrike" baseline="0" dirty="0">
                <a:latin typeface="MyriadPro-LightSemiCn"/>
              </a:rPr>
              <a:t>) bedingt sind, wobei der zugrunde liegende Klon </a:t>
            </a:r>
            <a:r>
              <a:rPr lang="de-DE" sz="1800" b="0" i="1" u="none" strike="noStrike" baseline="0" dirty="0">
                <a:latin typeface="MyriadPro-LightSemiCnIt"/>
              </a:rPr>
              <a:t>per se </a:t>
            </a:r>
            <a:r>
              <a:rPr lang="de-DE" sz="1800" b="0" i="0" u="none" strike="noStrike" baseline="0" dirty="0">
                <a:latin typeface="MyriadPro-LightSemiCn"/>
              </a:rPr>
              <a:t>keine Tumorkomplikationen</a:t>
            </a:r>
          </a:p>
          <a:p>
            <a:pPr algn="l"/>
            <a:r>
              <a:rPr lang="de-DE" sz="1800" b="0" i="0" u="none" strike="noStrike" baseline="0" dirty="0">
                <a:latin typeface="MyriadPro-LightSemiCn"/>
              </a:rPr>
              <a:t>verursacht oder hämatologische Kriterien für eine spezifische Therapie erfüllt.</a:t>
            </a:r>
          </a:p>
          <a:p>
            <a:pPr algn="l"/>
            <a:r>
              <a:rPr lang="de-DE" sz="1800" b="0" i="0" u="none" strike="noStrike" baseline="0" dirty="0">
                <a:latin typeface="MnSymbol7"/>
              </a:rPr>
              <a:t>◯ </a:t>
            </a:r>
            <a:r>
              <a:rPr lang="de-DE" sz="1800" b="0" i="0" u="none" strike="noStrike" baseline="0" dirty="0">
                <a:latin typeface="MyriadPro-LightSemiCn"/>
              </a:rPr>
              <a:t>Nierenläsion, die durch die Produktion eines monoklonalen </a:t>
            </a:r>
            <a:r>
              <a:rPr lang="de-DE" sz="1800" b="0" i="0" u="none" strike="noStrike" baseline="0" dirty="0" err="1">
                <a:latin typeface="MyriadPro-LightSemiCn"/>
              </a:rPr>
              <a:t>Ig</a:t>
            </a:r>
            <a:r>
              <a:rPr lang="de-DE" sz="1800" b="0" i="0" u="none" strike="noStrike" baseline="0" dirty="0">
                <a:latin typeface="MyriadPro-LightSemiCn"/>
              </a:rPr>
              <a:t> bedingt sind, wobei die Menge des produzierten monoklonalen </a:t>
            </a:r>
            <a:r>
              <a:rPr lang="de-DE" sz="1800" b="0" i="0" u="none" strike="noStrike" baseline="0" dirty="0" err="1">
                <a:latin typeface="MyriadPro-LightSemiCn"/>
              </a:rPr>
              <a:t>Ig</a:t>
            </a:r>
            <a:r>
              <a:rPr lang="de-DE" sz="1800" b="0" i="0" u="none" strike="noStrike" baseline="0" dirty="0">
                <a:latin typeface="MyriadPro-LightSemiCn"/>
              </a:rPr>
              <a:t> das Ausmaß der Nierenschädigung bestimmt.</a:t>
            </a:r>
          </a:p>
          <a:p>
            <a:pPr algn="l"/>
            <a:r>
              <a:rPr lang="de-DE" sz="1800" b="0" i="0" u="none" strike="noStrike" baseline="0" dirty="0">
                <a:latin typeface="MnSymbol7"/>
              </a:rPr>
              <a:t>◯ </a:t>
            </a:r>
            <a:r>
              <a:rPr lang="de-DE" sz="1800" b="0" i="0" u="none" strike="noStrike" baseline="0" dirty="0">
                <a:latin typeface="MyriadPro-LightSemiCn"/>
              </a:rPr>
              <a:t>Vorliegen </a:t>
            </a:r>
            <a:r>
              <a:rPr lang="de-DE" sz="1800" b="0" i="0" u="none" strike="noStrike" baseline="0" dirty="0" err="1">
                <a:latin typeface="MyriadPro-LightSemiCn"/>
              </a:rPr>
              <a:t>einesmultiplen</a:t>
            </a:r>
            <a:r>
              <a:rPr lang="de-DE" sz="1800" b="0" i="0" u="none" strike="noStrike" baseline="0" dirty="0">
                <a:latin typeface="MyriadPro-LightSemiCn"/>
              </a:rPr>
              <a:t> Myeloms, das zu einer Mitbeteiligung der Niere durch spezifische Ablagerungen von monoklonalen </a:t>
            </a:r>
            <a:r>
              <a:rPr lang="de-DE" sz="1800" b="0" i="0" u="none" strike="noStrike" baseline="0" dirty="0" err="1">
                <a:latin typeface="MyriadPro-LightSemiCn"/>
              </a:rPr>
              <a:t>Ig</a:t>
            </a:r>
            <a:r>
              <a:rPr lang="de-DE" sz="1800" b="0" i="0" u="none" strike="noStrike" baseline="0" dirty="0">
                <a:latin typeface="MyriadPro-LightSemiCn"/>
              </a:rPr>
              <a:t> führt.</a:t>
            </a:r>
          </a:p>
          <a:p>
            <a:pPr algn="l"/>
            <a:r>
              <a:rPr lang="de-DE" sz="1800" b="0" i="0" u="none" strike="noStrike" baseline="0" dirty="0">
                <a:latin typeface="MyriadPro-LightSemiCn"/>
              </a:rPr>
              <a:t>Aus hämatologischer Sicht therapiebedürftige monoklonale </a:t>
            </a:r>
            <a:r>
              <a:rPr lang="de-DE" sz="1800" b="0" i="0" u="none" strike="noStrike" baseline="0" dirty="0" err="1">
                <a:latin typeface="MyriadPro-LightSemiCn"/>
              </a:rPr>
              <a:t>Gammopathie</a:t>
            </a:r>
            <a:r>
              <a:rPr lang="de-DE" sz="1800" b="0" i="0" u="none" strike="noStrike" baseline="0" dirty="0">
                <a:latin typeface="MyriadPro-LightSemiCn"/>
              </a:rPr>
              <a:t>, bei der die renale Beteiligung aber zu einer Einschränkung der therapeutischen Möglichkeiten</a:t>
            </a:r>
          </a:p>
          <a:p>
            <a:pPr algn="l"/>
            <a:r>
              <a:rPr lang="de-DE" sz="1800" b="0" i="0" u="none" strike="noStrike" baseline="0" dirty="0">
                <a:latin typeface="MyriadPro-LightSemiCn"/>
              </a:rPr>
              <a:t>führt.</a:t>
            </a:r>
          </a:p>
          <a:p>
            <a:pPr algn="l"/>
            <a:r>
              <a:rPr lang="de-DE" sz="1800" b="0" i="0" u="none" strike="noStrike" baseline="0" dirty="0">
                <a:latin typeface="MnSymbol7"/>
              </a:rPr>
              <a:t>◯ </a:t>
            </a:r>
            <a:r>
              <a:rPr lang="de-DE" sz="1800" b="0" i="0" u="none" strike="noStrike" baseline="0" dirty="0" err="1">
                <a:latin typeface="MyriadPro-LightSemiCn"/>
              </a:rPr>
              <a:t>Paraproteinämie</a:t>
            </a:r>
            <a:r>
              <a:rPr lang="de-DE" sz="1800" b="0" i="0" u="none" strike="noStrike" baseline="0" dirty="0">
                <a:latin typeface="MyriadPro-LightSemiCn"/>
              </a:rPr>
              <a:t>, bei der durch das Vorliegen einer renalen Organmanifestation mit einer geschätzten glomerulären Filtrationsrate (</a:t>
            </a:r>
            <a:r>
              <a:rPr lang="de-DE" sz="1800" b="0" i="0" u="none" strike="noStrike" baseline="0" dirty="0" err="1">
                <a:latin typeface="MyriadPro-LightSemiCn"/>
              </a:rPr>
              <a:t>eGFR</a:t>
            </a:r>
            <a:r>
              <a:rPr lang="de-DE" sz="1800" b="0" i="0" u="none" strike="noStrike" baseline="0" dirty="0">
                <a:latin typeface="MyriadPro-LightSemiCn"/>
              </a:rPr>
              <a:t>) &lt;40 ml/min oder einem</a:t>
            </a:r>
          </a:p>
          <a:p>
            <a:pPr algn="l"/>
            <a:r>
              <a:rPr lang="de-DE" sz="1800" b="0" i="0" u="none" strike="noStrike" baseline="0" dirty="0">
                <a:latin typeface="MyriadPro-LightSemiCn"/>
              </a:rPr>
              <a:t>Serumkreatinin &gt;2mg/dl die Diagnose </a:t>
            </a:r>
            <a:r>
              <a:rPr lang="de-DE" sz="1800" b="0" i="0" u="none" strike="noStrike" baseline="0" dirty="0" err="1">
                <a:latin typeface="MyriadPro-LightSemiCn"/>
              </a:rPr>
              <a:t>einesmanifestenmultiplenMyeloms</a:t>
            </a:r>
            <a:r>
              <a:rPr lang="de-DE" sz="1800" b="0" i="0" u="none" strike="noStrike" baseline="0" dirty="0">
                <a:latin typeface="MyriadPro-LightSemiCn"/>
              </a:rPr>
              <a:t> gestellt werden konnte.</a:t>
            </a:r>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63</a:t>
            </a:fld>
            <a:endParaRPr lang="de-DE"/>
          </a:p>
        </p:txBody>
      </p:sp>
    </p:spTree>
    <p:extLst>
      <p:ext uri="{BB962C8B-B14F-4D97-AF65-F5344CB8AC3E}">
        <p14:creationId xmlns:p14="http://schemas.microsoft.com/office/powerpoint/2010/main" val="13508721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800" b="0" i="0" u="none" strike="noStrike" baseline="0" dirty="0">
                <a:latin typeface="MyriadPro-SemiboldSemiCn"/>
              </a:rPr>
              <a:t>Welches Therapiestandbein hat am ehesten einen Einfluss auf die Mortalität bei der Cast-Nephropathie im Rahmen </a:t>
            </a:r>
            <a:r>
              <a:rPr lang="de-DE" sz="1800" b="0" i="0" u="none" strike="noStrike" baseline="0" dirty="0" err="1">
                <a:latin typeface="MyriadPro-SemiboldSemiCn"/>
              </a:rPr>
              <a:t>einesmultiplen</a:t>
            </a:r>
            <a:r>
              <a:rPr lang="de-DE" sz="1800" b="0" i="0" u="none" strike="noStrike" baseline="0" dirty="0">
                <a:latin typeface="MyriadPro-SemiboldSemiCn"/>
              </a:rPr>
              <a:t> Myeloms?</a:t>
            </a:r>
          </a:p>
          <a:p>
            <a:pPr algn="l"/>
            <a:r>
              <a:rPr lang="de-DE" sz="1800" b="0" i="0" u="none" strike="noStrike" baseline="0" dirty="0">
                <a:latin typeface="MnSymbol7"/>
              </a:rPr>
              <a:t>◯ </a:t>
            </a:r>
            <a:r>
              <a:rPr lang="de-DE" sz="1800" b="0" i="0" u="none" strike="noStrike" baseline="0" dirty="0">
                <a:latin typeface="MyriadPro-LightSemiCn"/>
              </a:rPr>
              <a:t>HCO(„high </a:t>
            </a:r>
            <a:r>
              <a:rPr lang="de-DE" sz="1800" b="0" i="0" u="none" strike="noStrike" baseline="0" dirty="0" err="1">
                <a:latin typeface="MyriadPro-LightSemiCn"/>
              </a:rPr>
              <a:t>cut</a:t>
            </a:r>
            <a:r>
              <a:rPr lang="de-DE" sz="1800" b="0" i="0" u="none" strike="noStrike" baseline="0" dirty="0">
                <a:latin typeface="MyriadPro-LightSemiCn"/>
              </a:rPr>
              <a:t>-off“)-Dialyse</a:t>
            </a:r>
          </a:p>
          <a:p>
            <a:pPr algn="l"/>
            <a:r>
              <a:rPr lang="de-DE" sz="1800" b="0" i="0" u="none" strike="noStrike" baseline="0" dirty="0">
                <a:latin typeface="MnSymbol7"/>
              </a:rPr>
              <a:t>◯ </a:t>
            </a:r>
            <a:r>
              <a:rPr lang="de-DE" sz="1800" b="0" i="0" u="none" strike="noStrike" baseline="0" dirty="0">
                <a:latin typeface="MyriadPro-LightSemiCn"/>
              </a:rPr>
              <a:t>Forcierte Diurese mit </a:t>
            </a:r>
            <a:r>
              <a:rPr lang="de-DE" sz="1800" b="0" i="0" u="none" strike="noStrike" baseline="0" dirty="0" err="1">
                <a:latin typeface="MyriadPro-LightSemiCn"/>
              </a:rPr>
              <a:t>i.v.</a:t>
            </a:r>
            <a:r>
              <a:rPr lang="de-DE" sz="1800" b="0" i="0" u="none" strike="noStrike" baseline="0" dirty="0">
                <a:latin typeface="MyriadPro-LightSemiCn"/>
              </a:rPr>
              <a:t> Flüssigkeit und Schleifendiuretikum</a:t>
            </a:r>
          </a:p>
          <a:p>
            <a:pPr algn="l"/>
            <a:r>
              <a:rPr lang="de-DE" sz="1800" b="0" i="0" u="none" strike="noStrike" baseline="0" dirty="0">
                <a:latin typeface="MnSymbol7"/>
              </a:rPr>
              <a:t>◯ </a:t>
            </a:r>
            <a:r>
              <a:rPr lang="de-DE" sz="1800" b="0" i="0" u="none" strike="noStrike" baseline="0" dirty="0">
                <a:latin typeface="MyriadPro-LightSemiCn"/>
              </a:rPr>
              <a:t>Intensive Chemotherapie</a:t>
            </a:r>
          </a:p>
          <a:p>
            <a:pPr algn="l"/>
            <a:r>
              <a:rPr lang="de-DE" sz="1800" b="0" i="0" u="none" strike="noStrike" baseline="0" dirty="0">
                <a:latin typeface="MnSymbol7"/>
              </a:rPr>
              <a:t>◯ </a:t>
            </a:r>
            <a:r>
              <a:rPr lang="de-DE" sz="1800" b="0" i="0" u="none" strike="noStrike" baseline="0" dirty="0">
                <a:latin typeface="MyriadPro-LightSemiCn"/>
              </a:rPr>
              <a:t>Bisphosphonate</a:t>
            </a:r>
          </a:p>
          <a:p>
            <a:pPr algn="l"/>
            <a:r>
              <a:rPr lang="de-DE" sz="1800" b="0" i="0" u="none" strike="noStrike" baseline="0" dirty="0">
                <a:latin typeface="MnSymbol7"/>
              </a:rPr>
              <a:t>◯ </a:t>
            </a:r>
            <a:r>
              <a:rPr lang="de-DE" sz="1800" b="0" i="0" u="none" strike="noStrike" baseline="0" dirty="0">
                <a:latin typeface="MyriadPro-LightSemiCn"/>
              </a:rPr>
              <a:t>Antibiotikaprophylaxe</a:t>
            </a:r>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64</a:t>
            </a:fld>
            <a:endParaRPr lang="de-DE"/>
          </a:p>
        </p:txBody>
      </p:sp>
    </p:spTree>
    <p:extLst>
      <p:ext uri="{BB962C8B-B14F-4D97-AF65-F5344CB8AC3E}">
        <p14:creationId xmlns:p14="http://schemas.microsoft.com/office/powerpoint/2010/main" val="39177314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effectLst/>
                <a:latin typeface="Arial" panose="020B0604020202020204" pitchFamily="34" charset="0"/>
              </a:rPr>
              <a:t>Eine AL(Leichtketten)-Amyloidose </a:t>
            </a:r>
            <a:r>
              <a:rPr lang="de-DE" b="0" i="0" dirty="0" err="1">
                <a:effectLst/>
                <a:latin typeface="Arial" panose="020B0604020202020204" pitchFamily="34" charset="0"/>
              </a:rPr>
              <a:t>ba-siert</a:t>
            </a:r>
            <a:r>
              <a:rPr lang="de-DE" b="0" i="0" dirty="0">
                <a:effectLst/>
                <a:latin typeface="Arial" panose="020B0604020202020204" pitchFamily="34" charset="0"/>
              </a:rPr>
              <a:t> in der Mehrzahl der Fälle auf welcher der folgenden Erkrankungen?</a:t>
            </a:r>
          </a:p>
          <a:p>
            <a:pPr marL="228600" indent="-228600">
              <a:buAutoNum type="arabicPeriod"/>
            </a:pPr>
            <a:r>
              <a:rPr lang="de-DE" b="0" i="0" dirty="0">
                <a:effectLst/>
                <a:latin typeface="Arial" panose="020B0604020202020204" pitchFamily="34" charset="0"/>
              </a:rPr>
              <a:t>Monoklonale </a:t>
            </a:r>
            <a:r>
              <a:rPr lang="de-DE" b="0" i="0" dirty="0" err="1">
                <a:effectLst/>
                <a:latin typeface="Arial" panose="020B0604020202020204" pitchFamily="34" charset="0"/>
              </a:rPr>
              <a:t>Gammopathie</a:t>
            </a:r>
            <a:r>
              <a:rPr lang="de-DE" b="0" i="0" dirty="0">
                <a:effectLst/>
                <a:latin typeface="Arial" panose="020B0604020202020204" pitchFamily="34" charset="0"/>
              </a:rPr>
              <a:t> unklarer Signifikanz (MGUS)</a:t>
            </a:r>
          </a:p>
          <a:p>
            <a:pPr marL="228600" indent="-228600">
              <a:buAutoNum type="arabicPeriod"/>
            </a:pPr>
            <a:r>
              <a:rPr lang="de-DE" b="0" i="0" dirty="0">
                <a:effectLst/>
                <a:latin typeface="Arial" panose="020B0604020202020204" pitchFamily="34" charset="0"/>
              </a:rPr>
              <a:t>Multiples Myelom</a:t>
            </a:r>
          </a:p>
          <a:p>
            <a:pPr marL="228600" indent="-228600">
              <a:buAutoNum type="arabicPeriod"/>
            </a:pPr>
            <a:r>
              <a:rPr lang="de-DE" b="0" i="0" dirty="0">
                <a:effectLst/>
                <a:latin typeface="Arial" panose="020B0604020202020204" pitchFamily="34" charset="0"/>
              </a:rPr>
              <a:t>Non-Hodgkin-Lymphom</a:t>
            </a:r>
          </a:p>
          <a:p>
            <a:pPr marL="228600" indent="-228600">
              <a:buAutoNum type="arabicPeriod"/>
            </a:pPr>
            <a:r>
              <a:rPr lang="de-DE" b="0" i="0" dirty="0" err="1">
                <a:effectLst/>
                <a:latin typeface="Arial" panose="020B0604020202020204" pitchFamily="34" charset="0"/>
              </a:rPr>
              <a:t>Behçet</a:t>
            </a:r>
            <a:r>
              <a:rPr lang="de-DE" b="0" i="0" dirty="0">
                <a:effectLst/>
                <a:latin typeface="Arial" panose="020B0604020202020204" pitchFamily="34" charset="0"/>
              </a:rPr>
              <a:t>-Syndrom</a:t>
            </a:r>
          </a:p>
          <a:p>
            <a:pPr marL="228600" indent="-228600">
              <a:buAutoNum type="arabicPeriod"/>
            </a:pPr>
            <a:r>
              <a:rPr lang="de-DE" b="0" i="0" dirty="0" err="1">
                <a:effectLst/>
                <a:latin typeface="Arial" panose="020B0604020202020204" pitchFamily="34" charset="0"/>
              </a:rPr>
              <a:t>Myelodsysplastisches</a:t>
            </a:r>
            <a:r>
              <a:rPr lang="de-DE" b="0" i="0" dirty="0">
                <a:effectLst/>
                <a:latin typeface="Arial" panose="020B0604020202020204" pitchFamily="34" charset="0"/>
              </a:rPr>
              <a:t> Syndrom</a:t>
            </a:r>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65</a:t>
            </a:fld>
            <a:endParaRPr lang="de-DE"/>
          </a:p>
        </p:txBody>
      </p:sp>
    </p:spTree>
    <p:extLst>
      <p:ext uri="{BB962C8B-B14F-4D97-AF65-F5344CB8AC3E}">
        <p14:creationId xmlns:p14="http://schemas.microsoft.com/office/powerpoint/2010/main" val="29727890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latin typeface="Segoe UI" panose="020B0502040204020203" pitchFamily="34" charset="0"/>
              </a:rPr>
              <a:t>H. Rupprecht and K. Amann: </a:t>
            </a:r>
            <a:r>
              <a:rPr lang="de-DE" sz="1800" b="1" dirty="0" err="1">
                <a:latin typeface="Segoe UI" panose="020B0502040204020203" pitchFamily="34" charset="0"/>
              </a:rPr>
              <a:t>Paraproteinämien</a:t>
            </a:r>
            <a:r>
              <a:rPr lang="de-DE" sz="1800" b="1" dirty="0">
                <a:latin typeface="Segoe UI" panose="020B0502040204020203" pitchFamily="34" charset="0"/>
              </a:rPr>
              <a:t> und Nierenbeteiligung</a:t>
            </a:r>
          </a:p>
          <a:p>
            <a:pPr marR="0"/>
            <a:r>
              <a:rPr lang="nl-NL" sz="1800" dirty="0">
                <a:latin typeface="Segoe UI" panose="020B0502040204020203" pitchFamily="34" charset="0"/>
              </a:rPr>
              <a:t>Die Nephrologie 2022 Vol. 17 Issue 6 Pages 415-429</a:t>
            </a:r>
          </a:p>
          <a:p>
            <a:pPr marR="0"/>
            <a:endParaRPr lang="de-DE" sz="1800" dirty="0">
              <a:latin typeface="Segoe UI" panose="020B0502040204020203" pitchFamily="34" charset="0"/>
            </a:endParaRPr>
          </a:p>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66</a:t>
            </a:fld>
            <a:endParaRPr lang="de-DE"/>
          </a:p>
        </p:txBody>
      </p:sp>
    </p:spTree>
    <p:extLst>
      <p:ext uri="{BB962C8B-B14F-4D97-AF65-F5344CB8AC3E}">
        <p14:creationId xmlns:p14="http://schemas.microsoft.com/office/powerpoint/2010/main" val="5318868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0" dirty="0">
                <a:solidFill>
                  <a:srgbClr val="000000"/>
                </a:solidFill>
                <a:effectLst/>
                <a:latin typeface="Times New Roman" panose="02020603050405020304" pitchFamily="18" charset="0"/>
              </a:rPr>
              <a:t>A </a:t>
            </a:r>
            <a:r>
              <a:rPr lang="de-DE" b="1" i="0" dirty="0" err="1">
                <a:solidFill>
                  <a:srgbClr val="000000"/>
                </a:solidFill>
                <a:effectLst/>
                <a:latin typeface="Times New Roman" panose="02020603050405020304" pitchFamily="18" charset="0"/>
              </a:rPr>
              <a:t>flowchart</a:t>
            </a:r>
            <a:r>
              <a:rPr lang="de-DE" b="1" i="0" dirty="0">
                <a:solidFill>
                  <a:srgbClr val="000000"/>
                </a:solidFill>
                <a:effectLst/>
                <a:latin typeface="Times New Roman" panose="02020603050405020304" pitchFamily="18" charset="0"/>
              </a:rPr>
              <a:t> of </a:t>
            </a:r>
            <a:r>
              <a:rPr lang="de-DE" b="1" i="0" dirty="0" err="1">
                <a:solidFill>
                  <a:srgbClr val="000000"/>
                </a:solidFill>
                <a:effectLst/>
                <a:latin typeface="Times New Roman" panose="02020603050405020304" pitchFamily="18" charset="0"/>
              </a:rPr>
              <a:t>the</a:t>
            </a:r>
            <a:r>
              <a:rPr lang="de-DE" b="1" i="0" dirty="0">
                <a:solidFill>
                  <a:srgbClr val="000000"/>
                </a:solidFill>
                <a:effectLst/>
                <a:latin typeface="Times New Roman" panose="02020603050405020304" pitchFamily="18" charset="0"/>
              </a:rPr>
              <a:t> </a:t>
            </a:r>
            <a:r>
              <a:rPr lang="de-DE" b="1" i="0" dirty="0" err="1">
                <a:solidFill>
                  <a:srgbClr val="000000"/>
                </a:solidFill>
                <a:effectLst/>
                <a:latin typeface="Times New Roman" panose="02020603050405020304" pitchFamily="18" charset="0"/>
              </a:rPr>
              <a:t>spectrum</a:t>
            </a:r>
            <a:r>
              <a:rPr lang="de-DE" b="1" i="0" dirty="0">
                <a:solidFill>
                  <a:srgbClr val="000000"/>
                </a:solidFill>
                <a:effectLst/>
                <a:latin typeface="Times New Roman" panose="02020603050405020304" pitchFamily="18" charset="0"/>
              </a:rPr>
              <a:t> of renal </a:t>
            </a:r>
            <a:r>
              <a:rPr lang="de-DE" b="1" i="0" dirty="0" err="1">
                <a:solidFill>
                  <a:srgbClr val="000000"/>
                </a:solidFill>
                <a:effectLst/>
                <a:latin typeface="Times New Roman" panose="02020603050405020304" pitchFamily="18" charset="0"/>
              </a:rPr>
              <a:t>diseases</a:t>
            </a:r>
            <a:r>
              <a:rPr lang="de-DE" b="1" i="0" dirty="0">
                <a:solidFill>
                  <a:srgbClr val="000000"/>
                </a:solidFill>
                <a:effectLst/>
                <a:latin typeface="Times New Roman" panose="02020603050405020304" pitchFamily="18" charset="0"/>
              </a:rPr>
              <a:t> in </a:t>
            </a:r>
            <a:r>
              <a:rPr lang="de-DE" b="1" i="0" dirty="0" err="1">
                <a:solidFill>
                  <a:srgbClr val="000000"/>
                </a:solidFill>
                <a:effectLst/>
                <a:latin typeface="Times New Roman" panose="02020603050405020304" pitchFamily="18" charset="0"/>
              </a:rPr>
              <a:t>monoclonal</a:t>
            </a:r>
            <a:r>
              <a:rPr lang="de-DE" b="1" i="0" dirty="0">
                <a:solidFill>
                  <a:srgbClr val="000000"/>
                </a:solidFill>
                <a:effectLst/>
                <a:latin typeface="Times New Roman" panose="02020603050405020304" pitchFamily="18" charset="0"/>
              </a:rPr>
              <a:t> </a:t>
            </a:r>
            <a:r>
              <a:rPr lang="de-DE" b="1" i="0" dirty="0" err="1">
                <a:solidFill>
                  <a:srgbClr val="000000"/>
                </a:solidFill>
                <a:effectLst/>
                <a:latin typeface="Times New Roman" panose="02020603050405020304" pitchFamily="18" charset="0"/>
              </a:rPr>
              <a:t>gammopathies</a:t>
            </a:r>
            <a:r>
              <a:rPr lang="de-DE" b="1" i="0" dirty="0">
                <a:solidFill>
                  <a:srgbClr val="000000"/>
                </a:solidFill>
                <a:effectLst/>
                <a:latin typeface="Times New Roman" panose="02020603050405020304" pitchFamily="18" charset="0"/>
              </a:rPr>
              <a:t>, </a:t>
            </a:r>
            <a:r>
              <a:rPr lang="de-DE" b="1" i="0" dirty="0" err="1">
                <a:solidFill>
                  <a:srgbClr val="000000"/>
                </a:solidFill>
                <a:effectLst/>
                <a:latin typeface="Times New Roman" panose="02020603050405020304" pitchFamily="18" charset="0"/>
              </a:rPr>
              <a:t>divided</a:t>
            </a:r>
            <a:r>
              <a:rPr lang="de-DE" b="1" i="0" dirty="0">
                <a:solidFill>
                  <a:srgbClr val="000000"/>
                </a:solidFill>
                <a:effectLst/>
                <a:latin typeface="Times New Roman" panose="02020603050405020304" pitchFamily="18" charset="0"/>
              </a:rPr>
              <a:t> </a:t>
            </a:r>
            <a:r>
              <a:rPr lang="de-DE" b="1" i="0" dirty="0" err="1">
                <a:solidFill>
                  <a:srgbClr val="000000"/>
                </a:solidFill>
                <a:effectLst/>
                <a:latin typeface="Times New Roman" panose="02020603050405020304" pitchFamily="18" charset="0"/>
              </a:rPr>
              <a:t>into</a:t>
            </a:r>
            <a:r>
              <a:rPr lang="de-DE" b="1" i="0" dirty="0">
                <a:solidFill>
                  <a:srgbClr val="000000"/>
                </a:solidFill>
                <a:effectLst/>
                <a:latin typeface="Times New Roman" panose="02020603050405020304" pitchFamily="18" charset="0"/>
              </a:rPr>
              <a:t> paraprotein-</a:t>
            </a:r>
            <a:r>
              <a:rPr lang="de-DE" b="1" i="0" dirty="0" err="1">
                <a:solidFill>
                  <a:srgbClr val="000000"/>
                </a:solidFill>
                <a:effectLst/>
                <a:latin typeface="Times New Roman" panose="02020603050405020304" pitchFamily="18" charset="0"/>
              </a:rPr>
              <a:t>related</a:t>
            </a:r>
            <a:r>
              <a:rPr lang="de-DE" b="1" i="0" dirty="0">
                <a:solidFill>
                  <a:srgbClr val="000000"/>
                </a:solidFill>
                <a:effectLst/>
                <a:latin typeface="Times New Roman" panose="02020603050405020304" pitchFamily="18" charset="0"/>
              </a:rPr>
              <a:t> and </a:t>
            </a:r>
            <a:r>
              <a:rPr lang="de-DE" b="1" i="0" dirty="0" err="1">
                <a:solidFill>
                  <a:srgbClr val="000000"/>
                </a:solidFill>
                <a:effectLst/>
                <a:latin typeface="Times New Roman" panose="02020603050405020304" pitchFamily="18" charset="0"/>
              </a:rPr>
              <a:t>treatment-related</a:t>
            </a:r>
            <a:r>
              <a:rPr lang="de-DE" b="1" i="0" dirty="0">
                <a:solidFill>
                  <a:srgbClr val="000000"/>
                </a:solidFill>
                <a:effectLst/>
                <a:latin typeface="Times New Roman" panose="02020603050405020304" pitchFamily="18" charset="0"/>
              </a:rPr>
              <a:t> renal </a:t>
            </a:r>
            <a:r>
              <a:rPr lang="de-DE" b="1" i="0" dirty="0" err="1">
                <a:solidFill>
                  <a:srgbClr val="000000"/>
                </a:solidFill>
                <a:effectLst/>
                <a:latin typeface="Times New Roman" panose="02020603050405020304" pitchFamily="18" charset="0"/>
              </a:rPr>
              <a:t>diseases</a:t>
            </a:r>
            <a:r>
              <a:rPr lang="de-DE" b="1" i="0" dirty="0">
                <a:solidFill>
                  <a:srgbClr val="000000"/>
                </a:solidFill>
                <a:effectLst/>
                <a:latin typeface="Times New Roman" panose="02020603050405020304" pitchFamily="18" charset="0"/>
              </a:rPr>
              <a:t>.</a:t>
            </a:r>
            <a:r>
              <a:rPr lang="de-DE" b="0" i="0" dirty="0">
                <a:solidFill>
                  <a:srgbClr val="000000"/>
                </a:solidFill>
                <a:effectLst/>
                <a:latin typeface="Times New Roman" panose="02020603050405020304" pitchFamily="18" charset="0"/>
              </a:rPr>
              <a:t> AH, amyloid heavy </a:t>
            </a:r>
            <a:r>
              <a:rPr lang="de-DE" b="0" i="0" dirty="0" err="1">
                <a:solidFill>
                  <a:srgbClr val="000000"/>
                </a:solidFill>
                <a:effectLst/>
                <a:latin typeface="Times New Roman" panose="02020603050405020304" pitchFamily="18" charset="0"/>
              </a:rPr>
              <a:t>chain</a:t>
            </a:r>
            <a:r>
              <a:rPr lang="de-DE" b="0" i="0" dirty="0">
                <a:solidFill>
                  <a:srgbClr val="000000"/>
                </a:solidFill>
                <a:effectLst/>
                <a:latin typeface="Times New Roman" panose="02020603050405020304" pitchFamily="18" charset="0"/>
              </a:rPr>
              <a:t>; AHL, amyloid light and heavy </a:t>
            </a:r>
            <a:r>
              <a:rPr lang="de-DE" b="0" i="0" dirty="0" err="1">
                <a:solidFill>
                  <a:srgbClr val="000000"/>
                </a:solidFill>
                <a:effectLst/>
                <a:latin typeface="Times New Roman" panose="02020603050405020304" pitchFamily="18" charset="0"/>
              </a:rPr>
              <a:t>chain</a:t>
            </a:r>
            <a:r>
              <a:rPr lang="de-DE" b="0" i="0" dirty="0">
                <a:solidFill>
                  <a:srgbClr val="000000"/>
                </a:solidFill>
                <a:effectLst/>
                <a:latin typeface="Times New Roman" panose="02020603050405020304" pitchFamily="18" charset="0"/>
              </a:rPr>
              <a:t>; AIN, </a:t>
            </a:r>
            <a:r>
              <a:rPr lang="de-DE" b="0" i="0" dirty="0" err="1">
                <a:solidFill>
                  <a:srgbClr val="000000"/>
                </a:solidFill>
                <a:effectLst/>
                <a:latin typeface="Times New Roman" panose="02020603050405020304" pitchFamily="18" charset="0"/>
              </a:rPr>
              <a:t>acute</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interstitial</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nephritis</a:t>
            </a:r>
            <a:r>
              <a:rPr lang="de-DE" b="0" i="0" dirty="0">
                <a:solidFill>
                  <a:srgbClr val="000000"/>
                </a:solidFill>
                <a:effectLst/>
                <a:latin typeface="Times New Roman" panose="02020603050405020304" pitchFamily="18" charset="0"/>
              </a:rPr>
              <a:t>; AL, amyloid light </a:t>
            </a:r>
            <a:r>
              <a:rPr lang="de-DE" b="0" i="0" dirty="0" err="1">
                <a:solidFill>
                  <a:srgbClr val="000000"/>
                </a:solidFill>
                <a:effectLst/>
                <a:latin typeface="Times New Roman" panose="02020603050405020304" pitchFamily="18" charset="0"/>
              </a:rPr>
              <a:t>chain</a:t>
            </a:r>
            <a:r>
              <a:rPr lang="de-DE" b="0" i="0" dirty="0">
                <a:solidFill>
                  <a:srgbClr val="000000"/>
                </a:solidFill>
                <a:effectLst/>
                <a:latin typeface="Times New Roman" panose="02020603050405020304" pitchFamily="18" charset="0"/>
              </a:rPr>
              <a:t>; ATI, </a:t>
            </a:r>
            <a:r>
              <a:rPr lang="de-DE" b="0" i="0" dirty="0" err="1">
                <a:solidFill>
                  <a:srgbClr val="000000"/>
                </a:solidFill>
                <a:effectLst/>
                <a:latin typeface="Times New Roman" panose="02020603050405020304" pitchFamily="18" charset="0"/>
              </a:rPr>
              <a:t>acute</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tubular</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injury</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BRAFi</a:t>
            </a:r>
            <a:r>
              <a:rPr lang="de-DE" b="0" i="0" dirty="0">
                <a:solidFill>
                  <a:srgbClr val="000000"/>
                </a:solidFill>
                <a:effectLst/>
                <a:latin typeface="Times New Roman" panose="02020603050405020304" pitchFamily="18" charset="0"/>
              </a:rPr>
              <a:t>, v-</a:t>
            </a:r>
            <a:r>
              <a:rPr lang="de-DE" b="0" i="0" dirty="0" err="1">
                <a:solidFill>
                  <a:srgbClr val="000000"/>
                </a:solidFill>
                <a:effectLst/>
                <a:latin typeface="Times New Roman" panose="02020603050405020304" pitchFamily="18" charset="0"/>
              </a:rPr>
              <a:t>raf</a:t>
            </a:r>
            <a:r>
              <a:rPr lang="de-DE" b="0" i="0" dirty="0">
                <a:solidFill>
                  <a:srgbClr val="000000"/>
                </a:solidFill>
                <a:effectLst/>
                <a:latin typeface="Times New Roman" panose="02020603050405020304" pitchFamily="18" charset="0"/>
              </a:rPr>
              <a:t> murine </a:t>
            </a:r>
            <a:r>
              <a:rPr lang="de-DE" b="0" i="0" dirty="0" err="1">
                <a:solidFill>
                  <a:srgbClr val="000000"/>
                </a:solidFill>
                <a:effectLst/>
                <a:latin typeface="Times New Roman" panose="02020603050405020304" pitchFamily="18" charset="0"/>
              </a:rPr>
              <a:t>sarcoma</a:t>
            </a:r>
            <a:r>
              <a:rPr lang="de-DE" b="0" i="0" dirty="0">
                <a:solidFill>
                  <a:srgbClr val="000000"/>
                </a:solidFill>
                <a:effectLst/>
                <a:latin typeface="Times New Roman" panose="02020603050405020304" pitchFamily="18" charset="0"/>
              </a:rPr>
              <a:t> viral </a:t>
            </a:r>
            <a:r>
              <a:rPr lang="de-DE" b="0" i="0" dirty="0" err="1">
                <a:solidFill>
                  <a:srgbClr val="000000"/>
                </a:solidFill>
                <a:effectLst/>
                <a:latin typeface="Times New Roman" panose="02020603050405020304" pitchFamily="18" charset="0"/>
              </a:rPr>
              <a:t>oncogene</a:t>
            </a:r>
            <a:r>
              <a:rPr lang="de-DE" b="0" i="0" dirty="0">
                <a:solidFill>
                  <a:srgbClr val="000000"/>
                </a:solidFill>
                <a:effectLst/>
                <a:latin typeface="Times New Roman" panose="02020603050405020304" pitchFamily="18" charset="0"/>
              </a:rPr>
              <a:t> homolog B1 </a:t>
            </a:r>
            <a:r>
              <a:rPr lang="de-DE" b="0" i="0" dirty="0" err="1">
                <a:solidFill>
                  <a:srgbClr val="000000"/>
                </a:solidFill>
                <a:effectLst/>
                <a:latin typeface="Times New Roman" panose="02020603050405020304" pitchFamily="18" charset="0"/>
              </a:rPr>
              <a:t>inhibitor</a:t>
            </a:r>
            <a:r>
              <a:rPr lang="de-DE" b="0" i="0" dirty="0">
                <a:solidFill>
                  <a:srgbClr val="000000"/>
                </a:solidFill>
                <a:effectLst/>
                <a:latin typeface="Times New Roman" panose="02020603050405020304" pitchFamily="18" charset="0"/>
              </a:rPr>
              <a:t>; C3, </a:t>
            </a:r>
            <a:r>
              <a:rPr lang="de-DE" b="0" i="0" dirty="0" err="1">
                <a:solidFill>
                  <a:srgbClr val="000000"/>
                </a:solidFill>
                <a:effectLst/>
                <a:latin typeface="Times New Roman" panose="02020603050405020304" pitchFamily="18" charset="0"/>
              </a:rPr>
              <a:t>complement</a:t>
            </a:r>
            <a:r>
              <a:rPr lang="de-DE" b="0" i="0" dirty="0">
                <a:solidFill>
                  <a:srgbClr val="000000"/>
                </a:solidFill>
                <a:effectLst/>
                <a:latin typeface="Times New Roman" panose="02020603050405020304" pitchFamily="18" charset="0"/>
              </a:rPr>
              <a:t> 3; HCDD, heavy </a:t>
            </a:r>
            <a:r>
              <a:rPr lang="de-DE" b="0" i="0" dirty="0" err="1">
                <a:solidFill>
                  <a:srgbClr val="000000"/>
                </a:solidFill>
                <a:effectLst/>
                <a:latin typeface="Times New Roman" panose="02020603050405020304" pitchFamily="18" charset="0"/>
              </a:rPr>
              <a:t>chain</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deposition</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disease</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ICPi</a:t>
            </a:r>
            <a:r>
              <a:rPr lang="de-DE" b="0" i="0" dirty="0">
                <a:solidFill>
                  <a:srgbClr val="000000"/>
                </a:solidFill>
                <a:effectLst/>
                <a:latin typeface="Times New Roman" panose="02020603050405020304" pitchFamily="18" charset="0"/>
              </a:rPr>
              <a:t>, immune </a:t>
            </a:r>
            <a:r>
              <a:rPr lang="de-DE" b="0" i="0" dirty="0" err="1">
                <a:solidFill>
                  <a:srgbClr val="000000"/>
                </a:solidFill>
                <a:effectLst/>
                <a:latin typeface="Times New Roman" panose="02020603050405020304" pitchFamily="18" charset="0"/>
              </a:rPr>
              <a:t>checkpoint</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inhibitor</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IgG</a:t>
            </a:r>
            <a:r>
              <a:rPr lang="de-DE" b="0" i="0" dirty="0">
                <a:solidFill>
                  <a:srgbClr val="000000"/>
                </a:solidFill>
                <a:effectLst/>
                <a:latin typeface="Times New Roman" panose="02020603050405020304" pitchFamily="18" charset="0"/>
              </a:rPr>
              <a:t> 1&amp;4, </a:t>
            </a:r>
            <a:r>
              <a:rPr lang="de-DE" b="0" i="0" dirty="0" err="1">
                <a:solidFill>
                  <a:srgbClr val="000000"/>
                </a:solidFill>
                <a:effectLst/>
                <a:latin typeface="Times New Roman" panose="02020603050405020304" pitchFamily="18" charset="0"/>
              </a:rPr>
              <a:t>immunoglobulin</a:t>
            </a:r>
            <a:r>
              <a:rPr lang="de-DE" b="0" i="0" dirty="0">
                <a:solidFill>
                  <a:srgbClr val="000000"/>
                </a:solidFill>
                <a:effectLst/>
                <a:latin typeface="Times New Roman" panose="02020603050405020304" pitchFamily="18" charset="0"/>
              </a:rPr>
              <a:t> G type 1&amp;4; IgM, </a:t>
            </a:r>
            <a:r>
              <a:rPr lang="de-DE" b="0" i="0" dirty="0" err="1">
                <a:solidFill>
                  <a:srgbClr val="000000"/>
                </a:solidFill>
                <a:effectLst/>
                <a:latin typeface="Times New Roman" panose="02020603050405020304" pitchFamily="18" charset="0"/>
              </a:rPr>
              <a:t>immunoglobulin</a:t>
            </a:r>
            <a:r>
              <a:rPr lang="de-DE" b="0" i="0" dirty="0">
                <a:solidFill>
                  <a:srgbClr val="000000"/>
                </a:solidFill>
                <a:effectLst/>
                <a:latin typeface="Times New Roman" panose="02020603050405020304" pitchFamily="18" charset="0"/>
              </a:rPr>
              <a:t> M; LCDD, light </a:t>
            </a:r>
            <a:r>
              <a:rPr lang="de-DE" b="0" i="0" dirty="0" err="1">
                <a:solidFill>
                  <a:srgbClr val="000000"/>
                </a:solidFill>
                <a:effectLst/>
                <a:latin typeface="Times New Roman" panose="02020603050405020304" pitchFamily="18" charset="0"/>
              </a:rPr>
              <a:t>chain</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deposition</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disease</a:t>
            </a:r>
            <a:r>
              <a:rPr lang="de-DE" b="0" i="0" dirty="0">
                <a:solidFill>
                  <a:srgbClr val="000000"/>
                </a:solidFill>
                <a:effectLst/>
                <a:latin typeface="Times New Roman" panose="02020603050405020304" pitchFamily="18" charset="0"/>
              </a:rPr>
              <a:t>; LHCDD, light-heavy </a:t>
            </a:r>
            <a:r>
              <a:rPr lang="de-DE" b="0" i="0" dirty="0" err="1">
                <a:solidFill>
                  <a:srgbClr val="000000"/>
                </a:solidFill>
                <a:effectLst/>
                <a:latin typeface="Times New Roman" panose="02020603050405020304" pitchFamily="18" charset="0"/>
              </a:rPr>
              <a:t>chain</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deposition</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disease</a:t>
            </a:r>
            <a:r>
              <a:rPr lang="de-DE" b="0" i="0" dirty="0">
                <a:solidFill>
                  <a:srgbClr val="000000"/>
                </a:solidFill>
                <a:effectLst/>
                <a:latin typeface="Times New Roman" panose="02020603050405020304" pitchFamily="18" charset="0"/>
              </a:rPr>
              <a:t>; MIDD, </a:t>
            </a:r>
            <a:r>
              <a:rPr lang="de-DE" b="0" i="0" dirty="0" err="1">
                <a:solidFill>
                  <a:srgbClr val="000000"/>
                </a:solidFill>
                <a:effectLst/>
                <a:latin typeface="Times New Roman" panose="02020603050405020304" pitchFamily="18" charset="0"/>
              </a:rPr>
              <a:t>monoclonal</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immunoglobulin</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deposition</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disease</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mTORi</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mammalian</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target</a:t>
            </a:r>
            <a:r>
              <a:rPr lang="de-DE" b="0" i="0" dirty="0">
                <a:solidFill>
                  <a:srgbClr val="000000"/>
                </a:solidFill>
                <a:effectLst/>
                <a:latin typeface="Times New Roman" panose="02020603050405020304" pitchFamily="18" charset="0"/>
              </a:rPr>
              <a:t> of </a:t>
            </a:r>
            <a:r>
              <a:rPr lang="de-DE" b="0" i="0" dirty="0" err="1">
                <a:solidFill>
                  <a:srgbClr val="000000"/>
                </a:solidFill>
                <a:effectLst/>
                <a:latin typeface="Times New Roman" panose="02020603050405020304" pitchFamily="18" charset="0"/>
              </a:rPr>
              <a:t>rapamycin</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inhibitor</a:t>
            </a:r>
            <a:r>
              <a:rPr lang="de-DE" b="0" i="0" dirty="0">
                <a:solidFill>
                  <a:srgbClr val="000000"/>
                </a:solidFill>
                <a:effectLst/>
                <a:latin typeface="Times New Roman" panose="02020603050405020304" pitchFamily="18" charset="0"/>
              </a:rPr>
              <a:t>; PGMIDD, proliferative N </a:t>
            </a:r>
            <a:r>
              <a:rPr lang="de-DE" b="0" i="0" dirty="0" err="1">
                <a:solidFill>
                  <a:srgbClr val="000000"/>
                </a:solidFill>
                <a:effectLst/>
                <a:latin typeface="Times New Roman" panose="02020603050405020304" pitchFamily="18" charset="0"/>
              </a:rPr>
              <a:t>with</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monoclonal</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IgG</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deposits</a:t>
            </a:r>
            <a:r>
              <a:rPr lang="de-DE" b="0" i="0" dirty="0">
                <a:solidFill>
                  <a:srgbClr val="000000"/>
                </a:solidFill>
                <a:effectLst/>
                <a:latin typeface="Times New Roman" panose="02020603050405020304" pitchFamily="18" charset="0"/>
              </a:rPr>
              <a:t>; TMA, </a:t>
            </a:r>
            <a:r>
              <a:rPr lang="de-DE" b="0" i="0" dirty="0" err="1">
                <a:solidFill>
                  <a:srgbClr val="000000"/>
                </a:solidFill>
                <a:effectLst/>
                <a:latin typeface="Times New Roman" panose="02020603050405020304" pitchFamily="18" charset="0"/>
              </a:rPr>
              <a:t>thrombotic</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microangiopathy</a:t>
            </a:r>
            <a:r>
              <a:rPr lang="de-DE" b="0" i="0" dirty="0">
                <a:solidFill>
                  <a:srgbClr val="000000"/>
                </a:solidFill>
                <a:effectLst/>
                <a:latin typeface="Times New Roman" panose="02020603050405020304" pitchFamily="18" charset="0"/>
              </a:rPr>
              <a:t>; TLS, </a:t>
            </a:r>
            <a:r>
              <a:rPr lang="de-DE" b="0" i="0" dirty="0" err="1">
                <a:solidFill>
                  <a:srgbClr val="000000"/>
                </a:solidFill>
                <a:effectLst/>
                <a:latin typeface="Times New Roman" panose="02020603050405020304" pitchFamily="18" charset="0"/>
              </a:rPr>
              <a:t>tumor</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lysis</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syndrome</a:t>
            </a:r>
            <a:r>
              <a:rPr lang="de-DE" b="0" i="0" dirty="0">
                <a:solidFill>
                  <a:srgbClr val="000000"/>
                </a:solidFill>
                <a:effectLst/>
                <a:latin typeface="Times New Roman" panose="02020603050405020304" pitchFamily="18" charset="0"/>
              </a:rPr>
              <a:t>.</a:t>
            </a:r>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68</a:t>
            </a:fld>
            <a:endParaRPr lang="de-DE"/>
          </a:p>
        </p:txBody>
      </p:sp>
    </p:spTree>
    <p:extLst>
      <p:ext uri="{BB962C8B-B14F-4D97-AF65-F5344CB8AC3E}">
        <p14:creationId xmlns:p14="http://schemas.microsoft.com/office/powerpoint/2010/main" val="21345444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0" i="0" dirty="0" err="1">
                <a:solidFill>
                  <a:srgbClr val="000000"/>
                </a:solidFill>
                <a:effectLst/>
                <a:latin typeface="Fira Sans" panose="020B0503050000020004" pitchFamily="34" charset="0"/>
              </a:rPr>
              <a:t>Monoclonal</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gammopathy</a:t>
            </a:r>
            <a:r>
              <a:rPr lang="de-DE" b="0" i="0" dirty="0">
                <a:solidFill>
                  <a:srgbClr val="000000"/>
                </a:solidFill>
                <a:effectLst/>
                <a:latin typeface="Fira Sans" panose="020B0503050000020004" pitchFamily="34" charset="0"/>
              </a:rPr>
              <a:t> of renal </a:t>
            </a:r>
            <a:r>
              <a:rPr lang="de-DE" b="0" i="0" dirty="0" err="1">
                <a:solidFill>
                  <a:srgbClr val="000000"/>
                </a:solidFill>
                <a:effectLst/>
                <a:latin typeface="Fira Sans" panose="020B0503050000020004" pitchFamily="34" charset="0"/>
              </a:rPr>
              <a:t>significance</a:t>
            </a:r>
            <a:r>
              <a:rPr lang="de-DE" b="0" i="0" dirty="0">
                <a:solidFill>
                  <a:srgbClr val="000000"/>
                </a:solidFill>
                <a:effectLst/>
                <a:latin typeface="Fira Sans" panose="020B0503050000020004" pitchFamily="34" charset="0"/>
              </a:rPr>
              <a:t> (MGRS). </a:t>
            </a:r>
            <a:r>
              <a:rPr lang="de-DE" b="0" i="0" dirty="0" err="1">
                <a:solidFill>
                  <a:srgbClr val="000000"/>
                </a:solidFill>
                <a:effectLst/>
                <a:latin typeface="Fira Sans" panose="020B0503050000020004" pitchFamily="34" charset="0"/>
              </a:rPr>
              <a:t>Monoclonal</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paraproteins</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despite</a:t>
            </a:r>
            <a:r>
              <a:rPr lang="de-DE" b="0" i="0" dirty="0">
                <a:solidFill>
                  <a:srgbClr val="000000"/>
                </a:solidFill>
                <a:effectLst/>
                <a:latin typeface="Fira Sans" panose="020B0503050000020004" pitchFamily="34" charset="0"/>
              </a:rPr>
              <a:t> not </a:t>
            </a:r>
            <a:r>
              <a:rPr lang="de-DE" b="0" i="0" dirty="0" err="1">
                <a:solidFill>
                  <a:srgbClr val="000000"/>
                </a:solidFill>
                <a:effectLst/>
                <a:latin typeface="Fira Sans" panose="020B0503050000020004" pitchFamily="34" charset="0"/>
              </a:rPr>
              <a:t>meeting</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criteria</a:t>
            </a:r>
            <a:r>
              <a:rPr lang="de-DE" b="0" i="0" dirty="0">
                <a:solidFill>
                  <a:srgbClr val="000000"/>
                </a:solidFill>
                <a:effectLst/>
                <a:latin typeface="Fira Sans" panose="020B0503050000020004" pitchFamily="34" charset="0"/>
              </a:rPr>
              <a:t> of multiple </a:t>
            </a:r>
            <a:r>
              <a:rPr lang="de-DE" b="0" i="0" dirty="0" err="1">
                <a:solidFill>
                  <a:srgbClr val="000000"/>
                </a:solidFill>
                <a:effectLst/>
                <a:latin typeface="Fira Sans" panose="020B0503050000020004" pitchFamily="34" charset="0"/>
              </a:rPr>
              <a:t>myeloma</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can</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result</a:t>
            </a:r>
            <a:r>
              <a:rPr lang="de-DE" b="0" i="0" dirty="0">
                <a:solidFill>
                  <a:srgbClr val="000000"/>
                </a:solidFill>
                <a:effectLst/>
                <a:latin typeface="Fira Sans" panose="020B0503050000020004" pitchFamily="34" charset="0"/>
              </a:rPr>
              <a:t> in a </a:t>
            </a:r>
            <a:r>
              <a:rPr lang="de-DE" b="0" i="0" dirty="0" err="1">
                <a:solidFill>
                  <a:srgbClr val="000000"/>
                </a:solidFill>
                <a:effectLst/>
                <a:latin typeface="Fira Sans" panose="020B0503050000020004" pitchFamily="34" charset="0"/>
              </a:rPr>
              <a:t>wide</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variety</a:t>
            </a:r>
            <a:r>
              <a:rPr lang="de-DE" b="0" i="0" dirty="0">
                <a:solidFill>
                  <a:srgbClr val="000000"/>
                </a:solidFill>
                <a:effectLst/>
                <a:latin typeface="Fira Sans" panose="020B0503050000020004" pitchFamily="34" charset="0"/>
              </a:rPr>
              <a:t> of </a:t>
            </a:r>
            <a:r>
              <a:rPr lang="de-DE" b="0" i="0" dirty="0" err="1">
                <a:solidFill>
                  <a:srgbClr val="000000"/>
                </a:solidFill>
                <a:effectLst/>
                <a:latin typeface="Fira Sans" panose="020B0503050000020004" pitchFamily="34" charset="0"/>
              </a:rPr>
              <a:t>kidney</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lesions</a:t>
            </a:r>
            <a:r>
              <a:rPr lang="de-DE" b="0" i="0" dirty="0">
                <a:solidFill>
                  <a:srgbClr val="000000"/>
                </a:solidFill>
                <a:effectLst/>
                <a:latin typeface="Fira Sans" panose="020B0503050000020004" pitchFamily="34" charset="0"/>
              </a:rPr>
              <a:t>. AL, amyloid light </a:t>
            </a:r>
            <a:r>
              <a:rPr lang="de-DE" b="0" i="0" dirty="0" err="1">
                <a:solidFill>
                  <a:srgbClr val="000000"/>
                </a:solidFill>
                <a:effectLst/>
                <a:latin typeface="Fira Sans" panose="020B0503050000020004" pitchFamily="34" charset="0"/>
              </a:rPr>
              <a:t>chain</a:t>
            </a:r>
            <a:r>
              <a:rPr lang="de-DE" b="0" i="0" dirty="0">
                <a:solidFill>
                  <a:srgbClr val="000000"/>
                </a:solidFill>
                <a:effectLst/>
                <a:latin typeface="Fira Sans" panose="020B0503050000020004" pitchFamily="34" charset="0"/>
              </a:rPr>
              <a:t>; HUS, </a:t>
            </a:r>
            <a:r>
              <a:rPr lang="de-DE" b="0" i="0" dirty="0" err="1">
                <a:solidFill>
                  <a:srgbClr val="000000"/>
                </a:solidFill>
                <a:effectLst/>
                <a:latin typeface="Fira Sans" panose="020B0503050000020004" pitchFamily="34" charset="0"/>
              </a:rPr>
              <a:t>hemolytic</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uremic</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syndrome</a:t>
            </a:r>
            <a:r>
              <a:rPr lang="de-DE" b="0" i="0" dirty="0">
                <a:solidFill>
                  <a:srgbClr val="000000"/>
                </a:solidFill>
                <a:effectLst/>
                <a:latin typeface="Fira Sans" panose="020B0503050000020004" pitchFamily="34" charset="0"/>
              </a:rPr>
              <a:t>; LC, light </a:t>
            </a:r>
            <a:r>
              <a:rPr lang="de-DE" b="0" i="0" dirty="0" err="1">
                <a:solidFill>
                  <a:srgbClr val="000000"/>
                </a:solidFill>
                <a:effectLst/>
                <a:latin typeface="Fira Sans" panose="020B0503050000020004" pitchFamily="34" charset="0"/>
              </a:rPr>
              <a:t>chain</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MIgDD</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monoclonal</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Ig</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deposition</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disease</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PGNMIgD</a:t>
            </a:r>
            <a:r>
              <a:rPr lang="de-DE" b="0" i="0" dirty="0">
                <a:solidFill>
                  <a:srgbClr val="000000"/>
                </a:solidFill>
                <a:effectLst/>
                <a:latin typeface="Fira Sans" panose="020B0503050000020004" pitchFamily="34" charset="0"/>
              </a:rPr>
              <a:t>, proliferative GN </a:t>
            </a:r>
            <a:r>
              <a:rPr lang="de-DE" b="0" i="0" dirty="0" err="1">
                <a:solidFill>
                  <a:srgbClr val="000000"/>
                </a:solidFill>
                <a:effectLst/>
                <a:latin typeface="Fira Sans" panose="020B0503050000020004" pitchFamily="34" charset="0"/>
              </a:rPr>
              <a:t>with</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monoclonal</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Ig</a:t>
            </a:r>
            <a:r>
              <a:rPr lang="de-DE" b="0" i="0" dirty="0">
                <a:solidFill>
                  <a:srgbClr val="000000"/>
                </a:solidFill>
                <a:effectLst/>
                <a:latin typeface="Fira Sans" panose="020B0503050000020004" pitchFamily="34" charset="0"/>
              </a:rPr>
              <a:t> </a:t>
            </a:r>
            <a:r>
              <a:rPr lang="de-DE" b="0" i="0" dirty="0" err="1">
                <a:solidFill>
                  <a:srgbClr val="000000"/>
                </a:solidFill>
                <a:effectLst/>
                <a:latin typeface="Fira Sans" panose="020B0503050000020004" pitchFamily="34" charset="0"/>
              </a:rPr>
              <a:t>disease</a:t>
            </a:r>
            <a:r>
              <a:rPr lang="de-DE" b="0" i="0" dirty="0">
                <a:solidFill>
                  <a:srgbClr val="000000"/>
                </a:solidFill>
                <a:effectLst/>
                <a:latin typeface="Fira Sans" panose="020B0503050000020004" pitchFamily="34" charset="0"/>
              </a:rPr>
              <a:t>.</a:t>
            </a:r>
          </a:p>
          <a:p>
            <a:pPr algn="l"/>
            <a:r>
              <a:rPr lang="de-DE" b="1" i="0" dirty="0">
                <a:solidFill>
                  <a:srgbClr val="000000"/>
                </a:solidFill>
                <a:effectLst/>
                <a:latin typeface="Fira Sans" panose="020B0503050000020004" pitchFamily="34" charset="0"/>
              </a:rPr>
              <a:t>Source</a:t>
            </a:r>
          </a:p>
          <a:p>
            <a:pPr algn="l"/>
            <a:r>
              <a:rPr lang="de-DE" b="0" i="0" u="none" strike="noStrike" dirty="0">
                <a:solidFill>
                  <a:srgbClr val="005B92"/>
                </a:solidFill>
                <a:effectLst/>
                <a:latin typeface="Fira Sans" panose="020B0503050000020004" pitchFamily="34" charset="0"/>
              </a:rPr>
              <a:t>Paraprotein–</a:t>
            </a:r>
            <a:r>
              <a:rPr lang="de-DE" b="0" i="0" u="none" strike="noStrike" dirty="0" err="1">
                <a:solidFill>
                  <a:srgbClr val="005B92"/>
                </a:solidFill>
                <a:effectLst/>
                <a:latin typeface="Fira Sans" panose="020B0503050000020004" pitchFamily="34" charset="0"/>
              </a:rPr>
              <a:t>Related</a:t>
            </a:r>
            <a:r>
              <a:rPr lang="de-DE" b="0" i="0" u="none" strike="noStrike" dirty="0">
                <a:solidFill>
                  <a:srgbClr val="005B92"/>
                </a:solidFill>
                <a:effectLst/>
                <a:latin typeface="Fira Sans" panose="020B0503050000020004" pitchFamily="34" charset="0"/>
              </a:rPr>
              <a:t> </a:t>
            </a:r>
            <a:r>
              <a:rPr lang="de-DE" b="0" i="0" u="none" strike="noStrike" dirty="0" err="1">
                <a:solidFill>
                  <a:srgbClr val="005B92"/>
                </a:solidFill>
                <a:effectLst/>
                <a:latin typeface="Fira Sans" panose="020B0503050000020004" pitchFamily="34" charset="0"/>
              </a:rPr>
              <a:t>Kidney</a:t>
            </a:r>
            <a:r>
              <a:rPr lang="de-DE" b="0" i="0" u="none" strike="noStrike" dirty="0">
                <a:solidFill>
                  <a:srgbClr val="005B92"/>
                </a:solidFill>
                <a:effectLst/>
                <a:latin typeface="Fira Sans" panose="020B0503050000020004" pitchFamily="34" charset="0"/>
              </a:rPr>
              <a:t> Disease: </a:t>
            </a:r>
            <a:r>
              <a:rPr lang="de-DE" b="0" i="0" u="none" strike="noStrike" dirty="0" err="1">
                <a:solidFill>
                  <a:srgbClr val="005B92"/>
                </a:solidFill>
                <a:effectLst/>
                <a:latin typeface="Fira Sans" panose="020B0503050000020004" pitchFamily="34" charset="0"/>
              </a:rPr>
              <a:t>Attack</a:t>
            </a:r>
            <a:r>
              <a:rPr lang="de-DE" b="0" i="0" u="none" strike="noStrike" dirty="0">
                <a:solidFill>
                  <a:srgbClr val="005B92"/>
                </a:solidFill>
                <a:effectLst/>
                <a:latin typeface="Fira Sans" panose="020B0503050000020004" pitchFamily="34" charset="0"/>
              </a:rPr>
              <a:t> of </a:t>
            </a:r>
            <a:r>
              <a:rPr lang="de-DE" b="0" i="0" u="none" strike="noStrike" dirty="0" err="1">
                <a:solidFill>
                  <a:srgbClr val="005B92"/>
                </a:solidFill>
                <a:effectLst/>
                <a:latin typeface="Fira Sans" panose="020B0503050000020004" pitchFamily="34" charset="0"/>
              </a:rPr>
              <a:t>the</a:t>
            </a:r>
            <a:r>
              <a:rPr lang="de-DE" b="0" i="0" u="none" strike="noStrike" dirty="0">
                <a:solidFill>
                  <a:srgbClr val="005B92"/>
                </a:solidFill>
                <a:effectLst/>
                <a:latin typeface="Fira Sans" panose="020B0503050000020004" pitchFamily="34" charset="0"/>
              </a:rPr>
              <a:t> Killer M Proteins</a:t>
            </a:r>
            <a:endParaRPr lang="de-DE" b="0" i="0" dirty="0">
              <a:solidFill>
                <a:srgbClr val="000000"/>
              </a:solidFill>
              <a:effectLst/>
              <a:latin typeface="Fira Sans" panose="020B0503050000020004" pitchFamily="34" charset="0"/>
            </a:endParaRPr>
          </a:p>
          <a:p>
            <a:pPr algn="l"/>
            <a:r>
              <a:rPr lang="de-DE" b="0" i="0" dirty="0">
                <a:solidFill>
                  <a:srgbClr val="000000"/>
                </a:solidFill>
                <a:effectLst/>
                <a:latin typeface="Fira Sans" panose="020B0503050000020004" pitchFamily="34" charset="0"/>
              </a:rPr>
              <a:t>Clinical Journal of </a:t>
            </a:r>
            <a:r>
              <a:rPr lang="de-DE" b="0" i="0" dirty="0" err="1">
                <a:solidFill>
                  <a:srgbClr val="000000"/>
                </a:solidFill>
                <a:effectLst/>
                <a:latin typeface="Fira Sans" panose="020B0503050000020004" pitchFamily="34" charset="0"/>
              </a:rPr>
              <a:t>the</a:t>
            </a:r>
            <a:r>
              <a:rPr lang="de-DE" b="0" i="0" dirty="0">
                <a:solidFill>
                  <a:srgbClr val="000000"/>
                </a:solidFill>
                <a:effectLst/>
                <a:latin typeface="Fira Sans" panose="020B0503050000020004" pitchFamily="34" charset="0"/>
              </a:rPr>
              <a:t> American Society of Nephrology11(12):2256-2259, </a:t>
            </a:r>
            <a:r>
              <a:rPr lang="de-DE" b="0" i="0" dirty="0" err="1">
                <a:solidFill>
                  <a:srgbClr val="000000"/>
                </a:solidFill>
                <a:effectLst/>
                <a:latin typeface="Fira Sans" panose="020B0503050000020004" pitchFamily="34" charset="0"/>
              </a:rPr>
              <a:t>December</a:t>
            </a:r>
            <a:r>
              <a:rPr lang="de-DE" b="0" i="0" dirty="0">
                <a:solidFill>
                  <a:srgbClr val="000000"/>
                </a:solidFill>
                <a:effectLst/>
                <a:latin typeface="Fira Sans" panose="020B0503050000020004" pitchFamily="34" charset="0"/>
              </a:rPr>
              <a:t> 2016.</a:t>
            </a:r>
          </a:p>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69</a:t>
            </a:fld>
            <a:endParaRPr lang="de-DE"/>
          </a:p>
        </p:txBody>
      </p:sp>
    </p:spTree>
    <p:extLst>
      <p:ext uri="{BB962C8B-B14F-4D97-AF65-F5344CB8AC3E}">
        <p14:creationId xmlns:p14="http://schemas.microsoft.com/office/powerpoint/2010/main" val="4185258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55AA2F-4E93-4509-85C8-CCA704B7FAFC}" type="slidenum">
              <a:rPr kumimoji="0" lang="de-DE" altLang="de-DE"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de-DE" altLang="de-DE"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94667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8</a:t>
            </a:fld>
            <a:endParaRPr lang="de-DE"/>
          </a:p>
        </p:txBody>
      </p:sp>
    </p:spTree>
    <p:extLst>
      <p:ext uri="{BB962C8B-B14F-4D97-AF65-F5344CB8AC3E}">
        <p14:creationId xmlns:p14="http://schemas.microsoft.com/office/powerpoint/2010/main" val="1346174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000000"/>
                </a:solidFill>
                <a:effectLst/>
                <a:latin typeface="Times New Roman" panose="02020603050405020304" pitchFamily="18" charset="0"/>
              </a:rPr>
              <a:t>Bildung von </a:t>
            </a:r>
            <a:r>
              <a:rPr lang="de-DE" b="0" i="0" dirty="0" err="1">
                <a:solidFill>
                  <a:srgbClr val="000000"/>
                </a:solidFill>
                <a:effectLst/>
                <a:latin typeface="Times New Roman" panose="02020603050405020304" pitchFamily="18" charset="0"/>
              </a:rPr>
              <a:t>Amyloidfibrillen</a:t>
            </a:r>
            <a:r>
              <a:rPr lang="de-DE" b="0" i="0" dirty="0">
                <a:solidFill>
                  <a:srgbClr val="000000"/>
                </a:solidFill>
                <a:effectLst/>
                <a:latin typeface="Times New Roman" panose="02020603050405020304" pitchFamily="18" charset="0"/>
              </a:rPr>
              <a:t>. Ein thermodynamisch instabiles Vorläuferprotein unterliegt Faltungsereignissen, die Faltungszwischenprodukte erzeugen. Die Selbstaggregation von Faltungsintermediaten führt zu Protofilamenten mit einem hohen Gehalt an β-Faltblättern. </a:t>
            </a:r>
          </a:p>
          <a:p>
            <a:r>
              <a:rPr lang="de-DE" b="0" i="0" dirty="0" err="1">
                <a:solidFill>
                  <a:srgbClr val="000000"/>
                </a:solidFill>
                <a:effectLst/>
                <a:latin typeface="Times New Roman" panose="02020603050405020304" pitchFamily="18" charset="0"/>
              </a:rPr>
              <a:t>Amyloidfibrillen</a:t>
            </a:r>
            <a:r>
              <a:rPr lang="de-DE" b="0" i="0" dirty="0">
                <a:solidFill>
                  <a:srgbClr val="000000"/>
                </a:solidFill>
                <a:effectLst/>
                <a:latin typeface="Times New Roman" panose="02020603050405020304" pitchFamily="18" charset="0"/>
              </a:rPr>
              <a:t> bestehen aus vier bis sechs Protofilamenten, die umeinander verdreht sind. Die </a:t>
            </a:r>
            <a:r>
              <a:rPr lang="de-DE" b="0" i="0" dirty="0" err="1">
                <a:solidFill>
                  <a:srgbClr val="000000"/>
                </a:solidFill>
                <a:effectLst/>
                <a:latin typeface="Times New Roman" panose="02020603050405020304" pitchFamily="18" charset="0"/>
              </a:rPr>
              <a:t>Fibrillogenese</a:t>
            </a:r>
            <a:r>
              <a:rPr lang="de-DE" b="0" i="0" dirty="0">
                <a:solidFill>
                  <a:srgbClr val="000000"/>
                </a:solidFill>
                <a:effectLst/>
                <a:latin typeface="Times New Roman" panose="02020603050405020304" pitchFamily="18" charset="0"/>
              </a:rPr>
              <a:t> wird durch </a:t>
            </a:r>
            <a:r>
              <a:rPr lang="de-DE" b="0" i="0" dirty="0" err="1">
                <a:solidFill>
                  <a:srgbClr val="000000"/>
                </a:solidFill>
                <a:effectLst/>
                <a:latin typeface="Times New Roman" panose="02020603050405020304" pitchFamily="18" charset="0"/>
              </a:rPr>
              <a:t>Glykosaminoglykane</a:t>
            </a:r>
            <a:r>
              <a:rPr lang="de-DE" b="0" i="0" dirty="0">
                <a:solidFill>
                  <a:srgbClr val="000000"/>
                </a:solidFill>
                <a:effectLst/>
                <a:latin typeface="Times New Roman" panose="02020603050405020304" pitchFamily="18" charset="0"/>
              </a:rPr>
              <a:t> (GAGs) gefördert, und </a:t>
            </a:r>
            <a:r>
              <a:rPr lang="de-DE" b="0" i="0" dirty="0" err="1">
                <a:solidFill>
                  <a:srgbClr val="000000"/>
                </a:solidFill>
                <a:effectLst/>
                <a:latin typeface="Times New Roman" panose="02020603050405020304" pitchFamily="18" charset="0"/>
              </a:rPr>
              <a:t>Amyloidablagerungen</a:t>
            </a:r>
            <a:r>
              <a:rPr lang="de-DE" b="0" i="0" dirty="0">
                <a:solidFill>
                  <a:srgbClr val="000000"/>
                </a:solidFill>
                <a:effectLst/>
                <a:latin typeface="Times New Roman" panose="02020603050405020304" pitchFamily="18" charset="0"/>
              </a:rPr>
              <a:t> werden durch GAGs und Serum-Amyloid-P (SAP), beides universelle Bestandteile von </a:t>
            </a:r>
            <a:r>
              <a:rPr lang="de-DE" b="0" i="0" dirty="0" err="1">
                <a:solidFill>
                  <a:srgbClr val="000000"/>
                </a:solidFill>
                <a:effectLst/>
                <a:latin typeface="Times New Roman" panose="02020603050405020304" pitchFamily="18" charset="0"/>
              </a:rPr>
              <a:t>Amyloidablagerungen</a:t>
            </a:r>
            <a:r>
              <a:rPr lang="de-DE" b="0" i="0" dirty="0">
                <a:solidFill>
                  <a:srgbClr val="000000"/>
                </a:solidFill>
                <a:effectLst/>
                <a:latin typeface="Times New Roman" panose="02020603050405020304" pitchFamily="18" charset="0"/>
              </a:rPr>
              <a:t>, stabilisiert und vor Proteolyse geschützt. </a:t>
            </a:r>
          </a:p>
          <a:p>
            <a:r>
              <a:rPr lang="de-DE" b="0" i="0" dirty="0">
                <a:solidFill>
                  <a:srgbClr val="000000"/>
                </a:solidFill>
                <a:effectLst/>
                <a:latin typeface="Times New Roman" panose="02020603050405020304" pitchFamily="18" charset="0"/>
              </a:rPr>
              <a:t>Die </a:t>
            </a:r>
            <a:r>
              <a:rPr lang="de-DE" b="0" i="0" dirty="0" err="1">
                <a:solidFill>
                  <a:srgbClr val="000000"/>
                </a:solidFill>
                <a:effectLst/>
                <a:latin typeface="Times New Roman" panose="02020603050405020304" pitchFamily="18" charset="0"/>
              </a:rPr>
              <a:t>Amyloidbelastung</a:t>
            </a:r>
            <a:r>
              <a:rPr lang="de-DE" b="0" i="0" dirty="0">
                <a:solidFill>
                  <a:srgbClr val="000000"/>
                </a:solidFill>
                <a:effectLst/>
                <a:latin typeface="Times New Roman" panose="02020603050405020304" pitchFamily="18" charset="0"/>
              </a:rPr>
              <a:t> des Gewebes wird durch die relativen Raten der </a:t>
            </a:r>
            <a:r>
              <a:rPr lang="de-DE" b="0" i="0" dirty="0" err="1">
                <a:solidFill>
                  <a:srgbClr val="000000"/>
                </a:solidFill>
                <a:effectLst/>
                <a:latin typeface="Times New Roman" panose="02020603050405020304" pitchFamily="18" charset="0"/>
              </a:rPr>
              <a:t>Amyloidbildung</a:t>
            </a:r>
            <a:r>
              <a:rPr lang="de-DE" b="0" i="0" dirty="0">
                <a:solidFill>
                  <a:srgbClr val="000000"/>
                </a:solidFill>
                <a:effectLst/>
                <a:latin typeface="Times New Roman" panose="02020603050405020304" pitchFamily="18" charset="0"/>
              </a:rPr>
              <a:t> und des </a:t>
            </a:r>
            <a:r>
              <a:rPr lang="de-DE" b="0" i="0" dirty="0" err="1">
                <a:solidFill>
                  <a:srgbClr val="000000"/>
                </a:solidFill>
                <a:effectLst/>
                <a:latin typeface="Times New Roman" panose="02020603050405020304" pitchFamily="18" charset="0"/>
              </a:rPr>
              <a:t>Amyloidabbaus</a:t>
            </a:r>
            <a:r>
              <a:rPr lang="de-DE" b="0" i="0" dirty="0">
                <a:solidFill>
                  <a:srgbClr val="000000"/>
                </a:solidFill>
                <a:effectLst/>
                <a:latin typeface="Times New Roman" panose="02020603050405020304" pitchFamily="18" charset="0"/>
              </a:rPr>
              <a:t> bestimmt. Angepasst aus Referenz 107.</a:t>
            </a:r>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9</a:t>
            </a:fld>
            <a:endParaRPr lang="de-DE"/>
          </a:p>
        </p:txBody>
      </p:sp>
    </p:spTree>
    <p:extLst>
      <p:ext uri="{BB962C8B-B14F-4D97-AF65-F5344CB8AC3E}">
        <p14:creationId xmlns:p14="http://schemas.microsoft.com/office/powerpoint/2010/main" val="4123612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000000"/>
                </a:solidFill>
                <a:effectLst/>
                <a:latin typeface="Times New Roman" panose="02020603050405020304" pitchFamily="18" charset="0"/>
              </a:rPr>
              <a:t>Zwei Mechanismen der Organfunktionsstörung bei Amyloidose. Die rechte Seite zeigt die traditionelle Ansicht, dass sich </a:t>
            </a:r>
            <a:r>
              <a:rPr lang="de-DE" b="0" i="0" dirty="0" err="1">
                <a:solidFill>
                  <a:srgbClr val="000000"/>
                </a:solidFill>
                <a:effectLst/>
                <a:latin typeface="Times New Roman" panose="02020603050405020304" pitchFamily="18" charset="0"/>
              </a:rPr>
              <a:t>Amyloidfibrillen</a:t>
            </a:r>
            <a:r>
              <a:rPr lang="de-DE" b="0" i="0" dirty="0">
                <a:solidFill>
                  <a:srgbClr val="000000"/>
                </a:solidFill>
                <a:effectLst/>
                <a:latin typeface="Times New Roman" panose="02020603050405020304" pitchFamily="18" charset="0"/>
              </a:rPr>
              <a:t> im extrazellulären Raum ansammeln und zu einer physischen Störung und Fehlfunktion des umliegenden Gewebes führen. Die linke Seite zeigt einen alternativen Mechanismus der direkten zellulären Toxizität durch </a:t>
            </a:r>
            <a:r>
              <a:rPr lang="de-DE" b="0" i="0" dirty="0" err="1">
                <a:solidFill>
                  <a:srgbClr val="000000"/>
                </a:solidFill>
                <a:effectLst/>
                <a:latin typeface="Times New Roman" panose="02020603050405020304" pitchFamily="18" charset="0"/>
              </a:rPr>
              <a:t>amyloidogene</a:t>
            </a:r>
            <a:r>
              <a:rPr lang="de-DE" b="0" i="0" dirty="0">
                <a:solidFill>
                  <a:srgbClr val="000000"/>
                </a:solidFill>
                <a:effectLst/>
                <a:latin typeface="Times New Roman" panose="02020603050405020304" pitchFamily="18" charset="0"/>
              </a:rPr>
              <a:t> Vorläuferproteine, Faltungszwischenprodukte, Aggregate oder Fibrillen. Diese Toxizität kann durch Interaktionen mit Zelloberflächenrezeptoren oder durch das Eindringen in Zellen vermittelt werden.</a:t>
            </a:r>
            <a:endParaRPr lang="en-US" b="0" i="0" dirty="0">
              <a:solidFill>
                <a:srgbClr val="000000"/>
              </a:solidFill>
              <a:effectLst/>
              <a:latin typeface="Times New Roman" panose="02020603050405020304" pitchFamily="18" charset="0"/>
            </a:endParaRPr>
          </a:p>
          <a:p>
            <a:pPr algn="l"/>
            <a:r>
              <a:rPr lang="en-US" b="1" i="0" dirty="0">
                <a:solidFill>
                  <a:srgbClr val="000000"/>
                </a:solidFill>
                <a:effectLst/>
                <a:latin typeface="Fira Sans" panose="020B0503050000020004" pitchFamily="34" charset="0"/>
              </a:rPr>
              <a:t>Source</a:t>
            </a:r>
          </a:p>
          <a:p>
            <a:pPr algn="l"/>
            <a:r>
              <a:rPr lang="en-US" b="0" i="0" u="none" strike="noStrike" dirty="0">
                <a:solidFill>
                  <a:srgbClr val="005B92"/>
                </a:solidFill>
                <a:effectLst/>
                <a:latin typeface="Fira Sans" panose="020B0503050000020004" pitchFamily="34" charset="0"/>
              </a:rPr>
              <a:t>Amyloidosis-Associated Kidney Disease</a:t>
            </a:r>
            <a:endParaRPr lang="en-US" b="0" i="0" dirty="0">
              <a:solidFill>
                <a:srgbClr val="000000"/>
              </a:solidFill>
              <a:effectLst/>
              <a:latin typeface="Fira Sans" panose="020B0503050000020004" pitchFamily="34" charset="0"/>
            </a:endParaRPr>
          </a:p>
          <a:p>
            <a:pPr algn="l"/>
            <a:r>
              <a:rPr lang="en-US" b="0" i="0" dirty="0">
                <a:solidFill>
                  <a:srgbClr val="000000"/>
                </a:solidFill>
                <a:effectLst/>
                <a:latin typeface="Fira Sans" panose="020B0503050000020004" pitchFamily="34" charset="0"/>
              </a:rPr>
              <a:t>Journal of the American Society of Nephrology17(12):3458-3471, December 2006.</a:t>
            </a:r>
          </a:p>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10</a:t>
            </a:fld>
            <a:endParaRPr lang="de-DE"/>
          </a:p>
        </p:txBody>
      </p:sp>
    </p:spTree>
    <p:extLst>
      <p:ext uri="{BB962C8B-B14F-4D97-AF65-F5344CB8AC3E}">
        <p14:creationId xmlns:p14="http://schemas.microsoft.com/office/powerpoint/2010/main" val="2198239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7C37D3-B511-FBB8-D5C5-E3473DDF08A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74608A79-D7CC-8425-ECA8-795371D00F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028610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CA17AE-A888-D9D8-FA08-4AB27DC9FD2E}"/>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D37926E8-C182-6E3D-54CA-D4A247BC77F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769566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73A82F3-F0C7-1E30-AD62-56DF121B2DC9}"/>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DF2856A7-7E65-569C-C66B-B89EBCA1CC8B}"/>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ußzeilenplatzhalter 4">
            <a:extLst>
              <a:ext uri="{FF2B5EF4-FFF2-40B4-BE49-F238E27FC236}">
                <a16:creationId xmlns:a16="http://schemas.microsoft.com/office/drawing/2014/main" id="{55BA306A-DC60-253F-C984-125078FA0399}"/>
              </a:ext>
            </a:extLst>
          </p:cNvPr>
          <p:cNvSpPr>
            <a:spLocks noGrp="1"/>
          </p:cNvSpPr>
          <p:nvPr>
            <p:ph type="ftr" sz="quarter" idx="3"/>
          </p:nvPr>
        </p:nvSpPr>
        <p:spPr>
          <a:xfrm>
            <a:off x="2504661" y="6341992"/>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de-DE" sz="1200" dirty="0"/>
              <a:t>Literatur</a:t>
            </a:r>
            <a:br>
              <a:rPr lang="de-DE" dirty="0"/>
            </a:br>
            <a:endParaRPr lang="de-DE" dirty="0"/>
          </a:p>
        </p:txBody>
      </p:sp>
    </p:spTree>
    <p:extLst>
      <p:ext uri="{BB962C8B-B14F-4D97-AF65-F5344CB8AC3E}">
        <p14:creationId xmlns:p14="http://schemas.microsoft.com/office/powerpoint/2010/main" val="3296608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5B8F45-5319-62B5-9703-4715FED564C9}"/>
              </a:ext>
            </a:extLst>
          </p:cNvPr>
          <p:cNvSpPr>
            <a:spLocks noGrp="1"/>
          </p:cNvSpPr>
          <p:nvPr>
            <p:ph type="title"/>
          </p:nvPr>
        </p:nvSpPr>
        <p:spPr/>
        <p:txBody>
          <a:bodyPr/>
          <a:lstStyle>
            <a:lvl1pPr>
              <a:defRPr lang="de-DE" sz="4000" b="1" kern="1200" smtClean="0">
                <a:solidFill>
                  <a:srgbClr val="1A1A1A"/>
                </a:solidFill>
                <a:latin typeface="inherit"/>
                <a:ea typeface="+mj-ea"/>
                <a:cs typeface="+mj-cs"/>
              </a:defRPr>
            </a:lvl1pPr>
          </a:lstStyle>
          <a:p>
            <a:r>
              <a:rPr lang="de-DE" dirty="0"/>
              <a:t>Mastertitelformat bearbeiten</a:t>
            </a:r>
          </a:p>
        </p:txBody>
      </p:sp>
      <p:sp>
        <p:nvSpPr>
          <p:cNvPr id="3" name="Inhaltsplatzhalter 2">
            <a:extLst>
              <a:ext uri="{FF2B5EF4-FFF2-40B4-BE49-F238E27FC236}">
                <a16:creationId xmlns:a16="http://schemas.microsoft.com/office/drawing/2014/main" id="{C07B4A37-8CC9-43E1-3250-5EB7069979E6}"/>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80E41E7-7F3D-314F-9322-F6CD7E59D29B}"/>
              </a:ext>
            </a:extLst>
          </p:cNvPr>
          <p:cNvSpPr>
            <a:spLocks noGrp="1"/>
          </p:cNvSpPr>
          <p:nvPr>
            <p:ph type="dt" sz="half" idx="10"/>
          </p:nvPr>
        </p:nvSpPr>
        <p:spPr/>
        <p:txBody>
          <a:bodyPr/>
          <a:lstStyle/>
          <a:p>
            <a:fld id="{A14AD3F3-B0C8-4A46-BFB1-FA15383EB881}" type="datetimeFigureOut">
              <a:rPr lang="de-DE" smtClean="0"/>
              <a:t>01.07.2023</a:t>
            </a:fld>
            <a:endParaRPr lang="de-DE"/>
          </a:p>
        </p:txBody>
      </p:sp>
      <p:sp>
        <p:nvSpPr>
          <p:cNvPr id="7" name="Fußzeilenplatzhalter 4">
            <a:extLst>
              <a:ext uri="{FF2B5EF4-FFF2-40B4-BE49-F238E27FC236}">
                <a16:creationId xmlns:a16="http://schemas.microsoft.com/office/drawing/2014/main" id="{D4803266-CE7A-F721-1025-9EA4490A569C}"/>
              </a:ext>
            </a:extLst>
          </p:cNvPr>
          <p:cNvSpPr>
            <a:spLocks noGrp="1"/>
          </p:cNvSpPr>
          <p:nvPr>
            <p:ph type="ftr" sz="quarter" idx="3"/>
          </p:nvPr>
        </p:nvSpPr>
        <p:spPr>
          <a:xfrm>
            <a:off x="2504661" y="6341992"/>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de-DE" sz="1200" dirty="0"/>
              <a:t>Literatur</a:t>
            </a:r>
            <a:br>
              <a:rPr lang="de-DE" dirty="0"/>
            </a:br>
            <a:endParaRPr lang="de-DE" dirty="0"/>
          </a:p>
        </p:txBody>
      </p:sp>
    </p:spTree>
    <p:extLst>
      <p:ext uri="{BB962C8B-B14F-4D97-AF65-F5344CB8AC3E}">
        <p14:creationId xmlns:p14="http://schemas.microsoft.com/office/powerpoint/2010/main" val="1011339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7D64BC-79F5-AEF8-C13D-999A1577AAA4}"/>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62FDB3F5-7DB3-C0B3-6450-BF92E1AB61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6DC9852-E5CC-4B77-0EC1-A34B345B8C32}"/>
              </a:ext>
            </a:extLst>
          </p:cNvPr>
          <p:cNvSpPr>
            <a:spLocks noGrp="1"/>
          </p:cNvSpPr>
          <p:nvPr>
            <p:ph type="dt" sz="half" idx="10"/>
          </p:nvPr>
        </p:nvSpPr>
        <p:spPr/>
        <p:txBody>
          <a:bodyPr/>
          <a:lstStyle/>
          <a:p>
            <a:fld id="{A14AD3F3-B0C8-4A46-BFB1-FA15383EB881}" type="datetimeFigureOut">
              <a:rPr lang="de-DE" smtClean="0"/>
              <a:t>01.07.2023</a:t>
            </a:fld>
            <a:endParaRPr lang="de-DE"/>
          </a:p>
        </p:txBody>
      </p:sp>
      <p:sp>
        <p:nvSpPr>
          <p:cNvPr id="7" name="Fußzeilenplatzhalter 4">
            <a:extLst>
              <a:ext uri="{FF2B5EF4-FFF2-40B4-BE49-F238E27FC236}">
                <a16:creationId xmlns:a16="http://schemas.microsoft.com/office/drawing/2014/main" id="{B8EE2B05-F333-C4B5-8FB7-1E944304A8B7}"/>
              </a:ext>
            </a:extLst>
          </p:cNvPr>
          <p:cNvSpPr>
            <a:spLocks noGrp="1"/>
          </p:cNvSpPr>
          <p:nvPr>
            <p:ph type="ftr" sz="quarter" idx="3"/>
          </p:nvPr>
        </p:nvSpPr>
        <p:spPr>
          <a:xfrm>
            <a:off x="2504661" y="6341992"/>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de-DE" sz="1200" dirty="0"/>
              <a:t>Literatur</a:t>
            </a:r>
            <a:br>
              <a:rPr lang="de-DE" dirty="0"/>
            </a:br>
            <a:endParaRPr lang="de-DE" dirty="0"/>
          </a:p>
        </p:txBody>
      </p:sp>
    </p:spTree>
    <p:extLst>
      <p:ext uri="{BB962C8B-B14F-4D97-AF65-F5344CB8AC3E}">
        <p14:creationId xmlns:p14="http://schemas.microsoft.com/office/powerpoint/2010/main" val="1039161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F1D6AE-4714-C862-F98C-EF30EF30F27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694DD7B-AD64-C4A7-2AA0-AC7EDEE64B9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38C534DB-7DED-E190-49DC-910D0FBCEF9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57F5C935-B564-62E6-5847-80FEEEC0456C}"/>
              </a:ext>
            </a:extLst>
          </p:cNvPr>
          <p:cNvSpPr>
            <a:spLocks noGrp="1"/>
          </p:cNvSpPr>
          <p:nvPr>
            <p:ph type="dt" sz="half" idx="10"/>
          </p:nvPr>
        </p:nvSpPr>
        <p:spPr/>
        <p:txBody>
          <a:bodyPr/>
          <a:lstStyle/>
          <a:p>
            <a:fld id="{A14AD3F3-B0C8-4A46-BFB1-FA15383EB881}" type="datetimeFigureOut">
              <a:rPr lang="de-DE" smtClean="0"/>
              <a:t>01.07.2023</a:t>
            </a:fld>
            <a:endParaRPr lang="de-DE"/>
          </a:p>
        </p:txBody>
      </p:sp>
      <p:sp>
        <p:nvSpPr>
          <p:cNvPr id="8" name="Fußzeilenplatzhalter 4">
            <a:extLst>
              <a:ext uri="{FF2B5EF4-FFF2-40B4-BE49-F238E27FC236}">
                <a16:creationId xmlns:a16="http://schemas.microsoft.com/office/drawing/2014/main" id="{880BEC8D-E48C-3ABD-7AA3-2023EBC7D4F3}"/>
              </a:ext>
            </a:extLst>
          </p:cNvPr>
          <p:cNvSpPr>
            <a:spLocks noGrp="1"/>
          </p:cNvSpPr>
          <p:nvPr>
            <p:ph type="ftr" sz="quarter" idx="3"/>
          </p:nvPr>
        </p:nvSpPr>
        <p:spPr>
          <a:xfrm>
            <a:off x="2504661" y="6341992"/>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de-DE" sz="1200" dirty="0"/>
              <a:t>Literatur</a:t>
            </a:r>
            <a:br>
              <a:rPr lang="de-DE" dirty="0"/>
            </a:br>
            <a:endParaRPr lang="de-DE" dirty="0"/>
          </a:p>
        </p:txBody>
      </p:sp>
    </p:spTree>
    <p:extLst>
      <p:ext uri="{BB962C8B-B14F-4D97-AF65-F5344CB8AC3E}">
        <p14:creationId xmlns:p14="http://schemas.microsoft.com/office/powerpoint/2010/main" val="141536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0F83B8-5675-D631-FB97-FBE557346CE5}"/>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E56252F3-2EE6-0D06-2D62-37C1F99F95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6714827-B608-03FF-F96C-83B25AFD5894}"/>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B06CD5A1-B2C0-B60B-1697-FC71A54EA8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A9DBD33-5CE2-540C-3B3E-6E4B48B8C0BD}"/>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3981CA80-E63C-40C5-2F5A-07D6853A9A10}"/>
              </a:ext>
            </a:extLst>
          </p:cNvPr>
          <p:cNvSpPr>
            <a:spLocks noGrp="1"/>
          </p:cNvSpPr>
          <p:nvPr>
            <p:ph type="dt" sz="half" idx="10"/>
          </p:nvPr>
        </p:nvSpPr>
        <p:spPr/>
        <p:txBody>
          <a:bodyPr/>
          <a:lstStyle/>
          <a:p>
            <a:fld id="{A14AD3F3-B0C8-4A46-BFB1-FA15383EB881}" type="datetimeFigureOut">
              <a:rPr lang="de-DE" smtClean="0"/>
              <a:t>01.07.2023</a:t>
            </a:fld>
            <a:endParaRPr lang="de-DE"/>
          </a:p>
        </p:txBody>
      </p:sp>
      <p:sp>
        <p:nvSpPr>
          <p:cNvPr id="10" name="Fußzeilenplatzhalter 4">
            <a:extLst>
              <a:ext uri="{FF2B5EF4-FFF2-40B4-BE49-F238E27FC236}">
                <a16:creationId xmlns:a16="http://schemas.microsoft.com/office/drawing/2014/main" id="{0418B46D-EFE4-08C6-614B-257594340AB5}"/>
              </a:ext>
            </a:extLst>
          </p:cNvPr>
          <p:cNvSpPr>
            <a:spLocks noGrp="1"/>
          </p:cNvSpPr>
          <p:nvPr>
            <p:ph type="ftr" sz="quarter" idx="11"/>
          </p:nvPr>
        </p:nvSpPr>
        <p:spPr>
          <a:xfrm>
            <a:off x="2504661" y="6341992"/>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de-DE" sz="1200" dirty="0"/>
              <a:t>Literatur</a:t>
            </a:r>
            <a:br>
              <a:rPr lang="de-DE" dirty="0"/>
            </a:br>
            <a:endParaRPr lang="de-DE" dirty="0"/>
          </a:p>
        </p:txBody>
      </p:sp>
    </p:spTree>
    <p:extLst>
      <p:ext uri="{BB962C8B-B14F-4D97-AF65-F5344CB8AC3E}">
        <p14:creationId xmlns:p14="http://schemas.microsoft.com/office/powerpoint/2010/main" val="1473306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AEBC94-D0ED-F7E2-63A6-1E62899F93A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D340DE5-1F3C-DADA-06AD-B32F3CBA96F3}"/>
              </a:ext>
            </a:extLst>
          </p:cNvPr>
          <p:cNvSpPr>
            <a:spLocks noGrp="1"/>
          </p:cNvSpPr>
          <p:nvPr>
            <p:ph type="dt" sz="half" idx="10"/>
          </p:nvPr>
        </p:nvSpPr>
        <p:spPr/>
        <p:txBody>
          <a:bodyPr/>
          <a:lstStyle/>
          <a:p>
            <a:fld id="{A14AD3F3-B0C8-4A46-BFB1-FA15383EB881}" type="datetimeFigureOut">
              <a:rPr lang="de-DE" smtClean="0"/>
              <a:t>01.07.2023</a:t>
            </a:fld>
            <a:endParaRPr lang="de-DE"/>
          </a:p>
        </p:txBody>
      </p:sp>
      <p:sp>
        <p:nvSpPr>
          <p:cNvPr id="6" name="Fußzeilenplatzhalter 4">
            <a:extLst>
              <a:ext uri="{FF2B5EF4-FFF2-40B4-BE49-F238E27FC236}">
                <a16:creationId xmlns:a16="http://schemas.microsoft.com/office/drawing/2014/main" id="{F03B2912-3C72-7FE9-D1C8-EECEF0356109}"/>
              </a:ext>
            </a:extLst>
          </p:cNvPr>
          <p:cNvSpPr>
            <a:spLocks noGrp="1"/>
          </p:cNvSpPr>
          <p:nvPr>
            <p:ph type="ftr" sz="quarter" idx="3"/>
          </p:nvPr>
        </p:nvSpPr>
        <p:spPr>
          <a:xfrm>
            <a:off x="2504661" y="6341992"/>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de-DE" sz="1200" dirty="0"/>
              <a:t>Literatur</a:t>
            </a:r>
            <a:br>
              <a:rPr lang="de-DE" dirty="0"/>
            </a:br>
            <a:endParaRPr lang="de-DE" dirty="0"/>
          </a:p>
        </p:txBody>
      </p:sp>
    </p:spTree>
    <p:extLst>
      <p:ext uri="{BB962C8B-B14F-4D97-AF65-F5344CB8AC3E}">
        <p14:creationId xmlns:p14="http://schemas.microsoft.com/office/powerpoint/2010/main" val="3438428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4B42B0F-DE5C-DED1-8586-1B37DDF74619}"/>
              </a:ext>
            </a:extLst>
          </p:cNvPr>
          <p:cNvSpPr>
            <a:spLocks noGrp="1"/>
          </p:cNvSpPr>
          <p:nvPr>
            <p:ph type="dt" sz="half" idx="10"/>
          </p:nvPr>
        </p:nvSpPr>
        <p:spPr/>
        <p:txBody>
          <a:bodyPr/>
          <a:lstStyle/>
          <a:p>
            <a:fld id="{A14AD3F3-B0C8-4A46-BFB1-FA15383EB881}" type="datetimeFigureOut">
              <a:rPr lang="de-DE" smtClean="0"/>
              <a:t>01.07.2023</a:t>
            </a:fld>
            <a:endParaRPr lang="de-DE"/>
          </a:p>
        </p:txBody>
      </p:sp>
      <p:sp>
        <p:nvSpPr>
          <p:cNvPr id="5" name="Fußzeilenplatzhalter 4">
            <a:extLst>
              <a:ext uri="{FF2B5EF4-FFF2-40B4-BE49-F238E27FC236}">
                <a16:creationId xmlns:a16="http://schemas.microsoft.com/office/drawing/2014/main" id="{E0C8A58A-8FB0-4677-1B12-4F6306566063}"/>
              </a:ext>
            </a:extLst>
          </p:cNvPr>
          <p:cNvSpPr>
            <a:spLocks noGrp="1"/>
          </p:cNvSpPr>
          <p:nvPr>
            <p:ph type="ftr" sz="quarter" idx="3"/>
          </p:nvPr>
        </p:nvSpPr>
        <p:spPr>
          <a:xfrm>
            <a:off x="2504661" y="6341992"/>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de-DE" sz="1200" dirty="0"/>
              <a:t>Literatur</a:t>
            </a:r>
            <a:br>
              <a:rPr lang="de-DE" dirty="0"/>
            </a:br>
            <a:endParaRPr lang="de-DE" dirty="0"/>
          </a:p>
        </p:txBody>
      </p:sp>
    </p:spTree>
    <p:extLst>
      <p:ext uri="{BB962C8B-B14F-4D97-AF65-F5344CB8AC3E}">
        <p14:creationId xmlns:p14="http://schemas.microsoft.com/office/powerpoint/2010/main" val="1541198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F0DCFB-80A1-AF3C-D8D3-AE915CF691E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4FB5184C-2A2A-B574-F785-FB9840AA4F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EF92E274-B02C-DBBC-9211-A652BE8BE3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25599E2-D886-AABB-CA1A-6AAFC0EA861D}"/>
              </a:ext>
            </a:extLst>
          </p:cNvPr>
          <p:cNvSpPr>
            <a:spLocks noGrp="1"/>
          </p:cNvSpPr>
          <p:nvPr>
            <p:ph type="dt" sz="half" idx="10"/>
          </p:nvPr>
        </p:nvSpPr>
        <p:spPr/>
        <p:txBody>
          <a:bodyPr/>
          <a:lstStyle/>
          <a:p>
            <a:fld id="{A14AD3F3-B0C8-4A46-BFB1-FA15383EB881}" type="datetimeFigureOut">
              <a:rPr lang="de-DE" smtClean="0"/>
              <a:t>01.07.2023</a:t>
            </a:fld>
            <a:endParaRPr lang="de-DE"/>
          </a:p>
        </p:txBody>
      </p:sp>
      <p:sp>
        <p:nvSpPr>
          <p:cNvPr id="8" name="Fußzeilenplatzhalter 4">
            <a:extLst>
              <a:ext uri="{FF2B5EF4-FFF2-40B4-BE49-F238E27FC236}">
                <a16:creationId xmlns:a16="http://schemas.microsoft.com/office/drawing/2014/main" id="{8E9045DF-E918-EAB9-EF6C-2AB4D79B4BA6}"/>
              </a:ext>
            </a:extLst>
          </p:cNvPr>
          <p:cNvSpPr>
            <a:spLocks noGrp="1"/>
          </p:cNvSpPr>
          <p:nvPr>
            <p:ph type="ftr" sz="quarter" idx="3"/>
          </p:nvPr>
        </p:nvSpPr>
        <p:spPr>
          <a:xfrm>
            <a:off x="2504661" y="6341992"/>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de-DE" sz="1200" dirty="0"/>
              <a:t>Literatur</a:t>
            </a:r>
            <a:br>
              <a:rPr lang="de-DE" dirty="0"/>
            </a:br>
            <a:endParaRPr lang="de-DE" dirty="0"/>
          </a:p>
        </p:txBody>
      </p:sp>
    </p:spTree>
    <p:extLst>
      <p:ext uri="{BB962C8B-B14F-4D97-AF65-F5344CB8AC3E}">
        <p14:creationId xmlns:p14="http://schemas.microsoft.com/office/powerpoint/2010/main" val="3322028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A5410F-ED75-7A49-E444-77056BE9FCD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6188F259-E003-E476-4ADE-277B3A676B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1B2E7208-8EB5-6B1F-E540-D450345799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8426DF1-A971-131B-9B75-C4671BBD3EA1}"/>
              </a:ext>
            </a:extLst>
          </p:cNvPr>
          <p:cNvSpPr>
            <a:spLocks noGrp="1"/>
          </p:cNvSpPr>
          <p:nvPr>
            <p:ph type="dt" sz="half" idx="10"/>
          </p:nvPr>
        </p:nvSpPr>
        <p:spPr/>
        <p:txBody>
          <a:bodyPr/>
          <a:lstStyle/>
          <a:p>
            <a:fld id="{A14AD3F3-B0C8-4A46-BFB1-FA15383EB881}" type="datetimeFigureOut">
              <a:rPr lang="de-DE" smtClean="0"/>
              <a:t>01.07.2023</a:t>
            </a:fld>
            <a:endParaRPr lang="de-DE"/>
          </a:p>
        </p:txBody>
      </p:sp>
      <p:sp>
        <p:nvSpPr>
          <p:cNvPr id="8" name="Fußzeilenplatzhalter 4">
            <a:extLst>
              <a:ext uri="{FF2B5EF4-FFF2-40B4-BE49-F238E27FC236}">
                <a16:creationId xmlns:a16="http://schemas.microsoft.com/office/drawing/2014/main" id="{317A3B63-3A1C-C932-27EE-EAE7905FB4A9}"/>
              </a:ext>
            </a:extLst>
          </p:cNvPr>
          <p:cNvSpPr>
            <a:spLocks noGrp="1"/>
          </p:cNvSpPr>
          <p:nvPr>
            <p:ph type="ftr" sz="quarter" idx="3"/>
          </p:nvPr>
        </p:nvSpPr>
        <p:spPr>
          <a:xfrm>
            <a:off x="2504661" y="6341992"/>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de-DE" sz="1200" dirty="0"/>
              <a:t>Literatur</a:t>
            </a:r>
            <a:br>
              <a:rPr lang="de-DE" dirty="0"/>
            </a:br>
            <a:endParaRPr lang="de-DE" dirty="0"/>
          </a:p>
        </p:txBody>
      </p:sp>
    </p:spTree>
    <p:extLst>
      <p:ext uri="{BB962C8B-B14F-4D97-AF65-F5344CB8AC3E}">
        <p14:creationId xmlns:p14="http://schemas.microsoft.com/office/powerpoint/2010/main" val="1465169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7EA3D88-1377-195E-B888-312E040C11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25F8AB6D-6B31-CA0A-89DF-946DAE2DDE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0305A775-6D95-26B0-CAA4-12AF0A316ABB}"/>
              </a:ext>
            </a:extLst>
          </p:cNvPr>
          <p:cNvSpPr>
            <a:spLocks noGrp="1"/>
          </p:cNvSpPr>
          <p:nvPr>
            <p:ph type="dt" sz="half" idx="2"/>
          </p:nvPr>
        </p:nvSpPr>
        <p:spPr>
          <a:xfrm>
            <a:off x="1585291" y="6356350"/>
            <a:ext cx="919370" cy="365125"/>
          </a:xfrm>
          <a:prstGeom prst="rect">
            <a:avLst/>
          </a:prstGeom>
        </p:spPr>
        <p:txBody>
          <a:bodyPr vert="horz" lIns="91440" tIns="45720" rIns="91440" bIns="45720" rtlCol="0" anchor="ctr"/>
          <a:lstStyle>
            <a:lvl1pPr algn="l">
              <a:defRPr lang="de-DE" sz="1200" kern="1200" smtClean="0">
                <a:solidFill>
                  <a:srgbClr val="00B050"/>
                </a:solidFill>
                <a:latin typeface="+mn-lt"/>
                <a:ea typeface="+mn-ea"/>
                <a:cs typeface="+mn-cs"/>
              </a:defRPr>
            </a:lvl1pPr>
          </a:lstStyle>
          <a:p>
            <a:fld id="{A14AD3F3-B0C8-4A46-BFB1-FA15383EB881}" type="datetimeFigureOut">
              <a:rPr lang="de-DE" smtClean="0"/>
              <a:pPr/>
              <a:t>01.07.2023</a:t>
            </a:fld>
            <a:endParaRPr lang="de-DE" dirty="0"/>
          </a:p>
        </p:txBody>
      </p:sp>
      <p:sp>
        <p:nvSpPr>
          <p:cNvPr id="5" name="Fußzeilenplatzhalter 4">
            <a:extLst>
              <a:ext uri="{FF2B5EF4-FFF2-40B4-BE49-F238E27FC236}">
                <a16:creationId xmlns:a16="http://schemas.microsoft.com/office/drawing/2014/main" id="{B7B42441-FAF1-45D9-6FA8-E983ACCE90E9}"/>
              </a:ext>
            </a:extLst>
          </p:cNvPr>
          <p:cNvSpPr>
            <a:spLocks noGrp="1"/>
          </p:cNvSpPr>
          <p:nvPr>
            <p:ph type="ftr" sz="quarter" idx="3"/>
          </p:nvPr>
        </p:nvSpPr>
        <p:spPr>
          <a:xfrm>
            <a:off x="2504661" y="6341992"/>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de-DE" sz="1200" dirty="0"/>
              <a:t>Literatur</a:t>
            </a:r>
            <a:br>
              <a:rPr lang="de-DE" dirty="0"/>
            </a:br>
            <a:endParaRPr lang="de-DE" dirty="0"/>
          </a:p>
        </p:txBody>
      </p:sp>
      <p:pic>
        <p:nvPicPr>
          <p:cNvPr id="7" name="Grafik 6">
            <a:extLst>
              <a:ext uri="{FF2B5EF4-FFF2-40B4-BE49-F238E27FC236}">
                <a16:creationId xmlns:a16="http://schemas.microsoft.com/office/drawing/2014/main" id="{5EFF7C56-8F66-042A-F6BD-18056A92F2F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240280" y="0"/>
            <a:ext cx="938437" cy="841089"/>
          </a:xfrm>
          <a:prstGeom prst="rect">
            <a:avLst/>
          </a:prstGeom>
        </p:spPr>
      </p:pic>
      <p:pic>
        <p:nvPicPr>
          <p:cNvPr id="8" name="Grafik 7">
            <a:extLst>
              <a:ext uri="{FF2B5EF4-FFF2-40B4-BE49-F238E27FC236}">
                <a16:creationId xmlns:a16="http://schemas.microsoft.com/office/drawing/2014/main" id="{E3FC6B79-B8A0-762A-7F86-D2A16BDDAA13}"/>
              </a:ext>
            </a:extLst>
          </p:cNvPr>
          <p:cNvPicPr>
            <a:picLocks noChangeAspect="1"/>
          </p:cNvPicPr>
          <p:nvPr userDrawn="1"/>
        </p:nvPicPr>
        <p:blipFill>
          <a:blip r:embed="rId14"/>
          <a:stretch>
            <a:fillRect/>
          </a:stretch>
        </p:blipFill>
        <p:spPr>
          <a:xfrm>
            <a:off x="-1" y="6189377"/>
            <a:ext cx="1525657" cy="667089"/>
          </a:xfrm>
          <a:prstGeom prst="rect">
            <a:avLst/>
          </a:prstGeom>
        </p:spPr>
      </p:pic>
    </p:spTree>
    <p:extLst>
      <p:ext uri="{BB962C8B-B14F-4D97-AF65-F5344CB8AC3E}">
        <p14:creationId xmlns:p14="http://schemas.microsoft.com/office/powerpoint/2010/main" val="2431680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chart" Target="../charts/chart4.xml"/><Relationship Id="rId5" Type="http://schemas.openxmlformats.org/officeDocument/2006/relationships/chart" Target="../charts/chart3.xml"/><Relationship Id="rId10" Type="http://schemas.openxmlformats.org/officeDocument/2006/relationships/image" Target="../media/image6.png"/><Relationship Id="rId4" Type="http://schemas.openxmlformats.org/officeDocument/2006/relationships/chart" Target="../charts/chart2.xml"/><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B352AC-8955-DACF-2770-6038E9F33B36}"/>
              </a:ext>
            </a:extLst>
          </p:cNvPr>
          <p:cNvSpPr>
            <a:spLocks noGrp="1"/>
          </p:cNvSpPr>
          <p:nvPr>
            <p:ph type="ctrTitle"/>
          </p:nvPr>
        </p:nvSpPr>
        <p:spPr>
          <a:xfrm>
            <a:off x="3275527" y="1122363"/>
            <a:ext cx="8168327" cy="2756910"/>
          </a:xfrm>
        </p:spPr>
        <p:txBody>
          <a:bodyPr anchor="ctr">
            <a:noAutofit/>
          </a:bodyPr>
          <a:lstStyle/>
          <a:p>
            <a:pPr>
              <a:lnSpc>
                <a:spcPct val="100000"/>
              </a:lnSpc>
            </a:pPr>
            <a:r>
              <a:rPr lang="de-DE" sz="4800" dirty="0">
                <a:solidFill>
                  <a:schemeClr val="accent5">
                    <a:lumMod val="50000"/>
                  </a:schemeClr>
                </a:solidFill>
                <a:effectLst>
                  <a:outerShdw blurRad="38100" dist="38100" dir="2700000" algn="tl">
                    <a:srgbClr val="000000">
                      <a:alpha val="43137"/>
                    </a:srgbClr>
                  </a:outerShdw>
                </a:effectLst>
                <a:latin typeface="+mn-lt"/>
              </a:rPr>
              <a:t>Nierenmanifestation(en) bei </a:t>
            </a:r>
            <a:br>
              <a:rPr lang="de-DE" sz="4800" dirty="0">
                <a:solidFill>
                  <a:schemeClr val="accent5">
                    <a:lumMod val="50000"/>
                  </a:schemeClr>
                </a:solidFill>
                <a:effectLst>
                  <a:outerShdw blurRad="38100" dist="38100" dir="2700000" algn="tl">
                    <a:srgbClr val="000000">
                      <a:alpha val="43137"/>
                    </a:srgbClr>
                  </a:outerShdw>
                </a:effectLst>
                <a:latin typeface="+mn-lt"/>
              </a:rPr>
            </a:br>
            <a:r>
              <a:rPr lang="de-DE" sz="4800" dirty="0">
                <a:solidFill>
                  <a:schemeClr val="accent5">
                    <a:lumMod val="50000"/>
                  </a:schemeClr>
                </a:solidFill>
                <a:effectLst>
                  <a:outerShdw blurRad="38100" dist="38100" dir="2700000" algn="tl">
                    <a:srgbClr val="000000">
                      <a:alpha val="43137"/>
                    </a:srgbClr>
                  </a:outerShdw>
                </a:effectLst>
                <a:latin typeface="+mn-lt"/>
              </a:rPr>
              <a:t>MGUS, Plasmozytom </a:t>
            </a:r>
            <a:br>
              <a:rPr lang="de-DE" sz="4800" dirty="0">
                <a:solidFill>
                  <a:schemeClr val="accent5">
                    <a:lumMod val="50000"/>
                  </a:schemeClr>
                </a:solidFill>
                <a:effectLst>
                  <a:outerShdw blurRad="38100" dist="38100" dir="2700000" algn="tl">
                    <a:srgbClr val="000000">
                      <a:alpha val="43137"/>
                    </a:srgbClr>
                  </a:outerShdw>
                </a:effectLst>
                <a:latin typeface="+mn-lt"/>
              </a:rPr>
            </a:br>
            <a:r>
              <a:rPr lang="de-DE" sz="4800" dirty="0">
                <a:solidFill>
                  <a:schemeClr val="accent5">
                    <a:lumMod val="50000"/>
                  </a:schemeClr>
                </a:solidFill>
                <a:effectLst>
                  <a:outerShdw blurRad="38100" dist="38100" dir="2700000" algn="tl">
                    <a:srgbClr val="000000">
                      <a:alpha val="43137"/>
                    </a:srgbClr>
                  </a:outerShdw>
                </a:effectLst>
                <a:latin typeface="+mn-lt"/>
              </a:rPr>
              <a:t>und Amyloidose</a:t>
            </a:r>
          </a:p>
        </p:txBody>
      </p:sp>
      <p:sp>
        <p:nvSpPr>
          <p:cNvPr id="3" name="Untertitel 2">
            <a:extLst>
              <a:ext uri="{FF2B5EF4-FFF2-40B4-BE49-F238E27FC236}">
                <a16:creationId xmlns:a16="http://schemas.microsoft.com/office/drawing/2014/main" id="{C5AD05CF-6821-19F8-400E-437EEEA6A4D8}"/>
              </a:ext>
            </a:extLst>
          </p:cNvPr>
          <p:cNvSpPr>
            <a:spLocks noGrp="1"/>
          </p:cNvSpPr>
          <p:nvPr>
            <p:ph type="subTitle" idx="1"/>
          </p:nvPr>
        </p:nvSpPr>
        <p:spPr>
          <a:xfrm>
            <a:off x="3275528" y="5202238"/>
            <a:ext cx="5298973" cy="1655762"/>
          </a:xfrm>
        </p:spPr>
        <p:txBody>
          <a:bodyPr>
            <a:normAutofit fontScale="92500" lnSpcReduction="20000"/>
          </a:bodyPr>
          <a:lstStyle/>
          <a:p>
            <a:pPr>
              <a:buNone/>
              <a:defRPr/>
            </a:pPr>
            <a:r>
              <a:rPr lang="de-DE" sz="2400" b="1" dirty="0"/>
              <a:t>Fragen oder Literaturwünsche: </a:t>
            </a:r>
          </a:p>
          <a:p>
            <a:pPr>
              <a:buNone/>
              <a:defRPr/>
            </a:pPr>
            <a:endParaRPr lang="de-DE" b="1" dirty="0">
              <a:solidFill>
                <a:srgbClr val="00799B"/>
              </a:solidFill>
              <a:effectLst>
                <a:outerShdw blurRad="38100" dist="38100" dir="2700000" algn="tl">
                  <a:srgbClr val="000000">
                    <a:alpha val="43137"/>
                  </a:srgbClr>
                </a:outerShdw>
              </a:effectLst>
            </a:endParaRPr>
          </a:p>
          <a:p>
            <a:pPr>
              <a:buNone/>
              <a:defRPr/>
            </a:pPr>
            <a:r>
              <a:rPr lang="de-DE" b="1" dirty="0">
                <a:solidFill>
                  <a:srgbClr val="00799B"/>
                </a:solidFill>
                <a:effectLst>
                  <a:outerShdw blurRad="38100" dist="38100" dir="2700000" algn="tl">
                    <a:srgbClr val="000000">
                      <a:alpha val="43137"/>
                    </a:srgbClr>
                  </a:outerShdw>
                </a:effectLst>
              </a:rPr>
              <a:t>www.praxis-kattenbühl.de/</a:t>
            </a:r>
            <a:r>
              <a:rPr lang="de-DE" b="1" dirty="0" err="1">
                <a:solidFill>
                  <a:srgbClr val="00799B"/>
                </a:solidFill>
                <a:effectLst>
                  <a:outerShdw blurRad="38100" dist="38100" dir="2700000" algn="tl">
                    <a:srgbClr val="000000">
                      <a:alpha val="43137"/>
                    </a:srgbClr>
                  </a:outerShdw>
                </a:effectLst>
              </a:rPr>
              <a:t>downloads</a:t>
            </a:r>
            <a:endParaRPr lang="de-DE" sz="2400" b="1" dirty="0">
              <a:solidFill>
                <a:srgbClr val="00799B"/>
              </a:solidFill>
              <a:effectLst>
                <a:outerShdw blurRad="38100" dist="38100" dir="2700000" algn="tl">
                  <a:srgbClr val="000000">
                    <a:alpha val="43137"/>
                  </a:srgbClr>
                </a:outerShdw>
              </a:effectLst>
            </a:endParaRPr>
          </a:p>
          <a:p>
            <a:pPr>
              <a:buNone/>
              <a:defRPr/>
            </a:pPr>
            <a:br>
              <a:rPr lang="de-DE" sz="2400" b="1" dirty="0">
                <a:solidFill>
                  <a:srgbClr val="00799B"/>
                </a:solidFill>
                <a:effectLst>
                  <a:outerShdw blurRad="38100" dist="38100" dir="2700000" algn="tl">
                    <a:srgbClr val="000000">
                      <a:alpha val="43137"/>
                    </a:srgbClr>
                  </a:outerShdw>
                </a:effectLst>
              </a:rPr>
            </a:br>
            <a:r>
              <a:rPr lang="de-DE" sz="2400" b="1" dirty="0">
                <a:solidFill>
                  <a:srgbClr val="00799B"/>
                </a:solidFill>
                <a:effectLst>
                  <a:outerShdw blurRad="38100" dist="38100" dir="2700000" algn="tl">
                    <a:srgbClr val="000000">
                      <a:alpha val="43137"/>
                    </a:srgbClr>
                  </a:outerShdw>
                </a:effectLst>
              </a:rPr>
              <a:t>Post@CarstenHafer.de</a:t>
            </a:r>
          </a:p>
          <a:p>
            <a:endParaRPr lang="de-DE" dirty="0"/>
          </a:p>
        </p:txBody>
      </p:sp>
      <p:pic>
        <p:nvPicPr>
          <p:cNvPr id="5" name="Grafik 4">
            <a:extLst>
              <a:ext uri="{FF2B5EF4-FFF2-40B4-BE49-F238E27FC236}">
                <a16:creationId xmlns:a16="http://schemas.microsoft.com/office/drawing/2014/main" id="{0DEB8403-6D0D-18A1-03A1-176BE1D8E0B3}"/>
              </a:ext>
            </a:extLst>
          </p:cNvPr>
          <p:cNvPicPr>
            <a:picLocks noChangeAspect="1"/>
          </p:cNvPicPr>
          <p:nvPr/>
        </p:nvPicPr>
        <p:blipFill>
          <a:blip r:embed="rId3"/>
          <a:stretch>
            <a:fillRect/>
          </a:stretch>
        </p:blipFill>
        <p:spPr>
          <a:xfrm>
            <a:off x="0" y="-69071"/>
            <a:ext cx="3275528" cy="6927071"/>
          </a:xfrm>
          <a:prstGeom prst="rect">
            <a:avLst/>
          </a:prstGeom>
        </p:spPr>
      </p:pic>
      <p:pic>
        <p:nvPicPr>
          <p:cNvPr id="7" name="Grafik 6">
            <a:extLst>
              <a:ext uri="{FF2B5EF4-FFF2-40B4-BE49-F238E27FC236}">
                <a16:creationId xmlns:a16="http://schemas.microsoft.com/office/drawing/2014/main" id="{DC9E6DBE-0F4D-B31B-4FCC-83895329220B}"/>
              </a:ext>
            </a:extLst>
          </p:cNvPr>
          <p:cNvPicPr>
            <a:picLocks noChangeAspect="1"/>
          </p:cNvPicPr>
          <p:nvPr/>
        </p:nvPicPr>
        <p:blipFill>
          <a:blip r:embed="rId4"/>
          <a:stretch>
            <a:fillRect/>
          </a:stretch>
        </p:blipFill>
        <p:spPr>
          <a:xfrm>
            <a:off x="8574501" y="5006109"/>
            <a:ext cx="3617500" cy="1851890"/>
          </a:xfrm>
          <a:prstGeom prst="rect">
            <a:avLst/>
          </a:prstGeom>
        </p:spPr>
      </p:pic>
      <p:sp>
        <p:nvSpPr>
          <p:cNvPr id="6" name="Textfeld 5">
            <a:extLst>
              <a:ext uri="{FF2B5EF4-FFF2-40B4-BE49-F238E27FC236}">
                <a16:creationId xmlns:a16="http://schemas.microsoft.com/office/drawing/2014/main" id="{10478B64-DD06-EF4D-4366-ED72CC509324}"/>
              </a:ext>
            </a:extLst>
          </p:cNvPr>
          <p:cNvSpPr txBox="1"/>
          <p:nvPr/>
        </p:nvSpPr>
        <p:spPr>
          <a:xfrm>
            <a:off x="5630776" y="2085319"/>
            <a:ext cx="405063" cy="830997"/>
          </a:xfrm>
          <a:prstGeom prst="rect">
            <a:avLst/>
          </a:prstGeom>
          <a:solidFill>
            <a:schemeClr val="bg1"/>
          </a:solidFill>
        </p:spPr>
        <p:txBody>
          <a:bodyPr wrap="square">
            <a:spAutoFit/>
          </a:bodyPr>
          <a:lstStyle/>
          <a:p>
            <a:pPr algn="ctr"/>
            <a:r>
              <a:rPr lang="de-DE" sz="4800" b="1" dirty="0">
                <a:solidFill>
                  <a:schemeClr val="accent5">
                    <a:lumMod val="50000"/>
                  </a:schemeClr>
                </a:solidFill>
                <a:effectLst>
                  <a:outerShdw blurRad="38100" dist="38100" dir="2700000" algn="tl">
                    <a:srgbClr val="000000">
                      <a:alpha val="43137"/>
                    </a:srgbClr>
                  </a:outerShdw>
                </a:effectLst>
                <a:latin typeface="+mn-lt"/>
              </a:rPr>
              <a:t>R</a:t>
            </a:r>
            <a:endParaRPr lang="de-DE" sz="4800" b="1" dirty="0"/>
          </a:p>
        </p:txBody>
      </p:sp>
    </p:spTree>
    <p:extLst>
      <p:ext uri="{BB962C8B-B14F-4D97-AF65-F5344CB8AC3E}">
        <p14:creationId xmlns:p14="http://schemas.microsoft.com/office/powerpoint/2010/main" val="220316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6BD2D4-B87B-3EF3-90AA-9863CCF3A4A7}"/>
              </a:ext>
            </a:extLst>
          </p:cNvPr>
          <p:cNvSpPr>
            <a:spLocks noGrp="1"/>
          </p:cNvSpPr>
          <p:nvPr>
            <p:ph type="title"/>
          </p:nvPr>
        </p:nvSpPr>
        <p:spPr/>
        <p:txBody>
          <a:bodyPr/>
          <a:lstStyle/>
          <a:p>
            <a:r>
              <a:rPr lang="de-DE" dirty="0"/>
              <a:t>Mechanismen der Amyloid - Schädigung</a:t>
            </a:r>
          </a:p>
        </p:txBody>
      </p:sp>
      <p:pic>
        <p:nvPicPr>
          <p:cNvPr id="5" name="Grafik 4">
            <a:extLst>
              <a:ext uri="{FF2B5EF4-FFF2-40B4-BE49-F238E27FC236}">
                <a16:creationId xmlns:a16="http://schemas.microsoft.com/office/drawing/2014/main" id="{8C9FB770-220E-84EF-C525-82794F991BF6}"/>
              </a:ext>
            </a:extLst>
          </p:cNvPr>
          <p:cNvPicPr>
            <a:picLocks noChangeAspect="1"/>
          </p:cNvPicPr>
          <p:nvPr/>
        </p:nvPicPr>
        <p:blipFill>
          <a:blip r:embed="rId3"/>
          <a:stretch>
            <a:fillRect/>
          </a:stretch>
        </p:blipFill>
        <p:spPr>
          <a:xfrm>
            <a:off x="1179584" y="1690689"/>
            <a:ext cx="5109924" cy="3440834"/>
          </a:xfrm>
          <a:prstGeom prst="rect">
            <a:avLst/>
          </a:prstGeom>
        </p:spPr>
      </p:pic>
      <p:sp>
        <p:nvSpPr>
          <p:cNvPr id="6" name="Textfeld 5">
            <a:extLst>
              <a:ext uri="{FF2B5EF4-FFF2-40B4-BE49-F238E27FC236}">
                <a16:creationId xmlns:a16="http://schemas.microsoft.com/office/drawing/2014/main" id="{71151967-549A-4246-C640-12160B7A01DD}"/>
              </a:ext>
            </a:extLst>
          </p:cNvPr>
          <p:cNvSpPr txBox="1"/>
          <p:nvPr/>
        </p:nvSpPr>
        <p:spPr>
          <a:xfrm>
            <a:off x="7375358" y="2346158"/>
            <a:ext cx="4267200" cy="1569660"/>
          </a:xfrm>
          <a:prstGeom prst="rect">
            <a:avLst/>
          </a:prstGeom>
          <a:noFill/>
        </p:spPr>
        <p:txBody>
          <a:bodyPr wrap="square">
            <a:spAutoFit/>
          </a:bodyPr>
          <a:lstStyle/>
          <a:p>
            <a:pPr algn="l"/>
            <a:r>
              <a:rPr lang="de-DE" sz="2400" b="1" i="0" u="none" strike="noStrike" baseline="0" dirty="0">
                <a:solidFill>
                  <a:srgbClr val="231F20"/>
                </a:solidFill>
                <a:latin typeface="AdvTT1875e499"/>
              </a:rPr>
              <a:t>Meist involvierte Organe: </a:t>
            </a:r>
            <a:br>
              <a:rPr lang="de-DE" sz="2400" b="1" i="0" u="none" strike="noStrike" baseline="0" dirty="0">
                <a:solidFill>
                  <a:srgbClr val="231F20"/>
                </a:solidFill>
                <a:latin typeface="AdvTT1875e499"/>
              </a:rPr>
            </a:br>
            <a:r>
              <a:rPr lang="de-DE" sz="2400" b="1" i="0" u="none" strike="noStrike" baseline="0" dirty="0">
                <a:solidFill>
                  <a:srgbClr val="FF0000"/>
                </a:solidFill>
                <a:latin typeface="MyriadPro-SemiCn"/>
              </a:rPr>
              <a:t>Nieren, Herz, Leber, (peripheres) Nervensystem</a:t>
            </a:r>
            <a:r>
              <a:rPr lang="de-DE" sz="2400" i="0" u="none" strike="noStrike" baseline="0" dirty="0">
                <a:solidFill>
                  <a:srgbClr val="FF0000"/>
                </a:solidFill>
                <a:latin typeface="MyriadPro-SemiCn"/>
              </a:rPr>
              <a:t>, Haut </a:t>
            </a:r>
          </a:p>
        </p:txBody>
      </p:sp>
      <p:sp>
        <p:nvSpPr>
          <p:cNvPr id="8" name="Textfeld 7">
            <a:extLst>
              <a:ext uri="{FF2B5EF4-FFF2-40B4-BE49-F238E27FC236}">
                <a16:creationId xmlns:a16="http://schemas.microsoft.com/office/drawing/2014/main" id="{71301DF4-F367-488D-D0BE-E0508DDFC987}"/>
              </a:ext>
            </a:extLst>
          </p:cNvPr>
          <p:cNvSpPr txBox="1"/>
          <p:nvPr/>
        </p:nvSpPr>
        <p:spPr>
          <a:xfrm>
            <a:off x="6094477" y="6396335"/>
            <a:ext cx="6093994" cy="461665"/>
          </a:xfrm>
          <a:prstGeom prst="rect">
            <a:avLst/>
          </a:prstGeom>
          <a:noFill/>
        </p:spPr>
        <p:txBody>
          <a:bodyPr wrap="square">
            <a:spAutoFit/>
          </a:bodyPr>
          <a:lstStyle/>
          <a:p>
            <a:pPr algn="r"/>
            <a:r>
              <a:rPr lang="en-US" sz="1200" b="0" i="0" u="none" strike="noStrike" dirty="0">
                <a:solidFill>
                  <a:srgbClr val="005B92"/>
                </a:solidFill>
                <a:effectLst/>
                <a:latin typeface="Fira Sans" panose="020B0503050000020004" pitchFamily="34" charset="0"/>
              </a:rPr>
              <a:t>Amyloidosis-Associated Kidney Disease</a:t>
            </a:r>
            <a:endParaRPr lang="en-US" sz="1200" b="0" i="0" dirty="0">
              <a:solidFill>
                <a:srgbClr val="000000"/>
              </a:solidFill>
              <a:effectLst/>
              <a:latin typeface="Fira Sans" panose="020B0503050000020004" pitchFamily="34" charset="0"/>
            </a:endParaRPr>
          </a:p>
          <a:p>
            <a:pPr algn="r"/>
            <a:r>
              <a:rPr lang="en-US" sz="1200" b="0" i="0" dirty="0">
                <a:solidFill>
                  <a:srgbClr val="000000"/>
                </a:solidFill>
                <a:effectLst/>
                <a:latin typeface="Fira Sans" panose="020B0503050000020004" pitchFamily="34" charset="0"/>
              </a:rPr>
              <a:t>Journal of the American Society of Nephrology17(12):3458-3471, December 2006.</a:t>
            </a:r>
          </a:p>
        </p:txBody>
      </p:sp>
      <p:sp>
        <p:nvSpPr>
          <p:cNvPr id="4" name="Textfeld 3">
            <a:extLst>
              <a:ext uri="{FF2B5EF4-FFF2-40B4-BE49-F238E27FC236}">
                <a16:creationId xmlns:a16="http://schemas.microsoft.com/office/drawing/2014/main" id="{107E1BAC-622C-57C2-362B-1B142CFD260B}"/>
              </a:ext>
            </a:extLst>
          </p:cNvPr>
          <p:cNvSpPr txBox="1"/>
          <p:nvPr/>
        </p:nvSpPr>
        <p:spPr>
          <a:xfrm>
            <a:off x="6461961" y="5356106"/>
            <a:ext cx="6093994" cy="646331"/>
          </a:xfrm>
          <a:prstGeom prst="rect">
            <a:avLst/>
          </a:prstGeom>
          <a:noFill/>
        </p:spPr>
        <p:txBody>
          <a:bodyPr wrap="square">
            <a:spAutoFit/>
          </a:bodyPr>
          <a:lstStyle/>
          <a:p>
            <a:r>
              <a:rPr lang="de-DE" b="0" i="0" dirty="0">
                <a:solidFill>
                  <a:srgbClr val="000000"/>
                </a:solidFill>
                <a:effectLst/>
                <a:latin typeface="Times New Roman" panose="02020603050405020304" pitchFamily="18" charset="0"/>
              </a:rPr>
              <a:t>Akkumulation von </a:t>
            </a:r>
            <a:r>
              <a:rPr lang="de-DE" b="0" i="0" dirty="0" err="1">
                <a:solidFill>
                  <a:srgbClr val="000000"/>
                </a:solidFill>
                <a:effectLst/>
                <a:latin typeface="Times New Roman" panose="02020603050405020304" pitchFamily="18" charset="0"/>
              </a:rPr>
              <a:t>Amyloidfibrillen</a:t>
            </a:r>
            <a:r>
              <a:rPr lang="de-DE" b="0" i="0" dirty="0">
                <a:solidFill>
                  <a:srgbClr val="000000"/>
                </a:solidFill>
                <a:effectLst/>
                <a:latin typeface="Times New Roman" panose="02020603050405020304" pitchFamily="18" charset="0"/>
              </a:rPr>
              <a:t> im extrazellulären Raum </a:t>
            </a:r>
            <a:r>
              <a:rPr lang="de-DE" b="0" i="0" dirty="0">
                <a:solidFill>
                  <a:srgbClr val="000000"/>
                </a:solidFill>
                <a:effectLst/>
                <a:latin typeface="Times New Roman" panose="02020603050405020304" pitchFamily="18" charset="0"/>
                <a:sym typeface="Wingdings" panose="05000000000000000000" pitchFamily="2" charset="2"/>
              </a:rPr>
              <a:t> </a:t>
            </a:r>
            <a:r>
              <a:rPr lang="de-DE" b="0" i="0" dirty="0">
                <a:solidFill>
                  <a:srgbClr val="000000"/>
                </a:solidFill>
                <a:effectLst/>
                <a:latin typeface="Times New Roman" panose="02020603050405020304" pitchFamily="18" charset="0"/>
              </a:rPr>
              <a:t>physische Störung und Fehlfunktion des Gewebes</a:t>
            </a:r>
            <a:endParaRPr lang="de-DE" dirty="0"/>
          </a:p>
        </p:txBody>
      </p:sp>
      <p:sp>
        <p:nvSpPr>
          <p:cNvPr id="9" name="Textfeld 8">
            <a:extLst>
              <a:ext uri="{FF2B5EF4-FFF2-40B4-BE49-F238E27FC236}">
                <a16:creationId xmlns:a16="http://schemas.microsoft.com/office/drawing/2014/main" id="{BEB5EE63-1A1D-2EC7-5226-461A33FD6CD3}"/>
              </a:ext>
            </a:extLst>
          </p:cNvPr>
          <p:cNvSpPr txBox="1"/>
          <p:nvPr/>
        </p:nvSpPr>
        <p:spPr>
          <a:xfrm>
            <a:off x="1137466" y="5356105"/>
            <a:ext cx="4957011" cy="646331"/>
          </a:xfrm>
          <a:prstGeom prst="rect">
            <a:avLst/>
          </a:prstGeom>
          <a:noFill/>
        </p:spPr>
        <p:txBody>
          <a:bodyPr wrap="square">
            <a:spAutoFit/>
          </a:bodyPr>
          <a:lstStyle/>
          <a:p>
            <a:r>
              <a:rPr lang="de-DE" b="0" i="0" dirty="0">
                <a:solidFill>
                  <a:srgbClr val="000000"/>
                </a:solidFill>
                <a:effectLst/>
                <a:latin typeface="Times New Roman" panose="02020603050405020304" pitchFamily="18" charset="0"/>
              </a:rPr>
              <a:t>Direkte zelluläre Toxizität durch </a:t>
            </a:r>
            <a:r>
              <a:rPr lang="de-DE" b="0" i="0" dirty="0" err="1">
                <a:solidFill>
                  <a:srgbClr val="000000"/>
                </a:solidFill>
                <a:effectLst/>
                <a:latin typeface="Times New Roman" panose="02020603050405020304" pitchFamily="18" charset="0"/>
              </a:rPr>
              <a:t>amyloidogene</a:t>
            </a:r>
            <a:r>
              <a:rPr lang="de-DE" b="0" i="0" dirty="0">
                <a:solidFill>
                  <a:srgbClr val="000000"/>
                </a:solidFill>
                <a:effectLst/>
                <a:latin typeface="Times New Roman" panose="02020603050405020304" pitchFamily="18" charset="0"/>
              </a:rPr>
              <a:t> Vorläuferproteine, Aggregate oder Fibrillen</a:t>
            </a:r>
            <a:endParaRPr lang="de-DE" dirty="0"/>
          </a:p>
        </p:txBody>
      </p:sp>
    </p:spTree>
    <p:extLst>
      <p:ext uri="{BB962C8B-B14F-4D97-AF65-F5344CB8AC3E}">
        <p14:creationId xmlns:p14="http://schemas.microsoft.com/office/powerpoint/2010/main" val="724279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2DC32A-42D6-3E9A-462A-BC1831297173}"/>
              </a:ext>
            </a:extLst>
          </p:cNvPr>
          <p:cNvSpPr>
            <a:spLocks noGrp="1"/>
          </p:cNvSpPr>
          <p:nvPr>
            <p:ph type="title"/>
          </p:nvPr>
        </p:nvSpPr>
        <p:spPr/>
        <p:txBody>
          <a:bodyPr/>
          <a:lstStyle/>
          <a:p>
            <a:r>
              <a:rPr lang="de-DE" sz="4000" i="0" u="none" strike="noStrike" baseline="0" dirty="0">
                <a:latin typeface="MyriadPro-SemiCn"/>
              </a:rPr>
              <a:t>Hämatologische Erkrankungen mit Paraproteinen</a:t>
            </a:r>
            <a:endParaRPr lang="de-DE" dirty="0"/>
          </a:p>
        </p:txBody>
      </p:sp>
      <p:sp>
        <p:nvSpPr>
          <p:cNvPr id="3" name="Inhaltsplatzhalter 2">
            <a:extLst>
              <a:ext uri="{FF2B5EF4-FFF2-40B4-BE49-F238E27FC236}">
                <a16:creationId xmlns:a16="http://schemas.microsoft.com/office/drawing/2014/main" id="{7E83B719-7DE6-6CCA-C14E-2A25C8235EAC}"/>
              </a:ext>
            </a:extLst>
          </p:cNvPr>
          <p:cNvSpPr>
            <a:spLocks noGrp="1"/>
          </p:cNvSpPr>
          <p:nvPr>
            <p:ph idx="1"/>
          </p:nvPr>
        </p:nvSpPr>
        <p:spPr/>
        <p:txBody>
          <a:bodyPr>
            <a:normAutofit/>
          </a:bodyPr>
          <a:lstStyle/>
          <a:p>
            <a:pPr algn="l"/>
            <a:r>
              <a:rPr lang="de-DE" sz="2400" b="1" i="0" u="none" strike="noStrike" baseline="0" dirty="0">
                <a:latin typeface="MyriadPro-SemiCn"/>
              </a:rPr>
              <a:t>monoklonale </a:t>
            </a:r>
            <a:r>
              <a:rPr lang="de-DE" sz="2400" b="1" i="0" u="none" strike="noStrike" baseline="0" dirty="0" err="1">
                <a:latin typeface="MyriadPro-SemiCn"/>
              </a:rPr>
              <a:t>Gammopathie</a:t>
            </a:r>
            <a:r>
              <a:rPr lang="de-DE" sz="2400" b="1" i="0" u="none" strike="noStrike" baseline="0" dirty="0">
                <a:latin typeface="MyriadPro-SemiCn"/>
              </a:rPr>
              <a:t> </a:t>
            </a:r>
            <a:r>
              <a:rPr lang="de-DE" sz="2400" b="1" i="0" u="none" strike="noStrike" baseline="0" dirty="0" err="1">
                <a:latin typeface="MyriadPro-SemiCn"/>
              </a:rPr>
              <a:t>undeterminierter</a:t>
            </a:r>
            <a:r>
              <a:rPr lang="de-DE" sz="2400" b="1" i="0" u="none" strike="noStrike" baseline="0" dirty="0">
                <a:latin typeface="MyriadPro-SemiCn"/>
              </a:rPr>
              <a:t> Signifikanz (MGUS)</a:t>
            </a:r>
          </a:p>
          <a:p>
            <a:pPr algn="l"/>
            <a:r>
              <a:rPr lang="de-DE" sz="2400" b="1" i="0" u="none" strike="noStrike" baseline="0" dirty="0">
                <a:latin typeface="MyriadPro-SemiCn"/>
              </a:rPr>
              <a:t>„</a:t>
            </a:r>
            <a:r>
              <a:rPr lang="de-DE" sz="2400" b="1" i="0" u="none" strike="noStrike" baseline="0" dirty="0" err="1">
                <a:latin typeface="MyriadPro-SemiCn"/>
              </a:rPr>
              <a:t>smouldering</a:t>
            </a:r>
            <a:r>
              <a:rPr lang="de-DE" sz="2400" b="1" i="0" u="none" strike="noStrike" baseline="0" dirty="0">
                <a:latin typeface="MyriadPro-SemiCn"/>
              </a:rPr>
              <a:t> </a:t>
            </a:r>
            <a:r>
              <a:rPr lang="de-DE" sz="2400" b="1" i="0" u="none" strike="noStrike" baseline="0" dirty="0" err="1">
                <a:latin typeface="MyriadPro-SemiCn"/>
              </a:rPr>
              <a:t>myeloma</a:t>
            </a:r>
            <a:r>
              <a:rPr lang="de-DE" sz="2400" b="1" i="0" u="none" strike="noStrike" baseline="0" dirty="0">
                <a:latin typeface="MyriadPro-SemiCn"/>
              </a:rPr>
              <a:t>“ (SMM)</a:t>
            </a:r>
          </a:p>
          <a:p>
            <a:pPr algn="l"/>
            <a:r>
              <a:rPr lang="de-DE" sz="2400" b="1" i="0" u="none" strike="noStrike" baseline="0" dirty="0">
                <a:latin typeface="MyriadPro-SemiCn"/>
              </a:rPr>
              <a:t>multiples Myelom</a:t>
            </a:r>
          </a:p>
          <a:p>
            <a:pPr algn="l"/>
            <a:endParaRPr lang="de-DE" sz="2400" b="1" i="0" u="none" strike="noStrike" baseline="0" dirty="0">
              <a:latin typeface="MyriadPro-SemiCn"/>
            </a:endParaRPr>
          </a:p>
          <a:p>
            <a:pPr algn="l"/>
            <a:r>
              <a:rPr lang="de-DE" sz="2400" b="1" i="0" u="none" strike="noStrike" baseline="0" dirty="0" err="1">
                <a:latin typeface="MyriadPro-SemiCn"/>
              </a:rPr>
              <a:t>lymphoplasmozytoides</a:t>
            </a:r>
            <a:r>
              <a:rPr lang="de-DE" sz="2400" b="1" i="0" u="none" strike="noStrike" baseline="0" dirty="0">
                <a:latin typeface="MyriadPro-SemiCn"/>
              </a:rPr>
              <a:t> Lymphom (</a:t>
            </a:r>
            <a:r>
              <a:rPr lang="de-DE" sz="2400" b="1" i="0" u="none" strike="noStrike" baseline="0" dirty="0" err="1">
                <a:latin typeface="MyriadPro-SemiCn"/>
              </a:rPr>
              <a:t>M.Waldenström</a:t>
            </a:r>
            <a:r>
              <a:rPr lang="de-DE" sz="2400" b="1" i="0" u="none" strike="noStrike" baseline="0" dirty="0">
                <a:latin typeface="MyriadPro-SemiCn"/>
              </a:rPr>
              <a:t>)</a:t>
            </a:r>
            <a:endParaRPr lang="de-DE" sz="2400" b="0" i="0" u="none" strike="noStrike" baseline="0" dirty="0">
              <a:latin typeface="MyriadPro-SemiCn"/>
            </a:endParaRPr>
          </a:p>
          <a:p>
            <a:pPr algn="l"/>
            <a:r>
              <a:rPr lang="de-DE" sz="2400" b="1" i="0" u="none" strike="noStrike" baseline="0" dirty="0">
                <a:latin typeface="MyriadPro-SemiCn"/>
              </a:rPr>
              <a:t>„</a:t>
            </a:r>
            <a:r>
              <a:rPr lang="de-DE" sz="2400" b="1" i="0" u="none" strike="noStrike" baseline="0" dirty="0" err="1">
                <a:latin typeface="MyriadPro-SemiCn"/>
              </a:rPr>
              <a:t>smouldering</a:t>
            </a:r>
            <a:r>
              <a:rPr lang="de-DE" sz="2400" b="1" i="0" u="none" strike="noStrike" baseline="0" dirty="0">
                <a:latin typeface="MyriadPro-SemiCn"/>
              </a:rPr>
              <a:t>“ M. Waldenström</a:t>
            </a:r>
          </a:p>
          <a:p>
            <a:pPr algn="l"/>
            <a:endParaRPr lang="de-DE" sz="2400" b="1" i="0" u="none" strike="noStrike" baseline="0" dirty="0">
              <a:latin typeface="MyriadPro-SemiCn"/>
            </a:endParaRPr>
          </a:p>
          <a:p>
            <a:pPr algn="l"/>
            <a:r>
              <a:rPr lang="de-DE" sz="2400" b="1" i="0" u="none" strike="noStrike" baseline="0" dirty="0">
                <a:latin typeface="MyriadPro-SemiCn"/>
              </a:rPr>
              <a:t>chronisch-lymphatische Leukämie</a:t>
            </a:r>
            <a:endParaRPr lang="de-DE" sz="3600" b="1" dirty="0"/>
          </a:p>
        </p:txBody>
      </p:sp>
    </p:spTree>
    <p:extLst>
      <p:ext uri="{BB962C8B-B14F-4D97-AF65-F5344CB8AC3E}">
        <p14:creationId xmlns:p14="http://schemas.microsoft.com/office/powerpoint/2010/main" val="4285891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14616" y="368618"/>
            <a:ext cx="10078904" cy="685800"/>
          </a:xfrm>
        </p:spPr>
        <p:txBody>
          <a:bodyPr/>
          <a:lstStyle/>
          <a:p>
            <a:r>
              <a:rPr lang="de-DE" dirty="0">
                <a:solidFill>
                  <a:srgbClr val="1A1A1A"/>
                </a:solidFill>
                <a:latin typeface="MyriadPro-SemiCn"/>
              </a:rPr>
              <a:t>Menschen</a:t>
            </a:r>
            <a:r>
              <a:rPr lang="de-DE" sz="3200" b="0" dirty="0">
                <a:solidFill>
                  <a:srgbClr val="363D3B"/>
                </a:solidFill>
                <a:latin typeface="Arial" panose="020B0604020202020204" pitchFamily="34" charset="0"/>
                <a:cs typeface="Arial" panose="020B0604020202020204" pitchFamily="34" charset="0"/>
              </a:rPr>
              <a:t> </a:t>
            </a:r>
            <a:r>
              <a:rPr lang="de-DE" dirty="0">
                <a:solidFill>
                  <a:srgbClr val="1A1A1A"/>
                </a:solidFill>
                <a:latin typeface="MyriadPro-SemiCn"/>
              </a:rPr>
              <a:t>sind verschieden</a:t>
            </a:r>
          </a:p>
        </p:txBody>
      </p:sp>
      <p:pic>
        <p:nvPicPr>
          <p:cNvPr id="8" name="Picture 2" descr="Bildergebnis für Menschen bild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9788" y="1665288"/>
            <a:ext cx="9665652" cy="4141642"/>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a:extLst>
              <a:ext uri="{FF2B5EF4-FFF2-40B4-BE49-F238E27FC236}">
                <a16:creationId xmlns:a16="http://schemas.microsoft.com/office/drawing/2014/main" id="{A6F5D3DD-16FD-5940-8D0E-95C115D89D6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942989" y="52914"/>
            <a:ext cx="1166461" cy="837674"/>
          </a:xfrm>
          <a:prstGeom prst="rect">
            <a:avLst/>
          </a:prstGeom>
        </p:spPr>
      </p:pic>
      <p:pic>
        <p:nvPicPr>
          <p:cNvPr id="5" name="Grafik 4">
            <a:extLst>
              <a:ext uri="{FF2B5EF4-FFF2-40B4-BE49-F238E27FC236}">
                <a16:creationId xmlns:a16="http://schemas.microsoft.com/office/drawing/2014/main" id="{D1C79258-AD08-8B57-CA00-EF94390E79C1}"/>
              </a:ext>
            </a:extLst>
          </p:cNvPr>
          <p:cNvPicPr>
            <a:picLocks noChangeAspect="1"/>
          </p:cNvPicPr>
          <p:nvPr/>
        </p:nvPicPr>
        <p:blipFill>
          <a:blip r:embed="rId5">
            <a:clrChange>
              <a:clrFrom>
                <a:srgbClr val="FAFAFA"/>
              </a:clrFrom>
              <a:clrTo>
                <a:srgbClr val="FAFAFA">
                  <a:alpha val="0"/>
                </a:srgbClr>
              </a:clrTo>
            </a:clrChange>
          </a:blip>
          <a:stretch>
            <a:fillRect/>
          </a:stretch>
        </p:blipFill>
        <p:spPr>
          <a:xfrm flipH="1">
            <a:off x="7132319" y="2516519"/>
            <a:ext cx="2240641" cy="2905487"/>
          </a:xfrm>
          <a:prstGeom prst="rect">
            <a:avLst/>
          </a:prstGeom>
        </p:spPr>
      </p:pic>
      <p:sp>
        <p:nvSpPr>
          <p:cNvPr id="3" name="Rechteck 2">
            <a:extLst>
              <a:ext uri="{FF2B5EF4-FFF2-40B4-BE49-F238E27FC236}">
                <a16:creationId xmlns:a16="http://schemas.microsoft.com/office/drawing/2014/main" id="{79794F64-2D68-280A-FE55-55E41A0705C7}"/>
              </a:ext>
            </a:extLst>
          </p:cNvPr>
          <p:cNvSpPr/>
          <p:nvPr/>
        </p:nvSpPr>
        <p:spPr>
          <a:xfrm>
            <a:off x="6578867" y="3260558"/>
            <a:ext cx="553452" cy="938463"/>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7866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2792C6-67D2-6654-C77E-77881920DEC8}"/>
              </a:ext>
            </a:extLst>
          </p:cNvPr>
          <p:cNvSpPr>
            <a:spLocks noGrp="1"/>
          </p:cNvSpPr>
          <p:nvPr>
            <p:ph type="title"/>
          </p:nvPr>
        </p:nvSpPr>
        <p:spPr/>
        <p:txBody>
          <a:bodyPr/>
          <a:lstStyle/>
          <a:p>
            <a:r>
              <a:rPr lang="de-DE" dirty="0">
                <a:sym typeface="Wingdings" panose="05000000000000000000" pitchFamily="2" charset="2"/>
              </a:rPr>
              <a:t>Seltene Erkrankungen:</a:t>
            </a:r>
            <a:endParaRPr lang="de-DE" dirty="0"/>
          </a:p>
        </p:txBody>
      </p:sp>
      <p:sp>
        <p:nvSpPr>
          <p:cNvPr id="3" name="Inhaltsplatzhalter 2">
            <a:extLst>
              <a:ext uri="{FF2B5EF4-FFF2-40B4-BE49-F238E27FC236}">
                <a16:creationId xmlns:a16="http://schemas.microsoft.com/office/drawing/2014/main" id="{253CB65F-E70A-50C8-926D-F6E20F35FBEE}"/>
              </a:ext>
            </a:extLst>
          </p:cNvPr>
          <p:cNvSpPr>
            <a:spLocks noGrp="1"/>
          </p:cNvSpPr>
          <p:nvPr>
            <p:ph idx="1"/>
          </p:nvPr>
        </p:nvSpPr>
        <p:spPr>
          <a:xfrm>
            <a:off x="838200" y="1806306"/>
            <a:ext cx="10515600" cy="4351338"/>
          </a:xfrm>
        </p:spPr>
        <p:txBody>
          <a:bodyPr>
            <a:normAutofit/>
          </a:bodyPr>
          <a:lstStyle/>
          <a:p>
            <a:pPr algn="l"/>
            <a:r>
              <a:rPr lang="de-DE" sz="2400" b="1" i="0" u="none" strike="noStrike" baseline="0" dirty="0">
                <a:latin typeface="MyriadPro-SemiCn"/>
              </a:rPr>
              <a:t>Inzidenz Amyloidosen: 5 bis 13 Personen pro 1 Mio. Einwohner/Jahr</a:t>
            </a:r>
          </a:p>
          <a:p>
            <a:pPr lvl="1"/>
            <a:r>
              <a:rPr lang="de-DE" sz="2000" b="0" i="0" u="none" strike="noStrike" baseline="0" dirty="0">
                <a:latin typeface="MyriadPro-SemiCn"/>
              </a:rPr>
              <a:t>Risikofaktoren: steigendes Alter, Männer</a:t>
            </a:r>
          </a:p>
          <a:p>
            <a:pPr algn="l"/>
            <a:r>
              <a:rPr lang="de-DE" sz="2400" b="1" dirty="0">
                <a:latin typeface="MyriadPro-SemiCn"/>
              </a:rPr>
              <a:t>MGUS: 1–3 % &gt; 50  Jahre</a:t>
            </a:r>
            <a:endParaRPr lang="de-DE" sz="1800" b="0" i="0" u="none" strike="noStrike" baseline="0" dirty="0">
              <a:latin typeface="MinionPro-Regular"/>
            </a:endParaRPr>
          </a:p>
          <a:p>
            <a:pPr lvl="1"/>
            <a:r>
              <a:rPr lang="de-DE" sz="1600" dirty="0">
                <a:latin typeface="MyriadPro-SemiCn"/>
              </a:rPr>
              <a:t>4–5 Neuerkrankungen/100.000 Personen/Jahr</a:t>
            </a:r>
          </a:p>
          <a:p>
            <a:pPr algn="l"/>
            <a:endParaRPr lang="de-DE" sz="2400" dirty="0"/>
          </a:p>
          <a:p>
            <a:pPr algn="l"/>
            <a:r>
              <a:rPr lang="de-DE" sz="2400" b="1" i="0" u="none" strike="noStrike" baseline="0" dirty="0">
                <a:latin typeface="MyriadPro-SemiCn"/>
              </a:rPr>
              <a:t>AL-Amyloidose </a:t>
            </a:r>
            <a:r>
              <a:rPr lang="de-DE" sz="2400" b="0" i="0" u="none" strike="noStrike" baseline="0" dirty="0">
                <a:latin typeface="MyriadPro-SemiCn"/>
              </a:rPr>
              <a:t>und </a:t>
            </a:r>
            <a:r>
              <a:rPr lang="de-DE" sz="2400" b="1" i="0" u="none" strike="noStrike" baseline="0" dirty="0">
                <a:latin typeface="MyriadPro-BoldSemiCn"/>
              </a:rPr>
              <a:t>monoklonalen </a:t>
            </a:r>
            <a:r>
              <a:rPr lang="de-DE" sz="2400" b="1" i="0" u="none" strike="noStrike" baseline="0" dirty="0" err="1">
                <a:latin typeface="MyriadPro-BoldSemiCn"/>
              </a:rPr>
              <a:t>Gammopathie</a:t>
            </a:r>
            <a:r>
              <a:rPr lang="de-DE" sz="2400" b="1" i="0" u="none" strike="noStrike" baseline="0" dirty="0">
                <a:latin typeface="MyriadPro-BoldSemiCn"/>
              </a:rPr>
              <a:t> unklarer Signifikanz (MGUS) nehmen </a:t>
            </a:r>
            <a:r>
              <a:rPr lang="de-DE" sz="2400" b="0" i="0" u="none" strike="noStrike" baseline="0" dirty="0">
                <a:latin typeface="MyriadPro-SemiCn"/>
              </a:rPr>
              <a:t>mit steigendem Alter zu</a:t>
            </a:r>
          </a:p>
          <a:p>
            <a:pPr algn="l"/>
            <a:r>
              <a:rPr lang="de-DE" sz="2400" b="0" i="0" u="none" strike="noStrike" baseline="0" dirty="0">
                <a:latin typeface="MyriadPro-SemiCn"/>
              </a:rPr>
              <a:t>medianes Alter:  63 Jahren</a:t>
            </a:r>
          </a:p>
          <a:p>
            <a:pPr algn="l"/>
            <a:r>
              <a:rPr lang="de-DE" sz="2400" b="0" i="0" u="none" strike="noStrike" baseline="0" dirty="0">
                <a:latin typeface="MyriadPro-SemiCn"/>
              </a:rPr>
              <a:t>Männer häufiger</a:t>
            </a:r>
          </a:p>
          <a:p>
            <a:pPr algn="l"/>
            <a:endParaRPr lang="de-DE" sz="2400" dirty="0"/>
          </a:p>
        </p:txBody>
      </p:sp>
      <p:pic>
        <p:nvPicPr>
          <p:cNvPr id="4" name="Grafik 3">
            <a:extLst>
              <a:ext uri="{FF2B5EF4-FFF2-40B4-BE49-F238E27FC236}">
                <a16:creationId xmlns:a16="http://schemas.microsoft.com/office/drawing/2014/main" id="{8735BECA-66C2-52C8-49EA-48276725AEC4}"/>
              </a:ext>
            </a:extLst>
          </p:cNvPr>
          <p:cNvPicPr>
            <a:picLocks noChangeAspect="1"/>
          </p:cNvPicPr>
          <p:nvPr/>
        </p:nvPicPr>
        <p:blipFill>
          <a:blip r:embed="rId3"/>
          <a:stretch>
            <a:fillRect/>
          </a:stretch>
        </p:blipFill>
        <p:spPr>
          <a:xfrm>
            <a:off x="4970022" y="4804574"/>
            <a:ext cx="7221978" cy="1709840"/>
          </a:xfrm>
          <a:prstGeom prst="rect">
            <a:avLst/>
          </a:prstGeom>
        </p:spPr>
      </p:pic>
    </p:spTree>
    <p:extLst>
      <p:ext uri="{BB962C8B-B14F-4D97-AF65-F5344CB8AC3E}">
        <p14:creationId xmlns:p14="http://schemas.microsoft.com/office/powerpoint/2010/main" val="2945896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74FD96-C671-3A0E-E332-8D03A0AC7A59}"/>
              </a:ext>
            </a:extLst>
          </p:cNvPr>
          <p:cNvSpPr>
            <a:spLocks noGrp="1"/>
          </p:cNvSpPr>
          <p:nvPr>
            <p:ph type="title"/>
          </p:nvPr>
        </p:nvSpPr>
        <p:spPr/>
        <p:txBody>
          <a:bodyPr/>
          <a:lstStyle/>
          <a:p>
            <a:r>
              <a:rPr lang="de-DE" dirty="0"/>
              <a:t>Diagnose: oft durch renale Beteiligung</a:t>
            </a:r>
          </a:p>
        </p:txBody>
      </p:sp>
      <p:sp>
        <p:nvSpPr>
          <p:cNvPr id="10" name="Fußzeilenplatzhalter 4">
            <a:extLst>
              <a:ext uri="{FF2B5EF4-FFF2-40B4-BE49-F238E27FC236}">
                <a16:creationId xmlns:a16="http://schemas.microsoft.com/office/drawing/2014/main" id="{E01549CF-4AD9-5682-357C-B293B73A3933}"/>
              </a:ext>
            </a:extLst>
          </p:cNvPr>
          <p:cNvSpPr>
            <a:spLocks noGrp="1"/>
          </p:cNvSpPr>
          <p:nvPr>
            <p:ph type="ftr" sz="quarter" idx="3"/>
          </p:nvPr>
        </p:nvSpPr>
        <p:spPr>
          <a:xfrm>
            <a:off x="2504661" y="6341992"/>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de-DE" sz="1200" b="0" dirty="0"/>
              <a:t>J. Beimler and M. Zeier: </a:t>
            </a:r>
            <a:r>
              <a:rPr lang="de-DE" sz="1200" dirty="0"/>
              <a:t>Nierenmanifestationen bei Amyloidose und Sarkoidose</a:t>
            </a:r>
            <a:br>
              <a:rPr lang="de-DE" sz="1200" dirty="0"/>
            </a:br>
            <a:r>
              <a:rPr lang="de-DE" sz="1200" b="0" dirty="0" err="1"/>
              <a:t>Dtsch</a:t>
            </a:r>
            <a:r>
              <a:rPr lang="de-DE" sz="1200" b="0" dirty="0"/>
              <a:t> Med </a:t>
            </a:r>
            <a:r>
              <a:rPr lang="de-DE" sz="1200" b="0" dirty="0" err="1"/>
              <a:t>Wochenschr</a:t>
            </a:r>
            <a:r>
              <a:rPr lang="de-DE" sz="1200" b="0" dirty="0"/>
              <a:t> 2018 Vol. 143 </a:t>
            </a:r>
            <a:r>
              <a:rPr lang="de-DE" sz="1200" b="0" dirty="0" err="1"/>
              <a:t>Issue</a:t>
            </a:r>
            <a:r>
              <a:rPr lang="de-DE" sz="1200" b="0" dirty="0"/>
              <a:t> 2 Pages 101-109</a:t>
            </a:r>
          </a:p>
        </p:txBody>
      </p:sp>
      <p:pic>
        <p:nvPicPr>
          <p:cNvPr id="3" name="Grafik 2">
            <a:extLst>
              <a:ext uri="{FF2B5EF4-FFF2-40B4-BE49-F238E27FC236}">
                <a16:creationId xmlns:a16="http://schemas.microsoft.com/office/drawing/2014/main" id="{54160972-8926-BCF2-D097-EA7CAFD43986}"/>
              </a:ext>
            </a:extLst>
          </p:cNvPr>
          <p:cNvPicPr>
            <a:picLocks noChangeAspect="1"/>
          </p:cNvPicPr>
          <p:nvPr/>
        </p:nvPicPr>
        <p:blipFill>
          <a:blip r:embed="rId3"/>
          <a:stretch>
            <a:fillRect/>
          </a:stretch>
        </p:blipFill>
        <p:spPr>
          <a:xfrm>
            <a:off x="778978" y="2215165"/>
            <a:ext cx="7938529" cy="2634362"/>
          </a:xfrm>
          <a:prstGeom prst="rect">
            <a:avLst/>
          </a:prstGeom>
        </p:spPr>
      </p:pic>
      <p:pic>
        <p:nvPicPr>
          <p:cNvPr id="4" name="Grafik 3">
            <a:extLst>
              <a:ext uri="{FF2B5EF4-FFF2-40B4-BE49-F238E27FC236}">
                <a16:creationId xmlns:a16="http://schemas.microsoft.com/office/drawing/2014/main" id="{AA21BB46-6400-41A5-1701-E62006BCF413}"/>
              </a:ext>
            </a:extLst>
          </p:cNvPr>
          <p:cNvPicPr>
            <a:picLocks noChangeAspect="1"/>
          </p:cNvPicPr>
          <p:nvPr/>
        </p:nvPicPr>
        <p:blipFill>
          <a:blip r:embed="rId4">
            <a:clrChange>
              <a:clrFrom>
                <a:srgbClr val="FAFAFA"/>
              </a:clrFrom>
              <a:clrTo>
                <a:srgbClr val="FAFAFA">
                  <a:alpha val="0"/>
                </a:srgbClr>
              </a:clrTo>
            </a:clrChange>
          </a:blip>
          <a:stretch>
            <a:fillRect/>
          </a:stretch>
        </p:blipFill>
        <p:spPr>
          <a:xfrm flipH="1">
            <a:off x="9418319" y="2215165"/>
            <a:ext cx="2240641" cy="2905487"/>
          </a:xfrm>
          <a:prstGeom prst="rect">
            <a:avLst/>
          </a:prstGeom>
        </p:spPr>
      </p:pic>
    </p:spTree>
    <p:extLst>
      <p:ext uri="{BB962C8B-B14F-4D97-AF65-F5344CB8AC3E}">
        <p14:creationId xmlns:p14="http://schemas.microsoft.com/office/powerpoint/2010/main" val="153705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027C2E-E4ED-BA28-94EC-08ECEEE2F615}"/>
              </a:ext>
            </a:extLst>
          </p:cNvPr>
          <p:cNvSpPr>
            <a:spLocks noGrp="1"/>
          </p:cNvSpPr>
          <p:nvPr>
            <p:ph type="title"/>
          </p:nvPr>
        </p:nvSpPr>
        <p:spPr/>
        <p:txBody>
          <a:bodyPr/>
          <a:lstStyle/>
          <a:p>
            <a:r>
              <a:rPr lang="de-DE" dirty="0"/>
              <a:t>Formen der Nierenbeteiligung bei </a:t>
            </a:r>
            <a:r>
              <a:rPr lang="de-DE" dirty="0" err="1"/>
              <a:t>Paraproteinämien</a:t>
            </a:r>
            <a:endParaRPr lang="de-DE" dirty="0"/>
          </a:p>
        </p:txBody>
      </p:sp>
      <p:sp>
        <p:nvSpPr>
          <p:cNvPr id="3" name="Inhaltsplatzhalter 2">
            <a:extLst>
              <a:ext uri="{FF2B5EF4-FFF2-40B4-BE49-F238E27FC236}">
                <a16:creationId xmlns:a16="http://schemas.microsoft.com/office/drawing/2014/main" id="{307F86CC-96C6-6409-380C-ED3B64E4831F}"/>
              </a:ext>
            </a:extLst>
          </p:cNvPr>
          <p:cNvSpPr>
            <a:spLocks noGrp="1"/>
          </p:cNvSpPr>
          <p:nvPr>
            <p:ph idx="1"/>
          </p:nvPr>
        </p:nvSpPr>
        <p:spPr/>
        <p:txBody>
          <a:bodyPr/>
          <a:lstStyle/>
          <a:p>
            <a:pPr algn="l"/>
            <a:r>
              <a:rPr lang="de-DE" sz="1800" b="1" i="0" u="none" strike="noStrike" baseline="0" dirty="0">
                <a:latin typeface="MyriadPro-BoldSemiCn"/>
              </a:rPr>
              <a:t>akutes Nierenversagen</a:t>
            </a:r>
            <a:endParaRPr lang="de-DE" sz="1800" b="0" i="0" u="none" strike="noStrike" baseline="0" dirty="0">
              <a:latin typeface="MyriadPro-SemiCn"/>
            </a:endParaRPr>
          </a:p>
          <a:p>
            <a:pPr algn="l"/>
            <a:r>
              <a:rPr lang="de-DE" sz="1800" b="0" i="0" u="none" strike="noStrike" baseline="0" dirty="0">
                <a:latin typeface="MyriadPro-SemiCn"/>
              </a:rPr>
              <a:t>chronische Niereninsuffizienz mit Proteinurie bis zum </a:t>
            </a:r>
            <a:r>
              <a:rPr lang="de-DE" sz="1800" b="1" i="0" u="none" strike="noStrike" baseline="0" dirty="0" err="1">
                <a:latin typeface="MyriadPro-BoldSemiCn"/>
              </a:rPr>
              <a:t>nephrotischen</a:t>
            </a:r>
            <a:r>
              <a:rPr lang="de-DE" sz="1800" b="1" i="0" u="none" strike="noStrike" baseline="0" dirty="0">
                <a:latin typeface="MyriadPro-BoldSemiCn"/>
              </a:rPr>
              <a:t> Syndrom </a:t>
            </a:r>
            <a:endParaRPr lang="de-DE" sz="1800" b="0" i="0" u="none" strike="noStrike" baseline="0" dirty="0">
              <a:latin typeface="MyriadPro-SemiCn"/>
            </a:endParaRPr>
          </a:p>
          <a:p>
            <a:pPr algn="l"/>
            <a:r>
              <a:rPr lang="de-DE" sz="1800" b="1" i="0" u="none" strike="noStrike" baseline="0" dirty="0">
                <a:latin typeface="MyriadPro-BoldSemiCn"/>
              </a:rPr>
              <a:t>tubuläre Dysfunktion</a:t>
            </a:r>
          </a:p>
          <a:p>
            <a:pPr algn="l"/>
            <a:endParaRPr lang="de-DE" sz="1800" b="1" dirty="0">
              <a:latin typeface="MyriadPro-BoldSemiCn"/>
            </a:endParaRPr>
          </a:p>
          <a:p>
            <a:pPr algn="l"/>
            <a:endParaRPr lang="de-DE" sz="1800" b="0" i="0" u="none" strike="noStrike" baseline="0" dirty="0">
              <a:latin typeface="MyriadPro-SemiCn"/>
            </a:endParaRPr>
          </a:p>
          <a:p>
            <a:pPr algn="l"/>
            <a:endParaRPr lang="de-DE" sz="1800" dirty="0">
              <a:latin typeface="MyriadPro-SemiCn"/>
            </a:endParaRPr>
          </a:p>
          <a:p>
            <a:pPr algn="l"/>
            <a:endParaRPr lang="de-DE" sz="1800" b="0" i="0" u="none" strike="noStrike" baseline="0" dirty="0">
              <a:latin typeface="MyriadPro-SemiCn"/>
            </a:endParaRPr>
          </a:p>
          <a:p>
            <a:pPr algn="l"/>
            <a:r>
              <a:rPr lang="de-DE" sz="1800" b="0" i="0" u="none" strike="noStrike" baseline="0" dirty="0">
                <a:latin typeface="MyriadPro-SemiCn"/>
              </a:rPr>
              <a:t>Die häufigsten Formen einer Nierenbeteiligung bei </a:t>
            </a:r>
            <a:r>
              <a:rPr lang="de-DE" sz="1800" b="0" i="0" u="none" strike="noStrike" baseline="0" dirty="0" err="1">
                <a:latin typeface="MyriadPro-SemiCn"/>
              </a:rPr>
              <a:t>Paraproteinämie</a:t>
            </a:r>
            <a:r>
              <a:rPr lang="de-DE" sz="1800" b="0" i="0" u="none" strike="noStrike" baseline="0" dirty="0">
                <a:latin typeface="MyriadPro-SemiCn"/>
              </a:rPr>
              <a:t> </a:t>
            </a:r>
          </a:p>
          <a:p>
            <a:pPr lvl="1"/>
            <a:r>
              <a:rPr lang="de-DE" sz="1400" b="0" i="0" u="none" strike="noStrike" baseline="0" dirty="0">
                <a:latin typeface="MyriadPro-SemiCn"/>
              </a:rPr>
              <a:t>Cast-Nephropathie</a:t>
            </a:r>
          </a:p>
          <a:p>
            <a:pPr lvl="2"/>
            <a:r>
              <a:rPr lang="de-DE" sz="1400" b="0" i="0" u="none" strike="noStrike" baseline="0" dirty="0">
                <a:latin typeface="MyriadPro-SemiCn"/>
              </a:rPr>
              <a:t>Cast-Nephropathie ist immer mit manifesten multiplen Myelom assoziiert</a:t>
            </a:r>
            <a:endParaRPr lang="de-DE" sz="600" b="0" i="0" u="none" strike="noStrike" baseline="0" dirty="0">
              <a:latin typeface="MyriadPro-SemiCn"/>
            </a:endParaRPr>
          </a:p>
          <a:p>
            <a:pPr lvl="1"/>
            <a:r>
              <a:rPr lang="de-DE" sz="1400" b="0" i="0" u="none" strike="noStrike" baseline="0" dirty="0">
                <a:latin typeface="MyriadPro-SemiCn"/>
              </a:rPr>
              <a:t>AL(„light </a:t>
            </a:r>
            <a:r>
              <a:rPr lang="de-DE" sz="1400" b="0" i="0" u="none" strike="noStrike" baseline="0" dirty="0" err="1">
                <a:latin typeface="MyriadPro-SemiCn"/>
              </a:rPr>
              <a:t>chain</a:t>
            </a:r>
            <a:r>
              <a:rPr lang="de-DE" sz="1400" b="0" i="0" u="none" strike="noStrike" baseline="0" dirty="0">
                <a:latin typeface="MyriadPro-SemiCn"/>
              </a:rPr>
              <a:t> </a:t>
            </a:r>
            <a:r>
              <a:rPr lang="de-DE" sz="1400" b="0" i="0" u="none" strike="noStrike" baseline="0" dirty="0" err="1">
                <a:latin typeface="MyriadPro-SemiCn"/>
              </a:rPr>
              <a:t>amyloidosis</a:t>
            </a:r>
            <a:r>
              <a:rPr lang="de-DE" sz="1400" b="0" i="0" u="none" strike="noStrike" baseline="0" dirty="0">
                <a:latin typeface="MyriadPro-SemiCn"/>
              </a:rPr>
              <a:t>“)- Amyloidose </a:t>
            </a:r>
          </a:p>
          <a:p>
            <a:pPr lvl="1"/>
            <a:r>
              <a:rPr lang="de-DE" sz="1400" b="0" i="0" u="none" strike="noStrike" baseline="0" dirty="0">
                <a:latin typeface="MyriadPro-SemiCn"/>
              </a:rPr>
              <a:t>LCDD („light </a:t>
            </a:r>
            <a:r>
              <a:rPr lang="de-DE" sz="1400" b="0" i="0" u="none" strike="noStrike" baseline="0" dirty="0" err="1">
                <a:latin typeface="MyriadPro-SemiCn"/>
              </a:rPr>
              <a:t>chain</a:t>
            </a:r>
            <a:r>
              <a:rPr lang="de-DE" sz="1400" b="0" i="0" u="none" strike="noStrike" baseline="0" dirty="0">
                <a:latin typeface="MyriadPro-SemiCn"/>
              </a:rPr>
              <a:t> </a:t>
            </a:r>
            <a:r>
              <a:rPr lang="de-DE" sz="1400" b="0" i="0" u="none" strike="noStrike" baseline="0" dirty="0" err="1">
                <a:latin typeface="MyriadPro-SemiCn"/>
              </a:rPr>
              <a:t>deposition</a:t>
            </a:r>
            <a:r>
              <a:rPr lang="de-DE" sz="1400" b="0" i="0" u="none" strike="noStrike" baseline="0" dirty="0">
                <a:latin typeface="MyriadPro-SemiCn"/>
              </a:rPr>
              <a:t> </a:t>
            </a:r>
            <a:r>
              <a:rPr lang="de-DE" sz="1400" b="0" i="0" u="none" strike="noStrike" baseline="0" dirty="0" err="1">
                <a:latin typeface="MyriadPro-SemiCn"/>
              </a:rPr>
              <a:t>disease</a:t>
            </a:r>
            <a:r>
              <a:rPr lang="de-DE" sz="1400" b="0" i="0" u="none" strike="noStrike" baseline="0" dirty="0">
                <a:latin typeface="MyriadPro-SemiCn"/>
              </a:rPr>
              <a:t>“)</a:t>
            </a:r>
            <a:endParaRPr lang="de-DE" dirty="0"/>
          </a:p>
        </p:txBody>
      </p:sp>
      <p:pic>
        <p:nvPicPr>
          <p:cNvPr id="6" name="Grafik 5">
            <a:extLst>
              <a:ext uri="{FF2B5EF4-FFF2-40B4-BE49-F238E27FC236}">
                <a16:creationId xmlns:a16="http://schemas.microsoft.com/office/drawing/2014/main" id="{F67DC478-8EE1-353F-5C7E-8D95A624D701}"/>
              </a:ext>
            </a:extLst>
          </p:cNvPr>
          <p:cNvPicPr>
            <a:picLocks noChangeAspect="1"/>
          </p:cNvPicPr>
          <p:nvPr/>
        </p:nvPicPr>
        <p:blipFill>
          <a:blip r:embed="rId3"/>
          <a:stretch>
            <a:fillRect/>
          </a:stretch>
        </p:blipFill>
        <p:spPr>
          <a:xfrm>
            <a:off x="3517851" y="2711727"/>
            <a:ext cx="6723887" cy="1434546"/>
          </a:xfrm>
          <a:prstGeom prst="rect">
            <a:avLst/>
          </a:prstGeom>
        </p:spPr>
      </p:pic>
      <p:grpSp>
        <p:nvGrpSpPr>
          <p:cNvPr id="8" name="Gruppieren 7">
            <a:extLst>
              <a:ext uri="{FF2B5EF4-FFF2-40B4-BE49-F238E27FC236}">
                <a16:creationId xmlns:a16="http://schemas.microsoft.com/office/drawing/2014/main" id="{B897A60A-AC4A-38DB-AA33-4B4E163B8570}"/>
              </a:ext>
            </a:extLst>
          </p:cNvPr>
          <p:cNvGrpSpPr/>
          <p:nvPr/>
        </p:nvGrpSpPr>
        <p:grpSpPr>
          <a:xfrm>
            <a:off x="8075868" y="4347787"/>
            <a:ext cx="3863083" cy="1946663"/>
            <a:chOff x="7582573" y="4531955"/>
            <a:chExt cx="3863083" cy="1946663"/>
          </a:xfrm>
        </p:grpSpPr>
        <p:pic>
          <p:nvPicPr>
            <p:cNvPr id="5" name="Grafik 4">
              <a:extLst>
                <a:ext uri="{FF2B5EF4-FFF2-40B4-BE49-F238E27FC236}">
                  <a16:creationId xmlns:a16="http://schemas.microsoft.com/office/drawing/2014/main" id="{E66DFBDC-7A37-CCBA-738E-D007B0CBD81E}"/>
                </a:ext>
              </a:extLst>
            </p:cNvPr>
            <p:cNvPicPr>
              <a:picLocks noChangeAspect="1"/>
            </p:cNvPicPr>
            <p:nvPr/>
          </p:nvPicPr>
          <p:blipFill>
            <a:blip r:embed="rId4"/>
            <a:stretch>
              <a:fillRect/>
            </a:stretch>
          </p:blipFill>
          <p:spPr>
            <a:xfrm>
              <a:off x="7582573" y="4531955"/>
              <a:ext cx="3863083" cy="1441807"/>
            </a:xfrm>
            <a:prstGeom prst="rect">
              <a:avLst/>
            </a:prstGeom>
          </p:spPr>
        </p:pic>
        <p:sp>
          <p:nvSpPr>
            <p:cNvPr id="7" name="Textfeld 6">
              <a:extLst>
                <a:ext uri="{FF2B5EF4-FFF2-40B4-BE49-F238E27FC236}">
                  <a16:creationId xmlns:a16="http://schemas.microsoft.com/office/drawing/2014/main" id="{38771CA5-C5B9-1FDD-E57D-E5A5C453936D}"/>
                </a:ext>
              </a:extLst>
            </p:cNvPr>
            <p:cNvSpPr txBox="1"/>
            <p:nvPr/>
          </p:nvSpPr>
          <p:spPr>
            <a:xfrm>
              <a:off x="7582573" y="5955398"/>
              <a:ext cx="3863083" cy="523220"/>
            </a:xfrm>
            <a:prstGeom prst="rect">
              <a:avLst/>
            </a:prstGeom>
            <a:noFill/>
          </p:spPr>
          <p:txBody>
            <a:bodyPr wrap="square">
              <a:spAutoFit/>
            </a:bodyPr>
            <a:lstStyle/>
            <a:p>
              <a:pPr algn="just"/>
              <a:r>
                <a:rPr lang="de-DE" sz="1400" b="0" i="0" u="none" strike="noStrike" baseline="0" dirty="0">
                  <a:solidFill>
                    <a:srgbClr val="000000"/>
                  </a:solidFill>
                  <a:latin typeface="MyriadPro-SemiCn"/>
                </a:rPr>
                <a:t>Intratubuläre Zylinder, zum Teil schollig und frakturiert und mitumgebender Riesenzellreaktion</a:t>
              </a:r>
              <a:endParaRPr lang="de-DE" sz="1400" dirty="0"/>
            </a:p>
          </p:txBody>
        </p:sp>
      </p:grpSp>
    </p:spTree>
    <p:extLst>
      <p:ext uri="{BB962C8B-B14F-4D97-AF65-F5344CB8AC3E}">
        <p14:creationId xmlns:p14="http://schemas.microsoft.com/office/powerpoint/2010/main" val="21531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096CEF-F667-3141-8EC8-BDED707D3F8A}"/>
              </a:ext>
            </a:extLst>
          </p:cNvPr>
          <p:cNvSpPr>
            <a:spLocks noGrp="1"/>
          </p:cNvSpPr>
          <p:nvPr>
            <p:ph type="title"/>
          </p:nvPr>
        </p:nvSpPr>
        <p:spPr/>
        <p:txBody>
          <a:bodyPr/>
          <a:lstStyle/>
          <a:p>
            <a:r>
              <a:rPr lang="de-DE" dirty="0"/>
              <a:t>Renale Amyloidose (Leichtketten)</a:t>
            </a:r>
          </a:p>
        </p:txBody>
      </p:sp>
      <p:pic>
        <p:nvPicPr>
          <p:cNvPr id="6" name="Grafik 5">
            <a:extLst>
              <a:ext uri="{FF2B5EF4-FFF2-40B4-BE49-F238E27FC236}">
                <a16:creationId xmlns:a16="http://schemas.microsoft.com/office/drawing/2014/main" id="{A04DBAD2-6B88-218F-5EA7-4B96A384B80A}"/>
              </a:ext>
            </a:extLst>
          </p:cNvPr>
          <p:cNvPicPr>
            <a:picLocks noChangeAspect="1"/>
          </p:cNvPicPr>
          <p:nvPr/>
        </p:nvPicPr>
        <p:blipFill>
          <a:blip r:embed="rId3"/>
          <a:stretch>
            <a:fillRect/>
          </a:stretch>
        </p:blipFill>
        <p:spPr>
          <a:xfrm>
            <a:off x="2278003" y="1265684"/>
            <a:ext cx="7081288" cy="4883977"/>
          </a:xfrm>
          <a:prstGeom prst="rect">
            <a:avLst/>
          </a:prstGeom>
        </p:spPr>
      </p:pic>
    </p:spTree>
    <p:extLst>
      <p:ext uri="{BB962C8B-B14F-4D97-AF65-F5344CB8AC3E}">
        <p14:creationId xmlns:p14="http://schemas.microsoft.com/office/powerpoint/2010/main" val="3502169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0B3DA9-C560-8F15-5ED3-67D9E98FC35E}"/>
              </a:ext>
            </a:extLst>
          </p:cNvPr>
          <p:cNvSpPr>
            <a:spLocks noGrp="1"/>
          </p:cNvSpPr>
          <p:nvPr>
            <p:ph type="title"/>
          </p:nvPr>
        </p:nvSpPr>
        <p:spPr/>
        <p:txBody>
          <a:bodyPr/>
          <a:lstStyle/>
          <a:p>
            <a:r>
              <a:rPr lang="de-DE" dirty="0"/>
              <a:t>Mechanismen der glomerulären Toxizität </a:t>
            </a:r>
            <a:br>
              <a:rPr lang="de-DE" dirty="0"/>
            </a:br>
            <a:r>
              <a:rPr lang="de-DE" dirty="0"/>
              <a:t>durch monoklonale </a:t>
            </a:r>
            <a:r>
              <a:rPr lang="de-DE" dirty="0" err="1"/>
              <a:t>Gammopathie</a:t>
            </a:r>
            <a:r>
              <a:rPr lang="de-DE" dirty="0"/>
              <a:t> </a:t>
            </a:r>
          </a:p>
        </p:txBody>
      </p:sp>
      <p:pic>
        <p:nvPicPr>
          <p:cNvPr id="5" name="Inhaltsplatzhalter 4">
            <a:extLst>
              <a:ext uri="{FF2B5EF4-FFF2-40B4-BE49-F238E27FC236}">
                <a16:creationId xmlns:a16="http://schemas.microsoft.com/office/drawing/2014/main" id="{89E651B3-4865-F0B7-8DF3-B7AF1F00CD00}"/>
              </a:ext>
            </a:extLst>
          </p:cNvPr>
          <p:cNvPicPr>
            <a:picLocks noGrp="1" noChangeAspect="1"/>
          </p:cNvPicPr>
          <p:nvPr>
            <p:ph idx="1"/>
          </p:nvPr>
        </p:nvPicPr>
        <p:blipFill>
          <a:blip r:embed="rId3"/>
          <a:stretch>
            <a:fillRect/>
          </a:stretch>
        </p:blipFill>
        <p:spPr>
          <a:xfrm>
            <a:off x="812746" y="1938270"/>
            <a:ext cx="10669634" cy="4166316"/>
          </a:xfrm>
        </p:spPr>
      </p:pic>
      <p:sp>
        <p:nvSpPr>
          <p:cNvPr id="7" name="Textfeld 6">
            <a:extLst>
              <a:ext uri="{FF2B5EF4-FFF2-40B4-BE49-F238E27FC236}">
                <a16:creationId xmlns:a16="http://schemas.microsoft.com/office/drawing/2014/main" id="{F121CD77-D06B-02BD-BBF6-4E4CE25BF674}"/>
              </a:ext>
            </a:extLst>
          </p:cNvPr>
          <p:cNvSpPr txBox="1"/>
          <p:nvPr/>
        </p:nvSpPr>
        <p:spPr>
          <a:xfrm>
            <a:off x="6090986" y="6383807"/>
            <a:ext cx="6093994" cy="461665"/>
          </a:xfrm>
          <a:prstGeom prst="rect">
            <a:avLst/>
          </a:prstGeom>
          <a:noFill/>
        </p:spPr>
        <p:txBody>
          <a:bodyPr wrap="square">
            <a:spAutoFit/>
          </a:bodyPr>
          <a:lstStyle/>
          <a:p>
            <a:pPr algn="r"/>
            <a:r>
              <a:rPr lang="de-DE" sz="1200" b="0" i="0" u="none" strike="noStrike" dirty="0" err="1">
                <a:solidFill>
                  <a:srgbClr val="005B92"/>
                </a:solidFill>
                <a:effectLst/>
                <a:latin typeface="Fira Sans" panose="020B0503050000020004" pitchFamily="34" charset="0"/>
              </a:rPr>
              <a:t>Dysproteinemias</a:t>
            </a:r>
            <a:r>
              <a:rPr lang="de-DE" sz="1200" b="0" i="0" u="none" strike="noStrike" dirty="0">
                <a:solidFill>
                  <a:srgbClr val="005B92"/>
                </a:solidFill>
                <a:effectLst/>
                <a:latin typeface="Fira Sans" panose="020B0503050000020004" pitchFamily="34" charset="0"/>
              </a:rPr>
              <a:t> and </a:t>
            </a:r>
            <a:r>
              <a:rPr lang="de-DE" sz="1200" b="0" i="0" u="none" strike="noStrike" dirty="0" err="1">
                <a:solidFill>
                  <a:srgbClr val="005B92"/>
                </a:solidFill>
                <a:effectLst/>
                <a:latin typeface="Fira Sans" panose="020B0503050000020004" pitchFamily="34" charset="0"/>
              </a:rPr>
              <a:t>Glomerular</a:t>
            </a:r>
            <a:r>
              <a:rPr lang="de-DE" sz="1200" b="0" i="0" u="none" strike="noStrike" dirty="0">
                <a:solidFill>
                  <a:srgbClr val="005B92"/>
                </a:solidFill>
                <a:effectLst/>
                <a:latin typeface="Fira Sans" panose="020B0503050000020004" pitchFamily="34" charset="0"/>
              </a:rPr>
              <a:t> Disease</a:t>
            </a:r>
            <a:endParaRPr lang="de-DE" sz="1200" b="0" i="0" dirty="0">
              <a:solidFill>
                <a:srgbClr val="000000"/>
              </a:solidFill>
              <a:effectLst/>
              <a:latin typeface="Fira Sans" panose="020B0503050000020004" pitchFamily="34" charset="0"/>
            </a:endParaRPr>
          </a:p>
          <a:p>
            <a:pPr algn="r"/>
            <a:r>
              <a:rPr lang="de-DE" sz="1200" b="0" i="0" dirty="0">
                <a:solidFill>
                  <a:srgbClr val="000000"/>
                </a:solidFill>
                <a:effectLst/>
                <a:latin typeface="Fira Sans" panose="020B0503050000020004" pitchFamily="34" charset="0"/>
              </a:rPr>
              <a:t>Clinical Journal of </a:t>
            </a:r>
            <a:r>
              <a:rPr lang="de-DE" sz="1200" b="0" i="0" dirty="0" err="1">
                <a:solidFill>
                  <a:srgbClr val="000000"/>
                </a:solidFill>
                <a:effectLst/>
                <a:latin typeface="Fira Sans" panose="020B0503050000020004" pitchFamily="34" charset="0"/>
              </a:rPr>
              <a:t>the</a:t>
            </a:r>
            <a:r>
              <a:rPr lang="de-DE" sz="1200" b="0" i="0" dirty="0">
                <a:solidFill>
                  <a:srgbClr val="000000"/>
                </a:solidFill>
                <a:effectLst/>
                <a:latin typeface="Fira Sans" panose="020B0503050000020004" pitchFamily="34" charset="0"/>
              </a:rPr>
              <a:t> American Society of Nephrology13(1):128-139, </a:t>
            </a:r>
            <a:r>
              <a:rPr lang="de-DE" sz="1200" b="0" i="0" dirty="0" err="1">
                <a:solidFill>
                  <a:srgbClr val="000000"/>
                </a:solidFill>
                <a:effectLst/>
                <a:latin typeface="Fira Sans" panose="020B0503050000020004" pitchFamily="34" charset="0"/>
              </a:rPr>
              <a:t>January</a:t>
            </a:r>
            <a:r>
              <a:rPr lang="de-DE" sz="1200" b="0" i="0" dirty="0">
                <a:solidFill>
                  <a:srgbClr val="000000"/>
                </a:solidFill>
                <a:effectLst/>
                <a:latin typeface="Fira Sans" panose="020B0503050000020004" pitchFamily="34" charset="0"/>
              </a:rPr>
              <a:t> 2018.</a:t>
            </a:r>
          </a:p>
        </p:txBody>
      </p:sp>
    </p:spTree>
    <p:extLst>
      <p:ext uri="{BB962C8B-B14F-4D97-AF65-F5344CB8AC3E}">
        <p14:creationId xmlns:p14="http://schemas.microsoft.com/office/powerpoint/2010/main" val="260474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DFE492-3FDB-4DC4-B905-8F5AD69FA059}"/>
              </a:ext>
            </a:extLst>
          </p:cNvPr>
          <p:cNvSpPr>
            <a:spLocks noGrp="1"/>
          </p:cNvSpPr>
          <p:nvPr>
            <p:ph type="title"/>
          </p:nvPr>
        </p:nvSpPr>
        <p:spPr/>
        <p:txBody>
          <a:bodyPr>
            <a:normAutofit/>
          </a:bodyPr>
          <a:lstStyle/>
          <a:p>
            <a:r>
              <a:rPr lang="de-DE" dirty="0"/>
              <a:t>Niereninsuffizienz</a:t>
            </a:r>
            <a:r>
              <a:rPr lang="de-DE" b="0" i="0" dirty="0">
                <a:effectLst/>
                <a:latin typeface="Arial" panose="020B0604020202020204" pitchFamily="34" charset="0"/>
              </a:rPr>
              <a:t> </a:t>
            </a:r>
            <a:r>
              <a:rPr lang="de-DE" dirty="0"/>
              <a:t>bei </a:t>
            </a:r>
            <a:r>
              <a:rPr lang="de-DE" dirty="0" err="1"/>
              <a:t>Paraproteinämien</a:t>
            </a:r>
            <a:endParaRPr lang="de-DE" dirty="0"/>
          </a:p>
        </p:txBody>
      </p:sp>
      <p:sp>
        <p:nvSpPr>
          <p:cNvPr id="4" name="Fußzeilenplatzhalter 4">
            <a:extLst>
              <a:ext uri="{FF2B5EF4-FFF2-40B4-BE49-F238E27FC236}">
                <a16:creationId xmlns:a16="http://schemas.microsoft.com/office/drawing/2014/main" id="{FDF06D2B-6773-2155-FA04-C03A0AFE5BB1}"/>
              </a:ext>
            </a:extLst>
          </p:cNvPr>
          <p:cNvSpPr>
            <a:spLocks noGrp="1"/>
          </p:cNvSpPr>
          <p:nvPr>
            <p:ph type="ftr" sz="quarter" idx="3"/>
          </p:nvPr>
        </p:nvSpPr>
        <p:spPr>
          <a:xfrm>
            <a:off x="2504661" y="6341992"/>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200" b="0" dirty="0">
                <a:latin typeface="Segoe UI" panose="020B0502040204020203" pitchFamily="34" charset="0"/>
              </a:rPr>
              <a:t>H. Rupprecht and K. Amann: </a:t>
            </a:r>
            <a:r>
              <a:rPr lang="de-DE" sz="1200" dirty="0" err="1">
                <a:latin typeface="Segoe UI" panose="020B0502040204020203" pitchFamily="34" charset="0"/>
              </a:rPr>
              <a:t>Paraproteinämien</a:t>
            </a:r>
            <a:r>
              <a:rPr lang="de-DE" sz="1200" dirty="0">
                <a:latin typeface="Segoe UI" panose="020B0502040204020203" pitchFamily="34" charset="0"/>
              </a:rPr>
              <a:t> und Nierenbeteiligung</a:t>
            </a:r>
          </a:p>
          <a:p>
            <a:pPr marR="0" algn="r"/>
            <a:r>
              <a:rPr lang="nl-NL" sz="1200" b="0" dirty="0">
                <a:latin typeface="Segoe UI" panose="020B0502040204020203" pitchFamily="34" charset="0"/>
              </a:rPr>
              <a:t>Die Nephrologie 2022 Vol. 17 Issue 6 Pages 415-429</a:t>
            </a:r>
          </a:p>
        </p:txBody>
      </p:sp>
      <p:pic>
        <p:nvPicPr>
          <p:cNvPr id="6" name="Grafik 5">
            <a:extLst>
              <a:ext uri="{FF2B5EF4-FFF2-40B4-BE49-F238E27FC236}">
                <a16:creationId xmlns:a16="http://schemas.microsoft.com/office/drawing/2014/main" id="{62B960A3-CAB3-C6D3-6D88-E199634C2019}"/>
              </a:ext>
            </a:extLst>
          </p:cNvPr>
          <p:cNvPicPr>
            <a:picLocks noChangeAspect="1"/>
          </p:cNvPicPr>
          <p:nvPr/>
        </p:nvPicPr>
        <p:blipFill>
          <a:blip r:embed="rId3"/>
          <a:stretch>
            <a:fillRect/>
          </a:stretch>
        </p:blipFill>
        <p:spPr>
          <a:xfrm>
            <a:off x="838200" y="1690688"/>
            <a:ext cx="10810435" cy="3705560"/>
          </a:xfrm>
          <a:prstGeom prst="rect">
            <a:avLst/>
          </a:prstGeom>
        </p:spPr>
      </p:pic>
    </p:spTree>
    <p:extLst>
      <p:ext uri="{BB962C8B-B14F-4D97-AF65-F5344CB8AC3E}">
        <p14:creationId xmlns:p14="http://schemas.microsoft.com/office/powerpoint/2010/main" val="1775754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3E6A4E-BA68-E36F-CE87-7C9FEB416CF8}"/>
              </a:ext>
            </a:extLst>
          </p:cNvPr>
          <p:cNvSpPr>
            <a:spLocks noGrp="1"/>
          </p:cNvSpPr>
          <p:nvPr>
            <p:ph type="title"/>
          </p:nvPr>
        </p:nvSpPr>
        <p:spPr/>
        <p:txBody>
          <a:bodyPr/>
          <a:lstStyle/>
          <a:p>
            <a:r>
              <a:rPr lang="de-DE" dirty="0"/>
              <a:t>Wichtig!</a:t>
            </a:r>
          </a:p>
        </p:txBody>
      </p:sp>
      <p:pic>
        <p:nvPicPr>
          <p:cNvPr id="5" name="Grafik 4">
            <a:extLst>
              <a:ext uri="{FF2B5EF4-FFF2-40B4-BE49-F238E27FC236}">
                <a16:creationId xmlns:a16="http://schemas.microsoft.com/office/drawing/2014/main" id="{D6F3B47B-0067-0017-820D-8F85B594969E}"/>
              </a:ext>
            </a:extLst>
          </p:cNvPr>
          <p:cNvPicPr>
            <a:picLocks noChangeAspect="1"/>
          </p:cNvPicPr>
          <p:nvPr/>
        </p:nvPicPr>
        <p:blipFill>
          <a:blip r:embed="rId3"/>
          <a:stretch>
            <a:fillRect/>
          </a:stretch>
        </p:blipFill>
        <p:spPr>
          <a:xfrm>
            <a:off x="838200" y="1900903"/>
            <a:ext cx="9728890" cy="1528097"/>
          </a:xfrm>
          <a:prstGeom prst="rect">
            <a:avLst/>
          </a:prstGeom>
        </p:spPr>
      </p:pic>
      <p:sp>
        <p:nvSpPr>
          <p:cNvPr id="6" name="Textfeld 5">
            <a:extLst>
              <a:ext uri="{FF2B5EF4-FFF2-40B4-BE49-F238E27FC236}">
                <a16:creationId xmlns:a16="http://schemas.microsoft.com/office/drawing/2014/main" id="{8DAC95F7-002C-7FCA-440D-1D226539FD81}"/>
              </a:ext>
            </a:extLst>
          </p:cNvPr>
          <p:cNvSpPr txBox="1"/>
          <p:nvPr/>
        </p:nvSpPr>
        <p:spPr>
          <a:xfrm>
            <a:off x="929438" y="3420251"/>
            <a:ext cx="8395035" cy="1569660"/>
          </a:xfrm>
          <a:prstGeom prst="rect">
            <a:avLst/>
          </a:prstGeom>
          <a:noFill/>
        </p:spPr>
        <p:txBody>
          <a:bodyPr wrap="square">
            <a:spAutoFit/>
          </a:bodyPr>
          <a:lstStyle/>
          <a:p>
            <a:pPr algn="l"/>
            <a:r>
              <a:rPr lang="de-DE" sz="2400" b="1" i="0" u="none" strike="noStrike" baseline="0" dirty="0">
                <a:solidFill>
                  <a:srgbClr val="FF0000"/>
                </a:solidFill>
                <a:latin typeface="MyriadPro-BoldSemiCn"/>
              </a:rPr>
              <a:t>Urinstreifentest </a:t>
            </a:r>
            <a:r>
              <a:rPr lang="de-DE" sz="2400" b="1" i="0" u="none" strike="noStrike" baseline="0" dirty="0">
                <a:solidFill>
                  <a:srgbClr val="FF0000"/>
                </a:solidFill>
                <a:latin typeface="MyriadPro-SemiCn"/>
              </a:rPr>
              <a:t>auf Eiweiß häufig (falsch) negativ</a:t>
            </a:r>
            <a:endParaRPr lang="de-DE" sz="2400" b="0" i="0" u="none" strike="noStrike" baseline="0" dirty="0">
              <a:solidFill>
                <a:srgbClr val="FF0000"/>
              </a:solidFill>
              <a:latin typeface="MyriadPro-SemiCn"/>
            </a:endParaRPr>
          </a:p>
          <a:p>
            <a:pPr algn="l"/>
            <a:r>
              <a:rPr lang="de-DE" sz="2400" dirty="0">
                <a:latin typeface="MyriadPro-SemiCn"/>
                <a:sym typeface="Wingdings" panose="05000000000000000000" pitchFamily="2" charset="2"/>
              </a:rPr>
              <a:t>Test reagiert </a:t>
            </a:r>
            <a:r>
              <a:rPr lang="de-DE" sz="2400" b="0" i="0" u="none" strike="noStrike" baseline="0" dirty="0">
                <a:latin typeface="MyriadPro-SemiCn"/>
              </a:rPr>
              <a:t>vornehmlich auf Albumin, Cast-Nephropathie sind es aber v.a. Leichtketten  </a:t>
            </a:r>
          </a:p>
          <a:p>
            <a:pPr marL="285750" indent="-285750" algn="l">
              <a:buFont typeface="Wingdings" panose="05000000000000000000" pitchFamily="2" charset="2"/>
              <a:buChar char="à"/>
            </a:pPr>
            <a:endParaRPr lang="de-DE" sz="2400" b="0" i="0" u="none" strike="noStrike" baseline="0" dirty="0">
              <a:latin typeface="MyriadPro-SemiCn"/>
            </a:endParaRPr>
          </a:p>
        </p:txBody>
      </p:sp>
      <p:sp>
        <p:nvSpPr>
          <p:cNvPr id="9" name="Textfeld 8">
            <a:extLst>
              <a:ext uri="{FF2B5EF4-FFF2-40B4-BE49-F238E27FC236}">
                <a16:creationId xmlns:a16="http://schemas.microsoft.com/office/drawing/2014/main" id="{912CC911-A090-4B6A-B1D8-19C72E3E8A5C}"/>
              </a:ext>
            </a:extLst>
          </p:cNvPr>
          <p:cNvSpPr txBox="1"/>
          <p:nvPr/>
        </p:nvSpPr>
        <p:spPr>
          <a:xfrm>
            <a:off x="929438" y="4957097"/>
            <a:ext cx="10945730" cy="830997"/>
          </a:xfrm>
          <a:prstGeom prst="rect">
            <a:avLst/>
          </a:prstGeom>
          <a:noFill/>
        </p:spPr>
        <p:txBody>
          <a:bodyPr wrap="square">
            <a:spAutoFit/>
          </a:bodyPr>
          <a:lstStyle/>
          <a:p>
            <a:pPr algn="l"/>
            <a:r>
              <a:rPr lang="de-DE" sz="2400" b="0" i="0" u="none" strike="noStrike" baseline="0" dirty="0">
                <a:latin typeface="MyriadPro-SemiCn"/>
              </a:rPr>
              <a:t>Das </a:t>
            </a:r>
            <a:r>
              <a:rPr lang="de-DE" sz="2400" b="1" i="0" u="none" strike="noStrike" baseline="0" dirty="0">
                <a:solidFill>
                  <a:srgbClr val="FF0000"/>
                </a:solidFill>
                <a:latin typeface="MyriadPro-SemiCn"/>
              </a:rPr>
              <a:t>Risiko</a:t>
            </a:r>
            <a:r>
              <a:rPr lang="de-DE" sz="2400" b="1" i="0" u="none" strike="noStrike" baseline="0" dirty="0">
                <a:latin typeface="MyriadPro-SemiCn"/>
              </a:rPr>
              <a:t> der renalen Schädigung </a:t>
            </a:r>
            <a:r>
              <a:rPr lang="de-DE" sz="2400" b="0" i="0" u="none" strike="noStrike" baseline="0" dirty="0">
                <a:latin typeface="MyriadPro-SemiCn"/>
              </a:rPr>
              <a:t>steigt mit der </a:t>
            </a:r>
            <a:r>
              <a:rPr lang="de-DE" sz="2400" b="1" i="0" u="none" strike="noStrike" baseline="0" dirty="0">
                <a:latin typeface="MyriadPro-SemiCn"/>
              </a:rPr>
              <a:t>Höhe der </a:t>
            </a:r>
            <a:r>
              <a:rPr lang="de-DE" sz="2400" b="1" i="0" u="none" strike="noStrike" baseline="0" dirty="0">
                <a:solidFill>
                  <a:srgbClr val="FF0000"/>
                </a:solidFill>
                <a:latin typeface="MyriadPro-SemiCn"/>
              </a:rPr>
              <a:t>Leichtkettenausscheidung</a:t>
            </a:r>
            <a:br>
              <a:rPr lang="de-DE" sz="2400" b="1" i="0" u="none" strike="noStrike" baseline="0" dirty="0">
                <a:solidFill>
                  <a:srgbClr val="FF0000"/>
                </a:solidFill>
                <a:latin typeface="MyriadPro-SemiCn"/>
              </a:rPr>
            </a:br>
            <a:r>
              <a:rPr lang="de-DE" sz="2400" b="1" i="0" u="none" strike="noStrike" baseline="0" dirty="0">
                <a:solidFill>
                  <a:srgbClr val="FF0000"/>
                </a:solidFill>
                <a:latin typeface="MyriadPro-SemiCn"/>
              </a:rPr>
              <a:t>cave: FLC &gt; 500 !!</a:t>
            </a:r>
            <a:endParaRPr lang="de-DE" sz="2400" dirty="0">
              <a:solidFill>
                <a:srgbClr val="FF0000"/>
              </a:solidFill>
            </a:endParaRPr>
          </a:p>
        </p:txBody>
      </p:sp>
    </p:spTree>
    <p:extLst>
      <p:ext uri="{BB962C8B-B14F-4D97-AF65-F5344CB8AC3E}">
        <p14:creationId xmlns:p14="http://schemas.microsoft.com/office/powerpoint/2010/main" val="1094344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8DA249-B51D-D51F-79E9-AFA886F9E897}"/>
              </a:ext>
            </a:extLst>
          </p:cNvPr>
          <p:cNvSpPr>
            <a:spLocks noGrp="1"/>
          </p:cNvSpPr>
          <p:nvPr>
            <p:ph type="title"/>
          </p:nvPr>
        </p:nvSpPr>
        <p:spPr>
          <a:xfrm>
            <a:off x="839788" y="845116"/>
            <a:ext cx="10078904" cy="685800"/>
          </a:xfrm>
        </p:spPr>
        <p:txBody>
          <a:bodyPr>
            <a:noAutofit/>
          </a:bodyPr>
          <a:lstStyle/>
          <a:p>
            <a:r>
              <a:rPr lang="de-DE" sz="3600" dirty="0">
                <a:solidFill>
                  <a:srgbClr val="1A1A1A"/>
                </a:solidFill>
                <a:latin typeface="MyriadPro-SemiCn"/>
              </a:rPr>
              <a:t>Ca. 9 Millionen Menschen in Deutschland leiden an einer chronischen Niereninsuffizienz</a:t>
            </a:r>
          </a:p>
        </p:txBody>
      </p:sp>
      <p:sp>
        <p:nvSpPr>
          <p:cNvPr id="338" name="Rechteck 22"/>
          <p:cNvSpPr/>
          <p:nvPr/>
        </p:nvSpPr>
        <p:spPr>
          <a:xfrm>
            <a:off x="811087" y="4972964"/>
            <a:ext cx="9391332" cy="614941"/>
          </a:xfrm>
          <a:prstGeom prst="rect">
            <a:avLst/>
          </a:prstGeom>
          <a:solidFill>
            <a:schemeClr val="bg1"/>
          </a:solidFill>
          <a:ln>
            <a:noFill/>
          </a:ln>
          <a:effectLst/>
        </p:spPr>
        <p:style>
          <a:lnRef idx="1">
            <a:schemeClr val="accent5"/>
          </a:lnRef>
          <a:fillRef idx="2">
            <a:schemeClr val="accent5"/>
          </a:fillRef>
          <a:effectRef idx="1">
            <a:schemeClr val="accent5"/>
          </a:effectRef>
          <a:fontRef idx="minor">
            <a:schemeClr val="dk1"/>
          </a:fontRef>
        </p:style>
        <p:txBody>
          <a:bodyPr wrap="square" lIns="68580" tIns="34290" rIns="68580" bIns="34290" anchor="ctr">
            <a:noAutofit/>
          </a:bodyPr>
          <a:lstStyle/>
          <a:p>
            <a:pPr algn="ctr" defTabSz="685800" eaLnBrk="0" hangingPunct="0">
              <a:defRPr/>
            </a:pPr>
            <a:r>
              <a:rPr lang="de-DE" sz="2200" b="1" dirty="0">
                <a:solidFill>
                  <a:srgbClr val="363D3B"/>
                </a:solidFill>
                <a:latin typeface="Arial"/>
              </a:rPr>
              <a:t>Die Prävalenz einer Niereninsuffizienz nimmt mit steigendem Alter zu </a:t>
            </a:r>
          </a:p>
        </p:txBody>
      </p:sp>
      <p:sp>
        <p:nvSpPr>
          <p:cNvPr id="253" name="Rectangle 148">
            <a:extLst>
              <a:ext uri="{FF2B5EF4-FFF2-40B4-BE49-F238E27FC236}">
                <a16:creationId xmlns:a16="http://schemas.microsoft.com/office/drawing/2014/main" id="{7DA51856-6CBE-41BB-B8F2-B3E36B7A8876}"/>
              </a:ext>
            </a:extLst>
          </p:cNvPr>
          <p:cNvSpPr>
            <a:spLocks noChangeArrowheads="1"/>
          </p:cNvSpPr>
          <p:nvPr/>
        </p:nvSpPr>
        <p:spPr bwMode="auto">
          <a:xfrm>
            <a:off x="2004017" y="1744694"/>
            <a:ext cx="4473140" cy="3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de-DE" altLang="en-US" sz="1050" b="1" dirty="0">
                <a:solidFill>
                  <a:srgbClr val="363D3B"/>
                </a:solidFill>
              </a:rPr>
              <a:t>Systematische Analyse weltweiter populationsbasierter Daten </a:t>
            </a:r>
          </a:p>
          <a:p>
            <a:pPr algn="ctr">
              <a:lnSpc>
                <a:spcPct val="110000"/>
              </a:lnSpc>
              <a:defRPr/>
            </a:pPr>
            <a:r>
              <a:rPr lang="de-DE" altLang="en-US" sz="1050" b="1" dirty="0">
                <a:solidFill>
                  <a:srgbClr val="363D3B"/>
                </a:solidFill>
              </a:rPr>
              <a:t>zu Chronischen Nierenerkrankungen Stadium 1–5</a:t>
            </a:r>
            <a:r>
              <a:rPr lang="de-DE" sz="1050" b="1" baseline="30000" dirty="0">
                <a:solidFill>
                  <a:srgbClr val="363D3B"/>
                </a:solidFill>
              </a:rPr>
              <a:t>1</a:t>
            </a:r>
            <a:endParaRPr lang="de-DE" altLang="en-US" sz="1050" dirty="0">
              <a:solidFill>
                <a:srgbClr val="363D3B"/>
              </a:solidFill>
            </a:endParaRPr>
          </a:p>
        </p:txBody>
      </p:sp>
      <p:sp>
        <p:nvSpPr>
          <p:cNvPr id="255" name="Rectangle 17">
            <a:extLst>
              <a:ext uri="{FF2B5EF4-FFF2-40B4-BE49-F238E27FC236}">
                <a16:creationId xmlns:a16="http://schemas.microsoft.com/office/drawing/2014/main" id="{B4454367-A08B-4EC3-924E-C70C30FA9514}"/>
              </a:ext>
            </a:extLst>
          </p:cNvPr>
          <p:cNvSpPr>
            <a:spLocks noChangeArrowheads="1"/>
          </p:cNvSpPr>
          <p:nvPr/>
        </p:nvSpPr>
        <p:spPr bwMode="auto">
          <a:xfrm>
            <a:off x="1484767" y="4049385"/>
            <a:ext cx="351164" cy="358433"/>
          </a:xfrm>
          <a:prstGeom prst="rect">
            <a:avLst/>
          </a:prstGeom>
          <a:solidFill>
            <a:schemeClr val="accent2"/>
          </a:solidFill>
          <a:ln>
            <a:noFill/>
          </a:ln>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56" name="Rectangle 18">
            <a:extLst>
              <a:ext uri="{FF2B5EF4-FFF2-40B4-BE49-F238E27FC236}">
                <a16:creationId xmlns:a16="http://schemas.microsoft.com/office/drawing/2014/main" id="{619E37C6-4F45-48B9-8FB7-E03B920A563C}"/>
              </a:ext>
            </a:extLst>
          </p:cNvPr>
          <p:cNvSpPr>
            <a:spLocks noChangeArrowheads="1"/>
          </p:cNvSpPr>
          <p:nvPr/>
        </p:nvSpPr>
        <p:spPr bwMode="auto">
          <a:xfrm>
            <a:off x="1835932" y="4070165"/>
            <a:ext cx="351164" cy="33765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57" name="Rectangle 19">
            <a:extLst>
              <a:ext uri="{FF2B5EF4-FFF2-40B4-BE49-F238E27FC236}">
                <a16:creationId xmlns:a16="http://schemas.microsoft.com/office/drawing/2014/main" id="{E5DF8D9D-7CCC-46DC-913B-71FDA5D3BBC8}"/>
              </a:ext>
            </a:extLst>
          </p:cNvPr>
          <p:cNvSpPr>
            <a:spLocks noChangeArrowheads="1"/>
          </p:cNvSpPr>
          <p:nvPr/>
        </p:nvSpPr>
        <p:spPr bwMode="auto">
          <a:xfrm>
            <a:off x="2354537" y="4007827"/>
            <a:ext cx="351164" cy="399991"/>
          </a:xfrm>
          <a:prstGeom prst="rect">
            <a:avLst/>
          </a:prstGeom>
          <a:solidFill>
            <a:schemeClr val="accent2"/>
          </a:solidFill>
          <a:ln>
            <a:noFill/>
          </a:ln>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58" name="Rectangle 20">
            <a:extLst>
              <a:ext uri="{FF2B5EF4-FFF2-40B4-BE49-F238E27FC236}">
                <a16:creationId xmlns:a16="http://schemas.microsoft.com/office/drawing/2014/main" id="{F240CD49-2D19-4531-B23B-A198283E3FC5}"/>
              </a:ext>
            </a:extLst>
          </p:cNvPr>
          <p:cNvSpPr>
            <a:spLocks noChangeArrowheads="1"/>
          </p:cNvSpPr>
          <p:nvPr/>
        </p:nvSpPr>
        <p:spPr bwMode="auto">
          <a:xfrm>
            <a:off x="2705699" y="3966269"/>
            <a:ext cx="351164" cy="44154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59" name="Rectangle 21">
            <a:extLst>
              <a:ext uri="{FF2B5EF4-FFF2-40B4-BE49-F238E27FC236}">
                <a16:creationId xmlns:a16="http://schemas.microsoft.com/office/drawing/2014/main" id="{461B21FB-CD7C-46CE-9B03-7415790D665E}"/>
              </a:ext>
            </a:extLst>
          </p:cNvPr>
          <p:cNvSpPr>
            <a:spLocks noChangeArrowheads="1"/>
          </p:cNvSpPr>
          <p:nvPr/>
        </p:nvSpPr>
        <p:spPr bwMode="auto">
          <a:xfrm>
            <a:off x="3221980" y="3906533"/>
            <a:ext cx="353489" cy="501287"/>
          </a:xfrm>
          <a:prstGeom prst="rect">
            <a:avLst/>
          </a:prstGeom>
          <a:solidFill>
            <a:schemeClr val="accent2"/>
          </a:solidFill>
          <a:ln>
            <a:noFill/>
          </a:ln>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60" name="Rectangle 22">
            <a:extLst>
              <a:ext uri="{FF2B5EF4-FFF2-40B4-BE49-F238E27FC236}">
                <a16:creationId xmlns:a16="http://schemas.microsoft.com/office/drawing/2014/main" id="{0722980C-89D1-49FA-8CFF-A6AAD1079835}"/>
              </a:ext>
            </a:extLst>
          </p:cNvPr>
          <p:cNvSpPr>
            <a:spLocks noChangeArrowheads="1"/>
          </p:cNvSpPr>
          <p:nvPr/>
        </p:nvSpPr>
        <p:spPr bwMode="auto">
          <a:xfrm>
            <a:off x="3575469" y="3844193"/>
            <a:ext cx="351164" cy="563624"/>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61" name="Rectangle 23">
            <a:extLst>
              <a:ext uri="{FF2B5EF4-FFF2-40B4-BE49-F238E27FC236}">
                <a16:creationId xmlns:a16="http://schemas.microsoft.com/office/drawing/2014/main" id="{C438C50B-A26B-4869-85FC-AAA1DF6933D1}"/>
              </a:ext>
            </a:extLst>
          </p:cNvPr>
          <p:cNvSpPr>
            <a:spLocks noChangeArrowheads="1"/>
          </p:cNvSpPr>
          <p:nvPr/>
        </p:nvSpPr>
        <p:spPr bwMode="auto">
          <a:xfrm>
            <a:off x="4091748" y="3797441"/>
            <a:ext cx="351164" cy="610376"/>
          </a:xfrm>
          <a:prstGeom prst="rect">
            <a:avLst/>
          </a:prstGeom>
          <a:solidFill>
            <a:schemeClr val="accent2"/>
          </a:solidFill>
          <a:ln>
            <a:noFill/>
          </a:ln>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62" name="Rectangle 24">
            <a:extLst>
              <a:ext uri="{FF2B5EF4-FFF2-40B4-BE49-F238E27FC236}">
                <a16:creationId xmlns:a16="http://schemas.microsoft.com/office/drawing/2014/main" id="{82E1B628-6D17-49F9-AF8A-29622B3C67BD}"/>
              </a:ext>
            </a:extLst>
          </p:cNvPr>
          <p:cNvSpPr>
            <a:spLocks noChangeArrowheads="1"/>
          </p:cNvSpPr>
          <p:nvPr/>
        </p:nvSpPr>
        <p:spPr bwMode="auto">
          <a:xfrm>
            <a:off x="4442913" y="3644199"/>
            <a:ext cx="353489" cy="763619"/>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63" name="Rectangle 25">
            <a:extLst>
              <a:ext uri="{FF2B5EF4-FFF2-40B4-BE49-F238E27FC236}">
                <a16:creationId xmlns:a16="http://schemas.microsoft.com/office/drawing/2014/main" id="{96F59FBA-5EC7-4D6D-9E3A-5F1C7E6AB01B}"/>
              </a:ext>
            </a:extLst>
          </p:cNvPr>
          <p:cNvSpPr>
            <a:spLocks noChangeArrowheads="1"/>
          </p:cNvSpPr>
          <p:nvPr/>
        </p:nvSpPr>
        <p:spPr bwMode="auto">
          <a:xfrm>
            <a:off x="4961517" y="3555889"/>
            <a:ext cx="351164" cy="851928"/>
          </a:xfrm>
          <a:prstGeom prst="rect">
            <a:avLst/>
          </a:prstGeom>
          <a:solidFill>
            <a:schemeClr val="accent2"/>
          </a:solidFill>
          <a:ln>
            <a:noFill/>
          </a:ln>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64" name="Rectangle 26">
            <a:extLst>
              <a:ext uri="{FF2B5EF4-FFF2-40B4-BE49-F238E27FC236}">
                <a16:creationId xmlns:a16="http://schemas.microsoft.com/office/drawing/2014/main" id="{BB2943C1-E628-4AD5-9FF7-A7C57F9C8B5E}"/>
              </a:ext>
            </a:extLst>
          </p:cNvPr>
          <p:cNvSpPr>
            <a:spLocks noChangeArrowheads="1"/>
          </p:cNvSpPr>
          <p:nvPr/>
        </p:nvSpPr>
        <p:spPr bwMode="auto">
          <a:xfrm>
            <a:off x="5312679" y="3381867"/>
            <a:ext cx="351164" cy="1025951"/>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65" name="Rectangle 27">
            <a:extLst>
              <a:ext uri="{FF2B5EF4-FFF2-40B4-BE49-F238E27FC236}">
                <a16:creationId xmlns:a16="http://schemas.microsoft.com/office/drawing/2014/main" id="{B5297E1E-6860-404B-93A5-82A39A9E11CD}"/>
              </a:ext>
            </a:extLst>
          </p:cNvPr>
          <p:cNvSpPr>
            <a:spLocks noChangeArrowheads="1"/>
          </p:cNvSpPr>
          <p:nvPr/>
        </p:nvSpPr>
        <p:spPr bwMode="auto">
          <a:xfrm>
            <a:off x="5831286" y="3176677"/>
            <a:ext cx="351164" cy="1231141"/>
          </a:xfrm>
          <a:prstGeom prst="rect">
            <a:avLst/>
          </a:prstGeom>
          <a:solidFill>
            <a:schemeClr val="accent2"/>
          </a:solidFill>
          <a:ln>
            <a:noFill/>
          </a:ln>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66" name="Rectangle 28">
            <a:extLst>
              <a:ext uri="{FF2B5EF4-FFF2-40B4-BE49-F238E27FC236}">
                <a16:creationId xmlns:a16="http://schemas.microsoft.com/office/drawing/2014/main" id="{4A528DF1-CD3E-4592-BF45-50B21A945864}"/>
              </a:ext>
            </a:extLst>
          </p:cNvPr>
          <p:cNvSpPr>
            <a:spLocks noChangeArrowheads="1"/>
          </p:cNvSpPr>
          <p:nvPr/>
        </p:nvSpPr>
        <p:spPr bwMode="auto">
          <a:xfrm>
            <a:off x="6182451" y="2901359"/>
            <a:ext cx="353489" cy="1506459"/>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grpSp>
        <p:nvGrpSpPr>
          <p:cNvPr id="5" name="Gruppieren 4">
            <a:extLst>
              <a:ext uri="{FF2B5EF4-FFF2-40B4-BE49-F238E27FC236}">
                <a16:creationId xmlns:a16="http://schemas.microsoft.com/office/drawing/2014/main" id="{7A9B4310-E44A-4A37-A8AD-F30981582D5E}"/>
              </a:ext>
            </a:extLst>
          </p:cNvPr>
          <p:cNvGrpSpPr/>
          <p:nvPr/>
        </p:nvGrpSpPr>
        <p:grpSpPr>
          <a:xfrm>
            <a:off x="1528251" y="2535133"/>
            <a:ext cx="4996181" cy="1394400"/>
            <a:chOff x="2619421" y="1994816"/>
            <a:chExt cx="8160493" cy="1859200"/>
          </a:xfrm>
        </p:grpSpPr>
        <p:sp>
          <p:nvSpPr>
            <p:cNvPr id="267" name="Rectangle 29">
              <a:extLst>
                <a:ext uri="{FF2B5EF4-FFF2-40B4-BE49-F238E27FC236}">
                  <a16:creationId xmlns:a16="http://schemas.microsoft.com/office/drawing/2014/main" id="{F17F59CF-24B1-489D-82F6-4E70D286CD33}"/>
                </a:ext>
              </a:extLst>
            </p:cNvPr>
            <p:cNvSpPr>
              <a:spLocks noChangeArrowheads="1"/>
            </p:cNvSpPr>
            <p:nvPr/>
          </p:nvSpPr>
          <p:spPr bwMode="auto">
            <a:xfrm>
              <a:off x="2619421" y="3591317"/>
              <a:ext cx="407833"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de-DE" altLang="en-US" sz="900" b="1" dirty="0">
                  <a:solidFill>
                    <a:srgbClr val="363D3B"/>
                  </a:solidFill>
                </a:rPr>
                <a:t>6,8</a:t>
              </a:r>
              <a:endParaRPr lang="de-DE" altLang="en-US" sz="2700" dirty="0">
                <a:solidFill>
                  <a:srgbClr val="363D3B"/>
                </a:solidFill>
              </a:endParaRPr>
            </a:p>
          </p:txBody>
        </p:sp>
        <p:sp>
          <p:nvSpPr>
            <p:cNvPr id="268" name="Rectangle 30">
              <a:extLst>
                <a:ext uri="{FF2B5EF4-FFF2-40B4-BE49-F238E27FC236}">
                  <a16:creationId xmlns:a16="http://schemas.microsoft.com/office/drawing/2014/main" id="{50AF3A48-7D4C-4F0D-A28A-CD52CED10B81}"/>
                </a:ext>
              </a:extLst>
            </p:cNvPr>
            <p:cNvSpPr>
              <a:spLocks noChangeArrowheads="1"/>
            </p:cNvSpPr>
            <p:nvPr/>
          </p:nvSpPr>
          <p:spPr bwMode="auto">
            <a:xfrm>
              <a:off x="3196791" y="3619022"/>
              <a:ext cx="407833"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de-DE" altLang="en-US" sz="900" b="1" dirty="0">
                  <a:solidFill>
                    <a:srgbClr val="363D3B"/>
                  </a:solidFill>
                </a:rPr>
                <a:t>6,4</a:t>
              </a:r>
              <a:endParaRPr lang="de-DE" altLang="en-US" sz="2700" dirty="0">
                <a:solidFill>
                  <a:srgbClr val="363D3B"/>
                </a:solidFill>
              </a:endParaRPr>
            </a:p>
          </p:txBody>
        </p:sp>
        <p:sp>
          <p:nvSpPr>
            <p:cNvPr id="269" name="Rectangle 31">
              <a:extLst>
                <a:ext uri="{FF2B5EF4-FFF2-40B4-BE49-F238E27FC236}">
                  <a16:creationId xmlns:a16="http://schemas.microsoft.com/office/drawing/2014/main" id="{E0791203-B408-44AB-BC04-46E778ED640B}"/>
                </a:ext>
              </a:extLst>
            </p:cNvPr>
            <p:cNvSpPr>
              <a:spLocks noChangeArrowheads="1"/>
            </p:cNvSpPr>
            <p:nvPr/>
          </p:nvSpPr>
          <p:spPr bwMode="auto">
            <a:xfrm>
              <a:off x="4040055" y="3542832"/>
              <a:ext cx="407833"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de-DE" altLang="en-US" sz="900" b="1" dirty="0">
                  <a:solidFill>
                    <a:srgbClr val="363D3B"/>
                  </a:solidFill>
                </a:rPr>
                <a:t>7,6</a:t>
              </a:r>
              <a:endParaRPr lang="de-DE" altLang="en-US" sz="2700" dirty="0">
                <a:solidFill>
                  <a:srgbClr val="363D3B"/>
                </a:solidFill>
              </a:endParaRPr>
            </a:p>
          </p:txBody>
        </p:sp>
        <p:sp>
          <p:nvSpPr>
            <p:cNvPr id="270" name="Rectangle 32">
              <a:extLst>
                <a:ext uri="{FF2B5EF4-FFF2-40B4-BE49-F238E27FC236}">
                  <a16:creationId xmlns:a16="http://schemas.microsoft.com/office/drawing/2014/main" id="{E73159A5-5AC2-4D88-A5B2-B9628CEBCBD7}"/>
                </a:ext>
              </a:extLst>
            </p:cNvPr>
            <p:cNvSpPr>
              <a:spLocks noChangeArrowheads="1"/>
            </p:cNvSpPr>
            <p:nvPr/>
          </p:nvSpPr>
          <p:spPr bwMode="auto">
            <a:xfrm>
              <a:off x="4613625" y="3480496"/>
              <a:ext cx="407833"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de-DE" altLang="en-US" sz="900" b="1" dirty="0">
                  <a:solidFill>
                    <a:srgbClr val="363D3B"/>
                  </a:solidFill>
                </a:rPr>
                <a:t>8,4</a:t>
              </a:r>
              <a:endParaRPr lang="de-DE" altLang="en-US" sz="2700" dirty="0">
                <a:solidFill>
                  <a:srgbClr val="363D3B"/>
                </a:solidFill>
              </a:endParaRPr>
            </a:p>
          </p:txBody>
        </p:sp>
        <p:sp>
          <p:nvSpPr>
            <p:cNvPr id="271" name="Rectangle 33">
              <a:extLst>
                <a:ext uri="{FF2B5EF4-FFF2-40B4-BE49-F238E27FC236}">
                  <a16:creationId xmlns:a16="http://schemas.microsoft.com/office/drawing/2014/main" id="{7A9E37D5-8D99-45B8-ABA3-3B34656CCFF2}"/>
                </a:ext>
              </a:extLst>
            </p:cNvPr>
            <p:cNvSpPr>
              <a:spLocks noChangeArrowheads="1"/>
            </p:cNvSpPr>
            <p:nvPr/>
          </p:nvSpPr>
          <p:spPr bwMode="auto">
            <a:xfrm>
              <a:off x="5460688" y="3397381"/>
              <a:ext cx="407833"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de-DE" altLang="en-US" sz="900" b="1" dirty="0">
                  <a:solidFill>
                    <a:srgbClr val="363D3B"/>
                  </a:solidFill>
                </a:rPr>
                <a:t>9,5</a:t>
              </a:r>
              <a:endParaRPr lang="de-DE" altLang="en-US" sz="2700" dirty="0">
                <a:solidFill>
                  <a:srgbClr val="363D3B"/>
                </a:solidFill>
              </a:endParaRPr>
            </a:p>
          </p:txBody>
        </p:sp>
        <p:sp>
          <p:nvSpPr>
            <p:cNvPr id="272" name="Rectangle 34">
              <a:extLst>
                <a:ext uri="{FF2B5EF4-FFF2-40B4-BE49-F238E27FC236}">
                  <a16:creationId xmlns:a16="http://schemas.microsoft.com/office/drawing/2014/main" id="{9D0C42F9-8370-465F-B82B-8B95632B746E}"/>
                </a:ext>
              </a:extLst>
            </p:cNvPr>
            <p:cNvSpPr>
              <a:spLocks noChangeArrowheads="1"/>
            </p:cNvSpPr>
            <p:nvPr/>
          </p:nvSpPr>
          <p:spPr bwMode="auto">
            <a:xfrm>
              <a:off x="5951891" y="3321193"/>
              <a:ext cx="569922"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de-DE" altLang="en-US" sz="900" b="1" dirty="0">
                  <a:solidFill>
                    <a:srgbClr val="363D3B"/>
                  </a:solidFill>
                </a:rPr>
                <a:t>10,7</a:t>
              </a:r>
              <a:endParaRPr lang="de-DE" altLang="en-US" sz="2700" dirty="0">
                <a:solidFill>
                  <a:srgbClr val="363D3B"/>
                </a:solidFill>
              </a:endParaRPr>
            </a:p>
          </p:txBody>
        </p:sp>
        <p:sp>
          <p:nvSpPr>
            <p:cNvPr id="273" name="Rectangle 36">
              <a:extLst>
                <a:ext uri="{FF2B5EF4-FFF2-40B4-BE49-F238E27FC236}">
                  <a16:creationId xmlns:a16="http://schemas.microsoft.com/office/drawing/2014/main" id="{71373763-99F9-4FF5-B27D-7FA08B760BA3}"/>
                </a:ext>
              </a:extLst>
            </p:cNvPr>
            <p:cNvSpPr>
              <a:spLocks noChangeArrowheads="1"/>
            </p:cNvSpPr>
            <p:nvPr/>
          </p:nvSpPr>
          <p:spPr bwMode="auto">
            <a:xfrm>
              <a:off x="6826622" y="3258857"/>
              <a:ext cx="519509"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de-DE" altLang="en-US" sz="900" b="1" dirty="0">
                  <a:solidFill>
                    <a:srgbClr val="363D3B"/>
                  </a:solidFill>
                </a:rPr>
                <a:t>11,6</a:t>
              </a:r>
              <a:endParaRPr lang="de-DE" altLang="en-US" sz="2700" dirty="0">
                <a:solidFill>
                  <a:srgbClr val="363D3B"/>
                </a:solidFill>
              </a:endParaRPr>
            </a:p>
          </p:txBody>
        </p:sp>
        <p:sp>
          <p:nvSpPr>
            <p:cNvPr id="274" name="Rectangle 37">
              <a:extLst>
                <a:ext uri="{FF2B5EF4-FFF2-40B4-BE49-F238E27FC236}">
                  <a16:creationId xmlns:a16="http://schemas.microsoft.com/office/drawing/2014/main" id="{4FEC75C7-3E6B-48D2-AEF7-21E17050F230}"/>
                </a:ext>
              </a:extLst>
            </p:cNvPr>
            <p:cNvSpPr>
              <a:spLocks noChangeArrowheads="1"/>
            </p:cNvSpPr>
            <p:nvPr/>
          </p:nvSpPr>
          <p:spPr bwMode="auto">
            <a:xfrm>
              <a:off x="7368725" y="3054532"/>
              <a:ext cx="569922"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de-DE" altLang="en-US" sz="900" b="1" dirty="0">
                  <a:solidFill>
                    <a:srgbClr val="363D3B"/>
                  </a:solidFill>
                </a:rPr>
                <a:t>14,5</a:t>
              </a:r>
              <a:endParaRPr lang="de-DE" altLang="en-US" sz="2700" dirty="0">
                <a:solidFill>
                  <a:srgbClr val="363D3B"/>
                </a:solidFill>
              </a:endParaRPr>
            </a:p>
          </p:txBody>
        </p:sp>
        <p:sp>
          <p:nvSpPr>
            <p:cNvPr id="275" name="Rectangle 38">
              <a:extLst>
                <a:ext uri="{FF2B5EF4-FFF2-40B4-BE49-F238E27FC236}">
                  <a16:creationId xmlns:a16="http://schemas.microsoft.com/office/drawing/2014/main" id="{937B396C-BD70-4D33-A382-73BF35A4B23A}"/>
                </a:ext>
              </a:extLst>
            </p:cNvPr>
            <p:cNvSpPr>
              <a:spLocks noChangeArrowheads="1"/>
            </p:cNvSpPr>
            <p:nvPr/>
          </p:nvSpPr>
          <p:spPr bwMode="auto">
            <a:xfrm>
              <a:off x="8215788" y="2936786"/>
              <a:ext cx="569922"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de-DE" altLang="en-US" sz="900" b="1" dirty="0">
                  <a:solidFill>
                    <a:srgbClr val="363D3B"/>
                  </a:solidFill>
                </a:rPr>
                <a:t>16,2</a:t>
              </a:r>
              <a:endParaRPr lang="de-DE" altLang="en-US" sz="2700" dirty="0">
                <a:solidFill>
                  <a:srgbClr val="363D3B"/>
                </a:solidFill>
              </a:endParaRPr>
            </a:p>
          </p:txBody>
        </p:sp>
        <p:sp>
          <p:nvSpPr>
            <p:cNvPr id="276" name="Rectangle 39">
              <a:extLst>
                <a:ext uri="{FF2B5EF4-FFF2-40B4-BE49-F238E27FC236}">
                  <a16:creationId xmlns:a16="http://schemas.microsoft.com/office/drawing/2014/main" id="{D4DAD47C-8AD3-4AC3-A57C-1A0227CB5C60}"/>
                </a:ext>
              </a:extLst>
            </p:cNvPr>
            <p:cNvSpPr>
              <a:spLocks noChangeArrowheads="1"/>
            </p:cNvSpPr>
            <p:nvPr/>
          </p:nvSpPr>
          <p:spPr bwMode="auto">
            <a:xfrm>
              <a:off x="8789359" y="2694366"/>
              <a:ext cx="569922"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de-DE" altLang="en-US" sz="900" b="1" dirty="0">
                  <a:solidFill>
                    <a:srgbClr val="363D3B"/>
                  </a:solidFill>
                </a:rPr>
                <a:t>19,5</a:t>
              </a:r>
              <a:endParaRPr lang="de-DE" altLang="en-US" sz="2700" dirty="0">
                <a:solidFill>
                  <a:srgbClr val="363D3B"/>
                </a:solidFill>
              </a:endParaRPr>
            </a:p>
          </p:txBody>
        </p:sp>
        <p:sp>
          <p:nvSpPr>
            <p:cNvPr id="277" name="Rectangle 40">
              <a:extLst>
                <a:ext uri="{FF2B5EF4-FFF2-40B4-BE49-F238E27FC236}">
                  <a16:creationId xmlns:a16="http://schemas.microsoft.com/office/drawing/2014/main" id="{C494E6FA-3050-4D57-9C24-F317B93ED54C}"/>
                </a:ext>
              </a:extLst>
            </p:cNvPr>
            <p:cNvSpPr>
              <a:spLocks noChangeArrowheads="1"/>
            </p:cNvSpPr>
            <p:nvPr/>
          </p:nvSpPr>
          <p:spPr bwMode="auto">
            <a:xfrm>
              <a:off x="9636419" y="2354982"/>
              <a:ext cx="569922"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de-DE" altLang="en-US" sz="900" b="1" dirty="0">
                  <a:solidFill>
                    <a:srgbClr val="363D3B"/>
                  </a:solidFill>
                </a:rPr>
                <a:t>23,4</a:t>
              </a:r>
              <a:endParaRPr lang="de-DE" altLang="en-US" sz="2700" dirty="0">
                <a:solidFill>
                  <a:srgbClr val="363D3B"/>
                </a:solidFill>
              </a:endParaRPr>
            </a:p>
          </p:txBody>
        </p:sp>
        <p:sp>
          <p:nvSpPr>
            <p:cNvPr id="278" name="Rectangle 41">
              <a:extLst>
                <a:ext uri="{FF2B5EF4-FFF2-40B4-BE49-F238E27FC236}">
                  <a16:creationId xmlns:a16="http://schemas.microsoft.com/office/drawing/2014/main" id="{1D810F3E-13C3-473B-8D21-F0DAA5824FB1}"/>
                </a:ext>
              </a:extLst>
            </p:cNvPr>
            <p:cNvSpPr>
              <a:spLocks noChangeArrowheads="1"/>
            </p:cNvSpPr>
            <p:nvPr/>
          </p:nvSpPr>
          <p:spPr bwMode="auto">
            <a:xfrm>
              <a:off x="10209992" y="1994816"/>
              <a:ext cx="569922"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de-DE" altLang="en-US" sz="900" b="1" dirty="0">
                  <a:solidFill>
                    <a:srgbClr val="363D3B"/>
                  </a:solidFill>
                </a:rPr>
                <a:t>28,6</a:t>
              </a:r>
              <a:endParaRPr lang="de-DE" altLang="en-US" sz="2700" dirty="0">
                <a:solidFill>
                  <a:srgbClr val="363D3B"/>
                </a:solidFill>
              </a:endParaRPr>
            </a:p>
          </p:txBody>
        </p:sp>
      </p:grpSp>
      <p:sp>
        <p:nvSpPr>
          <p:cNvPr id="279" name="Line 42">
            <a:extLst>
              <a:ext uri="{FF2B5EF4-FFF2-40B4-BE49-F238E27FC236}">
                <a16:creationId xmlns:a16="http://schemas.microsoft.com/office/drawing/2014/main" id="{8206554C-9CFE-4151-81FF-BF897D813B51}"/>
              </a:ext>
            </a:extLst>
          </p:cNvPr>
          <p:cNvSpPr>
            <a:spLocks noChangeShapeType="1"/>
          </p:cNvSpPr>
          <p:nvPr/>
        </p:nvSpPr>
        <p:spPr bwMode="auto">
          <a:xfrm>
            <a:off x="1631280" y="4010424"/>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80" name="Line 43">
            <a:extLst>
              <a:ext uri="{FF2B5EF4-FFF2-40B4-BE49-F238E27FC236}">
                <a16:creationId xmlns:a16="http://schemas.microsoft.com/office/drawing/2014/main" id="{6F52F0FA-E560-412C-8B2C-419CD599EDD7}"/>
              </a:ext>
            </a:extLst>
          </p:cNvPr>
          <p:cNvSpPr>
            <a:spLocks noChangeShapeType="1"/>
          </p:cNvSpPr>
          <p:nvPr/>
        </p:nvSpPr>
        <p:spPr bwMode="auto">
          <a:xfrm flipV="1">
            <a:off x="1659187" y="4010424"/>
            <a:ext cx="0" cy="8051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81" name="Line 44">
            <a:extLst>
              <a:ext uri="{FF2B5EF4-FFF2-40B4-BE49-F238E27FC236}">
                <a16:creationId xmlns:a16="http://schemas.microsoft.com/office/drawing/2014/main" id="{9F3C662F-65AE-42CC-9695-EA576BDC025C}"/>
              </a:ext>
            </a:extLst>
          </p:cNvPr>
          <p:cNvSpPr>
            <a:spLocks noChangeShapeType="1"/>
          </p:cNvSpPr>
          <p:nvPr/>
        </p:nvSpPr>
        <p:spPr bwMode="auto">
          <a:xfrm>
            <a:off x="1631280" y="4090943"/>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82" name="Line 45">
            <a:extLst>
              <a:ext uri="{FF2B5EF4-FFF2-40B4-BE49-F238E27FC236}">
                <a16:creationId xmlns:a16="http://schemas.microsoft.com/office/drawing/2014/main" id="{463C9791-47F0-4325-AF31-79F0904A97DF}"/>
              </a:ext>
            </a:extLst>
          </p:cNvPr>
          <p:cNvSpPr>
            <a:spLocks noChangeShapeType="1"/>
          </p:cNvSpPr>
          <p:nvPr/>
        </p:nvSpPr>
        <p:spPr bwMode="auto">
          <a:xfrm>
            <a:off x="1984771" y="4046787"/>
            <a:ext cx="53489"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83" name="Line 46">
            <a:extLst>
              <a:ext uri="{FF2B5EF4-FFF2-40B4-BE49-F238E27FC236}">
                <a16:creationId xmlns:a16="http://schemas.microsoft.com/office/drawing/2014/main" id="{13A14DCA-DBC9-4408-8D18-D0C3A617F90B}"/>
              </a:ext>
            </a:extLst>
          </p:cNvPr>
          <p:cNvSpPr>
            <a:spLocks noChangeShapeType="1"/>
          </p:cNvSpPr>
          <p:nvPr/>
        </p:nvSpPr>
        <p:spPr bwMode="auto">
          <a:xfrm flipV="1">
            <a:off x="2012676" y="4046788"/>
            <a:ext cx="0" cy="38961"/>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84" name="Line 47">
            <a:extLst>
              <a:ext uri="{FF2B5EF4-FFF2-40B4-BE49-F238E27FC236}">
                <a16:creationId xmlns:a16="http://schemas.microsoft.com/office/drawing/2014/main" id="{19A21427-CEB7-463C-906B-3B2A7D5547F2}"/>
              </a:ext>
            </a:extLst>
          </p:cNvPr>
          <p:cNvSpPr>
            <a:spLocks noChangeShapeType="1"/>
          </p:cNvSpPr>
          <p:nvPr/>
        </p:nvSpPr>
        <p:spPr bwMode="auto">
          <a:xfrm>
            <a:off x="1984771" y="4085747"/>
            <a:ext cx="53489"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85" name="Line 48">
            <a:extLst>
              <a:ext uri="{FF2B5EF4-FFF2-40B4-BE49-F238E27FC236}">
                <a16:creationId xmlns:a16="http://schemas.microsoft.com/office/drawing/2014/main" id="{F0E80C8C-5C72-45D2-BE91-F0F9D776C0E7}"/>
              </a:ext>
            </a:extLst>
          </p:cNvPr>
          <p:cNvSpPr>
            <a:spLocks noChangeShapeType="1"/>
          </p:cNvSpPr>
          <p:nvPr/>
        </p:nvSpPr>
        <p:spPr bwMode="auto">
          <a:xfrm>
            <a:off x="2501048" y="3953283"/>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86" name="Line 49">
            <a:extLst>
              <a:ext uri="{FF2B5EF4-FFF2-40B4-BE49-F238E27FC236}">
                <a16:creationId xmlns:a16="http://schemas.microsoft.com/office/drawing/2014/main" id="{5AA05322-54E2-4EA9-8E37-32DE5619B01D}"/>
              </a:ext>
            </a:extLst>
          </p:cNvPr>
          <p:cNvSpPr>
            <a:spLocks noChangeShapeType="1"/>
          </p:cNvSpPr>
          <p:nvPr/>
        </p:nvSpPr>
        <p:spPr bwMode="auto">
          <a:xfrm flipV="1">
            <a:off x="2531282" y="3953284"/>
            <a:ext cx="0" cy="111686"/>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87" name="Line 50">
            <a:extLst>
              <a:ext uri="{FF2B5EF4-FFF2-40B4-BE49-F238E27FC236}">
                <a16:creationId xmlns:a16="http://schemas.microsoft.com/office/drawing/2014/main" id="{2856A686-0BB1-49A1-9D1D-DF90EB12DFAD}"/>
              </a:ext>
            </a:extLst>
          </p:cNvPr>
          <p:cNvSpPr>
            <a:spLocks noChangeShapeType="1"/>
          </p:cNvSpPr>
          <p:nvPr/>
        </p:nvSpPr>
        <p:spPr bwMode="auto">
          <a:xfrm>
            <a:off x="2501048" y="4064967"/>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88" name="Line 51">
            <a:extLst>
              <a:ext uri="{FF2B5EF4-FFF2-40B4-BE49-F238E27FC236}">
                <a16:creationId xmlns:a16="http://schemas.microsoft.com/office/drawing/2014/main" id="{150F881B-2973-4E5F-A624-80665F7D9EB9}"/>
              </a:ext>
            </a:extLst>
          </p:cNvPr>
          <p:cNvSpPr>
            <a:spLocks noChangeShapeType="1"/>
          </p:cNvSpPr>
          <p:nvPr/>
        </p:nvSpPr>
        <p:spPr bwMode="auto">
          <a:xfrm>
            <a:off x="2852212" y="3929906"/>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89" name="Line 52">
            <a:extLst>
              <a:ext uri="{FF2B5EF4-FFF2-40B4-BE49-F238E27FC236}">
                <a16:creationId xmlns:a16="http://schemas.microsoft.com/office/drawing/2014/main" id="{5F17B64D-3CC3-4B6C-BA90-ACAA175D82FB}"/>
              </a:ext>
            </a:extLst>
          </p:cNvPr>
          <p:cNvSpPr>
            <a:spLocks noChangeShapeType="1"/>
          </p:cNvSpPr>
          <p:nvPr/>
        </p:nvSpPr>
        <p:spPr bwMode="auto">
          <a:xfrm flipV="1">
            <a:off x="2880118" y="3929908"/>
            <a:ext cx="0" cy="67531"/>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90" name="Line 53">
            <a:extLst>
              <a:ext uri="{FF2B5EF4-FFF2-40B4-BE49-F238E27FC236}">
                <a16:creationId xmlns:a16="http://schemas.microsoft.com/office/drawing/2014/main" id="{30D6E922-C7B7-432C-A04F-F194E773322F}"/>
              </a:ext>
            </a:extLst>
          </p:cNvPr>
          <p:cNvSpPr>
            <a:spLocks noChangeShapeType="1"/>
          </p:cNvSpPr>
          <p:nvPr/>
        </p:nvSpPr>
        <p:spPr bwMode="auto">
          <a:xfrm>
            <a:off x="2852212" y="3997437"/>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91" name="Line 54">
            <a:extLst>
              <a:ext uri="{FF2B5EF4-FFF2-40B4-BE49-F238E27FC236}">
                <a16:creationId xmlns:a16="http://schemas.microsoft.com/office/drawing/2014/main" id="{AAC8193A-AE7D-4FC5-BC9C-49517DCEC5EB}"/>
              </a:ext>
            </a:extLst>
          </p:cNvPr>
          <p:cNvSpPr>
            <a:spLocks noChangeShapeType="1"/>
          </p:cNvSpPr>
          <p:nvPr/>
        </p:nvSpPr>
        <p:spPr bwMode="auto">
          <a:xfrm>
            <a:off x="3370818" y="3844193"/>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92" name="Line 55">
            <a:extLst>
              <a:ext uri="{FF2B5EF4-FFF2-40B4-BE49-F238E27FC236}">
                <a16:creationId xmlns:a16="http://schemas.microsoft.com/office/drawing/2014/main" id="{60F38838-5520-4519-8167-101984194889}"/>
              </a:ext>
            </a:extLst>
          </p:cNvPr>
          <p:cNvSpPr>
            <a:spLocks noChangeShapeType="1"/>
          </p:cNvSpPr>
          <p:nvPr/>
        </p:nvSpPr>
        <p:spPr bwMode="auto">
          <a:xfrm flipV="1">
            <a:off x="3398725" y="3844194"/>
            <a:ext cx="0" cy="10908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93" name="Line 56">
            <a:extLst>
              <a:ext uri="{FF2B5EF4-FFF2-40B4-BE49-F238E27FC236}">
                <a16:creationId xmlns:a16="http://schemas.microsoft.com/office/drawing/2014/main" id="{9E23EAF6-09D5-4CC1-BC94-702A7ABFF87D}"/>
              </a:ext>
            </a:extLst>
          </p:cNvPr>
          <p:cNvSpPr>
            <a:spLocks noChangeShapeType="1"/>
          </p:cNvSpPr>
          <p:nvPr/>
        </p:nvSpPr>
        <p:spPr bwMode="auto">
          <a:xfrm>
            <a:off x="3370818" y="3953283"/>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94" name="Line 57">
            <a:extLst>
              <a:ext uri="{FF2B5EF4-FFF2-40B4-BE49-F238E27FC236}">
                <a16:creationId xmlns:a16="http://schemas.microsoft.com/office/drawing/2014/main" id="{1E46DC37-AB97-4244-BA8E-2D0108ADA32A}"/>
              </a:ext>
            </a:extLst>
          </p:cNvPr>
          <p:cNvSpPr>
            <a:spLocks noChangeShapeType="1"/>
          </p:cNvSpPr>
          <p:nvPr/>
        </p:nvSpPr>
        <p:spPr bwMode="auto">
          <a:xfrm>
            <a:off x="3721980" y="3797441"/>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95" name="Line 58">
            <a:extLst>
              <a:ext uri="{FF2B5EF4-FFF2-40B4-BE49-F238E27FC236}">
                <a16:creationId xmlns:a16="http://schemas.microsoft.com/office/drawing/2014/main" id="{822610F5-B1E2-4FF4-8702-9CAE119847C6}"/>
              </a:ext>
            </a:extLst>
          </p:cNvPr>
          <p:cNvSpPr>
            <a:spLocks noChangeShapeType="1"/>
          </p:cNvSpPr>
          <p:nvPr/>
        </p:nvSpPr>
        <p:spPr bwMode="auto">
          <a:xfrm flipV="1">
            <a:off x="3752214" y="3797443"/>
            <a:ext cx="0" cy="75323"/>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96" name="Line 59">
            <a:extLst>
              <a:ext uri="{FF2B5EF4-FFF2-40B4-BE49-F238E27FC236}">
                <a16:creationId xmlns:a16="http://schemas.microsoft.com/office/drawing/2014/main" id="{108D6A3C-BF1E-45AC-8A18-B0E04FC24842}"/>
              </a:ext>
            </a:extLst>
          </p:cNvPr>
          <p:cNvSpPr>
            <a:spLocks noChangeShapeType="1"/>
          </p:cNvSpPr>
          <p:nvPr/>
        </p:nvSpPr>
        <p:spPr bwMode="auto">
          <a:xfrm>
            <a:off x="3721980" y="3872765"/>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97" name="Line 60">
            <a:extLst>
              <a:ext uri="{FF2B5EF4-FFF2-40B4-BE49-F238E27FC236}">
                <a16:creationId xmlns:a16="http://schemas.microsoft.com/office/drawing/2014/main" id="{398A3B0B-D9DA-466F-8079-934A2AED34D4}"/>
              </a:ext>
            </a:extLst>
          </p:cNvPr>
          <p:cNvSpPr>
            <a:spLocks noChangeShapeType="1"/>
          </p:cNvSpPr>
          <p:nvPr/>
        </p:nvSpPr>
        <p:spPr bwMode="auto">
          <a:xfrm>
            <a:off x="4240587" y="3714326"/>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98" name="Line 61">
            <a:extLst>
              <a:ext uri="{FF2B5EF4-FFF2-40B4-BE49-F238E27FC236}">
                <a16:creationId xmlns:a16="http://schemas.microsoft.com/office/drawing/2014/main" id="{01734EE5-FDF2-4A24-938E-E6D87F4A066A}"/>
              </a:ext>
            </a:extLst>
          </p:cNvPr>
          <p:cNvSpPr>
            <a:spLocks noChangeShapeType="1"/>
          </p:cNvSpPr>
          <p:nvPr/>
        </p:nvSpPr>
        <p:spPr bwMode="auto">
          <a:xfrm flipV="1">
            <a:off x="4268494" y="3714326"/>
            <a:ext cx="0" cy="13766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299" name="Line 62">
            <a:extLst>
              <a:ext uri="{FF2B5EF4-FFF2-40B4-BE49-F238E27FC236}">
                <a16:creationId xmlns:a16="http://schemas.microsoft.com/office/drawing/2014/main" id="{173D5525-0849-450C-A57D-D9F4C36EBEB8}"/>
              </a:ext>
            </a:extLst>
          </p:cNvPr>
          <p:cNvSpPr>
            <a:spLocks noChangeShapeType="1"/>
          </p:cNvSpPr>
          <p:nvPr/>
        </p:nvSpPr>
        <p:spPr bwMode="auto">
          <a:xfrm>
            <a:off x="4240587" y="3851986"/>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300" name="Line 63">
            <a:extLst>
              <a:ext uri="{FF2B5EF4-FFF2-40B4-BE49-F238E27FC236}">
                <a16:creationId xmlns:a16="http://schemas.microsoft.com/office/drawing/2014/main" id="{445CEB9C-CDA6-4162-9D6C-FCEF790A7A6A}"/>
              </a:ext>
            </a:extLst>
          </p:cNvPr>
          <p:cNvSpPr>
            <a:spLocks noChangeShapeType="1"/>
          </p:cNvSpPr>
          <p:nvPr/>
        </p:nvSpPr>
        <p:spPr bwMode="auto">
          <a:xfrm>
            <a:off x="4591749" y="3579266"/>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301" name="Line 64">
            <a:extLst>
              <a:ext uri="{FF2B5EF4-FFF2-40B4-BE49-F238E27FC236}">
                <a16:creationId xmlns:a16="http://schemas.microsoft.com/office/drawing/2014/main" id="{3C557652-72A0-4F39-9672-EEEDF89586DE}"/>
              </a:ext>
            </a:extLst>
          </p:cNvPr>
          <p:cNvSpPr>
            <a:spLocks noChangeShapeType="1"/>
          </p:cNvSpPr>
          <p:nvPr/>
        </p:nvSpPr>
        <p:spPr bwMode="auto">
          <a:xfrm flipV="1">
            <a:off x="4619656" y="3579266"/>
            <a:ext cx="0" cy="10908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302" name="Line 65">
            <a:extLst>
              <a:ext uri="{FF2B5EF4-FFF2-40B4-BE49-F238E27FC236}">
                <a16:creationId xmlns:a16="http://schemas.microsoft.com/office/drawing/2014/main" id="{897CC08A-97E0-4DD1-8134-D9CE3914A24B}"/>
              </a:ext>
            </a:extLst>
          </p:cNvPr>
          <p:cNvSpPr>
            <a:spLocks noChangeShapeType="1"/>
          </p:cNvSpPr>
          <p:nvPr/>
        </p:nvSpPr>
        <p:spPr bwMode="auto">
          <a:xfrm>
            <a:off x="4591749" y="3688353"/>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303" name="Line 66">
            <a:extLst>
              <a:ext uri="{FF2B5EF4-FFF2-40B4-BE49-F238E27FC236}">
                <a16:creationId xmlns:a16="http://schemas.microsoft.com/office/drawing/2014/main" id="{2A30092F-BB32-4B13-BE6B-92B5F6A3655D}"/>
              </a:ext>
            </a:extLst>
          </p:cNvPr>
          <p:cNvSpPr>
            <a:spLocks noChangeShapeType="1"/>
          </p:cNvSpPr>
          <p:nvPr/>
        </p:nvSpPr>
        <p:spPr bwMode="auto">
          <a:xfrm>
            <a:off x="5108029" y="3472774"/>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304" name="Line 67">
            <a:extLst>
              <a:ext uri="{FF2B5EF4-FFF2-40B4-BE49-F238E27FC236}">
                <a16:creationId xmlns:a16="http://schemas.microsoft.com/office/drawing/2014/main" id="{E0F7F248-13E4-4F8E-8914-B30A746E123E}"/>
              </a:ext>
            </a:extLst>
          </p:cNvPr>
          <p:cNvSpPr>
            <a:spLocks noChangeShapeType="1"/>
          </p:cNvSpPr>
          <p:nvPr/>
        </p:nvSpPr>
        <p:spPr bwMode="auto">
          <a:xfrm flipV="1">
            <a:off x="5138261" y="3472774"/>
            <a:ext cx="0" cy="142854"/>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305" name="Line 68">
            <a:extLst>
              <a:ext uri="{FF2B5EF4-FFF2-40B4-BE49-F238E27FC236}">
                <a16:creationId xmlns:a16="http://schemas.microsoft.com/office/drawing/2014/main" id="{D1A39CF3-6089-42E1-8587-F70F64A3ED28}"/>
              </a:ext>
            </a:extLst>
          </p:cNvPr>
          <p:cNvSpPr>
            <a:spLocks noChangeShapeType="1"/>
          </p:cNvSpPr>
          <p:nvPr/>
        </p:nvSpPr>
        <p:spPr bwMode="auto">
          <a:xfrm>
            <a:off x="5108029" y="3615628"/>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306" name="Line 69">
            <a:extLst>
              <a:ext uri="{FF2B5EF4-FFF2-40B4-BE49-F238E27FC236}">
                <a16:creationId xmlns:a16="http://schemas.microsoft.com/office/drawing/2014/main" id="{A638AD7D-BDB4-457B-9DDC-8D801D12BE1C}"/>
              </a:ext>
            </a:extLst>
          </p:cNvPr>
          <p:cNvSpPr>
            <a:spLocks noChangeShapeType="1"/>
          </p:cNvSpPr>
          <p:nvPr/>
        </p:nvSpPr>
        <p:spPr bwMode="auto">
          <a:xfrm>
            <a:off x="5461518" y="3288362"/>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307" name="Line 70">
            <a:extLst>
              <a:ext uri="{FF2B5EF4-FFF2-40B4-BE49-F238E27FC236}">
                <a16:creationId xmlns:a16="http://schemas.microsoft.com/office/drawing/2014/main" id="{5B73BD19-4E80-4ABB-9665-786D37FFBC43}"/>
              </a:ext>
            </a:extLst>
          </p:cNvPr>
          <p:cNvSpPr>
            <a:spLocks noChangeShapeType="1"/>
          </p:cNvSpPr>
          <p:nvPr/>
        </p:nvSpPr>
        <p:spPr bwMode="auto">
          <a:xfrm flipV="1">
            <a:off x="5489425" y="3288364"/>
            <a:ext cx="0" cy="16882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308" name="Line 71">
            <a:extLst>
              <a:ext uri="{FF2B5EF4-FFF2-40B4-BE49-F238E27FC236}">
                <a16:creationId xmlns:a16="http://schemas.microsoft.com/office/drawing/2014/main" id="{C2359ABD-AB32-4FA2-90BB-9E207CDAE5DE}"/>
              </a:ext>
            </a:extLst>
          </p:cNvPr>
          <p:cNvSpPr>
            <a:spLocks noChangeShapeType="1"/>
          </p:cNvSpPr>
          <p:nvPr/>
        </p:nvSpPr>
        <p:spPr bwMode="auto">
          <a:xfrm>
            <a:off x="5461518" y="3457190"/>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309" name="Line 72">
            <a:extLst>
              <a:ext uri="{FF2B5EF4-FFF2-40B4-BE49-F238E27FC236}">
                <a16:creationId xmlns:a16="http://schemas.microsoft.com/office/drawing/2014/main" id="{EC3F9647-62D2-4C23-9071-B3A535B20C84}"/>
              </a:ext>
            </a:extLst>
          </p:cNvPr>
          <p:cNvSpPr>
            <a:spLocks noChangeShapeType="1"/>
          </p:cNvSpPr>
          <p:nvPr/>
        </p:nvSpPr>
        <p:spPr bwMode="auto">
          <a:xfrm>
            <a:off x="5980124" y="3031226"/>
            <a:ext cx="53489"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310" name="Line 73">
            <a:extLst>
              <a:ext uri="{FF2B5EF4-FFF2-40B4-BE49-F238E27FC236}">
                <a16:creationId xmlns:a16="http://schemas.microsoft.com/office/drawing/2014/main" id="{808A651B-F65D-42B7-B00E-F18A06D5D320}"/>
              </a:ext>
            </a:extLst>
          </p:cNvPr>
          <p:cNvSpPr>
            <a:spLocks noChangeShapeType="1"/>
          </p:cNvSpPr>
          <p:nvPr/>
        </p:nvSpPr>
        <p:spPr bwMode="auto">
          <a:xfrm flipV="1">
            <a:off x="6008030" y="3031227"/>
            <a:ext cx="0" cy="264929"/>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311" name="Line 74">
            <a:extLst>
              <a:ext uri="{FF2B5EF4-FFF2-40B4-BE49-F238E27FC236}">
                <a16:creationId xmlns:a16="http://schemas.microsoft.com/office/drawing/2014/main" id="{71DEA88D-24E9-45FC-8489-C356731D161F}"/>
              </a:ext>
            </a:extLst>
          </p:cNvPr>
          <p:cNvSpPr>
            <a:spLocks noChangeShapeType="1"/>
          </p:cNvSpPr>
          <p:nvPr/>
        </p:nvSpPr>
        <p:spPr bwMode="auto">
          <a:xfrm>
            <a:off x="5980124" y="3296153"/>
            <a:ext cx="53489"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312" name="Line 75">
            <a:extLst>
              <a:ext uri="{FF2B5EF4-FFF2-40B4-BE49-F238E27FC236}">
                <a16:creationId xmlns:a16="http://schemas.microsoft.com/office/drawing/2014/main" id="{5BE9F7FE-72CD-4BD6-9A95-E36B24D7ABF7}"/>
              </a:ext>
            </a:extLst>
          </p:cNvPr>
          <p:cNvSpPr>
            <a:spLocks noChangeShapeType="1"/>
          </p:cNvSpPr>
          <p:nvPr/>
        </p:nvSpPr>
        <p:spPr bwMode="auto">
          <a:xfrm>
            <a:off x="6328961" y="2758503"/>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313" name="Line 76">
            <a:extLst>
              <a:ext uri="{FF2B5EF4-FFF2-40B4-BE49-F238E27FC236}">
                <a16:creationId xmlns:a16="http://schemas.microsoft.com/office/drawing/2014/main" id="{DFA0AFEE-EC3B-4FC7-9D99-06205A52D562}"/>
              </a:ext>
            </a:extLst>
          </p:cNvPr>
          <p:cNvSpPr>
            <a:spLocks noChangeShapeType="1"/>
          </p:cNvSpPr>
          <p:nvPr/>
        </p:nvSpPr>
        <p:spPr bwMode="auto">
          <a:xfrm flipV="1">
            <a:off x="6359193" y="2758503"/>
            <a:ext cx="0" cy="280514"/>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314" name="Line 77">
            <a:extLst>
              <a:ext uri="{FF2B5EF4-FFF2-40B4-BE49-F238E27FC236}">
                <a16:creationId xmlns:a16="http://schemas.microsoft.com/office/drawing/2014/main" id="{12D595DC-2AAF-42C4-B9B3-1C54E8FE8E08}"/>
              </a:ext>
            </a:extLst>
          </p:cNvPr>
          <p:cNvSpPr>
            <a:spLocks noChangeShapeType="1"/>
          </p:cNvSpPr>
          <p:nvPr/>
        </p:nvSpPr>
        <p:spPr bwMode="auto">
          <a:xfrm>
            <a:off x="6328961" y="3039017"/>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315" name="Freeform 126">
            <a:extLst>
              <a:ext uri="{FF2B5EF4-FFF2-40B4-BE49-F238E27FC236}">
                <a16:creationId xmlns:a16="http://schemas.microsoft.com/office/drawing/2014/main" id="{CBE1952D-1E72-40BB-9A16-1F3BBF3D46DA}"/>
              </a:ext>
            </a:extLst>
          </p:cNvPr>
          <p:cNvSpPr>
            <a:spLocks/>
          </p:cNvSpPr>
          <p:nvPr/>
        </p:nvSpPr>
        <p:spPr bwMode="auto">
          <a:xfrm>
            <a:off x="1387095" y="2303970"/>
            <a:ext cx="5262797" cy="2103849"/>
          </a:xfrm>
          <a:custGeom>
            <a:avLst/>
            <a:gdLst>
              <a:gd name="T0" fmla="*/ 0 w 2263"/>
              <a:gd name="T1" fmla="*/ 0 h 810"/>
              <a:gd name="T2" fmla="*/ 0 w 2263"/>
              <a:gd name="T3" fmla="*/ 810 h 810"/>
              <a:gd name="T4" fmla="*/ 2263 w 2263"/>
              <a:gd name="T5" fmla="*/ 810 h 810"/>
            </a:gdLst>
            <a:ahLst/>
            <a:cxnLst>
              <a:cxn ang="0">
                <a:pos x="T0" y="T1"/>
              </a:cxn>
              <a:cxn ang="0">
                <a:pos x="T2" y="T3"/>
              </a:cxn>
              <a:cxn ang="0">
                <a:pos x="T4" y="T5"/>
              </a:cxn>
            </a:cxnLst>
            <a:rect l="0" t="0" r="r" b="b"/>
            <a:pathLst>
              <a:path w="2263" h="810">
                <a:moveTo>
                  <a:pt x="0" y="0"/>
                </a:moveTo>
                <a:lnTo>
                  <a:pt x="0" y="810"/>
                </a:lnTo>
                <a:lnTo>
                  <a:pt x="2263" y="810"/>
                </a:lnTo>
              </a:path>
            </a:pathLst>
          </a:cu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316" name="Line 127">
            <a:extLst>
              <a:ext uri="{FF2B5EF4-FFF2-40B4-BE49-F238E27FC236}">
                <a16:creationId xmlns:a16="http://schemas.microsoft.com/office/drawing/2014/main" id="{A5C0289F-0708-48B1-97BD-CCFC3EFA5A7B}"/>
              </a:ext>
            </a:extLst>
          </p:cNvPr>
          <p:cNvSpPr>
            <a:spLocks noChangeShapeType="1"/>
          </p:cNvSpPr>
          <p:nvPr/>
        </p:nvSpPr>
        <p:spPr bwMode="auto">
          <a:xfrm>
            <a:off x="1339032" y="2303969"/>
            <a:ext cx="46511"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317" name="Line 128">
            <a:extLst>
              <a:ext uri="{FF2B5EF4-FFF2-40B4-BE49-F238E27FC236}">
                <a16:creationId xmlns:a16="http://schemas.microsoft.com/office/drawing/2014/main" id="{BBC244DB-4A36-4648-B2EF-430484E53E2B}"/>
              </a:ext>
            </a:extLst>
          </p:cNvPr>
          <p:cNvSpPr>
            <a:spLocks noChangeShapeType="1"/>
          </p:cNvSpPr>
          <p:nvPr/>
        </p:nvSpPr>
        <p:spPr bwMode="auto">
          <a:xfrm>
            <a:off x="1339032" y="2831231"/>
            <a:ext cx="46511"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318" name="Line 129">
            <a:extLst>
              <a:ext uri="{FF2B5EF4-FFF2-40B4-BE49-F238E27FC236}">
                <a16:creationId xmlns:a16="http://schemas.microsoft.com/office/drawing/2014/main" id="{C7CE9898-2C89-4CD0-A82D-63E51FC724BB}"/>
              </a:ext>
            </a:extLst>
          </p:cNvPr>
          <p:cNvSpPr>
            <a:spLocks noChangeShapeType="1"/>
          </p:cNvSpPr>
          <p:nvPr/>
        </p:nvSpPr>
        <p:spPr bwMode="auto">
          <a:xfrm>
            <a:off x="1339032" y="3353297"/>
            <a:ext cx="46511"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319" name="Line 130">
            <a:extLst>
              <a:ext uri="{FF2B5EF4-FFF2-40B4-BE49-F238E27FC236}">
                <a16:creationId xmlns:a16="http://schemas.microsoft.com/office/drawing/2014/main" id="{51615326-0F13-47B0-A823-41B735EDE94B}"/>
              </a:ext>
            </a:extLst>
          </p:cNvPr>
          <p:cNvSpPr>
            <a:spLocks noChangeShapeType="1"/>
          </p:cNvSpPr>
          <p:nvPr/>
        </p:nvSpPr>
        <p:spPr bwMode="auto">
          <a:xfrm>
            <a:off x="1339032" y="3880556"/>
            <a:ext cx="46511"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2100" dirty="0">
              <a:solidFill>
                <a:srgbClr val="000000"/>
              </a:solidFill>
              <a:latin typeface="Arial"/>
            </a:endParaRPr>
          </a:p>
        </p:txBody>
      </p:sp>
      <p:sp>
        <p:nvSpPr>
          <p:cNvPr id="320" name="Line 131">
            <a:extLst>
              <a:ext uri="{FF2B5EF4-FFF2-40B4-BE49-F238E27FC236}">
                <a16:creationId xmlns:a16="http://schemas.microsoft.com/office/drawing/2014/main" id="{3AC76BEA-079A-4EEC-B1BB-66E45B153D7F}"/>
              </a:ext>
            </a:extLst>
          </p:cNvPr>
          <p:cNvSpPr>
            <a:spLocks noChangeShapeType="1"/>
          </p:cNvSpPr>
          <p:nvPr/>
        </p:nvSpPr>
        <p:spPr bwMode="auto">
          <a:xfrm>
            <a:off x="1339032" y="4407817"/>
            <a:ext cx="46511"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de-DE" sz="900" dirty="0">
              <a:solidFill>
                <a:srgbClr val="000000"/>
              </a:solidFill>
              <a:latin typeface="Arial"/>
            </a:endParaRPr>
          </a:p>
        </p:txBody>
      </p:sp>
      <p:sp>
        <p:nvSpPr>
          <p:cNvPr id="321" name="Rectangle 148">
            <a:extLst>
              <a:ext uri="{FF2B5EF4-FFF2-40B4-BE49-F238E27FC236}">
                <a16:creationId xmlns:a16="http://schemas.microsoft.com/office/drawing/2014/main" id="{AB3C8129-1A19-46E3-A8EA-0E0FFEEB6593}"/>
              </a:ext>
            </a:extLst>
          </p:cNvPr>
          <p:cNvSpPr>
            <a:spLocks noChangeArrowheads="1"/>
          </p:cNvSpPr>
          <p:nvPr/>
        </p:nvSpPr>
        <p:spPr bwMode="auto">
          <a:xfrm rot="16200000">
            <a:off x="525121" y="3275106"/>
            <a:ext cx="82394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de-DE" altLang="en-US" sz="1050" b="1" dirty="0">
                <a:solidFill>
                  <a:srgbClr val="363D3B"/>
                </a:solidFill>
              </a:rPr>
              <a:t>Prävalenz, %</a:t>
            </a:r>
          </a:p>
        </p:txBody>
      </p:sp>
      <p:grpSp>
        <p:nvGrpSpPr>
          <p:cNvPr id="4" name="Gruppieren 3">
            <a:extLst>
              <a:ext uri="{FF2B5EF4-FFF2-40B4-BE49-F238E27FC236}">
                <a16:creationId xmlns:a16="http://schemas.microsoft.com/office/drawing/2014/main" id="{82B830E4-266F-429B-8222-DD4BFE7CBECE}"/>
              </a:ext>
            </a:extLst>
          </p:cNvPr>
          <p:cNvGrpSpPr/>
          <p:nvPr/>
        </p:nvGrpSpPr>
        <p:grpSpPr>
          <a:xfrm>
            <a:off x="1063225" y="2201188"/>
            <a:ext cx="229305" cy="2306498"/>
            <a:chOff x="1859873" y="1549555"/>
            <a:chExt cx="374535" cy="3075331"/>
          </a:xfrm>
        </p:grpSpPr>
        <p:sp>
          <p:nvSpPr>
            <p:cNvPr id="322" name="Rectangle 138">
              <a:extLst>
                <a:ext uri="{FF2B5EF4-FFF2-40B4-BE49-F238E27FC236}">
                  <a16:creationId xmlns:a16="http://schemas.microsoft.com/office/drawing/2014/main" id="{E8253A11-62BB-4C84-9745-2D7C12B1453A}"/>
                </a:ext>
              </a:extLst>
            </p:cNvPr>
            <p:cNvSpPr>
              <a:spLocks noChangeArrowheads="1"/>
            </p:cNvSpPr>
            <p:nvPr/>
          </p:nvSpPr>
          <p:spPr bwMode="auto">
            <a:xfrm>
              <a:off x="1859873" y="1549555"/>
              <a:ext cx="374535" cy="26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defRPr/>
              </a:pPr>
              <a:r>
                <a:rPr lang="de-DE" altLang="en-US" sz="900" dirty="0">
                  <a:solidFill>
                    <a:srgbClr val="000000"/>
                  </a:solidFill>
                </a:rPr>
                <a:t>40</a:t>
              </a:r>
              <a:endParaRPr lang="de-DE" altLang="en-US" sz="2700" dirty="0">
                <a:solidFill>
                  <a:srgbClr val="000000"/>
                </a:solidFill>
              </a:endParaRPr>
            </a:p>
          </p:txBody>
        </p:sp>
        <p:sp>
          <p:nvSpPr>
            <p:cNvPr id="323" name="Rectangle 139">
              <a:extLst>
                <a:ext uri="{FF2B5EF4-FFF2-40B4-BE49-F238E27FC236}">
                  <a16:creationId xmlns:a16="http://schemas.microsoft.com/office/drawing/2014/main" id="{3B21DE89-5844-4109-B030-C5D7A6F52553}"/>
                </a:ext>
              </a:extLst>
            </p:cNvPr>
            <p:cNvSpPr>
              <a:spLocks noChangeArrowheads="1"/>
            </p:cNvSpPr>
            <p:nvPr/>
          </p:nvSpPr>
          <p:spPr bwMode="auto">
            <a:xfrm>
              <a:off x="1859873" y="2251245"/>
              <a:ext cx="374535" cy="26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defRPr/>
              </a:pPr>
              <a:r>
                <a:rPr lang="de-DE" altLang="en-US" sz="900" dirty="0">
                  <a:solidFill>
                    <a:srgbClr val="000000"/>
                  </a:solidFill>
                </a:rPr>
                <a:t>30</a:t>
              </a:r>
              <a:endParaRPr lang="de-DE" altLang="en-US" sz="2700" dirty="0">
                <a:solidFill>
                  <a:srgbClr val="000000"/>
                </a:solidFill>
              </a:endParaRPr>
            </a:p>
          </p:txBody>
        </p:sp>
        <p:sp>
          <p:nvSpPr>
            <p:cNvPr id="324" name="Rectangle 140">
              <a:extLst>
                <a:ext uri="{FF2B5EF4-FFF2-40B4-BE49-F238E27FC236}">
                  <a16:creationId xmlns:a16="http://schemas.microsoft.com/office/drawing/2014/main" id="{63CA6608-6DB7-4FD6-B8ED-FFB2A8BFDC5E}"/>
                </a:ext>
              </a:extLst>
            </p:cNvPr>
            <p:cNvSpPr>
              <a:spLocks noChangeArrowheads="1"/>
            </p:cNvSpPr>
            <p:nvPr/>
          </p:nvSpPr>
          <p:spPr bwMode="auto">
            <a:xfrm>
              <a:off x="1859873" y="2952936"/>
              <a:ext cx="374535" cy="26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defRPr/>
              </a:pPr>
              <a:r>
                <a:rPr lang="de-DE" altLang="en-US" sz="900" dirty="0">
                  <a:solidFill>
                    <a:srgbClr val="000000"/>
                  </a:solidFill>
                </a:rPr>
                <a:t>20</a:t>
              </a:r>
              <a:endParaRPr lang="de-DE" altLang="en-US" sz="2700" dirty="0">
                <a:solidFill>
                  <a:srgbClr val="000000"/>
                </a:solidFill>
              </a:endParaRPr>
            </a:p>
          </p:txBody>
        </p:sp>
        <p:sp>
          <p:nvSpPr>
            <p:cNvPr id="325" name="Rectangle 149">
              <a:extLst>
                <a:ext uri="{FF2B5EF4-FFF2-40B4-BE49-F238E27FC236}">
                  <a16:creationId xmlns:a16="http://schemas.microsoft.com/office/drawing/2014/main" id="{EA116910-BE0A-44CE-A115-4E1F4418E98E}"/>
                </a:ext>
              </a:extLst>
            </p:cNvPr>
            <p:cNvSpPr>
              <a:spLocks noChangeArrowheads="1"/>
            </p:cNvSpPr>
            <p:nvPr/>
          </p:nvSpPr>
          <p:spPr bwMode="auto">
            <a:xfrm>
              <a:off x="1859873" y="3654626"/>
              <a:ext cx="374535" cy="26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defRPr/>
              </a:pPr>
              <a:r>
                <a:rPr lang="de-DE" altLang="en-US" sz="900" dirty="0">
                  <a:solidFill>
                    <a:srgbClr val="000000"/>
                  </a:solidFill>
                </a:rPr>
                <a:t>10</a:t>
              </a:r>
              <a:endParaRPr lang="de-DE" altLang="en-US" sz="2700" dirty="0">
                <a:solidFill>
                  <a:srgbClr val="000000"/>
                </a:solidFill>
              </a:endParaRPr>
            </a:p>
          </p:txBody>
        </p:sp>
        <p:sp>
          <p:nvSpPr>
            <p:cNvPr id="326" name="Rectangle 150">
              <a:extLst>
                <a:ext uri="{FF2B5EF4-FFF2-40B4-BE49-F238E27FC236}">
                  <a16:creationId xmlns:a16="http://schemas.microsoft.com/office/drawing/2014/main" id="{99FB6503-884C-499F-BE6C-F2AF9A73D3FA}"/>
                </a:ext>
              </a:extLst>
            </p:cNvPr>
            <p:cNvSpPr>
              <a:spLocks noChangeArrowheads="1"/>
            </p:cNvSpPr>
            <p:nvPr/>
          </p:nvSpPr>
          <p:spPr bwMode="auto">
            <a:xfrm>
              <a:off x="1953505" y="4356321"/>
              <a:ext cx="280903" cy="26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defRPr/>
              </a:pPr>
              <a:r>
                <a:rPr lang="de-DE" altLang="en-US" sz="900" dirty="0">
                  <a:solidFill>
                    <a:srgbClr val="000000"/>
                  </a:solidFill>
                </a:rPr>
                <a:t> 0</a:t>
              </a:r>
              <a:endParaRPr lang="de-DE" altLang="en-US" sz="2700" dirty="0">
                <a:solidFill>
                  <a:srgbClr val="000000"/>
                </a:solidFill>
              </a:endParaRPr>
            </a:p>
          </p:txBody>
        </p:sp>
      </p:grpSp>
      <p:sp>
        <p:nvSpPr>
          <p:cNvPr id="327" name="Rectangle 138">
            <a:extLst>
              <a:ext uri="{FF2B5EF4-FFF2-40B4-BE49-F238E27FC236}">
                <a16:creationId xmlns:a16="http://schemas.microsoft.com/office/drawing/2014/main" id="{C2FB7D5F-2573-49AC-A042-85F8D72CCBE2}"/>
              </a:ext>
            </a:extLst>
          </p:cNvPr>
          <p:cNvSpPr>
            <a:spLocks noChangeArrowheads="1"/>
          </p:cNvSpPr>
          <p:nvPr/>
        </p:nvSpPr>
        <p:spPr bwMode="auto">
          <a:xfrm>
            <a:off x="1719682" y="2317395"/>
            <a:ext cx="663221" cy="27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de-DE" altLang="en-US" sz="825" dirty="0">
                <a:solidFill>
                  <a:srgbClr val="000000"/>
                </a:solidFill>
              </a:rPr>
              <a:t>Männer</a:t>
            </a:r>
            <a:endParaRPr lang="de-DE" altLang="en-US" sz="1500" dirty="0">
              <a:solidFill>
                <a:srgbClr val="000000"/>
              </a:solidFill>
            </a:endParaRPr>
          </a:p>
        </p:txBody>
      </p:sp>
      <p:sp>
        <p:nvSpPr>
          <p:cNvPr id="328" name="Rectangle 1097">
            <a:extLst>
              <a:ext uri="{FF2B5EF4-FFF2-40B4-BE49-F238E27FC236}">
                <a16:creationId xmlns:a16="http://schemas.microsoft.com/office/drawing/2014/main" id="{19015191-AEF5-4116-BC3D-6052E48E1662}"/>
              </a:ext>
            </a:extLst>
          </p:cNvPr>
          <p:cNvSpPr>
            <a:spLocks noChangeAspect="1"/>
          </p:cNvSpPr>
          <p:nvPr/>
        </p:nvSpPr>
        <p:spPr>
          <a:xfrm>
            <a:off x="1570634" y="2410552"/>
            <a:ext cx="89654" cy="100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de-DE" sz="2100" dirty="0">
              <a:solidFill>
                <a:srgbClr val="FFFFFF"/>
              </a:solidFill>
              <a:latin typeface="Arial" panose="020B0604020202020204" pitchFamily="34" charset="0"/>
            </a:endParaRPr>
          </a:p>
        </p:txBody>
      </p:sp>
      <p:sp>
        <p:nvSpPr>
          <p:cNvPr id="329" name="Rectangle 138">
            <a:extLst>
              <a:ext uri="{FF2B5EF4-FFF2-40B4-BE49-F238E27FC236}">
                <a16:creationId xmlns:a16="http://schemas.microsoft.com/office/drawing/2014/main" id="{D7C4EACC-D114-46E2-B4C1-C19FEF6E7846}"/>
              </a:ext>
            </a:extLst>
          </p:cNvPr>
          <p:cNvSpPr>
            <a:spLocks noChangeArrowheads="1"/>
          </p:cNvSpPr>
          <p:nvPr/>
        </p:nvSpPr>
        <p:spPr bwMode="auto">
          <a:xfrm>
            <a:off x="1719682" y="2541269"/>
            <a:ext cx="578761" cy="31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de-DE" altLang="en-US" sz="825" dirty="0">
                <a:solidFill>
                  <a:srgbClr val="000000"/>
                </a:solidFill>
              </a:rPr>
              <a:t>Frauen</a:t>
            </a:r>
            <a:endParaRPr lang="de-DE" altLang="en-US" sz="2100" dirty="0">
              <a:solidFill>
                <a:srgbClr val="000000"/>
              </a:solidFill>
            </a:endParaRPr>
          </a:p>
        </p:txBody>
      </p:sp>
      <p:sp>
        <p:nvSpPr>
          <p:cNvPr id="330" name="Rectangle 1177">
            <a:extLst>
              <a:ext uri="{FF2B5EF4-FFF2-40B4-BE49-F238E27FC236}">
                <a16:creationId xmlns:a16="http://schemas.microsoft.com/office/drawing/2014/main" id="{7B6C9CAE-37D3-4180-9655-040BDC9FF109}"/>
              </a:ext>
            </a:extLst>
          </p:cNvPr>
          <p:cNvSpPr>
            <a:spLocks noChangeAspect="1"/>
          </p:cNvSpPr>
          <p:nvPr/>
        </p:nvSpPr>
        <p:spPr>
          <a:xfrm>
            <a:off x="1570634" y="2647515"/>
            <a:ext cx="89654" cy="1001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de-DE" sz="2100" dirty="0">
              <a:solidFill>
                <a:srgbClr val="FFFFFF"/>
              </a:solidFill>
              <a:latin typeface="Arial" panose="020B0604020202020204" pitchFamily="34" charset="0"/>
            </a:endParaRPr>
          </a:p>
        </p:txBody>
      </p:sp>
      <p:sp>
        <p:nvSpPr>
          <p:cNvPr id="331" name="Rectangle 141">
            <a:extLst>
              <a:ext uri="{FF2B5EF4-FFF2-40B4-BE49-F238E27FC236}">
                <a16:creationId xmlns:a16="http://schemas.microsoft.com/office/drawing/2014/main" id="{D7D8A524-4D0C-4DA9-A0B2-80EFC4ED34BA}"/>
              </a:ext>
            </a:extLst>
          </p:cNvPr>
          <p:cNvSpPr>
            <a:spLocks noChangeArrowheads="1"/>
          </p:cNvSpPr>
          <p:nvPr/>
        </p:nvSpPr>
        <p:spPr bwMode="auto">
          <a:xfrm>
            <a:off x="1656032" y="4475999"/>
            <a:ext cx="3206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de-DE" altLang="en-US" sz="900" dirty="0">
                <a:solidFill>
                  <a:srgbClr val="000000"/>
                </a:solidFill>
              </a:rPr>
              <a:t>20–29</a:t>
            </a:r>
          </a:p>
        </p:txBody>
      </p:sp>
      <p:sp>
        <p:nvSpPr>
          <p:cNvPr id="332" name="Rectangle 142">
            <a:extLst>
              <a:ext uri="{FF2B5EF4-FFF2-40B4-BE49-F238E27FC236}">
                <a16:creationId xmlns:a16="http://schemas.microsoft.com/office/drawing/2014/main" id="{82502908-7686-4CB8-9EDB-902967B53FA3}"/>
              </a:ext>
            </a:extLst>
          </p:cNvPr>
          <p:cNvSpPr>
            <a:spLocks noChangeArrowheads="1"/>
          </p:cNvSpPr>
          <p:nvPr/>
        </p:nvSpPr>
        <p:spPr bwMode="auto">
          <a:xfrm>
            <a:off x="2535104" y="4475999"/>
            <a:ext cx="3206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de-DE" altLang="en-US" sz="900" dirty="0">
                <a:solidFill>
                  <a:srgbClr val="000000"/>
                </a:solidFill>
              </a:rPr>
              <a:t>30–39</a:t>
            </a:r>
          </a:p>
        </p:txBody>
      </p:sp>
      <p:sp>
        <p:nvSpPr>
          <p:cNvPr id="333" name="Rectangle 143">
            <a:extLst>
              <a:ext uri="{FF2B5EF4-FFF2-40B4-BE49-F238E27FC236}">
                <a16:creationId xmlns:a16="http://schemas.microsoft.com/office/drawing/2014/main" id="{C19AD678-2907-4216-AE46-6FB823CAEF9B}"/>
              </a:ext>
            </a:extLst>
          </p:cNvPr>
          <p:cNvSpPr>
            <a:spLocks noChangeArrowheads="1"/>
          </p:cNvSpPr>
          <p:nvPr/>
        </p:nvSpPr>
        <p:spPr bwMode="auto">
          <a:xfrm>
            <a:off x="3410841" y="4475999"/>
            <a:ext cx="3206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de-DE" altLang="en-US" sz="900" dirty="0">
                <a:solidFill>
                  <a:srgbClr val="000000"/>
                </a:solidFill>
              </a:rPr>
              <a:t>40–49</a:t>
            </a:r>
          </a:p>
        </p:txBody>
      </p:sp>
      <p:sp>
        <p:nvSpPr>
          <p:cNvPr id="334" name="Rectangle 144">
            <a:extLst>
              <a:ext uri="{FF2B5EF4-FFF2-40B4-BE49-F238E27FC236}">
                <a16:creationId xmlns:a16="http://schemas.microsoft.com/office/drawing/2014/main" id="{4EED4D90-3C14-4425-BD5C-E1C18F3FD5EF}"/>
              </a:ext>
            </a:extLst>
          </p:cNvPr>
          <p:cNvSpPr>
            <a:spLocks noChangeArrowheads="1"/>
          </p:cNvSpPr>
          <p:nvPr/>
        </p:nvSpPr>
        <p:spPr bwMode="auto">
          <a:xfrm>
            <a:off x="3613920" y="4637582"/>
            <a:ext cx="79508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de-DE" altLang="en-US" sz="1050" b="1" dirty="0">
                <a:solidFill>
                  <a:srgbClr val="363D3B"/>
                </a:solidFill>
              </a:rPr>
              <a:t>Alter (Jahre)</a:t>
            </a:r>
            <a:endParaRPr lang="de-DE" altLang="en-US" sz="3600" dirty="0">
              <a:solidFill>
                <a:srgbClr val="363D3B"/>
              </a:solidFill>
            </a:endParaRPr>
          </a:p>
        </p:txBody>
      </p:sp>
      <p:sp>
        <p:nvSpPr>
          <p:cNvPr id="335" name="Rectangle 145">
            <a:extLst>
              <a:ext uri="{FF2B5EF4-FFF2-40B4-BE49-F238E27FC236}">
                <a16:creationId xmlns:a16="http://schemas.microsoft.com/office/drawing/2014/main" id="{744D5183-6CB2-4471-A188-DBEB2B90C8B0}"/>
              </a:ext>
            </a:extLst>
          </p:cNvPr>
          <p:cNvSpPr>
            <a:spLocks noChangeArrowheads="1"/>
          </p:cNvSpPr>
          <p:nvPr/>
        </p:nvSpPr>
        <p:spPr bwMode="auto">
          <a:xfrm>
            <a:off x="4280612" y="4475999"/>
            <a:ext cx="3206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de-DE" altLang="en-US" sz="900" dirty="0">
                <a:solidFill>
                  <a:srgbClr val="000000"/>
                </a:solidFill>
              </a:rPr>
              <a:t>50–59</a:t>
            </a:r>
          </a:p>
        </p:txBody>
      </p:sp>
      <p:sp>
        <p:nvSpPr>
          <p:cNvPr id="336" name="Rectangle 146">
            <a:extLst>
              <a:ext uri="{FF2B5EF4-FFF2-40B4-BE49-F238E27FC236}">
                <a16:creationId xmlns:a16="http://schemas.microsoft.com/office/drawing/2014/main" id="{1E7308A3-1145-40A2-8E6A-41A3B9D39176}"/>
              </a:ext>
            </a:extLst>
          </p:cNvPr>
          <p:cNvSpPr>
            <a:spLocks noChangeArrowheads="1"/>
          </p:cNvSpPr>
          <p:nvPr/>
        </p:nvSpPr>
        <p:spPr bwMode="auto">
          <a:xfrm>
            <a:off x="5148053" y="4475999"/>
            <a:ext cx="3206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de-DE" altLang="en-US" sz="900" dirty="0">
                <a:solidFill>
                  <a:srgbClr val="000000"/>
                </a:solidFill>
              </a:rPr>
              <a:t>60–69</a:t>
            </a:r>
          </a:p>
        </p:txBody>
      </p:sp>
      <p:sp>
        <p:nvSpPr>
          <p:cNvPr id="337" name="Rectangle 147">
            <a:extLst>
              <a:ext uri="{FF2B5EF4-FFF2-40B4-BE49-F238E27FC236}">
                <a16:creationId xmlns:a16="http://schemas.microsoft.com/office/drawing/2014/main" id="{82496A9C-E276-4728-9CB7-31A0C19BAFE2}"/>
              </a:ext>
            </a:extLst>
          </p:cNvPr>
          <p:cNvSpPr>
            <a:spLocks noChangeArrowheads="1"/>
          </p:cNvSpPr>
          <p:nvPr/>
        </p:nvSpPr>
        <p:spPr bwMode="auto">
          <a:xfrm>
            <a:off x="6080780" y="4475999"/>
            <a:ext cx="1923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de-DE" sz="900" dirty="0">
                <a:solidFill>
                  <a:srgbClr val="000000"/>
                </a:solidFill>
              </a:rPr>
              <a:t>≥</a:t>
            </a:r>
            <a:r>
              <a:rPr lang="de-DE" altLang="en-US" sz="900" dirty="0">
                <a:solidFill>
                  <a:srgbClr val="000000"/>
                </a:solidFill>
              </a:rPr>
              <a:t>70</a:t>
            </a:r>
          </a:p>
        </p:txBody>
      </p:sp>
      <p:sp>
        <p:nvSpPr>
          <p:cNvPr id="99" name="Freeform 130">
            <a:extLst>
              <a:ext uri="{FF2B5EF4-FFF2-40B4-BE49-F238E27FC236}">
                <a16:creationId xmlns:a16="http://schemas.microsoft.com/office/drawing/2014/main" id="{485740F2-9B76-4560-8F43-B67BB5559AE7}"/>
              </a:ext>
            </a:extLst>
          </p:cNvPr>
          <p:cNvSpPr>
            <a:spLocks noChangeAspect="1"/>
          </p:cNvSpPr>
          <p:nvPr/>
        </p:nvSpPr>
        <p:spPr bwMode="auto">
          <a:xfrm>
            <a:off x="7479251" y="2051447"/>
            <a:ext cx="1302446" cy="1755000"/>
          </a:xfrm>
          <a:custGeom>
            <a:avLst/>
            <a:gdLst>
              <a:gd name="T0" fmla="*/ 233 w 247"/>
              <a:gd name="T1" fmla="*/ 133 h 332"/>
              <a:gd name="T2" fmla="*/ 230 w 247"/>
              <a:gd name="T3" fmla="*/ 100 h 332"/>
              <a:gd name="T4" fmla="*/ 219 w 247"/>
              <a:gd name="T5" fmla="*/ 59 h 332"/>
              <a:gd name="T6" fmla="*/ 211 w 247"/>
              <a:gd name="T7" fmla="*/ 41 h 332"/>
              <a:gd name="T8" fmla="*/ 190 w 247"/>
              <a:gd name="T9" fmla="*/ 29 h 332"/>
              <a:gd name="T10" fmla="*/ 195 w 247"/>
              <a:gd name="T11" fmla="*/ 17 h 332"/>
              <a:gd name="T12" fmla="*/ 189 w 247"/>
              <a:gd name="T13" fmla="*/ 13 h 332"/>
              <a:gd name="T14" fmla="*/ 184 w 247"/>
              <a:gd name="T15" fmla="*/ 15 h 332"/>
              <a:gd name="T16" fmla="*/ 170 w 247"/>
              <a:gd name="T17" fmla="*/ 23 h 332"/>
              <a:gd name="T18" fmla="*/ 166 w 247"/>
              <a:gd name="T19" fmla="*/ 24 h 332"/>
              <a:gd name="T20" fmla="*/ 143 w 247"/>
              <a:gd name="T21" fmla="*/ 40 h 332"/>
              <a:gd name="T22" fmla="*/ 126 w 247"/>
              <a:gd name="T23" fmla="*/ 40 h 332"/>
              <a:gd name="T24" fmla="*/ 134 w 247"/>
              <a:gd name="T25" fmla="*/ 25 h 332"/>
              <a:gd name="T26" fmla="*/ 133 w 247"/>
              <a:gd name="T27" fmla="*/ 24 h 332"/>
              <a:gd name="T28" fmla="*/ 114 w 247"/>
              <a:gd name="T29" fmla="*/ 23 h 332"/>
              <a:gd name="T30" fmla="*/ 106 w 247"/>
              <a:gd name="T31" fmla="*/ 8 h 332"/>
              <a:gd name="T32" fmla="*/ 86 w 247"/>
              <a:gd name="T33" fmla="*/ 4 h 332"/>
              <a:gd name="T34" fmla="*/ 75 w 247"/>
              <a:gd name="T35" fmla="*/ 12 h 332"/>
              <a:gd name="T36" fmla="*/ 81 w 247"/>
              <a:gd name="T37" fmla="*/ 19 h 332"/>
              <a:gd name="T38" fmla="*/ 78 w 247"/>
              <a:gd name="T39" fmla="*/ 33 h 332"/>
              <a:gd name="T40" fmla="*/ 85 w 247"/>
              <a:gd name="T41" fmla="*/ 44 h 332"/>
              <a:gd name="T42" fmla="*/ 69 w 247"/>
              <a:gd name="T43" fmla="*/ 52 h 332"/>
              <a:gd name="T44" fmla="*/ 62 w 247"/>
              <a:gd name="T45" fmla="*/ 63 h 332"/>
              <a:gd name="T46" fmla="*/ 52 w 247"/>
              <a:gd name="T47" fmla="*/ 49 h 332"/>
              <a:gd name="T48" fmla="*/ 33 w 247"/>
              <a:gd name="T49" fmla="*/ 54 h 332"/>
              <a:gd name="T50" fmla="*/ 33 w 247"/>
              <a:gd name="T51" fmla="*/ 70 h 332"/>
              <a:gd name="T52" fmla="*/ 36 w 247"/>
              <a:gd name="T53" fmla="*/ 86 h 332"/>
              <a:gd name="T54" fmla="*/ 23 w 247"/>
              <a:gd name="T55" fmla="*/ 104 h 332"/>
              <a:gd name="T56" fmla="*/ 31 w 247"/>
              <a:gd name="T57" fmla="*/ 119 h 332"/>
              <a:gd name="T58" fmla="*/ 25 w 247"/>
              <a:gd name="T59" fmla="*/ 126 h 332"/>
              <a:gd name="T60" fmla="*/ 6 w 247"/>
              <a:gd name="T61" fmla="*/ 133 h 332"/>
              <a:gd name="T62" fmla="*/ 7 w 247"/>
              <a:gd name="T63" fmla="*/ 143 h 332"/>
              <a:gd name="T64" fmla="*/ 4 w 247"/>
              <a:gd name="T65" fmla="*/ 158 h 332"/>
              <a:gd name="T66" fmla="*/ 2 w 247"/>
              <a:gd name="T67" fmla="*/ 169 h 332"/>
              <a:gd name="T68" fmla="*/ 3 w 247"/>
              <a:gd name="T69" fmla="*/ 178 h 332"/>
              <a:gd name="T70" fmla="*/ 10 w 247"/>
              <a:gd name="T71" fmla="*/ 189 h 332"/>
              <a:gd name="T72" fmla="*/ 4 w 247"/>
              <a:gd name="T73" fmla="*/ 201 h 332"/>
              <a:gd name="T74" fmla="*/ 11 w 247"/>
              <a:gd name="T75" fmla="*/ 217 h 332"/>
              <a:gd name="T76" fmla="*/ 15 w 247"/>
              <a:gd name="T77" fmla="*/ 241 h 332"/>
              <a:gd name="T78" fmla="*/ 43 w 247"/>
              <a:gd name="T79" fmla="*/ 252 h 332"/>
              <a:gd name="T80" fmla="*/ 45 w 247"/>
              <a:gd name="T81" fmla="*/ 277 h 332"/>
              <a:gd name="T82" fmla="*/ 38 w 247"/>
              <a:gd name="T83" fmla="*/ 311 h 332"/>
              <a:gd name="T84" fmla="*/ 51 w 247"/>
              <a:gd name="T85" fmla="*/ 316 h 332"/>
              <a:gd name="T86" fmla="*/ 60 w 247"/>
              <a:gd name="T87" fmla="*/ 313 h 332"/>
              <a:gd name="T88" fmla="*/ 74 w 247"/>
              <a:gd name="T89" fmla="*/ 307 h 332"/>
              <a:gd name="T90" fmla="*/ 87 w 247"/>
              <a:gd name="T91" fmla="*/ 311 h 332"/>
              <a:gd name="T92" fmla="*/ 99 w 247"/>
              <a:gd name="T93" fmla="*/ 318 h 332"/>
              <a:gd name="T94" fmla="*/ 113 w 247"/>
              <a:gd name="T95" fmla="*/ 327 h 332"/>
              <a:gd name="T96" fmla="*/ 122 w 247"/>
              <a:gd name="T97" fmla="*/ 321 h 332"/>
              <a:gd name="T98" fmla="*/ 141 w 247"/>
              <a:gd name="T99" fmla="*/ 325 h 332"/>
              <a:gd name="T100" fmla="*/ 165 w 247"/>
              <a:gd name="T101" fmla="*/ 316 h 332"/>
              <a:gd name="T102" fmla="*/ 185 w 247"/>
              <a:gd name="T103" fmla="*/ 313 h 332"/>
              <a:gd name="T104" fmla="*/ 199 w 247"/>
              <a:gd name="T105" fmla="*/ 313 h 332"/>
              <a:gd name="T106" fmla="*/ 190 w 247"/>
              <a:gd name="T107" fmla="*/ 296 h 332"/>
              <a:gd name="T108" fmla="*/ 203 w 247"/>
              <a:gd name="T109" fmla="*/ 283 h 332"/>
              <a:gd name="T110" fmla="*/ 218 w 247"/>
              <a:gd name="T111" fmla="*/ 270 h 332"/>
              <a:gd name="T112" fmla="*/ 206 w 247"/>
              <a:gd name="T113" fmla="*/ 254 h 332"/>
              <a:gd name="T114" fmla="*/ 183 w 247"/>
              <a:gd name="T115" fmla="*/ 234 h 332"/>
              <a:gd name="T116" fmla="*/ 167 w 247"/>
              <a:gd name="T117" fmla="*/ 200 h 332"/>
              <a:gd name="T118" fmla="*/ 190 w 247"/>
              <a:gd name="T119" fmla="*/ 193 h 332"/>
              <a:gd name="T120" fmla="*/ 216 w 247"/>
              <a:gd name="T121" fmla="*/ 172 h 332"/>
              <a:gd name="T122" fmla="*/ 236 w 247"/>
              <a:gd name="T123" fmla="*/ 171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7" h="332">
                <a:moveTo>
                  <a:pt x="247" y="154"/>
                </a:moveTo>
                <a:cubicBezTo>
                  <a:pt x="247" y="154"/>
                  <a:pt x="245" y="151"/>
                  <a:pt x="244" y="151"/>
                </a:cubicBezTo>
                <a:cubicBezTo>
                  <a:pt x="244" y="151"/>
                  <a:pt x="242" y="148"/>
                  <a:pt x="242" y="147"/>
                </a:cubicBezTo>
                <a:cubicBezTo>
                  <a:pt x="242" y="147"/>
                  <a:pt x="242" y="145"/>
                  <a:pt x="242" y="145"/>
                </a:cubicBezTo>
                <a:cubicBezTo>
                  <a:pt x="242" y="145"/>
                  <a:pt x="240" y="144"/>
                  <a:pt x="239" y="144"/>
                </a:cubicBezTo>
                <a:cubicBezTo>
                  <a:pt x="239" y="143"/>
                  <a:pt x="236" y="143"/>
                  <a:pt x="236" y="143"/>
                </a:cubicBezTo>
                <a:cubicBezTo>
                  <a:pt x="236" y="140"/>
                  <a:pt x="236" y="140"/>
                  <a:pt x="236" y="140"/>
                </a:cubicBezTo>
                <a:cubicBezTo>
                  <a:pt x="237" y="136"/>
                  <a:pt x="237" y="136"/>
                  <a:pt x="237" y="136"/>
                </a:cubicBezTo>
                <a:cubicBezTo>
                  <a:pt x="233" y="133"/>
                  <a:pt x="233" y="133"/>
                  <a:pt x="233" y="133"/>
                </a:cubicBezTo>
                <a:cubicBezTo>
                  <a:pt x="232" y="130"/>
                  <a:pt x="232" y="130"/>
                  <a:pt x="232" y="130"/>
                </a:cubicBezTo>
                <a:cubicBezTo>
                  <a:pt x="232" y="130"/>
                  <a:pt x="233" y="128"/>
                  <a:pt x="233" y="127"/>
                </a:cubicBezTo>
                <a:cubicBezTo>
                  <a:pt x="234" y="126"/>
                  <a:pt x="235" y="123"/>
                  <a:pt x="235" y="123"/>
                </a:cubicBezTo>
                <a:cubicBezTo>
                  <a:pt x="233" y="120"/>
                  <a:pt x="233" y="120"/>
                  <a:pt x="233" y="120"/>
                </a:cubicBezTo>
                <a:cubicBezTo>
                  <a:pt x="233" y="120"/>
                  <a:pt x="232" y="119"/>
                  <a:pt x="233" y="118"/>
                </a:cubicBezTo>
                <a:cubicBezTo>
                  <a:pt x="233" y="118"/>
                  <a:pt x="232" y="113"/>
                  <a:pt x="232" y="113"/>
                </a:cubicBezTo>
                <a:cubicBezTo>
                  <a:pt x="232" y="113"/>
                  <a:pt x="232" y="109"/>
                  <a:pt x="230" y="109"/>
                </a:cubicBezTo>
                <a:cubicBezTo>
                  <a:pt x="229" y="109"/>
                  <a:pt x="228" y="106"/>
                  <a:pt x="228" y="106"/>
                </a:cubicBezTo>
                <a:cubicBezTo>
                  <a:pt x="230" y="100"/>
                  <a:pt x="230" y="100"/>
                  <a:pt x="230" y="100"/>
                </a:cubicBezTo>
                <a:cubicBezTo>
                  <a:pt x="230" y="100"/>
                  <a:pt x="231" y="96"/>
                  <a:pt x="228" y="95"/>
                </a:cubicBezTo>
                <a:cubicBezTo>
                  <a:pt x="225" y="94"/>
                  <a:pt x="221" y="92"/>
                  <a:pt x="220" y="91"/>
                </a:cubicBezTo>
                <a:cubicBezTo>
                  <a:pt x="220" y="90"/>
                  <a:pt x="218" y="88"/>
                  <a:pt x="217" y="87"/>
                </a:cubicBezTo>
                <a:cubicBezTo>
                  <a:pt x="216" y="87"/>
                  <a:pt x="216" y="87"/>
                  <a:pt x="216" y="87"/>
                </a:cubicBezTo>
                <a:cubicBezTo>
                  <a:pt x="217" y="80"/>
                  <a:pt x="217" y="80"/>
                  <a:pt x="217" y="80"/>
                </a:cubicBezTo>
                <a:cubicBezTo>
                  <a:pt x="221" y="77"/>
                  <a:pt x="221" y="77"/>
                  <a:pt x="221" y="77"/>
                </a:cubicBezTo>
                <a:cubicBezTo>
                  <a:pt x="221" y="70"/>
                  <a:pt x="221" y="70"/>
                  <a:pt x="221" y="70"/>
                </a:cubicBezTo>
                <a:cubicBezTo>
                  <a:pt x="221" y="63"/>
                  <a:pt x="221" y="63"/>
                  <a:pt x="221" y="63"/>
                </a:cubicBezTo>
                <a:cubicBezTo>
                  <a:pt x="221" y="63"/>
                  <a:pt x="222" y="61"/>
                  <a:pt x="219" y="59"/>
                </a:cubicBezTo>
                <a:cubicBezTo>
                  <a:pt x="217" y="56"/>
                  <a:pt x="217" y="53"/>
                  <a:pt x="217" y="52"/>
                </a:cubicBezTo>
                <a:cubicBezTo>
                  <a:pt x="217" y="52"/>
                  <a:pt x="216" y="49"/>
                  <a:pt x="216" y="48"/>
                </a:cubicBezTo>
                <a:cubicBezTo>
                  <a:pt x="216" y="47"/>
                  <a:pt x="215" y="47"/>
                  <a:pt x="215" y="46"/>
                </a:cubicBezTo>
                <a:cubicBezTo>
                  <a:pt x="212" y="46"/>
                  <a:pt x="208" y="47"/>
                  <a:pt x="208" y="47"/>
                </a:cubicBezTo>
                <a:cubicBezTo>
                  <a:pt x="208" y="47"/>
                  <a:pt x="207" y="46"/>
                  <a:pt x="206" y="46"/>
                </a:cubicBezTo>
                <a:cubicBezTo>
                  <a:pt x="206" y="46"/>
                  <a:pt x="204" y="44"/>
                  <a:pt x="204" y="44"/>
                </a:cubicBezTo>
                <a:cubicBezTo>
                  <a:pt x="206" y="44"/>
                  <a:pt x="206" y="44"/>
                  <a:pt x="206" y="44"/>
                </a:cubicBezTo>
                <a:cubicBezTo>
                  <a:pt x="209" y="43"/>
                  <a:pt x="209" y="43"/>
                  <a:pt x="209" y="43"/>
                </a:cubicBezTo>
                <a:cubicBezTo>
                  <a:pt x="211" y="41"/>
                  <a:pt x="211" y="41"/>
                  <a:pt x="211" y="41"/>
                </a:cubicBezTo>
                <a:cubicBezTo>
                  <a:pt x="212" y="40"/>
                  <a:pt x="212" y="40"/>
                  <a:pt x="212" y="40"/>
                </a:cubicBezTo>
                <a:cubicBezTo>
                  <a:pt x="211" y="36"/>
                  <a:pt x="211" y="36"/>
                  <a:pt x="211" y="36"/>
                </a:cubicBezTo>
                <a:cubicBezTo>
                  <a:pt x="210" y="36"/>
                  <a:pt x="210" y="36"/>
                  <a:pt x="210" y="36"/>
                </a:cubicBezTo>
                <a:cubicBezTo>
                  <a:pt x="210" y="36"/>
                  <a:pt x="206" y="34"/>
                  <a:pt x="206" y="33"/>
                </a:cubicBezTo>
                <a:cubicBezTo>
                  <a:pt x="206" y="33"/>
                  <a:pt x="205" y="31"/>
                  <a:pt x="205" y="31"/>
                </a:cubicBezTo>
                <a:cubicBezTo>
                  <a:pt x="203" y="31"/>
                  <a:pt x="203" y="31"/>
                  <a:pt x="203" y="31"/>
                </a:cubicBezTo>
                <a:cubicBezTo>
                  <a:pt x="203" y="31"/>
                  <a:pt x="197" y="31"/>
                  <a:pt x="197" y="31"/>
                </a:cubicBezTo>
                <a:cubicBezTo>
                  <a:pt x="197" y="32"/>
                  <a:pt x="193" y="31"/>
                  <a:pt x="193" y="31"/>
                </a:cubicBezTo>
                <a:cubicBezTo>
                  <a:pt x="193" y="31"/>
                  <a:pt x="191" y="30"/>
                  <a:pt x="190" y="29"/>
                </a:cubicBezTo>
                <a:cubicBezTo>
                  <a:pt x="190" y="28"/>
                  <a:pt x="190" y="27"/>
                  <a:pt x="190" y="26"/>
                </a:cubicBezTo>
                <a:cubicBezTo>
                  <a:pt x="190" y="25"/>
                  <a:pt x="190" y="26"/>
                  <a:pt x="192" y="25"/>
                </a:cubicBezTo>
                <a:cubicBezTo>
                  <a:pt x="193" y="24"/>
                  <a:pt x="194" y="24"/>
                  <a:pt x="195" y="24"/>
                </a:cubicBezTo>
                <a:cubicBezTo>
                  <a:pt x="195" y="23"/>
                  <a:pt x="195" y="23"/>
                  <a:pt x="195" y="23"/>
                </a:cubicBezTo>
                <a:cubicBezTo>
                  <a:pt x="195" y="23"/>
                  <a:pt x="199" y="23"/>
                  <a:pt x="199" y="23"/>
                </a:cubicBezTo>
                <a:cubicBezTo>
                  <a:pt x="199" y="23"/>
                  <a:pt x="199" y="21"/>
                  <a:pt x="199" y="21"/>
                </a:cubicBezTo>
                <a:cubicBezTo>
                  <a:pt x="197" y="20"/>
                  <a:pt x="197" y="20"/>
                  <a:pt x="197" y="20"/>
                </a:cubicBezTo>
                <a:cubicBezTo>
                  <a:pt x="197" y="20"/>
                  <a:pt x="195" y="18"/>
                  <a:pt x="195" y="18"/>
                </a:cubicBezTo>
                <a:cubicBezTo>
                  <a:pt x="195" y="17"/>
                  <a:pt x="195" y="17"/>
                  <a:pt x="195" y="17"/>
                </a:cubicBezTo>
                <a:cubicBezTo>
                  <a:pt x="195" y="17"/>
                  <a:pt x="197" y="15"/>
                  <a:pt x="197" y="15"/>
                </a:cubicBezTo>
                <a:cubicBezTo>
                  <a:pt x="198" y="14"/>
                  <a:pt x="197" y="13"/>
                  <a:pt x="197" y="13"/>
                </a:cubicBezTo>
                <a:cubicBezTo>
                  <a:pt x="197" y="13"/>
                  <a:pt x="196" y="12"/>
                  <a:pt x="195" y="12"/>
                </a:cubicBezTo>
                <a:cubicBezTo>
                  <a:pt x="195" y="12"/>
                  <a:pt x="194" y="14"/>
                  <a:pt x="194" y="14"/>
                </a:cubicBezTo>
                <a:cubicBezTo>
                  <a:pt x="193" y="14"/>
                  <a:pt x="193" y="16"/>
                  <a:pt x="193" y="16"/>
                </a:cubicBezTo>
                <a:cubicBezTo>
                  <a:pt x="193" y="16"/>
                  <a:pt x="191" y="17"/>
                  <a:pt x="191" y="17"/>
                </a:cubicBezTo>
                <a:cubicBezTo>
                  <a:pt x="190" y="16"/>
                  <a:pt x="191" y="16"/>
                  <a:pt x="191" y="15"/>
                </a:cubicBezTo>
                <a:cubicBezTo>
                  <a:pt x="191" y="15"/>
                  <a:pt x="190" y="14"/>
                  <a:pt x="190" y="14"/>
                </a:cubicBezTo>
                <a:cubicBezTo>
                  <a:pt x="190" y="14"/>
                  <a:pt x="189" y="13"/>
                  <a:pt x="189" y="13"/>
                </a:cubicBezTo>
                <a:cubicBezTo>
                  <a:pt x="189" y="12"/>
                  <a:pt x="190" y="12"/>
                  <a:pt x="191" y="12"/>
                </a:cubicBezTo>
                <a:cubicBezTo>
                  <a:pt x="191" y="11"/>
                  <a:pt x="191" y="10"/>
                  <a:pt x="191" y="10"/>
                </a:cubicBezTo>
                <a:cubicBezTo>
                  <a:pt x="191" y="10"/>
                  <a:pt x="191" y="9"/>
                  <a:pt x="190" y="9"/>
                </a:cubicBezTo>
                <a:cubicBezTo>
                  <a:pt x="190" y="8"/>
                  <a:pt x="189" y="9"/>
                  <a:pt x="189" y="9"/>
                </a:cubicBezTo>
                <a:cubicBezTo>
                  <a:pt x="189" y="9"/>
                  <a:pt x="187" y="11"/>
                  <a:pt x="187" y="11"/>
                </a:cubicBezTo>
                <a:cubicBezTo>
                  <a:pt x="187" y="11"/>
                  <a:pt x="186" y="12"/>
                  <a:pt x="186" y="12"/>
                </a:cubicBezTo>
                <a:cubicBezTo>
                  <a:pt x="186" y="12"/>
                  <a:pt x="186" y="14"/>
                  <a:pt x="186" y="14"/>
                </a:cubicBezTo>
                <a:cubicBezTo>
                  <a:pt x="186" y="14"/>
                  <a:pt x="184" y="15"/>
                  <a:pt x="184" y="15"/>
                </a:cubicBezTo>
                <a:cubicBezTo>
                  <a:pt x="184" y="15"/>
                  <a:pt x="184" y="15"/>
                  <a:pt x="184" y="15"/>
                </a:cubicBezTo>
                <a:cubicBezTo>
                  <a:pt x="184" y="15"/>
                  <a:pt x="183" y="17"/>
                  <a:pt x="183" y="17"/>
                </a:cubicBezTo>
                <a:cubicBezTo>
                  <a:pt x="183" y="17"/>
                  <a:pt x="183" y="19"/>
                  <a:pt x="183" y="19"/>
                </a:cubicBezTo>
                <a:cubicBezTo>
                  <a:pt x="183" y="19"/>
                  <a:pt x="182" y="20"/>
                  <a:pt x="181" y="21"/>
                </a:cubicBezTo>
                <a:cubicBezTo>
                  <a:pt x="180" y="21"/>
                  <a:pt x="180" y="22"/>
                  <a:pt x="180" y="22"/>
                </a:cubicBezTo>
                <a:cubicBezTo>
                  <a:pt x="180" y="23"/>
                  <a:pt x="180" y="23"/>
                  <a:pt x="180" y="23"/>
                </a:cubicBezTo>
                <a:cubicBezTo>
                  <a:pt x="177" y="24"/>
                  <a:pt x="177" y="24"/>
                  <a:pt x="177" y="24"/>
                </a:cubicBezTo>
                <a:cubicBezTo>
                  <a:pt x="177" y="24"/>
                  <a:pt x="175" y="23"/>
                  <a:pt x="175" y="23"/>
                </a:cubicBezTo>
                <a:cubicBezTo>
                  <a:pt x="175" y="23"/>
                  <a:pt x="173" y="23"/>
                  <a:pt x="173" y="23"/>
                </a:cubicBezTo>
                <a:cubicBezTo>
                  <a:pt x="173" y="23"/>
                  <a:pt x="170" y="23"/>
                  <a:pt x="170" y="23"/>
                </a:cubicBezTo>
                <a:cubicBezTo>
                  <a:pt x="170" y="23"/>
                  <a:pt x="169" y="24"/>
                  <a:pt x="169" y="24"/>
                </a:cubicBezTo>
                <a:cubicBezTo>
                  <a:pt x="168" y="26"/>
                  <a:pt x="168" y="26"/>
                  <a:pt x="168" y="26"/>
                </a:cubicBezTo>
                <a:cubicBezTo>
                  <a:pt x="168" y="26"/>
                  <a:pt x="168" y="24"/>
                  <a:pt x="168" y="24"/>
                </a:cubicBezTo>
                <a:cubicBezTo>
                  <a:pt x="169" y="23"/>
                  <a:pt x="170" y="22"/>
                  <a:pt x="170" y="22"/>
                </a:cubicBezTo>
                <a:cubicBezTo>
                  <a:pt x="171" y="22"/>
                  <a:pt x="171" y="21"/>
                  <a:pt x="171" y="20"/>
                </a:cubicBezTo>
                <a:cubicBezTo>
                  <a:pt x="171" y="20"/>
                  <a:pt x="170" y="19"/>
                  <a:pt x="170" y="19"/>
                </a:cubicBezTo>
                <a:cubicBezTo>
                  <a:pt x="168" y="20"/>
                  <a:pt x="168" y="20"/>
                  <a:pt x="168" y="20"/>
                </a:cubicBezTo>
                <a:cubicBezTo>
                  <a:pt x="168" y="20"/>
                  <a:pt x="167" y="22"/>
                  <a:pt x="167" y="23"/>
                </a:cubicBezTo>
                <a:cubicBezTo>
                  <a:pt x="167" y="24"/>
                  <a:pt x="166" y="24"/>
                  <a:pt x="166" y="24"/>
                </a:cubicBezTo>
                <a:cubicBezTo>
                  <a:pt x="164" y="26"/>
                  <a:pt x="164" y="26"/>
                  <a:pt x="164" y="26"/>
                </a:cubicBezTo>
                <a:cubicBezTo>
                  <a:pt x="163" y="28"/>
                  <a:pt x="163" y="28"/>
                  <a:pt x="163" y="28"/>
                </a:cubicBezTo>
                <a:cubicBezTo>
                  <a:pt x="163" y="28"/>
                  <a:pt x="160" y="31"/>
                  <a:pt x="159" y="31"/>
                </a:cubicBezTo>
                <a:cubicBezTo>
                  <a:pt x="159" y="32"/>
                  <a:pt x="156" y="33"/>
                  <a:pt x="156" y="33"/>
                </a:cubicBezTo>
                <a:cubicBezTo>
                  <a:pt x="156" y="33"/>
                  <a:pt x="151" y="33"/>
                  <a:pt x="150" y="33"/>
                </a:cubicBezTo>
                <a:cubicBezTo>
                  <a:pt x="149" y="33"/>
                  <a:pt x="148" y="35"/>
                  <a:pt x="148" y="35"/>
                </a:cubicBezTo>
                <a:cubicBezTo>
                  <a:pt x="148" y="35"/>
                  <a:pt x="147" y="36"/>
                  <a:pt x="147" y="37"/>
                </a:cubicBezTo>
                <a:cubicBezTo>
                  <a:pt x="146" y="37"/>
                  <a:pt x="145" y="38"/>
                  <a:pt x="145" y="38"/>
                </a:cubicBezTo>
                <a:cubicBezTo>
                  <a:pt x="144" y="39"/>
                  <a:pt x="143" y="40"/>
                  <a:pt x="143" y="40"/>
                </a:cubicBezTo>
                <a:cubicBezTo>
                  <a:pt x="143" y="40"/>
                  <a:pt x="142" y="42"/>
                  <a:pt x="142" y="42"/>
                </a:cubicBezTo>
                <a:cubicBezTo>
                  <a:pt x="142" y="43"/>
                  <a:pt x="139" y="42"/>
                  <a:pt x="139" y="42"/>
                </a:cubicBezTo>
                <a:cubicBezTo>
                  <a:pt x="138" y="41"/>
                  <a:pt x="138" y="41"/>
                  <a:pt x="138" y="41"/>
                </a:cubicBezTo>
                <a:cubicBezTo>
                  <a:pt x="135" y="40"/>
                  <a:pt x="135" y="40"/>
                  <a:pt x="135" y="40"/>
                </a:cubicBezTo>
                <a:cubicBezTo>
                  <a:pt x="132" y="40"/>
                  <a:pt x="132" y="40"/>
                  <a:pt x="132" y="40"/>
                </a:cubicBezTo>
                <a:cubicBezTo>
                  <a:pt x="131" y="41"/>
                  <a:pt x="131" y="41"/>
                  <a:pt x="131" y="41"/>
                </a:cubicBezTo>
                <a:cubicBezTo>
                  <a:pt x="130" y="42"/>
                  <a:pt x="130" y="42"/>
                  <a:pt x="130" y="42"/>
                </a:cubicBezTo>
                <a:cubicBezTo>
                  <a:pt x="128" y="42"/>
                  <a:pt x="128" y="42"/>
                  <a:pt x="128" y="42"/>
                </a:cubicBezTo>
                <a:cubicBezTo>
                  <a:pt x="126" y="40"/>
                  <a:pt x="126" y="40"/>
                  <a:pt x="126" y="40"/>
                </a:cubicBezTo>
                <a:cubicBezTo>
                  <a:pt x="125" y="38"/>
                  <a:pt x="125" y="38"/>
                  <a:pt x="125" y="38"/>
                </a:cubicBezTo>
                <a:cubicBezTo>
                  <a:pt x="126" y="37"/>
                  <a:pt x="126" y="37"/>
                  <a:pt x="126" y="37"/>
                </a:cubicBezTo>
                <a:cubicBezTo>
                  <a:pt x="129" y="37"/>
                  <a:pt x="129" y="37"/>
                  <a:pt x="129" y="37"/>
                </a:cubicBezTo>
                <a:cubicBezTo>
                  <a:pt x="131" y="35"/>
                  <a:pt x="131" y="35"/>
                  <a:pt x="131" y="35"/>
                </a:cubicBezTo>
                <a:cubicBezTo>
                  <a:pt x="131" y="34"/>
                  <a:pt x="131" y="34"/>
                  <a:pt x="131" y="34"/>
                </a:cubicBezTo>
                <a:cubicBezTo>
                  <a:pt x="131" y="34"/>
                  <a:pt x="133" y="33"/>
                  <a:pt x="133" y="33"/>
                </a:cubicBezTo>
                <a:cubicBezTo>
                  <a:pt x="134" y="33"/>
                  <a:pt x="134" y="31"/>
                  <a:pt x="134" y="31"/>
                </a:cubicBezTo>
                <a:cubicBezTo>
                  <a:pt x="134" y="28"/>
                  <a:pt x="134" y="28"/>
                  <a:pt x="134" y="28"/>
                </a:cubicBezTo>
                <a:cubicBezTo>
                  <a:pt x="134" y="25"/>
                  <a:pt x="134" y="25"/>
                  <a:pt x="134" y="25"/>
                </a:cubicBezTo>
                <a:cubicBezTo>
                  <a:pt x="135" y="23"/>
                  <a:pt x="135" y="23"/>
                  <a:pt x="135" y="23"/>
                </a:cubicBezTo>
                <a:cubicBezTo>
                  <a:pt x="138" y="22"/>
                  <a:pt x="138" y="22"/>
                  <a:pt x="138" y="22"/>
                </a:cubicBezTo>
                <a:cubicBezTo>
                  <a:pt x="138" y="20"/>
                  <a:pt x="138" y="20"/>
                  <a:pt x="138" y="20"/>
                </a:cubicBezTo>
                <a:cubicBezTo>
                  <a:pt x="137" y="17"/>
                  <a:pt x="137" y="17"/>
                  <a:pt x="137" y="17"/>
                </a:cubicBezTo>
                <a:cubicBezTo>
                  <a:pt x="137" y="17"/>
                  <a:pt x="133" y="17"/>
                  <a:pt x="133" y="17"/>
                </a:cubicBezTo>
                <a:cubicBezTo>
                  <a:pt x="132" y="17"/>
                  <a:pt x="131" y="18"/>
                  <a:pt x="131" y="18"/>
                </a:cubicBezTo>
                <a:cubicBezTo>
                  <a:pt x="131" y="21"/>
                  <a:pt x="131" y="21"/>
                  <a:pt x="131" y="21"/>
                </a:cubicBezTo>
                <a:cubicBezTo>
                  <a:pt x="133" y="23"/>
                  <a:pt x="133" y="23"/>
                  <a:pt x="133" y="23"/>
                </a:cubicBezTo>
                <a:cubicBezTo>
                  <a:pt x="133" y="24"/>
                  <a:pt x="133" y="24"/>
                  <a:pt x="133" y="24"/>
                </a:cubicBezTo>
                <a:cubicBezTo>
                  <a:pt x="131" y="25"/>
                  <a:pt x="131" y="25"/>
                  <a:pt x="131" y="25"/>
                </a:cubicBezTo>
                <a:cubicBezTo>
                  <a:pt x="129" y="24"/>
                  <a:pt x="129" y="24"/>
                  <a:pt x="129" y="24"/>
                </a:cubicBezTo>
                <a:cubicBezTo>
                  <a:pt x="128" y="26"/>
                  <a:pt x="128" y="26"/>
                  <a:pt x="128" y="26"/>
                </a:cubicBezTo>
                <a:cubicBezTo>
                  <a:pt x="127" y="28"/>
                  <a:pt x="127" y="28"/>
                  <a:pt x="127" y="28"/>
                </a:cubicBezTo>
                <a:cubicBezTo>
                  <a:pt x="123" y="27"/>
                  <a:pt x="123" y="27"/>
                  <a:pt x="123" y="27"/>
                </a:cubicBezTo>
                <a:cubicBezTo>
                  <a:pt x="120" y="25"/>
                  <a:pt x="120" y="25"/>
                  <a:pt x="120" y="25"/>
                </a:cubicBezTo>
                <a:cubicBezTo>
                  <a:pt x="118" y="23"/>
                  <a:pt x="118" y="23"/>
                  <a:pt x="118" y="23"/>
                </a:cubicBezTo>
                <a:cubicBezTo>
                  <a:pt x="115" y="23"/>
                  <a:pt x="115" y="23"/>
                  <a:pt x="115" y="23"/>
                </a:cubicBezTo>
                <a:cubicBezTo>
                  <a:pt x="114" y="23"/>
                  <a:pt x="114" y="23"/>
                  <a:pt x="114" y="23"/>
                </a:cubicBezTo>
                <a:cubicBezTo>
                  <a:pt x="111" y="23"/>
                  <a:pt x="111" y="23"/>
                  <a:pt x="111" y="23"/>
                </a:cubicBezTo>
                <a:cubicBezTo>
                  <a:pt x="110" y="22"/>
                  <a:pt x="110" y="22"/>
                  <a:pt x="110" y="22"/>
                </a:cubicBezTo>
                <a:cubicBezTo>
                  <a:pt x="109" y="21"/>
                  <a:pt x="109" y="21"/>
                  <a:pt x="109" y="21"/>
                </a:cubicBezTo>
                <a:cubicBezTo>
                  <a:pt x="107" y="21"/>
                  <a:pt x="107" y="21"/>
                  <a:pt x="107" y="21"/>
                </a:cubicBezTo>
                <a:cubicBezTo>
                  <a:pt x="105" y="20"/>
                  <a:pt x="105" y="20"/>
                  <a:pt x="105" y="20"/>
                </a:cubicBezTo>
                <a:cubicBezTo>
                  <a:pt x="105" y="18"/>
                  <a:pt x="105" y="18"/>
                  <a:pt x="105" y="18"/>
                </a:cubicBezTo>
                <a:cubicBezTo>
                  <a:pt x="105" y="18"/>
                  <a:pt x="106" y="15"/>
                  <a:pt x="106" y="14"/>
                </a:cubicBezTo>
                <a:cubicBezTo>
                  <a:pt x="107" y="14"/>
                  <a:pt x="107" y="12"/>
                  <a:pt x="107" y="12"/>
                </a:cubicBezTo>
                <a:cubicBezTo>
                  <a:pt x="106" y="8"/>
                  <a:pt x="106" y="8"/>
                  <a:pt x="106" y="8"/>
                </a:cubicBezTo>
                <a:cubicBezTo>
                  <a:pt x="99" y="1"/>
                  <a:pt x="99" y="1"/>
                  <a:pt x="99" y="1"/>
                </a:cubicBezTo>
                <a:cubicBezTo>
                  <a:pt x="99" y="3"/>
                  <a:pt x="99" y="3"/>
                  <a:pt x="99" y="3"/>
                </a:cubicBezTo>
                <a:cubicBezTo>
                  <a:pt x="97" y="4"/>
                  <a:pt x="97" y="4"/>
                  <a:pt x="97" y="4"/>
                </a:cubicBezTo>
                <a:cubicBezTo>
                  <a:pt x="96" y="2"/>
                  <a:pt x="96" y="2"/>
                  <a:pt x="96" y="2"/>
                </a:cubicBezTo>
                <a:cubicBezTo>
                  <a:pt x="96" y="2"/>
                  <a:pt x="95" y="1"/>
                  <a:pt x="95" y="2"/>
                </a:cubicBezTo>
                <a:cubicBezTo>
                  <a:pt x="94" y="2"/>
                  <a:pt x="91" y="4"/>
                  <a:pt x="91" y="4"/>
                </a:cubicBezTo>
                <a:cubicBezTo>
                  <a:pt x="91" y="4"/>
                  <a:pt x="90" y="4"/>
                  <a:pt x="89" y="4"/>
                </a:cubicBezTo>
                <a:cubicBezTo>
                  <a:pt x="89" y="4"/>
                  <a:pt x="88" y="5"/>
                  <a:pt x="88" y="5"/>
                </a:cubicBezTo>
                <a:cubicBezTo>
                  <a:pt x="86" y="4"/>
                  <a:pt x="86" y="4"/>
                  <a:pt x="86" y="4"/>
                </a:cubicBezTo>
                <a:cubicBezTo>
                  <a:pt x="83" y="2"/>
                  <a:pt x="83" y="2"/>
                  <a:pt x="83" y="2"/>
                </a:cubicBezTo>
                <a:cubicBezTo>
                  <a:pt x="83" y="2"/>
                  <a:pt x="81" y="2"/>
                  <a:pt x="80" y="2"/>
                </a:cubicBezTo>
                <a:cubicBezTo>
                  <a:pt x="79" y="2"/>
                  <a:pt x="76" y="0"/>
                  <a:pt x="76" y="0"/>
                </a:cubicBezTo>
                <a:cubicBezTo>
                  <a:pt x="74" y="0"/>
                  <a:pt x="74" y="0"/>
                  <a:pt x="74" y="0"/>
                </a:cubicBezTo>
                <a:cubicBezTo>
                  <a:pt x="71" y="1"/>
                  <a:pt x="71" y="1"/>
                  <a:pt x="71" y="1"/>
                </a:cubicBezTo>
                <a:cubicBezTo>
                  <a:pt x="72" y="7"/>
                  <a:pt x="72" y="7"/>
                  <a:pt x="72" y="7"/>
                </a:cubicBezTo>
                <a:cubicBezTo>
                  <a:pt x="73" y="9"/>
                  <a:pt x="73" y="9"/>
                  <a:pt x="73" y="9"/>
                </a:cubicBezTo>
                <a:cubicBezTo>
                  <a:pt x="74" y="11"/>
                  <a:pt x="74" y="11"/>
                  <a:pt x="74" y="11"/>
                </a:cubicBezTo>
                <a:cubicBezTo>
                  <a:pt x="75" y="12"/>
                  <a:pt x="75" y="12"/>
                  <a:pt x="75" y="12"/>
                </a:cubicBezTo>
                <a:cubicBezTo>
                  <a:pt x="77" y="14"/>
                  <a:pt x="77" y="14"/>
                  <a:pt x="77" y="14"/>
                </a:cubicBezTo>
                <a:cubicBezTo>
                  <a:pt x="79" y="17"/>
                  <a:pt x="79" y="17"/>
                  <a:pt x="79" y="17"/>
                </a:cubicBezTo>
                <a:cubicBezTo>
                  <a:pt x="80" y="19"/>
                  <a:pt x="80" y="19"/>
                  <a:pt x="80" y="19"/>
                </a:cubicBezTo>
                <a:cubicBezTo>
                  <a:pt x="79" y="19"/>
                  <a:pt x="79" y="19"/>
                  <a:pt x="79" y="19"/>
                </a:cubicBezTo>
                <a:cubicBezTo>
                  <a:pt x="77" y="19"/>
                  <a:pt x="77" y="19"/>
                  <a:pt x="77" y="19"/>
                </a:cubicBezTo>
                <a:cubicBezTo>
                  <a:pt x="77" y="21"/>
                  <a:pt x="77" y="21"/>
                  <a:pt x="77" y="21"/>
                </a:cubicBezTo>
                <a:cubicBezTo>
                  <a:pt x="77" y="21"/>
                  <a:pt x="78" y="21"/>
                  <a:pt x="78" y="21"/>
                </a:cubicBezTo>
                <a:cubicBezTo>
                  <a:pt x="79" y="21"/>
                  <a:pt x="80" y="20"/>
                  <a:pt x="80" y="20"/>
                </a:cubicBezTo>
                <a:cubicBezTo>
                  <a:pt x="81" y="19"/>
                  <a:pt x="81" y="19"/>
                  <a:pt x="81" y="19"/>
                </a:cubicBezTo>
                <a:cubicBezTo>
                  <a:pt x="82" y="21"/>
                  <a:pt x="82" y="21"/>
                  <a:pt x="82" y="21"/>
                </a:cubicBezTo>
                <a:cubicBezTo>
                  <a:pt x="76" y="23"/>
                  <a:pt x="76" y="23"/>
                  <a:pt x="76" y="23"/>
                </a:cubicBezTo>
                <a:cubicBezTo>
                  <a:pt x="72" y="24"/>
                  <a:pt x="72" y="24"/>
                  <a:pt x="72" y="24"/>
                </a:cubicBezTo>
                <a:cubicBezTo>
                  <a:pt x="71" y="27"/>
                  <a:pt x="71" y="27"/>
                  <a:pt x="71" y="27"/>
                </a:cubicBezTo>
                <a:cubicBezTo>
                  <a:pt x="73" y="29"/>
                  <a:pt x="73" y="29"/>
                  <a:pt x="73" y="29"/>
                </a:cubicBezTo>
                <a:cubicBezTo>
                  <a:pt x="75" y="29"/>
                  <a:pt x="75" y="29"/>
                  <a:pt x="75" y="29"/>
                </a:cubicBezTo>
                <a:cubicBezTo>
                  <a:pt x="78" y="29"/>
                  <a:pt x="78" y="29"/>
                  <a:pt x="78" y="29"/>
                </a:cubicBezTo>
                <a:cubicBezTo>
                  <a:pt x="78" y="29"/>
                  <a:pt x="78" y="30"/>
                  <a:pt x="77" y="31"/>
                </a:cubicBezTo>
                <a:cubicBezTo>
                  <a:pt x="77" y="33"/>
                  <a:pt x="78" y="33"/>
                  <a:pt x="78" y="33"/>
                </a:cubicBezTo>
                <a:cubicBezTo>
                  <a:pt x="80" y="33"/>
                  <a:pt x="80" y="33"/>
                  <a:pt x="80" y="33"/>
                </a:cubicBezTo>
                <a:cubicBezTo>
                  <a:pt x="80" y="33"/>
                  <a:pt x="80" y="34"/>
                  <a:pt x="79" y="35"/>
                </a:cubicBezTo>
                <a:cubicBezTo>
                  <a:pt x="78" y="35"/>
                  <a:pt x="78" y="38"/>
                  <a:pt x="78" y="38"/>
                </a:cubicBezTo>
                <a:cubicBezTo>
                  <a:pt x="81" y="40"/>
                  <a:pt x="81" y="40"/>
                  <a:pt x="81" y="40"/>
                </a:cubicBezTo>
                <a:cubicBezTo>
                  <a:pt x="80" y="41"/>
                  <a:pt x="80" y="41"/>
                  <a:pt x="80" y="41"/>
                </a:cubicBezTo>
                <a:cubicBezTo>
                  <a:pt x="79" y="43"/>
                  <a:pt x="79" y="43"/>
                  <a:pt x="79" y="43"/>
                </a:cubicBezTo>
                <a:cubicBezTo>
                  <a:pt x="79" y="43"/>
                  <a:pt x="81" y="45"/>
                  <a:pt x="81" y="46"/>
                </a:cubicBezTo>
                <a:cubicBezTo>
                  <a:pt x="81" y="46"/>
                  <a:pt x="84" y="46"/>
                  <a:pt x="84" y="46"/>
                </a:cubicBezTo>
                <a:cubicBezTo>
                  <a:pt x="84" y="46"/>
                  <a:pt x="85" y="44"/>
                  <a:pt x="85" y="44"/>
                </a:cubicBezTo>
                <a:cubicBezTo>
                  <a:pt x="85" y="44"/>
                  <a:pt x="87" y="45"/>
                  <a:pt x="87" y="45"/>
                </a:cubicBezTo>
                <a:cubicBezTo>
                  <a:pt x="88" y="45"/>
                  <a:pt x="89" y="47"/>
                  <a:pt x="89" y="47"/>
                </a:cubicBezTo>
                <a:cubicBezTo>
                  <a:pt x="86" y="47"/>
                  <a:pt x="86" y="47"/>
                  <a:pt x="86" y="47"/>
                </a:cubicBezTo>
                <a:cubicBezTo>
                  <a:pt x="84" y="48"/>
                  <a:pt x="84" y="48"/>
                  <a:pt x="84" y="48"/>
                </a:cubicBezTo>
                <a:cubicBezTo>
                  <a:pt x="79" y="48"/>
                  <a:pt x="79" y="48"/>
                  <a:pt x="79" y="48"/>
                </a:cubicBezTo>
                <a:cubicBezTo>
                  <a:pt x="75" y="48"/>
                  <a:pt x="75" y="48"/>
                  <a:pt x="75" y="48"/>
                </a:cubicBezTo>
                <a:cubicBezTo>
                  <a:pt x="73" y="47"/>
                  <a:pt x="73" y="47"/>
                  <a:pt x="73" y="47"/>
                </a:cubicBezTo>
                <a:cubicBezTo>
                  <a:pt x="70" y="49"/>
                  <a:pt x="70" y="49"/>
                  <a:pt x="70" y="49"/>
                </a:cubicBezTo>
                <a:cubicBezTo>
                  <a:pt x="69" y="52"/>
                  <a:pt x="69" y="52"/>
                  <a:pt x="69" y="52"/>
                </a:cubicBezTo>
                <a:cubicBezTo>
                  <a:pt x="68" y="56"/>
                  <a:pt x="68" y="56"/>
                  <a:pt x="68" y="56"/>
                </a:cubicBezTo>
                <a:cubicBezTo>
                  <a:pt x="68" y="56"/>
                  <a:pt x="70" y="60"/>
                  <a:pt x="71" y="60"/>
                </a:cubicBezTo>
                <a:cubicBezTo>
                  <a:pt x="71" y="60"/>
                  <a:pt x="68" y="61"/>
                  <a:pt x="68" y="61"/>
                </a:cubicBezTo>
                <a:cubicBezTo>
                  <a:pt x="66" y="60"/>
                  <a:pt x="66" y="60"/>
                  <a:pt x="66" y="60"/>
                </a:cubicBezTo>
                <a:cubicBezTo>
                  <a:pt x="66" y="60"/>
                  <a:pt x="64" y="58"/>
                  <a:pt x="63" y="58"/>
                </a:cubicBezTo>
                <a:cubicBezTo>
                  <a:pt x="62" y="57"/>
                  <a:pt x="61" y="58"/>
                  <a:pt x="61" y="58"/>
                </a:cubicBezTo>
                <a:cubicBezTo>
                  <a:pt x="60" y="61"/>
                  <a:pt x="60" y="61"/>
                  <a:pt x="60" y="61"/>
                </a:cubicBezTo>
                <a:cubicBezTo>
                  <a:pt x="61" y="61"/>
                  <a:pt x="61" y="61"/>
                  <a:pt x="61" y="61"/>
                </a:cubicBezTo>
                <a:cubicBezTo>
                  <a:pt x="62" y="63"/>
                  <a:pt x="62" y="63"/>
                  <a:pt x="62" y="63"/>
                </a:cubicBezTo>
                <a:cubicBezTo>
                  <a:pt x="62" y="65"/>
                  <a:pt x="62" y="65"/>
                  <a:pt x="62" y="65"/>
                </a:cubicBezTo>
                <a:cubicBezTo>
                  <a:pt x="60" y="66"/>
                  <a:pt x="60" y="66"/>
                  <a:pt x="60" y="66"/>
                </a:cubicBezTo>
                <a:cubicBezTo>
                  <a:pt x="60" y="66"/>
                  <a:pt x="59" y="65"/>
                  <a:pt x="59" y="64"/>
                </a:cubicBezTo>
                <a:cubicBezTo>
                  <a:pt x="59" y="64"/>
                  <a:pt x="58" y="61"/>
                  <a:pt x="58" y="61"/>
                </a:cubicBezTo>
                <a:cubicBezTo>
                  <a:pt x="58" y="60"/>
                  <a:pt x="58" y="58"/>
                  <a:pt x="58" y="58"/>
                </a:cubicBezTo>
                <a:cubicBezTo>
                  <a:pt x="58" y="58"/>
                  <a:pt x="57" y="56"/>
                  <a:pt x="57" y="56"/>
                </a:cubicBezTo>
                <a:cubicBezTo>
                  <a:pt x="58" y="55"/>
                  <a:pt x="56" y="54"/>
                  <a:pt x="56" y="53"/>
                </a:cubicBezTo>
                <a:cubicBezTo>
                  <a:pt x="56" y="53"/>
                  <a:pt x="54" y="51"/>
                  <a:pt x="54" y="51"/>
                </a:cubicBezTo>
                <a:cubicBezTo>
                  <a:pt x="52" y="49"/>
                  <a:pt x="52" y="49"/>
                  <a:pt x="52" y="49"/>
                </a:cubicBezTo>
                <a:cubicBezTo>
                  <a:pt x="49" y="51"/>
                  <a:pt x="49" y="51"/>
                  <a:pt x="49" y="51"/>
                </a:cubicBezTo>
                <a:cubicBezTo>
                  <a:pt x="44" y="50"/>
                  <a:pt x="44" y="50"/>
                  <a:pt x="44" y="50"/>
                </a:cubicBezTo>
                <a:cubicBezTo>
                  <a:pt x="41" y="52"/>
                  <a:pt x="41" y="52"/>
                  <a:pt x="41" y="52"/>
                </a:cubicBezTo>
                <a:cubicBezTo>
                  <a:pt x="41" y="53"/>
                  <a:pt x="41" y="53"/>
                  <a:pt x="41" y="53"/>
                </a:cubicBezTo>
                <a:cubicBezTo>
                  <a:pt x="37" y="54"/>
                  <a:pt x="37" y="54"/>
                  <a:pt x="37" y="54"/>
                </a:cubicBezTo>
                <a:cubicBezTo>
                  <a:pt x="37" y="54"/>
                  <a:pt x="36" y="54"/>
                  <a:pt x="36" y="54"/>
                </a:cubicBezTo>
                <a:cubicBezTo>
                  <a:pt x="35" y="54"/>
                  <a:pt x="35" y="54"/>
                  <a:pt x="34" y="54"/>
                </a:cubicBezTo>
                <a:cubicBezTo>
                  <a:pt x="33" y="54"/>
                  <a:pt x="33" y="54"/>
                  <a:pt x="33" y="54"/>
                </a:cubicBezTo>
                <a:cubicBezTo>
                  <a:pt x="33" y="54"/>
                  <a:pt x="33" y="54"/>
                  <a:pt x="33" y="54"/>
                </a:cubicBezTo>
                <a:cubicBezTo>
                  <a:pt x="32" y="54"/>
                  <a:pt x="32" y="54"/>
                  <a:pt x="32" y="54"/>
                </a:cubicBezTo>
                <a:cubicBezTo>
                  <a:pt x="32" y="54"/>
                  <a:pt x="32" y="54"/>
                  <a:pt x="32" y="54"/>
                </a:cubicBezTo>
                <a:cubicBezTo>
                  <a:pt x="30" y="56"/>
                  <a:pt x="30" y="56"/>
                  <a:pt x="30" y="56"/>
                </a:cubicBezTo>
                <a:cubicBezTo>
                  <a:pt x="32" y="59"/>
                  <a:pt x="32" y="59"/>
                  <a:pt x="32" y="59"/>
                </a:cubicBezTo>
                <a:cubicBezTo>
                  <a:pt x="32" y="62"/>
                  <a:pt x="32" y="62"/>
                  <a:pt x="32" y="62"/>
                </a:cubicBezTo>
                <a:cubicBezTo>
                  <a:pt x="32" y="62"/>
                  <a:pt x="30" y="64"/>
                  <a:pt x="29" y="64"/>
                </a:cubicBezTo>
                <a:cubicBezTo>
                  <a:pt x="29" y="64"/>
                  <a:pt x="29" y="65"/>
                  <a:pt x="28" y="67"/>
                </a:cubicBezTo>
                <a:cubicBezTo>
                  <a:pt x="29" y="68"/>
                  <a:pt x="29" y="68"/>
                  <a:pt x="29" y="68"/>
                </a:cubicBezTo>
                <a:cubicBezTo>
                  <a:pt x="33" y="70"/>
                  <a:pt x="33" y="70"/>
                  <a:pt x="33" y="70"/>
                </a:cubicBezTo>
                <a:cubicBezTo>
                  <a:pt x="33" y="70"/>
                  <a:pt x="33" y="72"/>
                  <a:pt x="33" y="72"/>
                </a:cubicBezTo>
                <a:cubicBezTo>
                  <a:pt x="34" y="72"/>
                  <a:pt x="36" y="73"/>
                  <a:pt x="36" y="73"/>
                </a:cubicBezTo>
                <a:cubicBezTo>
                  <a:pt x="36" y="75"/>
                  <a:pt x="36" y="75"/>
                  <a:pt x="36" y="75"/>
                </a:cubicBezTo>
                <a:cubicBezTo>
                  <a:pt x="36" y="76"/>
                  <a:pt x="36" y="76"/>
                  <a:pt x="36" y="76"/>
                </a:cubicBezTo>
                <a:cubicBezTo>
                  <a:pt x="36" y="76"/>
                  <a:pt x="36" y="76"/>
                  <a:pt x="36" y="77"/>
                </a:cubicBezTo>
                <a:cubicBezTo>
                  <a:pt x="36" y="77"/>
                  <a:pt x="36" y="79"/>
                  <a:pt x="36" y="79"/>
                </a:cubicBezTo>
                <a:cubicBezTo>
                  <a:pt x="36" y="80"/>
                  <a:pt x="36" y="85"/>
                  <a:pt x="36" y="85"/>
                </a:cubicBezTo>
                <a:cubicBezTo>
                  <a:pt x="36" y="86"/>
                  <a:pt x="36" y="86"/>
                  <a:pt x="36" y="86"/>
                </a:cubicBezTo>
                <a:cubicBezTo>
                  <a:pt x="36" y="86"/>
                  <a:pt x="36" y="86"/>
                  <a:pt x="36" y="86"/>
                </a:cubicBezTo>
                <a:cubicBezTo>
                  <a:pt x="36" y="86"/>
                  <a:pt x="34" y="89"/>
                  <a:pt x="33" y="91"/>
                </a:cubicBezTo>
                <a:cubicBezTo>
                  <a:pt x="33" y="92"/>
                  <a:pt x="33" y="92"/>
                  <a:pt x="33" y="93"/>
                </a:cubicBezTo>
                <a:cubicBezTo>
                  <a:pt x="33" y="93"/>
                  <a:pt x="33" y="93"/>
                  <a:pt x="33" y="93"/>
                </a:cubicBezTo>
                <a:cubicBezTo>
                  <a:pt x="32" y="98"/>
                  <a:pt x="32" y="98"/>
                  <a:pt x="32" y="98"/>
                </a:cubicBezTo>
                <a:cubicBezTo>
                  <a:pt x="32" y="99"/>
                  <a:pt x="31" y="103"/>
                  <a:pt x="29" y="103"/>
                </a:cubicBezTo>
                <a:cubicBezTo>
                  <a:pt x="28" y="103"/>
                  <a:pt x="28" y="103"/>
                  <a:pt x="28" y="103"/>
                </a:cubicBezTo>
                <a:cubicBezTo>
                  <a:pt x="28" y="103"/>
                  <a:pt x="28" y="103"/>
                  <a:pt x="28" y="103"/>
                </a:cubicBezTo>
                <a:cubicBezTo>
                  <a:pt x="28" y="103"/>
                  <a:pt x="27" y="103"/>
                  <a:pt x="27" y="102"/>
                </a:cubicBezTo>
                <a:cubicBezTo>
                  <a:pt x="23" y="104"/>
                  <a:pt x="23" y="104"/>
                  <a:pt x="23" y="104"/>
                </a:cubicBezTo>
                <a:cubicBezTo>
                  <a:pt x="23" y="105"/>
                  <a:pt x="23" y="105"/>
                  <a:pt x="23" y="105"/>
                </a:cubicBezTo>
                <a:cubicBezTo>
                  <a:pt x="23" y="105"/>
                  <a:pt x="24" y="105"/>
                  <a:pt x="24" y="105"/>
                </a:cubicBezTo>
                <a:cubicBezTo>
                  <a:pt x="25" y="105"/>
                  <a:pt x="25" y="105"/>
                  <a:pt x="25" y="105"/>
                </a:cubicBezTo>
                <a:cubicBezTo>
                  <a:pt x="27" y="106"/>
                  <a:pt x="27" y="106"/>
                  <a:pt x="27" y="106"/>
                </a:cubicBezTo>
                <a:cubicBezTo>
                  <a:pt x="28" y="106"/>
                  <a:pt x="28" y="106"/>
                  <a:pt x="28" y="106"/>
                </a:cubicBezTo>
                <a:cubicBezTo>
                  <a:pt x="32" y="111"/>
                  <a:pt x="32" y="111"/>
                  <a:pt x="32" y="111"/>
                </a:cubicBezTo>
                <a:cubicBezTo>
                  <a:pt x="31" y="114"/>
                  <a:pt x="31" y="114"/>
                  <a:pt x="31" y="114"/>
                </a:cubicBezTo>
                <a:cubicBezTo>
                  <a:pt x="31" y="114"/>
                  <a:pt x="31" y="115"/>
                  <a:pt x="31" y="116"/>
                </a:cubicBezTo>
                <a:cubicBezTo>
                  <a:pt x="32" y="117"/>
                  <a:pt x="32" y="118"/>
                  <a:pt x="31" y="119"/>
                </a:cubicBezTo>
                <a:cubicBezTo>
                  <a:pt x="31" y="119"/>
                  <a:pt x="31" y="119"/>
                  <a:pt x="31" y="119"/>
                </a:cubicBezTo>
                <a:cubicBezTo>
                  <a:pt x="30" y="119"/>
                  <a:pt x="30" y="119"/>
                  <a:pt x="30" y="119"/>
                </a:cubicBezTo>
                <a:cubicBezTo>
                  <a:pt x="29" y="119"/>
                  <a:pt x="29" y="120"/>
                  <a:pt x="29" y="120"/>
                </a:cubicBezTo>
                <a:cubicBezTo>
                  <a:pt x="29" y="120"/>
                  <a:pt x="29" y="120"/>
                  <a:pt x="29" y="120"/>
                </a:cubicBezTo>
                <a:cubicBezTo>
                  <a:pt x="28" y="121"/>
                  <a:pt x="28" y="121"/>
                  <a:pt x="28" y="121"/>
                </a:cubicBezTo>
                <a:cubicBezTo>
                  <a:pt x="28" y="121"/>
                  <a:pt x="27" y="122"/>
                  <a:pt x="25" y="123"/>
                </a:cubicBezTo>
                <a:cubicBezTo>
                  <a:pt x="25" y="123"/>
                  <a:pt x="24" y="124"/>
                  <a:pt x="22" y="124"/>
                </a:cubicBezTo>
                <a:cubicBezTo>
                  <a:pt x="22" y="124"/>
                  <a:pt x="22" y="124"/>
                  <a:pt x="22" y="124"/>
                </a:cubicBezTo>
                <a:cubicBezTo>
                  <a:pt x="25" y="126"/>
                  <a:pt x="25" y="126"/>
                  <a:pt x="25" y="126"/>
                </a:cubicBezTo>
                <a:cubicBezTo>
                  <a:pt x="24" y="130"/>
                  <a:pt x="24" y="130"/>
                  <a:pt x="24" y="130"/>
                </a:cubicBezTo>
                <a:cubicBezTo>
                  <a:pt x="21" y="131"/>
                  <a:pt x="21" y="131"/>
                  <a:pt x="21" y="131"/>
                </a:cubicBezTo>
                <a:cubicBezTo>
                  <a:pt x="20" y="133"/>
                  <a:pt x="20" y="133"/>
                  <a:pt x="20" y="133"/>
                </a:cubicBezTo>
                <a:cubicBezTo>
                  <a:pt x="17" y="133"/>
                  <a:pt x="17" y="133"/>
                  <a:pt x="17" y="133"/>
                </a:cubicBezTo>
                <a:cubicBezTo>
                  <a:pt x="14" y="134"/>
                  <a:pt x="14" y="134"/>
                  <a:pt x="14" y="134"/>
                </a:cubicBezTo>
                <a:cubicBezTo>
                  <a:pt x="13" y="134"/>
                  <a:pt x="13" y="134"/>
                  <a:pt x="13" y="134"/>
                </a:cubicBezTo>
                <a:cubicBezTo>
                  <a:pt x="12" y="137"/>
                  <a:pt x="12" y="137"/>
                  <a:pt x="12" y="137"/>
                </a:cubicBezTo>
                <a:cubicBezTo>
                  <a:pt x="8" y="134"/>
                  <a:pt x="8" y="134"/>
                  <a:pt x="8" y="134"/>
                </a:cubicBezTo>
                <a:cubicBezTo>
                  <a:pt x="6" y="133"/>
                  <a:pt x="6" y="133"/>
                  <a:pt x="6" y="133"/>
                </a:cubicBezTo>
                <a:cubicBezTo>
                  <a:pt x="4" y="134"/>
                  <a:pt x="4" y="134"/>
                  <a:pt x="4" y="134"/>
                </a:cubicBezTo>
                <a:cubicBezTo>
                  <a:pt x="3" y="134"/>
                  <a:pt x="3" y="134"/>
                  <a:pt x="3" y="134"/>
                </a:cubicBezTo>
                <a:cubicBezTo>
                  <a:pt x="3" y="134"/>
                  <a:pt x="3" y="134"/>
                  <a:pt x="3" y="134"/>
                </a:cubicBezTo>
                <a:cubicBezTo>
                  <a:pt x="3" y="135"/>
                  <a:pt x="4" y="135"/>
                  <a:pt x="4" y="135"/>
                </a:cubicBezTo>
                <a:cubicBezTo>
                  <a:pt x="5" y="136"/>
                  <a:pt x="5" y="136"/>
                  <a:pt x="5" y="136"/>
                </a:cubicBezTo>
                <a:cubicBezTo>
                  <a:pt x="4" y="138"/>
                  <a:pt x="4" y="138"/>
                  <a:pt x="4" y="138"/>
                </a:cubicBezTo>
                <a:cubicBezTo>
                  <a:pt x="6" y="140"/>
                  <a:pt x="6" y="140"/>
                  <a:pt x="6" y="140"/>
                </a:cubicBezTo>
                <a:cubicBezTo>
                  <a:pt x="6" y="141"/>
                  <a:pt x="6" y="141"/>
                  <a:pt x="6" y="141"/>
                </a:cubicBezTo>
                <a:cubicBezTo>
                  <a:pt x="7" y="143"/>
                  <a:pt x="7" y="143"/>
                  <a:pt x="7" y="143"/>
                </a:cubicBezTo>
                <a:cubicBezTo>
                  <a:pt x="7" y="145"/>
                  <a:pt x="7" y="145"/>
                  <a:pt x="7" y="145"/>
                </a:cubicBezTo>
                <a:cubicBezTo>
                  <a:pt x="9" y="148"/>
                  <a:pt x="9" y="148"/>
                  <a:pt x="9" y="148"/>
                </a:cubicBezTo>
                <a:cubicBezTo>
                  <a:pt x="8" y="151"/>
                  <a:pt x="8" y="151"/>
                  <a:pt x="8" y="151"/>
                </a:cubicBezTo>
                <a:cubicBezTo>
                  <a:pt x="8" y="152"/>
                  <a:pt x="8" y="153"/>
                  <a:pt x="8" y="154"/>
                </a:cubicBezTo>
                <a:cubicBezTo>
                  <a:pt x="8" y="154"/>
                  <a:pt x="8" y="154"/>
                  <a:pt x="8" y="154"/>
                </a:cubicBezTo>
                <a:cubicBezTo>
                  <a:pt x="7" y="154"/>
                  <a:pt x="7" y="154"/>
                  <a:pt x="7" y="154"/>
                </a:cubicBezTo>
                <a:cubicBezTo>
                  <a:pt x="7" y="155"/>
                  <a:pt x="6" y="156"/>
                  <a:pt x="6" y="156"/>
                </a:cubicBezTo>
                <a:cubicBezTo>
                  <a:pt x="4" y="158"/>
                  <a:pt x="4" y="158"/>
                  <a:pt x="4" y="158"/>
                </a:cubicBezTo>
                <a:cubicBezTo>
                  <a:pt x="4" y="158"/>
                  <a:pt x="4" y="158"/>
                  <a:pt x="4" y="158"/>
                </a:cubicBezTo>
                <a:cubicBezTo>
                  <a:pt x="6" y="159"/>
                  <a:pt x="8" y="160"/>
                  <a:pt x="7" y="162"/>
                </a:cubicBezTo>
                <a:cubicBezTo>
                  <a:pt x="7" y="163"/>
                  <a:pt x="7" y="163"/>
                  <a:pt x="7" y="163"/>
                </a:cubicBezTo>
                <a:cubicBezTo>
                  <a:pt x="7" y="163"/>
                  <a:pt x="7" y="163"/>
                  <a:pt x="7" y="163"/>
                </a:cubicBezTo>
                <a:cubicBezTo>
                  <a:pt x="5" y="164"/>
                  <a:pt x="4" y="164"/>
                  <a:pt x="2" y="164"/>
                </a:cubicBezTo>
                <a:cubicBezTo>
                  <a:pt x="1" y="164"/>
                  <a:pt x="1" y="164"/>
                  <a:pt x="1" y="164"/>
                </a:cubicBezTo>
                <a:cubicBezTo>
                  <a:pt x="1" y="165"/>
                  <a:pt x="1" y="165"/>
                  <a:pt x="1" y="165"/>
                </a:cubicBezTo>
                <a:cubicBezTo>
                  <a:pt x="0" y="166"/>
                  <a:pt x="0" y="166"/>
                  <a:pt x="0" y="166"/>
                </a:cubicBezTo>
                <a:cubicBezTo>
                  <a:pt x="0" y="166"/>
                  <a:pt x="2" y="167"/>
                  <a:pt x="2" y="167"/>
                </a:cubicBezTo>
                <a:cubicBezTo>
                  <a:pt x="2" y="167"/>
                  <a:pt x="2" y="169"/>
                  <a:pt x="2" y="169"/>
                </a:cubicBezTo>
                <a:cubicBezTo>
                  <a:pt x="3" y="169"/>
                  <a:pt x="3" y="170"/>
                  <a:pt x="3" y="170"/>
                </a:cubicBezTo>
                <a:cubicBezTo>
                  <a:pt x="4" y="170"/>
                  <a:pt x="4" y="170"/>
                  <a:pt x="4" y="170"/>
                </a:cubicBezTo>
                <a:cubicBezTo>
                  <a:pt x="4" y="171"/>
                  <a:pt x="4" y="171"/>
                  <a:pt x="4" y="171"/>
                </a:cubicBezTo>
                <a:cubicBezTo>
                  <a:pt x="4" y="171"/>
                  <a:pt x="4" y="173"/>
                  <a:pt x="3" y="174"/>
                </a:cubicBezTo>
                <a:cubicBezTo>
                  <a:pt x="3" y="175"/>
                  <a:pt x="3" y="176"/>
                  <a:pt x="1" y="177"/>
                </a:cubicBezTo>
                <a:cubicBezTo>
                  <a:pt x="1" y="177"/>
                  <a:pt x="1" y="177"/>
                  <a:pt x="1" y="177"/>
                </a:cubicBezTo>
                <a:cubicBezTo>
                  <a:pt x="1" y="177"/>
                  <a:pt x="1" y="177"/>
                  <a:pt x="1" y="177"/>
                </a:cubicBezTo>
                <a:cubicBezTo>
                  <a:pt x="2" y="177"/>
                  <a:pt x="2" y="178"/>
                  <a:pt x="3" y="178"/>
                </a:cubicBezTo>
                <a:cubicBezTo>
                  <a:pt x="3" y="178"/>
                  <a:pt x="3" y="178"/>
                  <a:pt x="3" y="178"/>
                </a:cubicBezTo>
                <a:cubicBezTo>
                  <a:pt x="4" y="180"/>
                  <a:pt x="4" y="180"/>
                  <a:pt x="4" y="180"/>
                </a:cubicBezTo>
                <a:cubicBezTo>
                  <a:pt x="4" y="180"/>
                  <a:pt x="4" y="180"/>
                  <a:pt x="4" y="180"/>
                </a:cubicBezTo>
                <a:cubicBezTo>
                  <a:pt x="4" y="180"/>
                  <a:pt x="6" y="181"/>
                  <a:pt x="6" y="181"/>
                </a:cubicBezTo>
                <a:cubicBezTo>
                  <a:pt x="7" y="182"/>
                  <a:pt x="7" y="182"/>
                  <a:pt x="7" y="182"/>
                </a:cubicBezTo>
                <a:cubicBezTo>
                  <a:pt x="7" y="183"/>
                  <a:pt x="7" y="183"/>
                  <a:pt x="7" y="183"/>
                </a:cubicBezTo>
                <a:cubicBezTo>
                  <a:pt x="7" y="183"/>
                  <a:pt x="7" y="185"/>
                  <a:pt x="6" y="186"/>
                </a:cubicBezTo>
                <a:cubicBezTo>
                  <a:pt x="7" y="187"/>
                  <a:pt x="7" y="187"/>
                  <a:pt x="7" y="187"/>
                </a:cubicBezTo>
                <a:cubicBezTo>
                  <a:pt x="7" y="187"/>
                  <a:pt x="8" y="187"/>
                  <a:pt x="10" y="188"/>
                </a:cubicBezTo>
                <a:cubicBezTo>
                  <a:pt x="10" y="189"/>
                  <a:pt x="10" y="189"/>
                  <a:pt x="10" y="189"/>
                </a:cubicBezTo>
                <a:cubicBezTo>
                  <a:pt x="10" y="189"/>
                  <a:pt x="10" y="189"/>
                  <a:pt x="10" y="189"/>
                </a:cubicBezTo>
                <a:cubicBezTo>
                  <a:pt x="10" y="189"/>
                  <a:pt x="11" y="191"/>
                  <a:pt x="11" y="192"/>
                </a:cubicBezTo>
                <a:cubicBezTo>
                  <a:pt x="11" y="193"/>
                  <a:pt x="10" y="194"/>
                  <a:pt x="10" y="195"/>
                </a:cubicBezTo>
                <a:cubicBezTo>
                  <a:pt x="10" y="196"/>
                  <a:pt x="10" y="196"/>
                  <a:pt x="10" y="196"/>
                </a:cubicBezTo>
                <a:cubicBezTo>
                  <a:pt x="10" y="197"/>
                  <a:pt x="10" y="198"/>
                  <a:pt x="8" y="199"/>
                </a:cubicBezTo>
                <a:cubicBezTo>
                  <a:pt x="8" y="199"/>
                  <a:pt x="7" y="200"/>
                  <a:pt x="7" y="200"/>
                </a:cubicBezTo>
                <a:cubicBezTo>
                  <a:pt x="7" y="201"/>
                  <a:pt x="6" y="201"/>
                  <a:pt x="5" y="201"/>
                </a:cubicBezTo>
                <a:cubicBezTo>
                  <a:pt x="5" y="201"/>
                  <a:pt x="5" y="201"/>
                  <a:pt x="5" y="201"/>
                </a:cubicBezTo>
                <a:cubicBezTo>
                  <a:pt x="5" y="201"/>
                  <a:pt x="5" y="201"/>
                  <a:pt x="4" y="201"/>
                </a:cubicBezTo>
                <a:cubicBezTo>
                  <a:pt x="4" y="203"/>
                  <a:pt x="4" y="203"/>
                  <a:pt x="4" y="203"/>
                </a:cubicBezTo>
                <a:cubicBezTo>
                  <a:pt x="3" y="204"/>
                  <a:pt x="3" y="204"/>
                  <a:pt x="3" y="204"/>
                </a:cubicBezTo>
                <a:cubicBezTo>
                  <a:pt x="3" y="204"/>
                  <a:pt x="3" y="204"/>
                  <a:pt x="3" y="204"/>
                </a:cubicBezTo>
                <a:cubicBezTo>
                  <a:pt x="2" y="207"/>
                  <a:pt x="2" y="207"/>
                  <a:pt x="2" y="207"/>
                </a:cubicBezTo>
                <a:cubicBezTo>
                  <a:pt x="3" y="210"/>
                  <a:pt x="3" y="210"/>
                  <a:pt x="3" y="210"/>
                </a:cubicBezTo>
                <a:cubicBezTo>
                  <a:pt x="5" y="215"/>
                  <a:pt x="5" y="215"/>
                  <a:pt x="5" y="215"/>
                </a:cubicBezTo>
                <a:cubicBezTo>
                  <a:pt x="5" y="215"/>
                  <a:pt x="6" y="215"/>
                  <a:pt x="6" y="216"/>
                </a:cubicBezTo>
                <a:cubicBezTo>
                  <a:pt x="7" y="216"/>
                  <a:pt x="7" y="216"/>
                  <a:pt x="8" y="217"/>
                </a:cubicBezTo>
                <a:cubicBezTo>
                  <a:pt x="8" y="217"/>
                  <a:pt x="9" y="217"/>
                  <a:pt x="11" y="217"/>
                </a:cubicBezTo>
                <a:cubicBezTo>
                  <a:pt x="12" y="218"/>
                  <a:pt x="12" y="218"/>
                  <a:pt x="12" y="218"/>
                </a:cubicBezTo>
                <a:cubicBezTo>
                  <a:pt x="13" y="222"/>
                  <a:pt x="13" y="222"/>
                  <a:pt x="13" y="222"/>
                </a:cubicBezTo>
                <a:cubicBezTo>
                  <a:pt x="12" y="226"/>
                  <a:pt x="12" y="226"/>
                  <a:pt x="12" y="226"/>
                </a:cubicBezTo>
                <a:cubicBezTo>
                  <a:pt x="10" y="228"/>
                  <a:pt x="10" y="228"/>
                  <a:pt x="10" y="228"/>
                </a:cubicBezTo>
                <a:cubicBezTo>
                  <a:pt x="8" y="230"/>
                  <a:pt x="8" y="230"/>
                  <a:pt x="8" y="230"/>
                </a:cubicBezTo>
                <a:cubicBezTo>
                  <a:pt x="9" y="232"/>
                  <a:pt x="9" y="232"/>
                  <a:pt x="9" y="232"/>
                </a:cubicBezTo>
                <a:cubicBezTo>
                  <a:pt x="9" y="232"/>
                  <a:pt x="9" y="232"/>
                  <a:pt x="9" y="232"/>
                </a:cubicBezTo>
                <a:cubicBezTo>
                  <a:pt x="14" y="237"/>
                  <a:pt x="14" y="237"/>
                  <a:pt x="14" y="237"/>
                </a:cubicBezTo>
                <a:cubicBezTo>
                  <a:pt x="15" y="241"/>
                  <a:pt x="15" y="241"/>
                  <a:pt x="15" y="241"/>
                </a:cubicBezTo>
                <a:cubicBezTo>
                  <a:pt x="17" y="244"/>
                  <a:pt x="17" y="244"/>
                  <a:pt x="17" y="244"/>
                </a:cubicBezTo>
                <a:cubicBezTo>
                  <a:pt x="18" y="245"/>
                  <a:pt x="18" y="245"/>
                  <a:pt x="18" y="245"/>
                </a:cubicBezTo>
                <a:cubicBezTo>
                  <a:pt x="21" y="243"/>
                  <a:pt x="21" y="243"/>
                  <a:pt x="21" y="243"/>
                </a:cubicBezTo>
                <a:cubicBezTo>
                  <a:pt x="27" y="247"/>
                  <a:pt x="27" y="247"/>
                  <a:pt x="27" y="247"/>
                </a:cubicBezTo>
                <a:cubicBezTo>
                  <a:pt x="30" y="248"/>
                  <a:pt x="30" y="248"/>
                  <a:pt x="30" y="248"/>
                </a:cubicBezTo>
                <a:cubicBezTo>
                  <a:pt x="32" y="247"/>
                  <a:pt x="32" y="247"/>
                  <a:pt x="32" y="247"/>
                </a:cubicBezTo>
                <a:cubicBezTo>
                  <a:pt x="37" y="245"/>
                  <a:pt x="37" y="245"/>
                  <a:pt x="37" y="245"/>
                </a:cubicBezTo>
                <a:cubicBezTo>
                  <a:pt x="40" y="250"/>
                  <a:pt x="40" y="250"/>
                  <a:pt x="40" y="250"/>
                </a:cubicBezTo>
                <a:cubicBezTo>
                  <a:pt x="43" y="252"/>
                  <a:pt x="43" y="252"/>
                  <a:pt x="43" y="252"/>
                </a:cubicBezTo>
                <a:cubicBezTo>
                  <a:pt x="49" y="252"/>
                  <a:pt x="49" y="252"/>
                  <a:pt x="49" y="252"/>
                </a:cubicBezTo>
                <a:cubicBezTo>
                  <a:pt x="62" y="256"/>
                  <a:pt x="62" y="256"/>
                  <a:pt x="62" y="256"/>
                </a:cubicBezTo>
                <a:cubicBezTo>
                  <a:pt x="54" y="265"/>
                  <a:pt x="54" y="265"/>
                  <a:pt x="54" y="265"/>
                </a:cubicBezTo>
                <a:cubicBezTo>
                  <a:pt x="54" y="265"/>
                  <a:pt x="48" y="273"/>
                  <a:pt x="45" y="275"/>
                </a:cubicBezTo>
                <a:cubicBezTo>
                  <a:pt x="44" y="275"/>
                  <a:pt x="44" y="275"/>
                  <a:pt x="44" y="275"/>
                </a:cubicBezTo>
                <a:cubicBezTo>
                  <a:pt x="44" y="275"/>
                  <a:pt x="44" y="275"/>
                  <a:pt x="44" y="275"/>
                </a:cubicBezTo>
                <a:cubicBezTo>
                  <a:pt x="44" y="275"/>
                  <a:pt x="44" y="275"/>
                  <a:pt x="44" y="276"/>
                </a:cubicBezTo>
                <a:cubicBezTo>
                  <a:pt x="45" y="276"/>
                  <a:pt x="45" y="276"/>
                  <a:pt x="45" y="276"/>
                </a:cubicBezTo>
                <a:cubicBezTo>
                  <a:pt x="45" y="277"/>
                  <a:pt x="45" y="277"/>
                  <a:pt x="45" y="277"/>
                </a:cubicBezTo>
                <a:cubicBezTo>
                  <a:pt x="45" y="286"/>
                  <a:pt x="45" y="286"/>
                  <a:pt x="45" y="286"/>
                </a:cubicBezTo>
                <a:cubicBezTo>
                  <a:pt x="44" y="286"/>
                  <a:pt x="44" y="286"/>
                  <a:pt x="44" y="286"/>
                </a:cubicBezTo>
                <a:cubicBezTo>
                  <a:pt x="44" y="286"/>
                  <a:pt x="42" y="291"/>
                  <a:pt x="40" y="294"/>
                </a:cubicBezTo>
                <a:cubicBezTo>
                  <a:pt x="40" y="294"/>
                  <a:pt x="40" y="294"/>
                  <a:pt x="39" y="294"/>
                </a:cubicBezTo>
                <a:cubicBezTo>
                  <a:pt x="40" y="294"/>
                  <a:pt x="40" y="294"/>
                  <a:pt x="40" y="294"/>
                </a:cubicBezTo>
                <a:cubicBezTo>
                  <a:pt x="41" y="295"/>
                  <a:pt x="41" y="301"/>
                  <a:pt x="41" y="301"/>
                </a:cubicBezTo>
                <a:cubicBezTo>
                  <a:pt x="41" y="303"/>
                  <a:pt x="40" y="308"/>
                  <a:pt x="40" y="309"/>
                </a:cubicBezTo>
                <a:cubicBezTo>
                  <a:pt x="40" y="309"/>
                  <a:pt x="40" y="309"/>
                  <a:pt x="40" y="309"/>
                </a:cubicBezTo>
                <a:cubicBezTo>
                  <a:pt x="38" y="311"/>
                  <a:pt x="38" y="311"/>
                  <a:pt x="38" y="311"/>
                </a:cubicBezTo>
                <a:cubicBezTo>
                  <a:pt x="39" y="312"/>
                  <a:pt x="41" y="313"/>
                  <a:pt x="42" y="315"/>
                </a:cubicBezTo>
                <a:cubicBezTo>
                  <a:pt x="42" y="315"/>
                  <a:pt x="42" y="315"/>
                  <a:pt x="42" y="315"/>
                </a:cubicBezTo>
                <a:cubicBezTo>
                  <a:pt x="42" y="316"/>
                  <a:pt x="42" y="316"/>
                  <a:pt x="42" y="316"/>
                </a:cubicBezTo>
                <a:cubicBezTo>
                  <a:pt x="43" y="315"/>
                  <a:pt x="43" y="315"/>
                  <a:pt x="44" y="315"/>
                </a:cubicBezTo>
                <a:cubicBezTo>
                  <a:pt x="45" y="314"/>
                  <a:pt x="46" y="313"/>
                  <a:pt x="47" y="313"/>
                </a:cubicBezTo>
                <a:cubicBezTo>
                  <a:pt x="48" y="313"/>
                  <a:pt x="48" y="313"/>
                  <a:pt x="48" y="313"/>
                </a:cubicBezTo>
                <a:cubicBezTo>
                  <a:pt x="48" y="314"/>
                  <a:pt x="48" y="314"/>
                  <a:pt x="48" y="314"/>
                </a:cubicBezTo>
                <a:cubicBezTo>
                  <a:pt x="49" y="314"/>
                  <a:pt x="49" y="315"/>
                  <a:pt x="50" y="316"/>
                </a:cubicBezTo>
                <a:cubicBezTo>
                  <a:pt x="51" y="316"/>
                  <a:pt x="51" y="316"/>
                  <a:pt x="51" y="316"/>
                </a:cubicBezTo>
                <a:cubicBezTo>
                  <a:pt x="52" y="316"/>
                  <a:pt x="52" y="316"/>
                  <a:pt x="52" y="316"/>
                </a:cubicBezTo>
                <a:cubicBezTo>
                  <a:pt x="53" y="316"/>
                  <a:pt x="53" y="316"/>
                  <a:pt x="53" y="316"/>
                </a:cubicBezTo>
                <a:cubicBezTo>
                  <a:pt x="54" y="315"/>
                  <a:pt x="54" y="315"/>
                  <a:pt x="55" y="314"/>
                </a:cubicBezTo>
                <a:cubicBezTo>
                  <a:pt x="55" y="314"/>
                  <a:pt x="56" y="313"/>
                  <a:pt x="57" y="313"/>
                </a:cubicBezTo>
                <a:cubicBezTo>
                  <a:pt x="58" y="313"/>
                  <a:pt x="59" y="314"/>
                  <a:pt x="59" y="314"/>
                </a:cubicBezTo>
                <a:cubicBezTo>
                  <a:pt x="60" y="314"/>
                  <a:pt x="60" y="314"/>
                  <a:pt x="60" y="314"/>
                </a:cubicBezTo>
                <a:cubicBezTo>
                  <a:pt x="60" y="314"/>
                  <a:pt x="60" y="314"/>
                  <a:pt x="60" y="314"/>
                </a:cubicBezTo>
                <a:cubicBezTo>
                  <a:pt x="61" y="315"/>
                  <a:pt x="61" y="315"/>
                  <a:pt x="61" y="315"/>
                </a:cubicBezTo>
                <a:cubicBezTo>
                  <a:pt x="61" y="314"/>
                  <a:pt x="60" y="314"/>
                  <a:pt x="60" y="313"/>
                </a:cubicBezTo>
                <a:cubicBezTo>
                  <a:pt x="60" y="312"/>
                  <a:pt x="59" y="311"/>
                  <a:pt x="61" y="310"/>
                </a:cubicBezTo>
                <a:cubicBezTo>
                  <a:pt x="61" y="310"/>
                  <a:pt x="61" y="310"/>
                  <a:pt x="61" y="310"/>
                </a:cubicBezTo>
                <a:cubicBezTo>
                  <a:pt x="61" y="309"/>
                  <a:pt x="62" y="308"/>
                  <a:pt x="63" y="307"/>
                </a:cubicBezTo>
                <a:cubicBezTo>
                  <a:pt x="63" y="307"/>
                  <a:pt x="64" y="307"/>
                  <a:pt x="64" y="307"/>
                </a:cubicBezTo>
                <a:cubicBezTo>
                  <a:pt x="64" y="306"/>
                  <a:pt x="64" y="306"/>
                  <a:pt x="64" y="306"/>
                </a:cubicBezTo>
                <a:cubicBezTo>
                  <a:pt x="70" y="305"/>
                  <a:pt x="70" y="305"/>
                  <a:pt x="70" y="305"/>
                </a:cubicBezTo>
                <a:cubicBezTo>
                  <a:pt x="70" y="306"/>
                  <a:pt x="70" y="306"/>
                  <a:pt x="70" y="306"/>
                </a:cubicBezTo>
                <a:cubicBezTo>
                  <a:pt x="71" y="306"/>
                  <a:pt x="72" y="306"/>
                  <a:pt x="73" y="307"/>
                </a:cubicBezTo>
                <a:cubicBezTo>
                  <a:pt x="73" y="307"/>
                  <a:pt x="74" y="307"/>
                  <a:pt x="74" y="307"/>
                </a:cubicBezTo>
                <a:cubicBezTo>
                  <a:pt x="74" y="307"/>
                  <a:pt x="74" y="308"/>
                  <a:pt x="74" y="308"/>
                </a:cubicBezTo>
                <a:cubicBezTo>
                  <a:pt x="74" y="308"/>
                  <a:pt x="74" y="308"/>
                  <a:pt x="74" y="308"/>
                </a:cubicBezTo>
                <a:cubicBezTo>
                  <a:pt x="75" y="308"/>
                  <a:pt x="75" y="309"/>
                  <a:pt x="76" y="309"/>
                </a:cubicBezTo>
                <a:cubicBezTo>
                  <a:pt x="76" y="309"/>
                  <a:pt x="77" y="310"/>
                  <a:pt x="78" y="311"/>
                </a:cubicBezTo>
                <a:cubicBezTo>
                  <a:pt x="79" y="311"/>
                  <a:pt x="79" y="311"/>
                  <a:pt x="80" y="310"/>
                </a:cubicBezTo>
                <a:cubicBezTo>
                  <a:pt x="81" y="310"/>
                  <a:pt x="81" y="310"/>
                  <a:pt x="81" y="310"/>
                </a:cubicBezTo>
                <a:cubicBezTo>
                  <a:pt x="82" y="310"/>
                  <a:pt x="83" y="310"/>
                  <a:pt x="83" y="311"/>
                </a:cubicBezTo>
                <a:cubicBezTo>
                  <a:pt x="84" y="311"/>
                  <a:pt x="84" y="311"/>
                  <a:pt x="85" y="311"/>
                </a:cubicBezTo>
                <a:cubicBezTo>
                  <a:pt x="87" y="311"/>
                  <a:pt x="87" y="311"/>
                  <a:pt x="87" y="311"/>
                </a:cubicBezTo>
                <a:cubicBezTo>
                  <a:pt x="87" y="311"/>
                  <a:pt x="88" y="311"/>
                  <a:pt x="88" y="311"/>
                </a:cubicBezTo>
                <a:cubicBezTo>
                  <a:pt x="89" y="311"/>
                  <a:pt x="89" y="312"/>
                  <a:pt x="90" y="312"/>
                </a:cubicBezTo>
                <a:cubicBezTo>
                  <a:pt x="91" y="313"/>
                  <a:pt x="91" y="313"/>
                  <a:pt x="91" y="313"/>
                </a:cubicBezTo>
                <a:cubicBezTo>
                  <a:pt x="91" y="313"/>
                  <a:pt x="92" y="313"/>
                  <a:pt x="92" y="313"/>
                </a:cubicBezTo>
                <a:cubicBezTo>
                  <a:pt x="93" y="314"/>
                  <a:pt x="93" y="314"/>
                  <a:pt x="94" y="314"/>
                </a:cubicBezTo>
                <a:cubicBezTo>
                  <a:pt x="94" y="314"/>
                  <a:pt x="94" y="314"/>
                  <a:pt x="95" y="315"/>
                </a:cubicBezTo>
                <a:cubicBezTo>
                  <a:pt x="96" y="315"/>
                  <a:pt x="96" y="315"/>
                  <a:pt x="96" y="315"/>
                </a:cubicBezTo>
                <a:cubicBezTo>
                  <a:pt x="97" y="316"/>
                  <a:pt x="97" y="316"/>
                  <a:pt x="98" y="316"/>
                </a:cubicBezTo>
                <a:cubicBezTo>
                  <a:pt x="99" y="317"/>
                  <a:pt x="99" y="318"/>
                  <a:pt x="99" y="318"/>
                </a:cubicBezTo>
                <a:cubicBezTo>
                  <a:pt x="99" y="319"/>
                  <a:pt x="100" y="319"/>
                  <a:pt x="100" y="319"/>
                </a:cubicBezTo>
                <a:cubicBezTo>
                  <a:pt x="100" y="319"/>
                  <a:pt x="100" y="319"/>
                  <a:pt x="100" y="319"/>
                </a:cubicBezTo>
                <a:cubicBezTo>
                  <a:pt x="101" y="318"/>
                  <a:pt x="102" y="318"/>
                  <a:pt x="102" y="318"/>
                </a:cubicBezTo>
                <a:cubicBezTo>
                  <a:pt x="102" y="318"/>
                  <a:pt x="104" y="316"/>
                  <a:pt x="105" y="317"/>
                </a:cubicBezTo>
                <a:cubicBezTo>
                  <a:pt x="106" y="318"/>
                  <a:pt x="108" y="320"/>
                  <a:pt x="108" y="320"/>
                </a:cubicBezTo>
                <a:cubicBezTo>
                  <a:pt x="108" y="320"/>
                  <a:pt x="109" y="321"/>
                  <a:pt x="110" y="321"/>
                </a:cubicBezTo>
                <a:cubicBezTo>
                  <a:pt x="110" y="321"/>
                  <a:pt x="111" y="322"/>
                  <a:pt x="112" y="322"/>
                </a:cubicBezTo>
                <a:cubicBezTo>
                  <a:pt x="112" y="323"/>
                  <a:pt x="112" y="322"/>
                  <a:pt x="112" y="324"/>
                </a:cubicBezTo>
                <a:cubicBezTo>
                  <a:pt x="112" y="325"/>
                  <a:pt x="111" y="327"/>
                  <a:pt x="113" y="327"/>
                </a:cubicBezTo>
                <a:cubicBezTo>
                  <a:pt x="114" y="326"/>
                  <a:pt x="114" y="326"/>
                  <a:pt x="115" y="326"/>
                </a:cubicBezTo>
                <a:cubicBezTo>
                  <a:pt x="115" y="327"/>
                  <a:pt x="116" y="326"/>
                  <a:pt x="115" y="328"/>
                </a:cubicBezTo>
                <a:cubicBezTo>
                  <a:pt x="115" y="330"/>
                  <a:pt x="114" y="330"/>
                  <a:pt x="115" y="330"/>
                </a:cubicBezTo>
                <a:cubicBezTo>
                  <a:pt x="117" y="331"/>
                  <a:pt x="118" y="332"/>
                  <a:pt x="119" y="331"/>
                </a:cubicBezTo>
                <a:cubicBezTo>
                  <a:pt x="119" y="329"/>
                  <a:pt x="119" y="331"/>
                  <a:pt x="120" y="329"/>
                </a:cubicBezTo>
                <a:cubicBezTo>
                  <a:pt x="121" y="327"/>
                  <a:pt x="120" y="327"/>
                  <a:pt x="121" y="327"/>
                </a:cubicBezTo>
                <a:cubicBezTo>
                  <a:pt x="122" y="326"/>
                  <a:pt x="121" y="326"/>
                  <a:pt x="122" y="325"/>
                </a:cubicBezTo>
                <a:cubicBezTo>
                  <a:pt x="122" y="323"/>
                  <a:pt x="123" y="324"/>
                  <a:pt x="122" y="323"/>
                </a:cubicBezTo>
                <a:cubicBezTo>
                  <a:pt x="122" y="323"/>
                  <a:pt x="122" y="322"/>
                  <a:pt x="122" y="321"/>
                </a:cubicBezTo>
                <a:cubicBezTo>
                  <a:pt x="121" y="320"/>
                  <a:pt x="120" y="320"/>
                  <a:pt x="122" y="320"/>
                </a:cubicBezTo>
                <a:cubicBezTo>
                  <a:pt x="124" y="319"/>
                  <a:pt x="124" y="319"/>
                  <a:pt x="124" y="319"/>
                </a:cubicBezTo>
                <a:cubicBezTo>
                  <a:pt x="125" y="318"/>
                  <a:pt x="127" y="318"/>
                  <a:pt x="127" y="318"/>
                </a:cubicBezTo>
                <a:cubicBezTo>
                  <a:pt x="127" y="318"/>
                  <a:pt x="129" y="318"/>
                  <a:pt x="130" y="318"/>
                </a:cubicBezTo>
                <a:cubicBezTo>
                  <a:pt x="130" y="318"/>
                  <a:pt x="133" y="318"/>
                  <a:pt x="133" y="319"/>
                </a:cubicBezTo>
                <a:cubicBezTo>
                  <a:pt x="133" y="320"/>
                  <a:pt x="135" y="320"/>
                  <a:pt x="135" y="320"/>
                </a:cubicBezTo>
                <a:cubicBezTo>
                  <a:pt x="135" y="320"/>
                  <a:pt x="137" y="320"/>
                  <a:pt x="137" y="322"/>
                </a:cubicBezTo>
                <a:cubicBezTo>
                  <a:pt x="138" y="323"/>
                  <a:pt x="138" y="325"/>
                  <a:pt x="138" y="325"/>
                </a:cubicBezTo>
                <a:cubicBezTo>
                  <a:pt x="139" y="325"/>
                  <a:pt x="140" y="326"/>
                  <a:pt x="141" y="325"/>
                </a:cubicBezTo>
                <a:cubicBezTo>
                  <a:pt x="142" y="324"/>
                  <a:pt x="142" y="324"/>
                  <a:pt x="143" y="324"/>
                </a:cubicBezTo>
                <a:cubicBezTo>
                  <a:pt x="144" y="323"/>
                  <a:pt x="142" y="323"/>
                  <a:pt x="145" y="323"/>
                </a:cubicBezTo>
                <a:cubicBezTo>
                  <a:pt x="148" y="324"/>
                  <a:pt x="147" y="324"/>
                  <a:pt x="148" y="323"/>
                </a:cubicBezTo>
                <a:cubicBezTo>
                  <a:pt x="150" y="321"/>
                  <a:pt x="150" y="321"/>
                  <a:pt x="151" y="320"/>
                </a:cubicBezTo>
                <a:cubicBezTo>
                  <a:pt x="152" y="320"/>
                  <a:pt x="152" y="319"/>
                  <a:pt x="152" y="319"/>
                </a:cubicBezTo>
                <a:cubicBezTo>
                  <a:pt x="153" y="319"/>
                  <a:pt x="155" y="319"/>
                  <a:pt x="156" y="319"/>
                </a:cubicBezTo>
                <a:cubicBezTo>
                  <a:pt x="157" y="318"/>
                  <a:pt x="157" y="316"/>
                  <a:pt x="158" y="316"/>
                </a:cubicBezTo>
                <a:cubicBezTo>
                  <a:pt x="158" y="316"/>
                  <a:pt x="161" y="316"/>
                  <a:pt x="162" y="316"/>
                </a:cubicBezTo>
                <a:cubicBezTo>
                  <a:pt x="163" y="316"/>
                  <a:pt x="165" y="316"/>
                  <a:pt x="165" y="316"/>
                </a:cubicBezTo>
                <a:cubicBezTo>
                  <a:pt x="165" y="315"/>
                  <a:pt x="165" y="314"/>
                  <a:pt x="167" y="314"/>
                </a:cubicBezTo>
                <a:cubicBezTo>
                  <a:pt x="168" y="314"/>
                  <a:pt x="169" y="314"/>
                  <a:pt x="170" y="314"/>
                </a:cubicBezTo>
                <a:cubicBezTo>
                  <a:pt x="172" y="314"/>
                  <a:pt x="172" y="314"/>
                  <a:pt x="172" y="314"/>
                </a:cubicBezTo>
                <a:cubicBezTo>
                  <a:pt x="173" y="314"/>
                  <a:pt x="174" y="316"/>
                  <a:pt x="174" y="313"/>
                </a:cubicBezTo>
                <a:cubicBezTo>
                  <a:pt x="173" y="311"/>
                  <a:pt x="173" y="311"/>
                  <a:pt x="174" y="310"/>
                </a:cubicBezTo>
                <a:cubicBezTo>
                  <a:pt x="175" y="310"/>
                  <a:pt x="177" y="310"/>
                  <a:pt x="177" y="310"/>
                </a:cubicBezTo>
                <a:cubicBezTo>
                  <a:pt x="177" y="310"/>
                  <a:pt x="181" y="311"/>
                  <a:pt x="181" y="311"/>
                </a:cubicBezTo>
                <a:cubicBezTo>
                  <a:pt x="181" y="311"/>
                  <a:pt x="182" y="312"/>
                  <a:pt x="183" y="312"/>
                </a:cubicBezTo>
                <a:cubicBezTo>
                  <a:pt x="183" y="312"/>
                  <a:pt x="184" y="313"/>
                  <a:pt x="185" y="313"/>
                </a:cubicBezTo>
                <a:cubicBezTo>
                  <a:pt x="185" y="312"/>
                  <a:pt x="186" y="311"/>
                  <a:pt x="186" y="311"/>
                </a:cubicBezTo>
                <a:cubicBezTo>
                  <a:pt x="187" y="311"/>
                  <a:pt x="190" y="310"/>
                  <a:pt x="190" y="311"/>
                </a:cubicBezTo>
                <a:cubicBezTo>
                  <a:pt x="190" y="311"/>
                  <a:pt x="193" y="312"/>
                  <a:pt x="193" y="312"/>
                </a:cubicBezTo>
                <a:cubicBezTo>
                  <a:pt x="192" y="312"/>
                  <a:pt x="192" y="313"/>
                  <a:pt x="192" y="314"/>
                </a:cubicBezTo>
                <a:cubicBezTo>
                  <a:pt x="192" y="315"/>
                  <a:pt x="192" y="316"/>
                  <a:pt x="192" y="316"/>
                </a:cubicBezTo>
                <a:cubicBezTo>
                  <a:pt x="193" y="317"/>
                  <a:pt x="194" y="318"/>
                  <a:pt x="194" y="318"/>
                </a:cubicBezTo>
                <a:cubicBezTo>
                  <a:pt x="195" y="318"/>
                  <a:pt x="198" y="319"/>
                  <a:pt x="198" y="319"/>
                </a:cubicBezTo>
                <a:cubicBezTo>
                  <a:pt x="198" y="319"/>
                  <a:pt x="199" y="321"/>
                  <a:pt x="199" y="317"/>
                </a:cubicBezTo>
                <a:cubicBezTo>
                  <a:pt x="199" y="314"/>
                  <a:pt x="199" y="313"/>
                  <a:pt x="199" y="313"/>
                </a:cubicBezTo>
                <a:cubicBezTo>
                  <a:pt x="199" y="310"/>
                  <a:pt x="199" y="310"/>
                  <a:pt x="199" y="310"/>
                </a:cubicBezTo>
                <a:cubicBezTo>
                  <a:pt x="199" y="310"/>
                  <a:pt x="199" y="309"/>
                  <a:pt x="199" y="309"/>
                </a:cubicBezTo>
                <a:cubicBezTo>
                  <a:pt x="198" y="309"/>
                  <a:pt x="198" y="309"/>
                  <a:pt x="198" y="309"/>
                </a:cubicBezTo>
                <a:cubicBezTo>
                  <a:pt x="197" y="309"/>
                  <a:pt x="194" y="309"/>
                  <a:pt x="194" y="308"/>
                </a:cubicBezTo>
                <a:cubicBezTo>
                  <a:pt x="193" y="308"/>
                  <a:pt x="193" y="307"/>
                  <a:pt x="193" y="306"/>
                </a:cubicBezTo>
                <a:cubicBezTo>
                  <a:pt x="193" y="306"/>
                  <a:pt x="195" y="304"/>
                  <a:pt x="195" y="304"/>
                </a:cubicBezTo>
                <a:cubicBezTo>
                  <a:pt x="195" y="302"/>
                  <a:pt x="195" y="302"/>
                  <a:pt x="195" y="302"/>
                </a:cubicBezTo>
                <a:cubicBezTo>
                  <a:pt x="193" y="298"/>
                  <a:pt x="193" y="298"/>
                  <a:pt x="193" y="298"/>
                </a:cubicBezTo>
                <a:cubicBezTo>
                  <a:pt x="190" y="296"/>
                  <a:pt x="190" y="296"/>
                  <a:pt x="190" y="296"/>
                </a:cubicBezTo>
                <a:cubicBezTo>
                  <a:pt x="189" y="292"/>
                  <a:pt x="189" y="292"/>
                  <a:pt x="189" y="292"/>
                </a:cubicBezTo>
                <a:cubicBezTo>
                  <a:pt x="189" y="292"/>
                  <a:pt x="189" y="292"/>
                  <a:pt x="189" y="292"/>
                </a:cubicBezTo>
                <a:cubicBezTo>
                  <a:pt x="189" y="291"/>
                  <a:pt x="189" y="291"/>
                  <a:pt x="189" y="291"/>
                </a:cubicBezTo>
                <a:cubicBezTo>
                  <a:pt x="191" y="290"/>
                  <a:pt x="191" y="290"/>
                  <a:pt x="191" y="290"/>
                </a:cubicBezTo>
                <a:cubicBezTo>
                  <a:pt x="193" y="289"/>
                  <a:pt x="195" y="287"/>
                  <a:pt x="195" y="287"/>
                </a:cubicBezTo>
                <a:cubicBezTo>
                  <a:pt x="195" y="287"/>
                  <a:pt x="195" y="287"/>
                  <a:pt x="196" y="286"/>
                </a:cubicBezTo>
                <a:cubicBezTo>
                  <a:pt x="197" y="285"/>
                  <a:pt x="197" y="285"/>
                  <a:pt x="197" y="285"/>
                </a:cubicBezTo>
                <a:cubicBezTo>
                  <a:pt x="197" y="285"/>
                  <a:pt x="201" y="283"/>
                  <a:pt x="202" y="283"/>
                </a:cubicBezTo>
                <a:cubicBezTo>
                  <a:pt x="202" y="283"/>
                  <a:pt x="202" y="283"/>
                  <a:pt x="203" y="283"/>
                </a:cubicBezTo>
                <a:cubicBezTo>
                  <a:pt x="203" y="283"/>
                  <a:pt x="203" y="283"/>
                  <a:pt x="203" y="283"/>
                </a:cubicBezTo>
                <a:cubicBezTo>
                  <a:pt x="207" y="279"/>
                  <a:pt x="207" y="279"/>
                  <a:pt x="207" y="279"/>
                </a:cubicBezTo>
                <a:cubicBezTo>
                  <a:pt x="207" y="275"/>
                  <a:pt x="207" y="275"/>
                  <a:pt x="207" y="275"/>
                </a:cubicBezTo>
                <a:cubicBezTo>
                  <a:pt x="208" y="273"/>
                  <a:pt x="208" y="273"/>
                  <a:pt x="208" y="273"/>
                </a:cubicBezTo>
                <a:cubicBezTo>
                  <a:pt x="208" y="272"/>
                  <a:pt x="208" y="271"/>
                  <a:pt x="208" y="271"/>
                </a:cubicBezTo>
                <a:cubicBezTo>
                  <a:pt x="213" y="270"/>
                  <a:pt x="213" y="270"/>
                  <a:pt x="213" y="270"/>
                </a:cubicBezTo>
                <a:cubicBezTo>
                  <a:pt x="213" y="270"/>
                  <a:pt x="213" y="271"/>
                  <a:pt x="214" y="272"/>
                </a:cubicBezTo>
                <a:cubicBezTo>
                  <a:pt x="215" y="272"/>
                  <a:pt x="216" y="271"/>
                  <a:pt x="216" y="271"/>
                </a:cubicBezTo>
                <a:cubicBezTo>
                  <a:pt x="217" y="271"/>
                  <a:pt x="218" y="270"/>
                  <a:pt x="218" y="270"/>
                </a:cubicBezTo>
                <a:cubicBezTo>
                  <a:pt x="218" y="267"/>
                  <a:pt x="218" y="267"/>
                  <a:pt x="218" y="267"/>
                </a:cubicBezTo>
                <a:cubicBezTo>
                  <a:pt x="217" y="263"/>
                  <a:pt x="217" y="263"/>
                  <a:pt x="217" y="263"/>
                </a:cubicBezTo>
                <a:cubicBezTo>
                  <a:pt x="217" y="261"/>
                  <a:pt x="217" y="261"/>
                  <a:pt x="217" y="261"/>
                </a:cubicBezTo>
                <a:cubicBezTo>
                  <a:pt x="217" y="261"/>
                  <a:pt x="217" y="261"/>
                  <a:pt x="217" y="261"/>
                </a:cubicBezTo>
                <a:cubicBezTo>
                  <a:pt x="217" y="261"/>
                  <a:pt x="217" y="260"/>
                  <a:pt x="217" y="260"/>
                </a:cubicBezTo>
                <a:cubicBezTo>
                  <a:pt x="215" y="258"/>
                  <a:pt x="216" y="259"/>
                  <a:pt x="215" y="258"/>
                </a:cubicBezTo>
                <a:cubicBezTo>
                  <a:pt x="213" y="257"/>
                  <a:pt x="212" y="257"/>
                  <a:pt x="211" y="256"/>
                </a:cubicBezTo>
                <a:cubicBezTo>
                  <a:pt x="211" y="255"/>
                  <a:pt x="212" y="254"/>
                  <a:pt x="210" y="254"/>
                </a:cubicBezTo>
                <a:cubicBezTo>
                  <a:pt x="208" y="254"/>
                  <a:pt x="207" y="255"/>
                  <a:pt x="206" y="254"/>
                </a:cubicBezTo>
                <a:cubicBezTo>
                  <a:pt x="205" y="253"/>
                  <a:pt x="205" y="253"/>
                  <a:pt x="204" y="252"/>
                </a:cubicBezTo>
                <a:cubicBezTo>
                  <a:pt x="204" y="250"/>
                  <a:pt x="204" y="248"/>
                  <a:pt x="203" y="248"/>
                </a:cubicBezTo>
                <a:cubicBezTo>
                  <a:pt x="201" y="248"/>
                  <a:pt x="200" y="248"/>
                  <a:pt x="200" y="248"/>
                </a:cubicBezTo>
                <a:cubicBezTo>
                  <a:pt x="200" y="248"/>
                  <a:pt x="199" y="248"/>
                  <a:pt x="199" y="246"/>
                </a:cubicBezTo>
                <a:cubicBezTo>
                  <a:pt x="198" y="244"/>
                  <a:pt x="200" y="245"/>
                  <a:pt x="197" y="243"/>
                </a:cubicBezTo>
                <a:cubicBezTo>
                  <a:pt x="195" y="240"/>
                  <a:pt x="196" y="241"/>
                  <a:pt x="194" y="239"/>
                </a:cubicBezTo>
                <a:cubicBezTo>
                  <a:pt x="192" y="238"/>
                  <a:pt x="187" y="239"/>
                  <a:pt x="187" y="239"/>
                </a:cubicBezTo>
                <a:cubicBezTo>
                  <a:pt x="187" y="239"/>
                  <a:pt x="187" y="238"/>
                  <a:pt x="186" y="237"/>
                </a:cubicBezTo>
                <a:cubicBezTo>
                  <a:pt x="184" y="235"/>
                  <a:pt x="185" y="236"/>
                  <a:pt x="183" y="234"/>
                </a:cubicBezTo>
                <a:cubicBezTo>
                  <a:pt x="181" y="232"/>
                  <a:pt x="182" y="233"/>
                  <a:pt x="181" y="231"/>
                </a:cubicBezTo>
                <a:cubicBezTo>
                  <a:pt x="181" y="228"/>
                  <a:pt x="181" y="227"/>
                  <a:pt x="180" y="226"/>
                </a:cubicBezTo>
                <a:cubicBezTo>
                  <a:pt x="178" y="224"/>
                  <a:pt x="177" y="223"/>
                  <a:pt x="177" y="223"/>
                </a:cubicBezTo>
                <a:cubicBezTo>
                  <a:pt x="177" y="223"/>
                  <a:pt x="176" y="220"/>
                  <a:pt x="177" y="219"/>
                </a:cubicBezTo>
                <a:cubicBezTo>
                  <a:pt x="179" y="217"/>
                  <a:pt x="179" y="216"/>
                  <a:pt x="179" y="216"/>
                </a:cubicBezTo>
                <a:cubicBezTo>
                  <a:pt x="179" y="215"/>
                  <a:pt x="180" y="213"/>
                  <a:pt x="178" y="211"/>
                </a:cubicBezTo>
                <a:cubicBezTo>
                  <a:pt x="175" y="210"/>
                  <a:pt x="175" y="209"/>
                  <a:pt x="173" y="208"/>
                </a:cubicBezTo>
                <a:cubicBezTo>
                  <a:pt x="171" y="207"/>
                  <a:pt x="170" y="207"/>
                  <a:pt x="169" y="206"/>
                </a:cubicBezTo>
                <a:cubicBezTo>
                  <a:pt x="169" y="205"/>
                  <a:pt x="167" y="200"/>
                  <a:pt x="167" y="200"/>
                </a:cubicBezTo>
                <a:cubicBezTo>
                  <a:pt x="166" y="198"/>
                  <a:pt x="166" y="198"/>
                  <a:pt x="166" y="198"/>
                </a:cubicBezTo>
                <a:cubicBezTo>
                  <a:pt x="170" y="198"/>
                  <a:pt x="170" y="198"/>
                  <a:pt x="170" y="198"/>
                </a:cubicBezTo>
                <a:cubicBezTo>
                  <a:pt x="171" y="200"/>
                  <a:pt x="171" y="200"/>
                  <a:pt x="171" y="200"/>
                </a:cubicBezTo>
                <a:cubicBezTo>
                  <a:pt x="172" y="203"/>
                  <a:pt x="172" y="203"/>
                  <a:pt x="172" y="203"/>
                </a:cubicBezTo>
                <a:cubicBezTo>
                  <a:pt x="174" y="198"/>
                  <a:pt x="174" y="198"/>
                  <a:pt x="174" y="198"/>
                </a:cubicBezTo>
                <a:cubicBezTo>
                  <a:pt x="178" y="195"/>
                  <a:pt x="178" y="195"/>
                  <a:pt x="178" y="195"/>
                </a:cubicBezTo>
                <a:cubicBezTo>
                  <a:pt x="178" y="195"/>
                  <a:pt x="177" y="195"/>
                  <a:pt x="180" y="194"/>
                </a:cubicBezTo>
                <a:cubicBezTo>
                  <a:pt x="182" y="194"/>
                  <a:pt x="184" y="193"/>
                  <a:pt x="185" y="193"/>
                </a:cubicBezTo>
                <a:cubicBezTo>
                  <a:pt x="186" y="193"/>
                  <a:pt x="188" y="194"/>
                  <a:pt x="190" y="193"/>
                </a:cubicBezTo>
                <a:cubicBezTo>
                  <a:pt x="191" y="193"/>
                  <a:pt x="192" y="193"/>
                  <a:pt x="192" y="191"/>
                </a:cubicBezTo>
                <a:cubicBezTo>
                  <a:pt x="192" y="190"/>
                  <a:pt x="191" y="189"/>
                  <a:pt x="194" y="188"/>
                </a:cubicBezTo>
                <a:cubicBezTo>
                  <a:pt x="197" y="187"/>
                  <a:pt x="197" y="186"/>
                  <a:pt x="197" y="186"/>
                </a:cubicBezTo>
                <a:cubicBezTo>
                  <a:pt x="200" y="184"/>
                  <a:pt x="200" y="184"/>
                  <a:pt x="200" y="184"/>
                </a:cubicBezTo>
                <a:cubicBezTo>
                  <a:pt x="202" y="184"/>
                  <a:pt x="206" y="180"/>
                  <a:pt x="206" y="180"/>
                </a:cubicBezTo>
                <a:cubicBezTo>
                  <a:pt x="211" y="178"/>
                  <a:pt x="211" y="178"/>
                  <a:pt x="211" y="178"/>
                </a:cubicBezTo>
                <a:cubicBezTo>
                  <a:pt x="213" y="177"/>
                  <a:pt x="213" y="177"/>
                  <a:pt x="213" y="177"/>
                </a:cubicBezTo>
                <a:cubicBezTo>
                  <a:pt x="214" y="173"/>
                  <a:pt x="214" y="173"/>
                  <a:pt x="214" y="173"/>
                </a:cubicBezTo>
                <a:cubicBezTo>
                  <a:pt x="214" y="173"/>
                  <a:pt x="213" y="172"/>
                  <a:pt x="216" y="172"/>
                </a:cubicBezTo>
                <a:cubicBezTo>
                  <a:pt x="218" y="172"/>
                  <a:pt x="226" y="170"/>
                  <a:pt x="226" y="170"/>
                </a:cubicBezTo>
                <a:cubicBezTo>
                  <a:pt x="227" y="168"/>
                  <a:pt x="227" y="168"/>
                  <a:pt x="227" y="168"/>
                </a:cubicBezTo>
                <a:cubicBezTo>
                  <a:pt x="224" y="166"/>
                  <a:pt x="224" y="166"/>
                  <a:pt x="224" y="166"/>
                </a:cubicBezTo>
                <a:cubicBezTo>
                  <a:pt x="224" y="166"/>
                  <a:pt x="225" y="163"/>
                  <a:pt x="225" y="163"/>
                </a:cubicBezTo>
                <a:cubicBezTo>
                  <a:pt x="226" y="163"/>
                  <a:pt x="229" y="162"/>
                  <a:pt x="230" y="162"/>
                </a:cubicBezTo>
                <a:cubicBezTo>
                  <a:pt x="232" y="163"/>
                  <a:pt x="234" y="164"/>
                  <a:pt x="234" y="165"/>
                </a:cubicBezTo>
                <a:cubicBezTo>
                  <a:pt x="234" y="166"/>
                  <a:pt x="235" y="165"/>
                  <a:pt x="235" y="166"/>
                </a:cubicBezTo>
                <a:cubicBezTo>
                  <a:pt x="234" y="168"/>
                  <a:pt x="235" y="169"/>
                  <a:pt x="235" y="169"/>
                </a:cubicBezTo>
                <a:cubicBezTo>
                  <a:pt x="235" y="169"/>
                  <a:pt x="235" y="170"/>
                  <a:pt x="236" y="171"/>
                </a:cubicBezTo>
                <a:cubicBezTo>
                  <a:pt x="237" y="171"/>
                  <a:pt x="238" y="171"/>
                  <a:pt x="238" y="171"/>
                </a:cubicBezTo>
                <a:cubicBezTo>
                  <a:pt x="238" y="171"/>
                  <a:pt x="239" y="171"/>
                  <a:pt x="239" y="171"/>
                </a:cubicBezTo>
                <a:cubicBezTo>
                  <a:pt x="241" y="168"/>
                  <a:pt x="241" y="168"/>
                  <a:pt x="241" y="168"/>
                </a:cubicBezTo>
                <a:cubicBezTo>
                  <a:pt x="242" y="167"/>
                  <a:pt x="243" y="165"/>
                  <a:pt x="243" y="165"/>
                </a:cubicBezTo>
                <a:cubicBezTo>
                  <a:pt x="243" y="165"/>
                  <a:pt x="244" y="164"/>
                  <a:pt x="244" y="164"/>
                </a:cubicBezTo>
                <a:cubicBezTo>
                  <a:pt x="244" y="164"/>
                  <a:pt x="244" y="162"/>
                  <a:pt x="244" y="161"/>
                </a:cubicBezTo>
                <a:cubicBezTo>
                  <a:pt x="244" y="161"/>
                  <a:pt x="242" y="160"/>
                  <a:pt x="244" y="158"/>
                </a:cubicBezTo>
                <a:cubicBezTo>
                  <a:pt x="247" y="156"/>
                  <a:pt x="247" y="154"/>
                  <a:pt x="247" y="154"/>
                </a:cubicBezTo>
                <a:close/>
              </a:path>
            </a:pathLst>
          </a:custGeom>
          <a:solidFill>
            <a:schemeClr val="accent3">
              <a:lumMod val="40000"/>
              <a:lumOff val="60000"/>
            </a:schemeClr>
          </a:solidFill>
          <a:ln w="635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685800">
              <a:defRPr/>
            </a:pPr>
            <a:endParaRPr lang="de-DE" sz="1200" kern="0" dirty="0">
              <a:solidFill>
                <a:srgbClr val="000000"/>
              </a:solidFill>
              <a:latin typeface="Calibri Light"/>
            </a:endParaRPr>
          </a:p>
        </p:txBody>
      </p:sp>
      <p:sp>
        <p:nvSpPr>
          <p:cNvPr id="6" name="Textfeld 5">
            <a:extLst>
              <a:ext uri="{FF2B5EF4-FFF2-40B4-BE49-F238E27FC236}">
                <a16:creationId xmlns:a16="http://schemas.microsoft.com/office/drawing/2014/main" id="{4FC3E9E6-F0AA-4EC0-A3A4-10D8A668F661}"/>
              </a:ext>
            </a:extLst>
          </p:cNvPr>
          <p:cNvSpPr txBox="1"/>
          <p:nvPr/>
        </p:nvSpPr>
        <p:spPr>
          <a:xfrm>
            <a:off x="7479251" y="2367639"/>
            <a:ext cx="1247549" cy="692497"/>
          </a:xfrm>
          <a:prstGeom prst="rect">
            <a:avLst/>
          </a:prstGeom>
          <a:noFill/>
        </p:spPr>
        <p:txBody>
          <a:bodyPr vert="horz" wrap="square" rtlCol="0">
            <a:spAutoFit/>
          </a:bodyPr>
          <a:lstStyle/>
          <a:p>
            <a:pPr algn="ctr"/>
            <a:r>
              <a:rPr lang="de-DE" sz="2100" b="1" dirty="0">
                <a:solidFill>
                  <a:srgbClr val="FF0000"/>
                </a:solidFill>
                <a:latin typeface="Arial" panose="020B0604020202020204" pitchFamily="34" charset="0"/>
              </a:rPr>
              <a:t>~ 9 </a:t>
            </a:r>
            <a:r>
              <a:rPr lang="de-DE" b="1" dirty="0">
                <a:solidFill>
                  <a:srgbClr val="FF0000"/>
                </a:solidFill>
                <a:latin typeface="Arial" panose="020B0604020202020204" pitchFamily="34" charset="0"/>
              </a:rPr>
              <a:t>Millionen</a:t>
            </a:r>
            <a:endParaRPr lang="de-DE" sz="1350" b="1" dirty="0">
              <a:solidFill>
                <a:srgbClr val="FF0000"/>
              </a:solidFill>
              <a:latin typeface="Arial" panose="020B0604020202020204" pitchFamily="34" charset="0"/>
            </a:endParaRPr>
          </a:p>
        </p:txBody>
      </p:sp>
      <p:sp>
        <p:nvSpPr>
          <p:cNvPr id="101" name="Textfeld 100">
            <a:extLst>
              <a:ext uri="{FF2B5EF4-FFF2-40B4-BE49-F238E27FC236}">
                <a16:creationId xmlns:a16="http://schemas.microsoft.com/office/drawing/2014/main" id="{D8E2B395-6CBE-4046-BE23-9A81BD060D88}"/>
              </a:ext>
            </a:extLst>
          </p:cNvPr>
          <p:cNvSpPr txBox="1"/>
          <p:nvPr/>
        </p:nvSpPr>
        <p:spPr>
          <a:xfrm>
            <a:off x="7355203" y="4070145"/>
            <a:ext cx="1550543" cy="415498"/>
          </a:xfrm>
          <a:prstGeom prst="rect">
            <a:avLst/>
          </a:prstGeom>
          <a:noFill/>
        </p:spPr>
        <p:txBody>
          <a:bodyPr vert="horz" wrap="square" rtlCol="0">
            <a:spAutoFit/>
          </a:bodyPr>
          <a:lstStyle/>
          <a:p>
            <a:pPr algn="ctr"/>
            <a:r>
              <a:rPr lang="de-DE" sz="1050" b="1" dirty="0">
                <a:solidFill>
                  <a:srgbClr val="363D3B"/>
                </a:solidFill>
                <a:latin typeface="Arial" panose="020B0604020202020204" pitchFamily="34" charset="0"/>
              </a:rPr>
              <a:t>Prävalenz in Deutschland (2017)</a:t>
            </a:r>
            <a:r>
              <a:rPr lang="de-DE" sz="1050" b="1" baseline="30000" dirty="0">
                <a:solidFill>
                  <a:srgbClr val="363D3B"/>
                </a:solidFill>
                <a:latin typeface="Arial" panose="020B0604020202020204" pitchFamily="34" charset="0"/>
              </a:rPr>
              <a:t>2</a:t>
            </a:r>
            <a:endParaRPr lang="de-DE" sz="788" b="1" baseline="30000" dirty="0">
              <a:solidFill>
                <a:srgbClr val="363D3B"/>
              </a:solidFill>
              <a:latin typeface="Arial" panose="020B0604020202020204" pitchFamily="34" charset="0"/>
            </a:endParaRPr>
          </a:p>
        </p:txBody>
      </p:sp>
      <p:pic>
        <p:nvPicPr>
          <p:cNvPr id="3" name="Grafik 2">
            <a:extLst>
              <a:ext uri="{FF2B5EF4-FFF2-40B4-BE49-F238E27FC236}">
                <a16:creationId xmlns:a16="http://schemas.microsoft.com/office/drawing/2014/main" id="{8DE60074-4587-1D43-C340-83672F320C2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942989" y="52914"/>
            <a:ext cx="1166461" cy="837674"/>
          </a:xfrm>
          <a:prstGeom prst="rect">
            <a:avLst/>
          </a:prstGeom>
        </p:spPr>
      </p:pic>
      <p:pic>
        <p:nvPicPr>
          <p:cNvPr id="8" name="Grafik 7">
            <a:extLst>
              <a:ext uri="{FF2B5EF4-FFF2-40B4-BE49-F238E27FC236}">
                <a16:creationId xmlns:a16="http://schemas.microsoft.com/office/drawing/2014/main" id="{BAAFBA55-E530-BB34-0A11-D254B3099D32}"/>
              </a:ext>
            </a:extLst>
          </p:cNvPr>
          <p:cNvPicPr>
            <a:picLocks noChangeAspect="1"/>
          </p:cNvPicPr>
          <p:nvPr/>
        </p:nvPicPr>
        <p:blipFill>
          <a:blip r:embed="rId4">
            <a:clrChange>
              <a:clrFrom>
                <a:srgbClr val="FAFAFA"/>
              </a:clrFrom>
              <a:clrTo>
                <a:srgbClr val="FAFAFA">
                  <a:alpha val="0"/>
                </a:srgbClr>
              </a:clrTo>
            </a:clrChange>
          </a:blip>
          <a:stretch>
            <a:fillRect/>
          </a:stretch>
        </p:blipFill>
        <p:spPr>
          <a:xfrm>
            <a:off x="0" y="6118860"/>
            <a:ext cx="711842" cy="739140"/>
          </a:xfrm>
          <a:prstGeom prst="rect">
            <a:avLst/>
          </a:prstGeom>
        </p:spPr>
      </p:pic>
      <p:sp>
        <p:nvSpPr>
          <p:cNvPr id="10" name="Textfeld 9">
            <a:extLst>
              <a:ext uri="{FF2B5EF4-FFF2-40B4-BE49-F238E27FC236}">
                <a16:creationId xmlns:a16="http://schemas.microsoft.com/office/drawing/2014/main" id="{7E84063A-62B2-9271-F511-EF5EA8BFD7CE}"/>
              </a:ext>
            </a:extLst>
          </p:cNvPr>
          <p:cNvSpPr txBox="1"/>
          <p:nvPr/>
        </p:nvSpPr>
        <p:spPr>
          <a:xfrm>
            <a:off x="5410200" y="6611944"/>
            <a:ext cx="6781800" cy="248466"/>
          </a:xfrm>
          <a:prstGeom prst="rect">
            <a:avLst/>
          </a:prstGeom>
          <a:noFill/>
        </p:spPr>
        <p:txBody>
          <a:bodyPr wrap="square">
            <a:spAutoFit/>
          </a:bodyPr>
          <a:lstStyle/>
          <a:p>
            <a:pPr algn="r">
              <a:lnSpc>
                <a:spcPct val="110000"/>
              </a:lnSpc>
              <a:spcBef>
                <a:spcPct val="30000"/>
              </a:spcBef>
            </a:pPr>
            <a:r>
              <a:rPr lang="de-DE" sz="1000" dirty="0">
                <a:solidFill>
                  <a:srgbClr val="363D3B"/>
                </a:solidFill>
                <a:latin typeface="+mj-lt"/>
              </a:rPr>
              <a:t>Daten aus: 1. Mills KT et al., </a:t>
            </a:r>
            <a:r>
              <a:rPr lang="de-DE" sz="1000" dirty="0" err="1">
                <a:solidFill>
                  <a:srgbClr val="363D3B"/>
                </a:solidFill>
                <a:latin typeface="+mj-lt"/>
              </a:rPr>
              <a:t>Kidney</a:t>
            </a:r>
            <a:r>
              <a:rPr lang="de-DE" sz="1000" dirty="0">
                <a:solidFill>
                  <a:srgbClr val="363D3B"/>
                </a:solidFill>
                <a:latin typeface="+mj-lt"/>
              </a:rPr>
              <a:t> </a:t>
            </a:r>
            <a:r>
              <a:rPr lang="de-DE" sz="1000" dirty="0" err="1">
                <a:solidFill>
                  <a:srgbClr val="363D3B"/>
                </a:solidFill>
                <a:latin typeface="+mj-lt"/>
              </a:rPr>
              <a:t>Int</a:t>
            </a:r>
            <a:r>
              <a:rPr lang="de-DE" sz="1000" dirty="0">
                <a:solidFill>
                  <a:srgbClr val="363D3B"/>
                </a:solidFill>
                <a:latin typeface="+mj-lt"/>
              </a:rPr>
              <a:t> 2015; 88:950-7; 2. </a:t>
            </a:r>
            <a:r>
              <a:rPr lang="de-DE" sz="1000" dirty="0" err="1">
                <a:solidFill>
                  <a:srgbClr val="363D3B"/>
                </a:solidFill>
                <a:latin typeface="+mj-lt"/>
              </a:rPr>
              <a:t>Collaboration</a:t>
            </a:r>
            <a:r>
              <a:rPr lang="de-DE" sz="1000" dirty="0">
                <a:solidFill>
                  <a:srgbClr val="363D3B"/>
                </a:solidFill>
                <a:latin typeface="+mj-lt"/>
              </a:rPr>
              <a:t> GBDCKD. Lancet 2020; 395:709-33</a:t>
            </a:r>
          </a:p>
        </p:txBody>
      </p:sp>
    </p:spTree>
    <p:extLst>
      <p:ext uri="{BB962C8B-B14F-4D97-AF65-F5344CB8AC3E}">
        <p14:creationId xmlns:p14="http://schemas.microsoft.com/office/powerpoint/2010/main" val="3612088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E8939C-8B9A-5138-92DB-354F0A14298B}"/>
              </a:ext>
            </a:extLst>
          </p:cNvPr>
          <p:cNvSpPr>
            <a:spLocks noGrp="1"/>
          </p:cNvSpPr>
          <p:nvPr>
            <p:ph type="title"/>
          </p:nvPr>
        </p:nvSpPr>
        <p:spPr/>
        <p:txBody>
          <a:bodyPr/>
          <a:lstStyle/>
          <a:p>
            <a:r>
              <a:rPr lang="de-DE" dirty="0"/>
              <a:t>Diagnosekriterien für das multiple Myelom</a:t>
            </a:r>
          </a:p>
        </p:txBody>
      </p:sp>
      <p:sp>
        <p:nvSpPr>
          <p:cNvPr id="3" name="Inhaltsplatzhalter 2">
            <a:extLst>
              <a:ext uri="{FF2B5EF4-FFF2-40B4-BE49-F238E27FC236}">
                <a16:creationId xmlns:a16="http://schemas.microsoft.com/office/drawing/2014/main" id="{187C7C14-2EF0-B156-B0FD-CD8980427050}"/>
              </a:ext>
            </a:extLst>
          </p:cNvPr>
          <p:cNvSpPr>
            <a:spLocks noGrp="1"/>
          </p:cNvSpPr>
          <p:nvPr>
            <p:ph idx="1"/>
          </p:nvPr>
        </p:nvSpPr>
        <p:spPr/>
        <p:txBody>
          <a:bodyPr/>
          <a:lstStyle/>
          <a:p>
            <a:pPr algn="l"/>
            <a:r>
              <a:rPr lang="de-DE" sz="1800" b="1" i="0" u="none" strike="noStrike" baseline="0" dirty="0">
                <a:latin typeface="MyriadPro-BoldSemiCn"/>
              </a:rPr>
              <a:t>CRAB </a:t>
            </a:r>
          </a:p>
          <a:p>
            <a:pPr lvl="1"/>
            <a:r>
              <a:rPr lang="de-DE" sz="1800" b="1" dirty="0" err="1">
                <a:latin typeface="MyriadPro-BoldSemiCn"/>
              </a:rPr>
              <a:t>Hyper</a:t>
            </a:r>
            <a:r>
              <a:rPr lang="de-DE" sz="1800" b="1" u="sng" dirty="0" err="1">
                <a:latin typeface="MyriadPro-BoldSemiCn"/>
              </a:rPr>
              <a:t>c</a:t>
            </a:r>
            <a:r>
              <a:rPr lang="de-DE" sz="1800" b="1" dirty="0" err="1">
                <a:latin typeface="MyriadPro-BoldSemiCn"/>
              </a:rPr>
              <a:t>alcaemia</a:t>
            </a:r>
            <a:endParaRPr lang="de-DE" sz="1800" b="1" dirty="0">
              <a:latin typeface="MyriadPro-BoldSemiCn"/>
            </a:endParaRPr>
          </a:p>
          <a:p>
            <a:pPr lvl="1"/>
            <a:r>
              <a:rPr lang="de-DE" sz="1800" b="1" u="sng" dirty="0">
                <a:latin typeface="MyriadPro-BoldSemiCn"/>
              </a:rPr>
              <a:t>r</a:t>
            </a:r>
            <a:r>
              <a:rPr lang="de-DE" sz="1800" b="1" dirty="0">
                <a:latin typeface="MyriadPro-BoldSemiCn"/>
              </a:rPr>
              <a:t>enal </a:t>
            </a:r>
            <a:r>
              <a:rPr lang="de-DE" sz="1800" b="1" dirty="0" err="1">
                <a:latin typeface="MyriadPro-BoldSemiCn"/>
              </a:rPr>
              <a:t>failure</a:t>
            </a:r>
            <a:r>
              <a:rPr lang="de-DE" sz="1800" b="1" dirty="0">
                <a:latin typeface="MyriadPro-BoldSemiCn"/>
              </a:rPr>
              <a:t>“</a:t>
            </a:r>
          </a:p>
          <a:p>
            <a:pPr lvl="3"/>
            <a:r>
              <a:rPr lang="de-DE" sz="1200" b="0" i="0" u="none" strike="noStrike" baseline="0" dirty="0">
                <a:latin typeface="MyriadPro-SemiCn"/>
              </a:rPr>
              <a:t>multiple Myelom ist zum Zeitpunkt der Diagnosestellung </a:t>
            </a:r>
            <a:r>
              <a:rPr lang="de-DE" sz="1600" b="0" i="0" u="none" strike="noStrike" baseline="0" dirty="0">
                <a:latin typeface="MyriadPro-SemiCn"/>
              </a:rPr>
              <a:t>bei etwa 50%der Patienten mit einer </a:t>
            </a:r>
            <a:r>
              <a:rPr lang="de-DE" sz="1600" b="0" i="0" u="none" strike="noStrike" baseline="0" dirty="0" err="1">
                <a:latin typeface="MyriadPro-SemiCn"/>
              </a:rPr>
              <a:t>niereninsuffizienz</a:t>
            </a:r>
            <a:r>
              <a:rPr lang="de-DE" sz="1600" b="0" i="0" u="none" strike="noStrike" baseline="0" dirty="0">
                <a:latin typeface="MyriadPro-SemiCn"/>
              </a:rPr>
              <a:t> assoziiert.</a:t>
            </a:r>
          </a:p>
          <a:p>
            <a:pPr lvl="3"/>
            <a:r>
              <a:rPr lang="de-DE" sz="1600" b="0" i="0" u="none" strike="noStrike" baseline="0" dirty="0">
                <a:latin typeface="MyriadPro-SemiCn"/>
              </a:rPr>
              <a:t>8% der Patienten präsentieren sich initial dialysepflichtig</a:t>
            </a:r>
            <a:endParaRPr lang="de-DE" sz="1200" b="1" dirty="0">
              <a:latin typeface="MyriadPro-BoldSemiCn"/>
            </a:endParaRPr>
          </a:p>
          <a:p>
            <a:pPr lvl="1"/>
            <a:r>
              <a:rPr lang="de-DE" sz="1800" b="1" dirty="0">
                <a:latin typeface="MyriadPro-BoldSemiCn"/>
              </a:rPr>
              <a:t>„</a:t>
            </a:r>
            <a:r>
              <a:rPr lang="de-DE" sz="1800" b="1" u="sng" dirty="0" err="1">
                <a:latin typeface="MyriadPro-BoldSemiCn"/>
              </a:rPr>
              <a:t>a</a:t>
            </a:r>
            <a:r>
              <a:rPr lang="de-DE" sz="1800" b="1" dirty="0" err="1">
                <a:latin typeface="MyriadPro-BoldSemiCn"/>
              </a:rPr>
              <a:t>nemia</a:t>
            </a:r>
            <a:r>
              <a:rPr lang="de-DE" sz="1800" b="1" i="0" u="none" strike="noStrike" baseline="0" dirty="0">
                <a:latin typeface="MyriadPro-BoldSemiCn"/>
              </a:rPr>
              <a:t>“</a:t>
            </a:r>
          </a:p>
          <a:p>
            <a:pPr lvl="1"/>
            <a:r>
              <a:rPr lang="de-DE" sz="1800" b="1" i="0" u="none" strike="noStrike" baseline="0" dirty="0">
                <a:latin typeface="MyriadPro-BoldSemiCn"/>
              </a:rPr>
              <a:t>„</a:t>
            </a:r>
            <a:r>
              <a:rPr lang="de-DE" sz="1800" b="1" i="0" u="sng" strike="noStrike" baseline="0" dirty="0" err="1">
                <a:latin typeface="MyriadPro-BoldSemiCn"/>
              </a:rPr>
              <a:t>b</a:t>
            </a:r>
            <a:r>
              <a:rPr lang="de-DE" sz="1800" b="1" i="0" u="none" strike="noStrike" baseline="0" dirty="0" err="1">
                <a:latin typeface="MyriadPro-BoldSemiCn"/>
              </a:rPr>
              <a:t>one</a:t>
            </a:r>
            <a:r>
              <a:rPr lang="de-DE" sz="1800" b="1" i="0" u="none" strike="noStrike" baseline="0" dirty="0">
                <a:latin typeface="MyriadPro-BoldSemiCn"/>
              </a:rPr>
              <a:t> </a:t>
            </a:r>
            <a:r>
              <a:rPr lang="de-DE" sz="1800" b="1" i="0" u="none" strike="noStrike" baseline="0" dirty="0" err="1">
                <a:latin typeface="MyriadPro-BoldSemiCn"/>
              </a:rPr>
              <a:t>lesion</a:t>
            </a:r>
            <a:r>
              <a:rPr lang="de-DE" sz="1800" b="1" i="0" u="none" strike="noStrike" baseline="0" dirty="0">
                <a:latin typeface="MyriadPro-BoldSemiCn"/>
              </a:rPr>
              <a:t>“</a:t>
            </a:r>
          </a:p>
          <a:p>
            <a:r>
              <a:rPr lang="de-DE" sz="1800" b="1" i="0" u="none" strike="noStrike" baseline="0" dirty="0">
                <a:latin typeface="MyriadPro-SemiCn"/>
              </a:rPr>
              <a:t>Biomarker </a:t>
            </a:r>
            <a:r>
              <a:rPr lang="de-DE" sz="1800" b="0" i="0" u="none" strike="noStrike" baseline="0" dirty="0">
                <a:latin typeface="MyriadPro-SemiCn"/>
              </a:rPr>
              <a:t>mit einem hohen Progressionsrisiko</a:t>
            </a:r>
            <a:endParaRPr lang="de-DE" dirty="0"/>
          </a:p>
        </p:txBody>
      </p:sp>
      <p:pic>
        <p:nvPicPr>
          <p:cNvPr id="5" name="Grafik 4">
            <a:extLst>
              <a:ext uri="{FF2B5EF4-FFF2-40B4-BE49-F238E27FC236}">
                <a16:creationId xmlns:a16="http://schemas.microsoft.com/office/drawing/2014/main" id="{41E07915-D3D4-8954-B0F2-E09A6A0C19D8}"/>
              </a:ext>
            </a:extLst>
          </p:cNvPr>
          <p:cNvPicPr>
            <a:picLocks noChangeAspect="1"/>
          </p:cNvPicPr>
          <p:nvPr/>
        </p:nvPicPr>
        <p:blipFill>
          <a:blip r:embed="rId3"/>
          <a:stretch>
            <a:fillRect/>
          </a:stretch>
        </p:blipFill>
        <p:spPr>
          <a:xfrm>
            <a:off x="1709700" y="4601508"/>
            <a:ext cx="9269540" cy="1575455"/>
          </a:xfrm>
          <a:prstGeom prst="rect">
            <a:avLst/>
          </a:prstGeom>
        </p:spPr>
      </p:pic>
    </p:spTree>
    <p:extLst>
      <p:ext uri="{BB962C8B-B14F-4D97-AF65-F5344CB8AC3E}">
        <p14:creationId xmlns:p14="http://schemas.microsoft.com/office/powerpoint/2010/main" val="80899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5A3E43-E3E5-26E5-912D-ED61DDF16357}"/>
              </a:ext>
            </a:extLst>
          </p:cNvPr>
          <p:cNvSpPr>
            <a:spLocks noGrp="1"/>
          </p:cNvSpPr>
          <p:nvPr>
            <p:ph type="title"/>
          </p:nvPr>
        </p:nvSpPr>
        <p:spPr/>
        <p:txBody>
          <a:bodyPr/>
          <a:lstStyle/>
          <a:p>
            <a:r>
              <a:rPr lang="de-DE" dirty="0"/>
              <a:t>Diagnosekriterien Multiples Myelom</a:t>
            </a:r>
          </a:p>
        </p:txBody>
      </p:sp>
      <p:pic>
        <p:nvPicPr>
          <p:cNvPr id="5" name="Inhaltsplatzhalter 4">
            <a:extLst>
              <a:ext uri="{FF2B5EF4-FFF2-40B4-BE49-F238E27FC236}">
                <a16:creationId xmlns:a16="http://schemas.microsoft.com/office/drawing/2014/main" id="{F94C10B5-D19A-1014-63B7-65CD5B1A33F8}"/>
              </a:ext>
            </a:extLst>
          </p:cNvPr>
          <p:cNvPicPr>
            <a:picLocks noGrp="1" noChangeAspect="1"/>
          </p:cNvPicPr>
          <p:nvPr>
            <p:ph idx="1"/>
          </p:nvPr>
        </p:nvPicPr>
        <p:blipFill>
          <a:blip r:embed="rId2"/>
          <a:stretch>
            <a:fillRect/>
          </a:stretch>
        </p:blipFill>
        <p:spPr>
          <a:xfrm>
            <a:off x="820463" y="1948543"/>
            <a:ext cx="10519016" cy="4093028"/>
          </a:xfrm>
        </p:spPr>
      </p:pic>
    </p:spTree>
    <p:extLst>
      <p:ext uri="{BB962C8B-B14F-4D97-AF65-F5344CB8AC3E}">
        <p14:creationId xmlns:p14="http://schemas.microsoft.com/office/powerpoint/2010/main" val="1214871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350496-12EE-17F6-2A73-176FF62505ED}"/>
              </a:ext>
            </a:extLst>
          </p:cNvPr>
          <p:cNvSpPr>
            <a:spLocks noGrp="1"/>
          </p:cNvSpPr>
          <p:nvPr>
            <p:ph type="title"/>
          </p:nvPr>
        </p:nvSpPr>
        <p:spPr/>
        <p:txBody>
          <a:bodyPr/>
          <a:lstStyle/>
          <a:p>
            <a:r>
              <a:rPr lang="de-DE" dirty="0"/>
              <a:t>Renale Beteiligung bei AL - Amyloidose</a:t>
            </a:r>
          </a:p>
        </p:txBody>
      </p:sp>
      <p:sp>
        <p:nvSpPr>
          <p:cNvPr id="3" name="Inhaltsplatzhalter 2">
            <a:extLst>
              <a:ext uri="{FF2B5EF4-FFF2-40B4-BE49-F238E27FC236}">
                <a16:creationId xmlns:a16="http://schemas.microsoft.com/office/drawing/2014/main" id="{9C23F381-AABB-E712-0D36-F921AA7B2513}"/>
              </a:ext>
            </a:extLst>
          </p:cNvPr>
          <p:cNvSpPr>
            <a:spLocks noGrp="1"/>
          </p:cNvSpPr>
          <p:nvPr>
            <p:ph idx="1"/>
          </p:nvPr>
        </p:nvSpPr>
        <p:spPr/>
        <p:txBody>
          <a:bodyPr>
            <a:normAutofit/>
          </a:bodyPr>
          <a:lstStyle/>
          <a:p>
            <a:pPr algn="l"/>
            <a:r>
              <a:rPr lang="de-DE" sz="2400" b="1" i="0" u="none" strike="noStrike" baseline="0" dirty="0">
                <a:solidFill>
                  <a:srgbClr val="000000"/>
                </a:solidFill>
                <a:latin typeface="MyriadPro-SemiCn"/>
              </a:rPr>
              <a:t>AL-Amyloidose </a:t>
            </a:r>
            <a:r>
              <a:rPr lang="de-DE" sz="2400" b="0" i="0" u="none" strike="noStrike" baseline="0" dirty="0">
                <a:solidFill>
                  <a:srgbClr val="000000"/>
                </a:solidFill>
                <a:latin typeface="MyriadPro-SemiCn"/>
              </a:rPr>
              <a:t>ist </a:t>
            </a:r>
            <a:r>
              <a:rPr lang="de-DE" sz="2400" b="1" i="0" u="none" strike="noStrike" baseline="0" dirty="0">
                <a:solidFill>
                  <a:srgbClr val="000000"/>
                </a:solidFill>
                <a:latin typeface="MyriadPro-SemiCn"/>
              </a:rPr>
              <a:t>systemische</a:t>
            </a:r>
            <a:r>
              <a:rPr lang="de-DE" sz="2400" b="0" i="0" u="none" strike="noStrike" baseline="0" dirty="0">
                <a:solidFill>
                  <a:srgbClr val="000000"/>
                </a:solidFill>
                <a:latin typeface="MyriadPro-SemiCn"/>
              </a:rPr>
              <a:t> </a:t>
            </a:r>
            <a:r>
              <a:rPr lang="de-DE" sz="2400" b="1" i="0" u="none" strike="noStrike" baseline="0" dirty="0">
                <a:solidFill>
                  <a:srgbClr val="000000"/>
                </a:solidFill>
                <a:latin typeface="MyriadPro-SemiCn"/>
              </a:rPr>
              <a:t>Multiorganerkrankung</a:t>
            </a:r>
          </a:p>
          <a:p>
            <a:pPr lvl="1"/>
            <a:r>
              <a:rPr lang="de-DE" sz="2000" b="0" i="0" u="none" strike="noStrike" baseline="0" dirty="0">
                <a:solidFill>
                  <a:srgbClr val="000000"/>
                </a:solidFill>
                <a:latin typeface="MyriadPro-SemiCn"/>
              </a:rPr>
              <a:t>erhöhte Toxizität </a:t>
            </a:r>
            <a:r>
              <a:rPr lang="de-DE" sz="2000" b="0" i="0" u="none" strike="noStrike" baseline="0" dirty="0" err="1">
                <a:solidFill>
                  <a:srgbClr val="000000"/>
                </a:solidFill>
                <a:latin typeface="MyriadPro-SemiCn"/>
              </a:rPr>
              <a:t>amyloidogener</a:t>
            </a:r>
            <a:r>
              <a:rPr lang="de-DE" sz="2000" b="0" i="0" u="none" strike="noStrike" baseline="0" dirty="0">
                <a:solidFill>
                  <a:srgbClr val="000000"/>
                </a:solidFill>
                <a:latin typeface="MyriadPro-SemiCn"/>
              </a:rPr>
              <a:t> Leichtketten </a:t>
            </a:r>
            <a:r>
              <a:rPr lang="de-DE" sz="2000" b="0" i="0" u="none" strike="noStrike" baseline="0" dirty="0">
                <a:solidFill>
                  <a:srgbClr val="000000"/>
                </a:solidFill>
                <a:latin typeface="MyriadPro-SemiCn"/>
                <a:sym typeface="Wingdings" panose="05000000000000000000" pitchFamily="2" charset="2"/>
              </a:rPr>
              <a:t> schlechtere Prognose </a:t>
            </a:r>
            <a:endParaRPr lang="de-DE" sz="2000" b="0" i="0" u="none" strike="noStrike" baseline="0" dirty="0">
              <a:solidFill>
                <a:srgbClr val="000000"/>
              </a:solidFill>
              <a:latin typeface="MyriadPro-SemiCn"/>
            </a:endParaRPr>
          </a:p>
          <a:p>
            <a:pPr algn="l"/>
            <a:endParaRPr lang="de-DE" sz="2400" b="0" i="0" u="none" strike="noStrike" baseline="0" dirty="0">
              <a:solidFill>
                <a:srgbClr val="000000"/>
              </a:solidFill>
              <a:latin typeface="MyriadPro-SemiCn"/>
            </a:endParaRPr>
          </a:p>
          <a:p>
            <a:pPr algn="l"/>
            <a:r>
              <a:rPr lang="de-DE" sz="2400" b="0" i="0" u="none" strike="noStrike" baseline="0" dirty="0">
                <a:solidFill>
                  <a:srgbClr val="000000"/>
                </a:solidFill>
                <a:latin typeface="MyriadPro-SemiCn"/>
              </a:rPr>
              <a:t>90%  </a:t>
            </a:r>
            <a:r>
              <a:rPr lang="de-DE" sz="2400" b="1" i="0" u="none" strike="noStrike" baseline="0" dirty="0">
                <a:solidFill>
                  <a:srgbClr val="000000"/>
                </a:solidFill>
                <a:latin typeface="MyriadPro-BoldSemiCn"/>
              </a:rPr>
              <a:t>Plasmazelldyskrasie </a:t>
            </a:r>
            <a:r>
              <a:rPr lang="de-DE" sz="2400" b="0" i="0" u="none" strike="noStrike" baseline="0" dirty="0">
                <a:solidFill>
                  <a:srgbClr val="000000"/>
                </a:solidFill>
                <a:latin typeface="MyriadPro-SemiCn"/>
              </a:rPr>
              <a:t>mit monoklonaler </a:t>
            </a:r>
            <a:r>
              <a:rPr lang="de-DE" sz="2400" b="0" i="0" u="none" strike="noStrike" baseline="0" dirty="0" err="1">
                <a:solidFill>
                  <a:srgbClr val="000000"/>
                </a:solidFill>
                <a:latin typeface="MyriadPro-SemiCn"/>
              </a:rPr>
              <a:t>Gammopathie</a:t>
            </a:r>
            <a:endParaRPr lang="de-DE" sz="2400" dirty="0">
              <a:solidFill>
                <a:srgbClr val="000000"/>
              </a:solidFill>
              <a:latin typeface="MyriadPro-SemiCn"/>
            </a:endParaRPr>
          </a:p>
          <a:p>
            <a:pPr algn="l"/>
            <a:r>
              <a:rPr lang="de-DE" sz="2400" b="0" i="0" u="none" strike="noStrike" baseline="0" dirty="0">
                <a:solidFill>
                  <a:srgbClr val="000000"/>
                </a:solidFill>
                <a:latin typeface="MyriadPro-SemiCn"/>
              </a:rPr>
              <a:t>10% multiples Myelom oder B-Zell-Lymphom  </a:t>
            </a:r>
          </a:p>
          <a:p>
            <a:pPr algn="l"/>
            <a:r>
              <a:rPr lang="de-DE" sz="2400" dirty="0">
                <a:solidFill>
                  <a:srgbClr val="000000"/>
                </a:solidFill>
                <a:latin typeface="MyriadPro-SemiCn"/>
              </a:rPr>
              <a:t>meist &gt; 60 Jahre </a:t>
            </a:r>
            <a:endParaRPr lang="de-DE" sz="2400" b="0" i="0" u="none" strike="noStrike" baseline="0" dirty="0">
              <a:solidFill>
                <a:srgbClr val="000000"/>
              </a:solidFill>
              <a:latin typeface="MyriadPro-SemiCn"/>
            </a:endParaRPr>
          </a:p>
        </p:txBody>
      </p:sp>
      <p:pic>
        <p:nvPicPr>
          <p:cNvPr id="7" name="Grafik 6">
            <a:extLst>
              <a:ext uri="{FF2B5EF4-FFF2-40B4-BE49-F238E27FC236}">
                <a16:creationId xmlns:a16="http://schemas.microsoft.com/office/drawing/2014/main" id="{FFCB8C16-8D1C-F9CC-76EB-6AF910D6C709}"/>
              </a:ext>
            </a:extLst>
          </p:cNvPr>
          <p:cNvPicPr>
            <a:picLocks noChangeAspect="1"/>
          </p:cNvPicPr>
          <p:nvPr/>
        </p:nvPicPr>
        <p:blipFill>
          <a:blip r:embed="rId3"/>
          <a:stretch>
            <a:fillRect/>
          </a:stretch>
        </p:blipFill>
        <p:spPr>
          <a:xfrm>
            <a:off x="4186833" y="4160128"/>
            <a:ext cx="6798777" cy="2274412"/>
          </a:xfrm>
          <a:prstGeom prst="rect">
            <a:avLst/>
          </a:prstGeom>
        </p:spPr>
      </p:pic>
    </p:spTree>
    <p:extLst>
      <p:ext uri="{BB962C8B-B14F-4D97-AF65-F5344CB8AC3E}">
        <p14:creationId xmlns:p14="http://schemas.microsoft.com/office/powerpoint/2010/main" val="887004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211D6D-F78A-61F4-DDEB-315B0893351F}"/>
              </a:ext>
            </a:extLst>
          </p:cNvPr>
          <p:cNvSpPr>
            <a:spLocks noGrp="1"/>
          </p:cNvSpPr>
          <p:nvPr>
            <p:ph type="title"/>
          </p:nvPr>
        </p:nvSpPr>
        <p:spPr/>
        <p:txBody>
          <a:bodyPr/>
          <a:lstStyle/>
          <a:p>
            <a:r>
              <a:rPr lang="de-DE" dirty="0"/>
              <a:t>MG</a:t>
            </a:r>
            <a:r>
              <a:rPr lang="de-DE" u="sng" dirty="0"/>
              <a:t>R</a:t>
            </a:r>
            <a:r>
              <a:rPr lang="de-DE" dirty="0"/>
              <a:t>S </a:t>
            </a:r>
            <a:r>
              <a:rPr lang="de-DE" dirty="0">
                <a:sym typeface="Wingdings" panose="05000000000000000000" pitchFamily="2" charset="2"/>
              </a:rPr>
              <a:t> nicht </a:t>
            </a:r>
            <a:r>
              <a:rPr lang="de-DE" dirty="0" err="1">
                <a:sym typeface="Wingdings" panose="05000000000000000000" pitchFamily="2" charset="2"/>
              </a:rPr>
              <a:t>undeterminiert</a:t>
            </a:r>
            <a:r>
              <a:rPr lang="de-DE" dirty="0">
                <a:sym typeface="Wingdings" panose="05000000000000000000" pitchFamily="2" charset="2"/>
              </a:rPr>
              <a:t>, sondern RENAL</a:t>
            </a:r>
            <a:endParaRPr lang="de-DE" dirty="0"/>
          </a:p>
        </p:txBody>
      </p:sp>
      <p:pic>
        <p:nvPicPr>
          <p:cNvPr id="7" name="Grafik 6">
            <a:extLst>
              <a:ext uri="{FF2B5EF4-FFF2-40B4-BE49-F238E27FC236}">
                <a16:creationId xmlns:a16="http://schemas.microsoft.com/office/drawing/2014/main" id="{9DDDE781-4A36-519E-9C1B-0ABDBEB7287D}"/>
              </a:ext>
            </a:extLst>
          </p:cNvPr>
          <p:cNvPicPr>
            <a:picLocks noChangeAspect="1"/>
          </p:cNvPicPr>
          <p:nvPr/>
        </p:nvPicPr>
        <p:blipFill>
          <a:blip r:embed="rId3"/>
          <a:stretch>
            <a:fillRect/>
          </a:stretch>
        </p:blipFill>
        <p:spPr>
          <a:xfrm>
            <a:off x="1576776" y="2195358"/>
            <a:ext cx="9038447" cy="2701971"/>
          </a:xfrm>
          <a:prstGeom prst="rect">
            <a:avLst/>
          </a:prstGeom>
        </p:spPr>
      </p:pic>
    </p:spTree>
    <p:extLst>
      <p:ext uri="{BB962C8B-B14F-4D97-AF65-F5344CB8AC3E}">
        <p14:creationId xmlns:p14="http://schemas.microsoft.com/office/powerpoint/2010/main" val="60419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F3642C-5F15-608C-731C-20A29443BD1F}"/>
              </a:ext>
            </a:extLst>
          </p:cNvPr>
          <p:cNvSpPr>
            <a:spLocks noGrp="1"/>
          </p:cNvSpPr>
          <p:nvPr>
            <p:ph type="title"/>
          </p:nvPr>
        </p:nvSpPr>
        <p:spPr/>
        <p:txBody>
          <a:bodyPr>
            <a:normAutofit/>
          </a:bodyPr>
          <a:lstStyle/>
          <a:p>
            <a:r>
              <a:rPr lang="de-DE" dirty="0">
                <a:solidFill>
                  <a:srgbClr val="000000"/>
                </a:solidFill>
                <a:latin typeface="MyriadPro-SemiCn"/>
              </a:rPr>
              <a:t>MG</a:t>
            </a:r>
            <a:r>
              <a:rPr lang="de-DE" u="sng" dirty="0">
                <a:solidFill>
                  <a:srgbClr val="000000"/>
                </a:solidFill>
                <a:latin typeface="MyriadPro-SemiCn"/>
              </a:rPr>
              <a:t>R</a:t>
            </a:r>
            <a:r>
              <a:rPr lang="de-DE" dirty="0">
                <a:solidFill>
                  <a:srgbClr val="000000"/>
                </a:solidFill>
                <a:latin typeface="MyriadPro-SemiCn"/>
              </a:rPr>
              <a:t>S</a:t>
            </a:r>
            <a:br>
              <a:rPr lang="de-DE" dirty="0">
                <a:solidFill>
                  <a:srgbClr val="000000"/>
                </a:solidFill>
                <a:latin typeface="MyriadPro-SemiCn"/>
              </a:rPr>
            </a:br>
            <a:r>
              <a:rPr lang="de-DE" dirty="0">
                <a:solidFill>
                  <a:srgbClr val="000000"/>
                </a:solidFill>
                <a:latin typeface="MyriadPro-SemiCn"/>
              </a:rPr>
              <a:t>Monoklonale </a:t>
            </a:r>
            <a:r>
              <a:rPr lang="de-DE" sz="4000" i="0" u="none" strike="noStrike" baseline="0" dirty="0" err="1">
                <a:solidFill>
                  <a:srgbClr val="000000"/>
                </a:solidFill>
                <a:latin typeface="MyriadPro-SemiCn"/>
              </a:rPr>
              <a:t>Gammopathie</a:t>
            </a:r>
            <a:r>
              <a:rPr lang="de-DE" sz="4000" i="0" u="none" strike="noStrike" baseline="0" dirty="0">
                <a:solidFill>
                  <a:srgbClr val="000000"/>
                </a:solidFill>
                <a:latin typeface="MyriadPro-SemiCn"/>
              </a:rPr>
              <a:t> </a:t>
            </a:r>
            <a:r>
              <a:rPr lang="de-DE" sz="4000" i="0" u="sng" strike="noStrike" baseline="0" dirty="0">
                <a:solidFill>
                  <a:srgbClr val="000000"/>
                </a:solidFill>
                <a:latin typeface="MyriadPro-SemiCn"/>
              </a:rPr>
              <a:t>r</a:t>
            </a:r>
            <a:r>
              <a:rPr lang="de-DE" sz="4000" i="0" u="none" strike="noStrike" baseline="0" dirty="0">
                <a:solidFill>
                  <a:srgbClr val="000000"/>
                </a:solidFill>
                <a:latin typeface="MyriadPro-SemiCn"/>
              </a:rPr>
              <a:t>enaler Signifikanz</a:t>
            </a:r>
            <a:endParaRPr lang="de-DE" dirty="0"/>
          </a:p>
        </p:txBody>
      </p:sp>
      <p:pic>
        <p:nvPicPr>
          <p:cNvPr id="5" name="Inhaltsplatzhalter 4">
            <a:extLst>
              <a:ext uri="{FF2B5EF4-FFF2-40B4-BE49-F238E27FC236}">
                <a16:creationId xmlns:a16="http://schemas.microsoft.com/office/drawing/2014/main" id="{7DE6532A-4683-3DA9-518C-E626C8328A4F}"/>
              </a:ext>
            </a:extLst>
          </p:cNvPr>
          <p:cNvPicPr>
            <a:picLocks noGrp="1" noChangeAspect="1"/>
          </p:cNvPicPr>
          <p:nvPr>
            <p:ph idx="1"/>
          </p:nvPr>
        </p:nvPicPr>
        <p:blipFill>
          <a:blip r:embed="rId3"/>
          <a:stretch>
            <a:fillRect/>
          </a:stretch>
        </p:blipFill>
        <p:spPr>
          <a:xfrm>
            <a:off x="1809481" y="1798120"/>
            <a:ext cx="8710968" cy="4543871"/>
          </a:xfrm>
        </p:spPr>
      </p:pic>
      <p:sp>
        <p:nvSpPr>
          <p:cNvPr id="6" name="Fußzeilenplatzhalter 4">
            <a:extLst>
              <a:ext uri="{FF2B5EF4-FFF2-40B4-BE49-F238E27FC236}">
                <a16:creationId xmlns:a16="http://schemas.microsoft.com/office/drawing/2014/main" id="{502D663E-A67B-3655-A500-EDE2DED602F5}"/>
              </a:ext>
            </a:extLst>
          </p:cNvPr>
          <p:cNvSpPr>
            <a:spLocks noGrp="1"/>
          </p:cNvSpPr>
          <p:nvPr>
            <p:ph type="ftr" sz="quarter" idx="3"/>
          </p:nvPr>
        </p:nvSpPr>
        <p:spPr>
          <a:xfrm>
            <a:off x="2504661" y="6341992"/>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200" b="0" dirty="0">
                <a:latin typeface="Segoe UI" panose="020B0502040204020203" pitchFamily="34" charset="0"/>
              </a:rPr>
              <a:t>H. Rupprecht and K. Amann: </a:t>
            </a:r>
            <a:r>
              <a:rPr lang="de-DE" sz="1200" dirty="0" err="1">
                <a:latin typeface="Segoe UI" panose="020B0502040204020203" pitchFamily="34" charset="0"/>
              </a:rPr>
              <a:t>Paraproteinämien</a:t>
            </a:r>
            <a:r>
              <a:rPr lang="de-DE" sz="1200" dirty="0">
                <a:latin typeface="Segoe UI" panose="020B0502040204020203" pitchFamily="34" charset="0"/>
              </a:rPr>
              <a:t> und Nierenbeteiligung</a:t>
            </a:r>
          </a:p>
          <a:p>
            <a:pPr marR="0" algn="r"/>
            <a:r>
              <a:rPr lang="nl-NL" sz="1200" b="0" dirty="0">
                <a:latin typeface="Segoe UI" panose="020B0502040204020203" pitchFamily="34" charset="0"/>
              </a:rPr>
              <a:t>Die Nephrologie 2022 Vol. 17 Issue 6 Pages 415-429</a:t>
            </a:r>
          </a:p>
        </p:txBody>
      </p:sp>
      <p:sp>
        <p:nvSpPr>
          <p:cNvPr id="3" name="Rechteck 2">
            <a:extLst>
              <a:ext uri="{FF2B5EF4-FFF2-40B4-BE49-F238E27FC236}">
                <a16:creationId xmlns:a16="http://schemas.microsoft.com/office/drawing/2014/main" id="{268B71B4-32DE-0F4B-69A2-150BD096ADE7}"/>
              </a:ext>
            </a:extLst>
          </p:cNvPr>
          <p:cNvSpPr/>
          <p:nvPr/>
        </p:nvSpPr>
        <p:spPr>
          <a:xfrm>
            <a:off x="2019299" y="4403558"/>
            <a:ext cx="1397669" cy="433137"/>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4124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C2FFA1-FC68-AF2A-3AAD-F367D9315CA5}"/>
              </a:ext>
            </a:extLst>
          </p:cNvPr>
          <p:cNvSpPr>
            <a:spLocks noGrp="1"/>
          </p:cNvSpPr>
          <p:nvPr>
            <p:ph type="title"/>
          </p:nvPr>
        </p:nvSpPr>
        <p:spPr/>
        <p:txBody>
          <a:bodyPr/>
          <a:lstStyle/>
          <a:p>
            <a:r>
              <a:rPr lang="de-DE" dirty="0"/>
              <a:t>MRGS</a:t>
            </a:r>
          </a:p>
        </p:txBody>
      </p:sp>
      <p:sp>
        <p:nvSpPr>
          <p:cNvPr id="3" name="Inhaltsplatzhalter 2">
            <a:extLst>
              <a:ext uri="{FF2B5EF4-FFF2-40B4-BE49-F238E27FC236}">
                <a16:creationId xmlns:a16="http://schemas.microsoft.com/office/drawing/2014/main" id="{A607E80D-BBE2-D95E-E9E4-679BA9D3DE53}"/>
              </a:ext>
            </a:extLst>
          </p:cNvPr>
          <p:cNvSpPr>
            <a:spLocks noGrp="1"/>
          </p:cNvSpPr>
          <p:nvPr>
            <p:ph idx="1"/>
          </p:nvPr>
        </p:nvSpPr>
        <p:spPr>
          <a:xfrm>
            <a:off x="838200" y="1873751"/>
            <a:ext cx="10515600" cy="4351338"/>
          </a:xfrm>
        </p:spPr>
        <p:txBody>
          <a:bodyPr>
            <a:normAutofit/>
          </a:bodyPr>
          <a:lstStyle/>
          <a:p>
            <a:pPr marL="457200" indent="-457200" algn="l">
              <a:buFont typeface="+mj-lt"/>
              <a:buAutoNum type="arabicPeriod"/>
            </a:pPr>
            <a:r>
              <a:rPr lang="de-DE" sz="2400" b="1" i="0" u="none" strike="noStrike" baseline="0" dirty="0">
                <a:solidFill>
                  <a:srgbClr val="000000"/>
                </a:solidFill>
                <a:latin typeface="MyriadPro-SemiCn"/>
              </a:rPr>
              <a:t>Nierenläsionen durch Produktion eines monoklonalen Immunglobulins (</a:t>
            </a:r>
            <a:r>
              <a:rPr lang="de-DE" sz="2400" b="1" i="0" u="none" strike="noStrike" baseline="0" dirty="0" err="1">
                <a:solidFill>
                  <a:srgbClr val="000000"/>
                </a:solidFill>
                <a:latin typeface="MyriadPro-SemiCn"/>
              </a:rPr>
              <a:t>Ig</a:t>
            </a:r>
            <a:r>
              <a:rPr lang="de-DE" sz="2400" b="1" i="0" u="none" strike="noStrike" baseline="0" dirty="0">
                <a:solidFill>
                  <a:srgbClr val="000000"/>
                </a:solidFill>
                <a:latin typeface="MyriadPro-SemiCn"/>
              </a:rPr>
              <a:t>)</a:t>
            </a:r>
          </a:p>
          <a:p>
            <a:pPr marL="457200" indent="-457200" algn="l">
              <a:buFont typeface="+mj-lt"/>
              <a:buAutoNum type="arabicPeriod"/>
            </a:pPr>
            <a:r>
              <a:rPr lang="de-DE" sz="2400" b="1" i="0" u="none" strike="noStrike" baseline="0" dirty="0">
                <a:solidFill>
                  <a:srgbClr val="000000"/>
                </a:solidFill>
                <a:latin typeface="MyriadPro-SemiCn"/>
              </a:rPr>
              <a:t>B-Zell- / Plasmazellklon verursacht keine Tumorkomplikationen oder hämatologische Kriterien für eine spezifische Therapie.</a:t>
            </a:r>
            <a:endParaRPr lang="de-DE" sz="3600" b="1" dirty="0"/>
          </a:p>
        </p:txBody>
      </p:sp>
      <p:pic>
        <p:nvPicPr>
          <p:cNvPr id="5" name="Grafik 4">
            <a:extLst>
              <a:ext uri="{FF2B5EF4-FFF2-40B4-BE49-F238E27FC236}">
                <a16:creationId xmlns:a16="http://schemas.microsoft.com/office/drawing/2014/main" id="{75DFFE99-31DB-9871-6E7B-E8A05471E232}"/>
              </a:ext>
            </a:extLst>
          </p:cNvPr>
          <p:cNvPicPr>
            <a:picLocks noChangeAspect="1"/>
          </p:cNvPicPr>
          <p:nvPr/>
        </p:nvPicPr>
        <p:blipFill>
          <a:blip r:embed="rId3"/>
          <a:stretch>
            <a:fillRect/>
          </a:stretch>
        </p:blipFill>
        <p:spPr>
          <a:xfrm>
            <a:off x="838198" y="3171223"/>
            <a:ext cx="9760097" cy="2541693"/>
          </a:xfrm>
          <a:prstGeom prst="rect">
            <a:avLst/>
          </a:prstGeom>
        </p:spPr>
      </p:pic>
      <p:pic>
        <p:nvPicPr>
          <p:cNvPr id="4" name="Grafik 3">
            <a:extLst>
              <a:ext uri="{FF2B5EF4-FFF2-40B4-BE49-F238E27FC236}">
                <a16:creationId xmlns:a16="http://schemas.microsoft.com/office/drawing/2014/main" id="{F9080CE2-5B57-9068-2CE5-6456B1256F19}"/>
              </a:ext>
            </a:extLst>
          </p:cNvPr>
          <p:cNvPicPr>
            <a:picLocks noChangeAspect="1"/>
          </p:cNvPicPr>
          <p:nvPr/>
        </p:nvPicPr>
        <p:blipFill>
          <a:blip r:embed="rId4"/>
          <a:stretch>
            <a:fillRect/>
          </a:stretch>
        </p:blipFill>
        <p:spPr>
          <a:xfrm>
            <a:off x="1023747" y="3326014"/>
            <a:ext cx="9574548" cy="2103441"/>
          </a:xfrm>
          <a:prstGeom prst="rect">
            <a:avLst/>
          </a:prstGeom>
        </p:spPr>
      </p:pic>
    </p:spTree>
    <p:extLst>
      <p:ext uri="{BB962C8B-B14F-4D97-AF65-F5344CB8AC3E}">
        <p14:creationId xmlns:p14="http://schemas.microsoft.com/office/powerpoint/2010/main" val="162058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028B4C-0C00-970F-5D8E-9693D7C98E08}"/>
              </a:ext>
            </a:extLst>
          </p:cNvPr>
          <p:cNvSpPr>
            <a:spLocks noGrp="1"/>
          </p:cNvSpPr>
          <p:nvPr>
            <p:ph type="title"/>
          </p:nvPr>
        </p:nvSpPr>
        <p:spPr/>
        <p:txBody>
          <a:bodyPr/>
          <a:lstStyle/>
          <a:p>
            <a:r>
              <a:rPr lang="de-DE" dirty="0"/>
              <a:t>AL- Amyloidose</a:t>
            </a:r>
            <a:br>
              <a:rPr lang="de-DE" dirty="0"/>
            </a:br>
            <a:r>
              <a:rPr lang="de-DE" dirty="0"/>
              <a:t>Nierenbiopsie</a:t>
            </a:r>
          </a:p>
        </p:txBody>
      </p:sp>
      <p:pic>
        <p:nvPicPr>
          <p:cNvPr id="5" name="Grafik 4">
            <a:extLst>
              <a:ext uri="{FF2B5EF4-FFF2-40B4-BE49-F238E27FC236}">
                <a16:creationId xmlns:a16="http://schemas.microsoft.com/office/drawing/2014/main" id="{14E9ECF6-093F-B5F7-7498-A10A7C9FD533}"/>
              </a:ext>
            </a:extLst>
          </p:cNvPr>
          <p:cNvPicPr>
            <a:picLocks noChangeAspect="1"/>
          </p:cNvPicPr>
          <p:nvPr/>
        </p:nvPicPr>
        <p:blipFill>
          <a:blip r:embed="rId3"/>
          <a:stretch>
            <a:fillRect/>
          </a:stretch>
        </p:blipFill>
        <p:spPr>
          <a:xfrm>
            <a:off x="4735600" y="0"/>
            <a:ext cx="6061638" cy="6858000"/>
          </a:xfrm>
          <a:prstGeom prst="rect">
            <a:avLst/>
          </a:prstGeom>
        </p:spPr>
      </p:pic>
      <p:sp>
        <p:nvSpPr>
          <p:cNvPr id="7" name="Textfeld 6">
            <a:extLst>
              <a:ext uri="{FF2B5EF4-FFF2-40B4-BE49-F238E27FC236}">
                <a16:creationId xmlns:a16="http://schemas.microsoft.com/office/drawing/2014/main" id="{DCEDB3A3-2E9E-528D-CB5A-24E1D4692322}"/>
              </a:ext>
            </a:extLst>
          </p:cNvPr>
          <p:cNvSpPr txBox="1"/>
          <p:nvPr/>
        </p:nvSpPr>
        <p:spPr>
          <a:xfrm>
            <a:off x="123324" y="5042782"/>
            <a:ext cx="6093994" cy="923330"/>
          </a:xfrm>
          <a:prstGeom prst="rect">
            <a:avLst/>
          </a:prstGeom>
          <a:noFill/>
        </p:spPr>
        <p:txBody>
          <a:bodyPr wrap="square">
            <a:spAutoFit/>
          </a:bodyPr>
          <a:lstStyle/>
          <a:p>
            <a:pPr algn="l"/>
            <a:r>
              <a:rPr lang="de-DE" b="0" i="0" u="none" strike="noStrike" dirty="0" err="1">
                <a:solidFill>
                  <a:srgbClr val="005B92"/>
                </a:solidFill>
                <a:effectLst/>
                <a:latin typeface="Fira Sans" panose="020B0503050000020004" pitchFamily="34" charset="0"/>
              </a:rPr>
              <a:t>Dysproteinemias</a:t>
            </a:r>
            <a:r>
              <a:rPr lang="de-DE" b="0" i="0" u="none" strike="noStrike" dirty="0">
                <a:solidFill>
                  <a:srgbClr val="005B92"/>
                </a:solidFill>
                <a:effectLst/>
                <a:latin typeface="Fira Sans" panose="020B0503050000020004" pitchFamily="34" charset="0"/>
              </a:rPr>
              <a:t> and </a:t>
            </a:r>
            <a:r>
              <a:rPr lang="de-DE" b="0" i="0" u="none" strike="noStrike" dirty="0" err="1">
                <a:solidFill>
                  <a:srgbClr val="005B92"/>
                </a:solidFill>
                <a:effectLst/>
                <a:latin typeface="Fira Sans" panose="020B0503050000020004" pitchFamily="34" charset="0"/>
              </a:rPr>
              <a:t>Glomerular</a:t>
            </a:r>
            <a:r>
              <a:rPr lang="de-DE" b="0" i="0" u="none" strike="noStrike" dirty="0">
                <a:solidFill>
                  <a:srgbClr val="005B92"/>
                </a:solidFill>
                <a:effectLst/>
                <a:latin typeface="Fira Sans" panose="020B0503050000020004" pitchFamily="34" charset="0"/>
              </a:rPr>
              <a:t> Disease</a:t>
            </a:r>
            <a:endParaRPr lang="de-DE" b="0" i="0" dirty="0">
              <a:solidFill>
                <a:srgbClr val="000000"/>
              </a:solidFill>
              <a:effectLst/>
              <a:latin typeface="Fira Sans" panose="020B0503050000020004" pitchFamily="34" charset="0"/>
            </a:endParaRPr>
          </a:p>
          <a:p>
            <a:pPr algn="l"/>
            <a:r>
              <a:rPr lang="de-DE" b="0" i="0" dirty="0">
                <a:solidFill>
                  <a:srgbClr val="000000"/>
                </a:solidFill>
                <a:effectLst/>
                <a:latin typeface="Fira Sans" panose="020B0503050000020004" pitchFamily="34" charset="0"/>
              </a:rPr>
              <a:t>Clinical Journal of </a:t>
            </a:r>
            <a:r>
              <a:rPr lang="de-DE" b="0" i="0" dirty="0" err="1">
                <a:solidFill>
                  <a:srgbClr val="000000"/>
                </a:solidFill>
                <a:effectLst/>
                <a:latin typeface="Fira Sans" panose="020B0503050000020004" pitchFamily="34" charset="0"/>
              </a:rPr>
              <a:t>the</a:t>
            </a:r>
            <a:r>
              <a:rPr lang="de-DE" b="0" i="0" dirty="0">
                <a:solidFill>
                  <a:srgbClr val="000000"/>
                </a:solidFill>
                <a:effectLst/>
                <a:latin typeface="Fira Sans" panose="020B0503050000020004" pitchFamily="34" charset="0"/>
              </a:rPr>
              <a:t> American Society of Nephrology13(1):128-139, </a:t>
            </a:r>
            <a:r>
              <a:rPr lang="de-DE" b="0" i="0" dirty="0" err="1">
                <a:solidFill>
                  <a:srgbClr val="000000"/>
                </a:solidFill>
                <a:effectLst/>
                <a:latin typeface="Fira Sans" panose="020B0503050000020004" pitchFamily="34" charset="0"/>
              </a:rPr>
              <a:t>January</a:t>
            </a:r>
            <a:r>
              <a:rPr lang="de-DE" b="0" i="0" dirty="0">
                <a:solidFill>
                  <a:srgbClr val="000000"/>
                </a:solidFill>
                <a:effectLst/>
                <a:latin typeface="Fira Sans" panose="020B0503050000020004" pitchFamily="34" charset="0"/>
              </a:rPr>
              <a:t> 2018.</a:t>
            </a:r>
          </a:p>
        </p:txBody>
      </p:sp>
      <p:sp>
        <p:nvSpPr>
          <p:cNvPr id="4" name="Textfeld 3">
            <a:extLst>
              <a:ext uri="{FF2B5EF4-FFF2-40B4-BE49-F238E27FC236}">
                <a16:creationId xmlns:a16="http://schemas.microsoft.com/office/drawing/2014/main" id="{BED33252-54B0-0887-A59C-B8E48FE5EB5B}"/>
              </a:ext>
            </a:extLst>
          </p:cNvPr>
          <p:cNvSpPr txBox="1"/>
          <p:nvPr/>
        </p:nvSpPr>
        <p:spPr>
          <a:xfrm>
            <a:off x="123324" y="2489572"/>
            <a:ext cx="4665245" cy="1754326"/>
          </a:xfrm>
          <a:prstGeom prst="rect">
            <a:avLst/>
          </a:prstGeom>
          <a:noFill/>
        </p:spPr>
        <p:txBody>
          <a:bodyPr wrap="square">
            <a:spAutoFit/>
          </a:bodyPr>
          <a:lstStyle/>
          <a:p>
            <a:pPr marL="342900" indent="-342900">
              <a:buAutoNum type="alphaUcPeriod"/>
            </a:pPr>
            <a:r>
              <a:rPr lang="de-DE" sz="1800" b="0" i="0" u="none" strike="noStrike" baseline="0" dirty="0" err="1">
                <a:latin typeface="MyriadPro-SemiCn"/>
              </a:rPr>
              <a:t>Mesangiale</a:t>
            </a:r>
            <a:r>
              <a:rPr lang="de-DE" sz="1800" b="0" i="0" u="none" strike="noStrike" baseline="0" dirty="0">
                <a:latin typeface="MyriadPro-SemiCn"/>
              </a:rPr>
              <a:t> </a:t>
            </a:r>
            <a:r>
              <a:rPr lang="de-DE" sz="1800" b="0" i="0" u="none" strike="noStrike" baseline="0" dirty="0" err="1">
                <a:latin typeface="MyriadPro-SemiCn"/>
              </a:rPr>
              <a:t>Amyloiddeposits</a:t>
            </a:r>
            <a:r>
              <a:rPr lang="de-DE" sz="1800" b="0" i="0" u="none" strike="noStrike" baseline="0" dirty="0">
                <a:latin typeface="MyriadPro-SemiCn"/>
              </a:rPr>
              <a:t> </a:t>
            </a:r>
          </a:p>
          <a:p>
            <a:pPr marL="342900" indent="-342900">
              <a:buAutoNum type="alphaUcPeriod"/>
            </a:pPr>
            <a:r>
              <a:rPr lang="de-DE" dirty="0">
                <a:latin typeface="MyriadPro-SemiCn"/>
              </a:rPr>
              <a:t>r</a:t>
            </a:r>
            <a:r>
              <a:rPr lang="de-DE" sz="1800" b="0" i="0" u="none" strike="noStrike" baseline="0" dirty="0">
                <a:latin typeface="MyriadPro-SemiCn"/>
              </a:rPr>
              <a:t>enale </a:t>
            </a:r>
            <a:r>
              <a:rPr lang="de-DE" sz="1800" b="0" i="0" u="none" strike="noStrike" baseline="0" dirty="0" err="1">
                <a:latin typeface="MyriadPro-SemiCn"/>
              </a:rPr>
              <a:t>Amyloidablagerungen</a:t>
            </a:r>
            <a:r>
              <a:rPr lang="de-DE" sz="1800" b="0" i="0" u="none" strike="noStrike" baseline="0" dirty="0">
                <a:latin typeface="MyriadPro-SemiCn"/>
              </a:rPr>
              <a:t> </a:t>
            </a:r>
          </a:p>
          <a:p>
            <a:pPr marL="342900" indent="-342900">
              <a:buAutoNum type="alphaUcPeriod" startAt="2"/>
            </a:pPr>
            <a:r>
              <a:rPr lang="de-DE" dirty="0" err="1">
                <a:latin typeface="MyriadPro-SemiCn"/>
              </a:rPr>
              <a:t>K</a:t>
            </a:r>
            <a:r>
              <a:rPr lang="de-DE" sz="1800" b="0" i="0" u="none" strike="noStrike" baseline="0" dirty="0" err="1">
                <a:latin typeface="MyriadPro-SemiCn"/>
              </a:rPr>
              <a:t>ongorotfarbung</a:t>
            </a:r>
            <a:r>
              <a:rPr lang="de-DE" sz="1800" b="0" i="0" u="none" strike="noStrike" baseline="0" dirty="0">
                <a:latin typeface="MyriadPro-SemiCn"/>
              </a:rPr>
              <a:t> bzw. </a:t>
            </a:r>
            <a:r>
              <a:rPr lang="de-DE" dirty="0">
                <a:latin typeface="MyriadPro-SemiCn"/>
              </a:rPr>
              <a:t> </a:t>
            </a:r>
            <a:r>
              <a:rPr lang="de-DE" sz="1800" b="0" i="0" u="none" strike="noStrike" baseline="0" dirty="0">
                <a:latin typeface="MyriadPro-SemiCn"/>
              </a:rPr>
              <a:t>apfelgrüner </a:t>
            </a:r>
          </a:p>
          <a:p>
            <a:pPr marL="342900" indent="-342900">
              <a:buAutoNum type="alphaUcPeriod" startAt="2"/>
            </a:pPr>
            <a:r>
              <a:rPr lang="de-DE" sz="1800" b="0" i="0" u="none" strike="noStrike" baseline="0" dirty="0">
                <a:latin typeface="MyriadPro-SemiCn"/>
              </a:rPr>
              <a:t>Doppelbrechung im polarisierten Licht.</a:t>
            </a:r>
          </a:p>
          <a:p>
            <a:pPr marL="342900" indent="-342900">
              <a:buAutoNum type="alphaUcPeriod" startAt="2"/>
            </a:pPr>
            <a:r>
              <a:rPr lang="de-DE" sz="1800" b="0" i="0" u="none" strike="noStrike" baseline="0" dirty="0" err="1">
                <a:latin typeface="MyriadPro-SemiCn"/>
              </a:rPr>
              <a:t>Amyloidfibrillen</a:t>
            </a:r>
            <a:r>
              <a:rPr lang="de-DE" sz="1800" b="0" i="0" u="none" strike="noStrike" baseline="0" dirty="0">
                <a:latin typeface="MyriadPro-SemiCn"/>
              </a:rPr>
              <a:t> (7–11 </a:t>
            </a:r>
            <a:r>
              <a:rPr lang="de-DE" sz="1800" b="0" i="0" u="none" strike="noStrike" baseline="0" dirty="0" err="1">
                <a:latin typeface="MyriadPro-SemiCn"/>
              </a:rPr>
              <a:t>nm</a:t>
            </a:r>
            <a:r>
              <a:rPr lang="de-DE" sz="1800" b="0" i="0" u="none" strike="noStrike" baseline="0" dirty="0">
                <a:latin typeface="MyriadPro-SemiCn"/>
              </a:rPr>
              <a:t>) </a:t>
            </a:r>
            <a:endParaRPr lang="de-DE" dirty="0">
              <a:latin typeface="MyriadPro-SemiCn"/>
            </a:endParaRPr>
          </a:p>
          <a:p>
            <a:pPr marL="342900" indent="-342900">
              <a:buAutoNum type="alphaUcPeriod" startAt="2"/>
            </a:pPr>
            <a:r>
              <a:rPr lang="de-DE" sz="1800" b="0" i="0" u="none" strike="noStrike" baseline="0" dirty="0">
                <a:latin typeface="MyriadPro-SemiCn"/>
              </a:rPr>
              <a:t>Immunfluoreszenz </a:t>
            </a:r>
            <a:r>
              <a:rPr lang="el-GR" b="0" i="1" dirty="0">
                <a:solidFill>
                  <a:srgbClr val="000000"/>
                </a:solidFill>
                <a:effectLst/>
                <a:latin typeface="Fira Sans" panose="020B0503050000020004" pitchFamily="34" charset="0"/>
              </a:rPr>
              <a:t>λ</a:t>
            </a:r>
            <a:r>
              <a:rPr lang="el-GR" b="0" i="0" dirty="0">
                <a:solidFill>
                  <a:srgbClr val="000000"/>
                </a:solidFill>
                <a:effectLst/>
                <a:latin typeface="Fira Sans" panose="020B0503050000020004" pitchFamily="34" charset="0"/>
              </a:rPr>
              <a:t>-</a:t>
            </a:r>
            <a:r>
              <a:rPr lang="de-DE" b="0" i="0" dirty="0">
                <a:solidFill>
                  <a:srgbClr val="000000"/>
                </a:solidFill>
                <a:effectLst/>
                <a:latin typeface="Fira Sans" panose="020B0503050000020004" pitchFamily="34" charset="0"/>
              </a:rPr>
              <a:t> Leichtketten</a:t>
            </a:r>
            <a:endParaRPr lang="de-DE" sz="1800" b="0" i="0" u="none" strike="noStrike" baseline="0" dirty="0">
              <a:latin typeface="MyriadPro-SemiCn"/>
            </a:endParaRPr>
          </a:p>
        </p:txBody>
      </p:sp>
    </p:spTree>
    <p:extLst>
      <p:ext uri="{BB962C8B-B14F-4D97-AF65-F5344CB8AC3E}">
        <p14:creationId xmlns:p14="http://schemas.microsoft.com/office/powerpoint/2010/main" val="3458133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7D173-F6B7-9674-0E92-EF3FBECD7AB1}"/>
              </a:ext>
            </a:extLst>
          </p:cNvPr>
          <p:cNvSpPr>
            <a:spLocks noGrp="1"/>
          </p:cNvSpPr>
          <p:nvPr>
            <p:ph type="title"/>
          </p:nvPr>
        </p:nvSpPr>
        <p:spPr/>
        <p:txBody>
          <a:bodyPr/>
          <a:lstStyle/>
          <a:p>
            <a:r>
              <a:rPr lang="de-DE" dirty="0"/>
              <a:t>Risiko</a:t>
            </a:r>
          </a:p>
        </p:txBody>
      </p:sp>
      <p:pic>
        <p:nvPicPr>
          <p:cNvPr id="5" name="Grafik 4">
            <a:extLst>
              <a:ext uri="{FF2B5EF4-FFF2-40B4-BE49-F238E27FC236}">
                <a16:creationId xmlns:a16="http://schemas.microsoft.com/office/drawing/2014/main" id="{7504020C-54FE-9CAF-0667-E339D7015F20}"/>
              </a:ext>
            </a:extLst>
          </p:cNvPr>
          <p:cNvPicPr>
            <a:picLocks noChangeAspect="1"/>
          </p:cNvPicPr>
          <p:nvPr/>
        </p:nvPicPr>
        <p:blipFill>
          <a:blip r:embed="rId2"/>
          <a:stretch>
            <a:fillRect/>
          </a:stretch>
        </p:blipFill>
        <p:spPr>
          <a:xfrm>
            <a:off x="737583" y="2331077"/>
            <a:ext cx="10653978" cy="2182968"/>
          </a:xfrm>
          <a:prstGeom prst="rect">
            <a:avLst/>
          </a:prstGeom>
        </p:spPr>
      </p:pic>
      <p:sp>
        <p:nvSpPr>
          <p:cNvPr id="6" name="Fußzeilenplatzhalter 4">
            <a:extLst>
              <a:ext uri="{FF2B5EF4-FFF2-40B4-BE49-F238E27FC236}">
                <a16:creationId xmlns:a16="http://schemas.microsoft.com/office/drawing/2014/main" id="{ECFD60A9-1994-610F-D7BA-0BA0C40777A0}"/>
              </a:ext>
            </a:extLst>
          </p:cNvPr>
          <p:cNvSpPr>
            <a:spLocks noGrp="1"/>
          </p:cNvSpPr>
          <p:nvPr>
            <p:ph type="ftr" sz="quarter" idx="3"/>
          </p:nvPr>
        </p:nvSpPr>
        <p:spPr>
          <a:xfrm>
            <a:off x="2504661" y="6341992"/>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de-DE" sz="1200" b="0" dirty="0"/>
              <a:t>J. Beimler and M. Zeier: </a:t>
            </a:r>
            <a:r>
              <a:rPr lang="de-DE" sz="1200" dirty="0"/>
              <a:t>Nierenmanifestationen bei Amyloidose und Sarkoidose</a:t>
            </a:r>
            <a:br>
              <a:rPr lang="de-DE" sz="1200" dirty="0"/>
            </a:br>
            <a:r>
              <a:rPr lang="de-DE" sz="1200" b="0" dirty="0" err="1"/>
              <a:t>Dtsch</a:t>
            </a:r>
            <a:r>
              <a:rPr lang="de-DE" sz="1200" b="0" dirty="0"/>
              <a:t> Med </a:t>
            </a:r>
            <a:r>
              <a:rPr lang="de-DE" sz="1200" b="0" dirty="0" err="1"/>
              <a:t>Wochenschr</a:t>
            </a:r>
            <a:r>
              <a:rPr lang="de-DE" sz="1200" b="0" dirty="0"/>
              <a:t> 2018 Vol. 143 </a:t>
            </a:r>
            <a:r>
              <a:rPr lang="de-DE" sz="1200" b="0" dirty="0" err="1"/>
              <a:t>Issue</a:t>
            </a:r>
            <a:r>
              <a:rPr lang="de-DE" sz="1200" b="0" dirty="0"/>
              <a:t> 2 Pages 101-109</a:t>
            </a:r>
          </a:p>
        </p:txBody>
      </p:sp>
    </p:spTree>
    <p:extLst>
      <p:ext uri="{BB962C8B-B14F-4D97-AF65-F5344CB8AC3E}">
        <p14:creationId xmlns:p14="http://schemas.microsoft.com/office/powerpoint/2010/main" val="135477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252A15-B01D-0ACD-6DF7-27F37CB90C9D}"/>
              </a:ext>
            </a:extLst>
          </p:cNvPr>
          <p:cNvSpPr>
            <a:spLocks noGrp="1"/>
          </p:cNvSpPr>
          <p:nvPr>
            <p:ph type="title"/>
          </p:nvPr>
        </p:nvSpPr>
        <p:spPr/>
        <p:txBody>
          <a:bodyPr/>
          <a:lstStyle/>
          <a:p>
            <a:r>
              <a:rPr lang="de-DE" dirty="0"/>
              <a:t>Serologische Diagnostik</a:t>
            </a:r>
          </a:p>
        </p:txBody>
      </p:sp>
      <p:sp>
        <p:nvSpPr>
          <p:cNvPr id="3" name="Inhaltsplatzhalter 2">
            <a:extLst>
              <a:ext uri="{FF2B5EF4-FFF2-40B4-BE49-F238E27FC236}">
                <a16:creationId xmlns:a16="http://schemas.microsoft.com/office/drawing/2014/main" id="{94F60543-98E0-3450-C94B-0E7093C6F1B8}"/>
              </a:ext>
            </a:extLst>
          </p:cNvPr>
          <p:cNvSpPr>
            <a:spLocks noGrp="1"/>
          </p:cNvSpPr>
          <p:nvPr>
            <p:ph idx="1"/>
          </p:nvPr>
        </p:nvSpPr>
        <p:spPr/>
        <p:txBody>
          <a:bodyPr>
            <a:normAutofit/>
          </a:bodyPr>
          <a:lstStyle/>
          <a:p>
            <a:r>
              <a:rPr lang="de-DE" sz="2400" b="1" i="0" u="none" strike="noStrike" baseline="0" dirty="0">
                <a:latin typeface="MyriadPro-SemiCn"/>
              </a:rPr>
              <a:t>Bestimmung freier Leichtketten </a:t>
            </a:r>
            <a:r>
              <a:rPr lang="de-DE" sz="2400" b="0" i="0" u="none" strike="noStrike" baseline="0" dirty="0">
                <a:latin typeface="MyriadPro-SemiCn"/>
              </a:rPr>
              <a:t>Kappa- und Lambda-Ketten </a:t>
            </a:r>
            <a:r>
              <a:rPr lang="de-DE" sz="2400" b="1" i="0" u="none" strike="noStrike" baseline="0" dirty="0">
                <a:latin typeface="MyriadPro-SemiCn"/>
              </a:rPr>
              <a:t>im Serum !! </a:t>
            </a:r>
            <a:endParaRPr lang="de-DE" sz="2400" dirty="0">
              <a:latin typeface="MyriadPro-SemiCn"/>
            </a:endParaRPr>
          </a:p>
          <a:p>
            <a:r>
              <a:rPr lang="de-DE" sz="2400" b="0" i="0" u="none" strike="noStrike" baseline="0" dirty="0">
                <a:latin typeface="MyriadPro-SemiCn"/>
                <a:sym typeface="Wingdings" panose="05000000000000000000" pitchFamily="2" charset="2"/>
              </a:rPr>
              <a:t> </a:t>
            </a:r>
            <a:r>
              <a:rPr lang="de-DE" sz="2400" b="1" i="0" u="none" strike="noStrike" baseline="0" dirty="0">
                <a:highlight>
                  <a:srgbClr val="00FF00"/>
                </a:highlight>
                <a:latin typeface="MyriadPro-BoldSemiCn"/>
              </a:rPr>
              <a:t>FLC [„</a:t>
            </a:r>
            <a:r>
              <a:rPr lang="de-DE" sz="2400" b="1" i="0" u="none" strike="noStrike" baseline="0" dirty="0" err="1">
                <a:highlight>
                  <a:srgbClr val="00FF00"/>
                </a:highlight>
                <a:latin typeface="MyriadPro-BoldSemiCn"/>
              </a:rPr>
              <a:t>free</a:t>
            </a:r>
            <a:r>
              <a:rPr lang="de-DE" sz="2400" b="1" i="0" u="none" strike="noStrike" baseline="0" dirty="0">
                <a:highlight>
                  <a:srgbClr val="00FF00"/>
                </a:highlight>
                <a:latin typeface="MyriadPro-BoldSemiCn"/>
              </a:rPr>
              <a:t> light </a:t>
            </a:r>
            <a:r>
              <a:rPr lang="de-DE" sz="2400" b="1" i="0" u="none" strike="noStrike" baseline="0" dirty="0" err="1">
                <a:highlight>
                  <a:srgbClr val="00FF00"/>
                </a:highlight>
                <a:latin typeface="MyriadPro-BoldSemiCn"/>
              </a:rPr>
              <a:t>chain</a:t>
            </a:r>
            <a:r>
              <a:rPr lang="de-DE" sz="2400" b="1" i="0" u="none" strike="noStrike" baseline="0" dirty="0">
                <a:highlight>
                  <a:srgbClr val="00FF00"/>
                </a:highlight>
                <a:latin typeface="MyriadPro-BoldSemiCn"/>
              </a:rPr>
              <a:t>“]-Assay</a:t>
            </a:r>
            <a:endParaRPr lang="de-DE" sz="2400" b="0" i="0" u="none" strike="noStrike" baseline="0" dirty="0">
              <a:highlight>
                <a:srgbClr val="00FF00"/>
              </a:highlight>
              <a:latin typeface="MyriadPro-SemiCn"/>
            </a:endParaRPr>
          </a:p>
          <a:p>
            <a:pPr lvl="1"/>
            <a:endParaRPr lang="de-DE" sz="2000" b="1" i="0" u="none" strike="noStrike" baseline="0" dirty="0">
              <a:latin typeface="MyriadPro-BoldSemiCn"/>
            </a:endParaRPr>
          </a:p>
          <a:p>
            <a:pPr lvl="1"/>
            <a:endParaRPr lang="de-DE" sz="2000" b="1" dirty="0">
              <a:latin typeface="MyriadPro-BoldSemiCn"/>
            </a:endParaRPr>
          </a:p>
          <a:p>
            <a:pPr lvl="1"/>
            <a:r>
              <a:rPr lang="de-DE" sz="2000" b="1" i="0" u="none" strike="noStrike" baseline="0" dirty="0">
                <a:solidFill>
                  <a:srgbClr val="FF0000"/>
                </a:solidFill>
                <a:latin typeface="MyriadPro-BoldSemiCn"/>
              </a:rPr>
              <a:t>Serumelektrophorese </a:t>
            </a:r>
            <a:r>
              <a:rPr lang="de-DE" sz="2000" b="0" i="0" u="none" strike="noStrike" baseline="0" dirty="0">
                <a:solidFill>
                  <a:srgbClr val="FF0000"/>
                </a:solidFill>
                <a:latin typeface="MyriadPro-SemiCn"/>
              </a:rPr>
              <a:t>und </a:t>
            </a:r>
            <a:r>
              <a:rPr lang="de-DE" sz="2000" b="1" i="0" u="none" strike="noStrike" baseline="0" dirty="0">
                <a:solidFill>
                  <a:srgbClr val="FF0000"/>
                </a:solidFill>
                <a:latin typeface="MyriadPro-BoldSemiCn"/>
              </a:rPr>
              <a:t>Immunfixation </a:t>
            </a:r>
            <a:r>
              <a:rPr lang="de-DE" sz="2000" b="0" i="0" u="none" strike="noStrike" baseline="0" dirty="0">
                <a:solidFill>
                  <a:srgbClr val="FF0000"/>
                </a:solidFill>
                <a:latin typeface="MyriadPro-SemiCn"/>
              </a:rPr>
              <a:t>in etwa 20% negativ </a:t>
            </a:r>
          </a:p>
          <a:p>
            <a:pPr lvl="2"/>
            <a:r>
              <a:rPr lang="de-DE" sz="1600" b="1" i="0" u="none" strike="noStrike" baseline="0" dirty="0">
                <a:solidFill>
                  <a:srgbClr val="000000"/>
                </a:solidFill>
                <a:latin typeface="MyriadPro-BoldSemiCn"/>
              </a:rPr>
              <a:t>Eiweißelektrophorese </a:t>
            </a:r>
            <a:r>
              <a:rPr lang="de-DE" sz="1600" b="0" i="0" u="none" strike="noStrike" baseline="0" dirty="0">
                <a:solidFill>
                  <a:srgbClr val="000000"/>
                </a:solidFill>
                <a:latin typeface="MyriadPro-SemiCn"/>
              </a:rPr>
              <a:t>ist kostengünstig,  aber geringe Sensitivität für freie Leichtketten</a:t>
            </a:r>
          </a:p>
          <a:p>
            <a:pPr lvl="2"/>
            <a:r>
              <a:rPr lang="de-DE" sz="1600" b="1" i="0" u="none" strike="noStrike" baseline="0" dirty="0">
                <a:solidFill>
                  <a:srgbClr val="000000"/>
                </a:solidFill>
                <a:latin typeface="MyriadPro-SemiCn"/>
              </a:rPr>
              <a:t>Immunfixation</a:t>
            </a:r>
            <a:r>
              <a:rPr lang="de-DE" sz="1600" b="0" i="0" u="none" strike="noStrike" baseline="0" dirty="0">
                <a:solidFill>
                  <a:srgbClr val="000000"/>
                </a:solidFill>
                <a:latin typeface="MyriadPro-SemiCn"/>
              </a:rPr>
              <a:t> ist sensitiver, kann Menge monoklonalen </a:t>
            </a:r>
            <a:r>
              <a:rPr lang="de-DE" sz="1600" b="0" i="0" u="none" strike="noStrike" baseline="0" dirty="0" err="1">
                <a:solidFill>
                  <a:srgbClr val="000000"/>
                </a:solidFill>
                <a:latin typeface="MyriadPro-SemiCn"/>
              </a:rPr>
              <a:t>Ig</a:t>
            </a:r>
            <a:r>
              <a:rPr lang="de-DE" sz="1600" b="0" i="0" u="none" strike="noStrike" baseline="0" dirty="0">
                <a:solidFill>
                  <a:srgbClr val="000000"/>
                </a:solidFill>
                <a:latin typeface="MyriadPro-SemiCn"/>
              </a:rPr>
              <a:t> nicht quantifizieren </a:t>
            </a:r>
          </a:p>
          <a:p>
            <a:pPr lvl="1"/>
            <a:endParaRPr lang="de-DE" sz="2000" b="0" i="0" u="none" strike="noStrike" baseline="0" dirty="0">
              <a:latin typeface="MyriadPro-SemiCn"/>
            </a:endParaRPr>
          </a:p>
          <a:p>
            <a:pPr lvl="1"/>
            <a:endParaRPr lang="de-DE" dirty="0">
              <a:latin typeface="MyriadPro-SemiCn"/>
            </a:endParaRPr>
          </a:p>
          <a:p>
            <a:pPr algn="l"/>
            <a:endParaRPr lang="de-DE" sz="4000" dirty="0"/>
          </a:p>
        </p:txBody>
      </p:sp>
    </p:spTree>
    <p:extLst>
      <p:ext uri="{BB962C8B-B14F-4D97-AF65-F5344CB8AC3E}">
        <p14:creationId xmlns:p14="http://schemas.microsoft.com/office/powerpoint/2010/main" val="282074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99D829-402F-74F7-D8AC-1CF3AB7BE655}"/>
              </a:ext>
            </a:extLst>
          </p:cNvPr>
          <p:cNvSpPr>
            <a:spLocks noGrp="1"/>
          </p:cNvSpPr>
          <p:nvPr>
            <p:ph type="title"/>
          </p:nvPr>
        </p:nvSpPr>
        <p:spPr/>
        <p:txBody>
          <a:bodyPr/>
          <a:lstStyle/>
          <a:p>
            <a:r>
              <a:rPr lang="de-DE" sz="4000" i="0" u="none" strike="noStrike" baseline="0" dirty="0">
                <a:solidFill>
                  <a:srgbClr val="002D5B"/>
                </a:solidFill>
                <a:latin typeface="MyriadPro-SemiCn"/>
              </a:rPr>
              <a:t>Detektion monoklonaler Immunglobuline</a:t>
            </a:r>
            <a:endParaRPr lang="de-DE" dirty="0"/>
          </a:p>
        </p:txBody>
      </p:sp>
      <p:sp>
        <p:nvSpPr>
          <p:cNvPr id="3" name="Inhaltsplatzhalter 2">
            <a:extLst>
              <a:ext uri="{FF2B5EF4-FFF2-40B4-BE49-F238E27FC236}">
                <a16:creationId xmlns:a16="http://schemas.microsoft.com/office/drawing/2014/main" id="{43889F79-D360-8208-B4A9-4DE089BB95F5}"/>
              </a:ext>
            </a:extLst>
          </p:cNvPr>
          <p:cNvSpPr>
            <a:spLocks noGrp="1"/>
          </p:cNvSpPr>
          <p:nvPr>
            <p:ph idx="1"/>
          </p:nvPr>
        </p:nvSpPr>
        <p:spPr/>
        <p:txBody>
          <a:bodyPr>
            <a:normAutofit lnSpcReduction="10000"/>
          </a:bodyPr>
          <a:lstStyle/>
          <a:p>
            <a:pPr algn="l"/>
            <a:r>
              <a:rPr lang="de-DE" sz="1800" b="0" i="0" u="none" strike="noStrike" baseline="0" dirty="0">
                <a:solidFill>
                  <a:srgbClr val="000000"/>
                </a:solidFill>
                <a:latin typeface="MyriadPro-SemiCn"/>
              </a:rPr>
              <a:t>FLC-Assay: Kappa- und Lambda Leichtketten </a:t>
            </a:r>
          </a:p>
          <a:p>
            <a:pPr algn="l"/>
            <a:r>
              <a:rPr lang="de-DE" sz="1800" b="0" i="0" u="none" strike="noStrike" baseline="0" dirty="0">
                <a:solidFill>
                  <a:srgbClr val="000000"/>
                </a:solidFill>
                <a:latin typeface="MyriadPro-SemiCn"/>
              </a:rPr>
              <a:t>Genaue quantitative Bestimmung Konzentrationen von 2–4mg/l. </a:t>
            </a:r>
          </a:p>
          <a:p>
            <a:pPr algn="l"/>
            <a:r>
              <a:rPr lang="de-DE" sz="1800" b="0" i="0" u="none" strike="noStrike" baseline="0" dirty="0">
                <a:solidFill>
                  <a:srgbClr val="000000"/>
                </a:solidFill>
                <a:latin typeface="MyriadPro-SemiCn"/>
              </a:rPr>
              <a:t>Monitoring der Krankheitsaktivität und Therapieansprechens besonders geeignet. </a:t>
            </a:r>
          </a:p>
          <a:p>
            <a:pPr algn="l"/>
            <a:r>
              <a:rPr lang="de-DE" sz="1800" b="1" i="0" u="none" strike="noStrike" baseline="0" dirty="0">
                <a:solidFill>
                  <a:srgbClr val="000000"/>
                </a:solidFill>
                <a:highlight>
                  <a:srgbClr val="00FF00"/>
                </a:highlight>
                <a:latin typeface="MyriadPro-BoldSemiCn"/>
              </a:rPr>
              <a:t>Kappa-Lambda-Quotienten</a:t>
            </a:r>
            <a:endParaRPr lang="de-DE" sz="1800" dirty="0">
              <a:solidFill>
                <a:srgbClr val="000000"/>
              </a:solidFill>
              <a:highlight>
                <a:srgbClr val="00FF00"/>
              </a:highlight>
              <a:latin typeface="MyriadPro-SemiCn"/>
            </a:endParaRPr>
          </a:p>
          <a:p>
            <a:pPr lvl="1"/>
            <a:r>
              <a:rPr lang="de-DE" sz="1800" dirty="0">
                <a:solidFill>
                  <a:srgbClr val="000000"/>
                </a:solidFill>
                <a:highlight>
                  <a:srgbClr val="00FF00"/>
                </a:highlight>
                <a:latin typeface="MyriadPro-SemiCn"/>
              </a:rPr>
              <a:t>Normalwerte bei Nierengesunden 0,6 (0,26–1,65).</a:t>
            </a:r>
          </a:p>
          <a:p>
            <a:pPr lvl="1"/>
            <a:r>
              <a:rPr lang="de-DE" sz="1800" dirty="0">
                <a:solidFill>
                  <a:srgbClr val="000000"/>
                </a:solidFill>
                <a:highlight>
                  <a:srgbClr val="FFFF00"/>
                </a:highlight>
                <a:latin typeface="MyriadPro-SemiCn"/>
              </a:rPr>
              <a:t>Niereninsuffizienz bei 1,12 (0,37–3,1)</a:t>
            </a:r>
          </a:p>
          <a:p>
            <a:pPr algn="l"/>
            <a:r>
              <a:rPr lang="de-DE" sz="1800" b="0" i="0" u="none" strike="noStrike" baseline="0" dirty="0">
                <a:latin typeface="MyriadPro-SemiCn"/>
              </a:rPr>
              <a:t>Urin-</a:t>
            </a:r>
            <a:r>
              <a:rPr lang="de-DE" sz="1800" b="0" i="0" u="none" strike="noStrike" baseline="0" dirty="0" err="1">
                <a:latin typeface="MyriadPro-SemiCn"/>
              </a:rPr>
              <a:t>Eiweiselektrophorese</a:t>
            </a:r>
            <a:r>
              <a:rPr lang="de-DE" sz="1800" b="0" i="0" u="none" strike="noStrike" baseline="0" dirty="0">
                <a:latin typeface="MyriadPro-SemiCn"/>
              </a:rPr>
              <a:t> (</a:t>
            </a:r>
            <a:r>
              <a:rPr lang="de-DE" sz="1800" b="1" i="0" u="none" strike="noStrike" baseline="0" dirty="0">
                <a:latin typeface="MyriadPro-BoldSemiCn"/>
              </a:rPr>
              <a:t>Bence-Jones-Proteine</a:t>
            </a:r>
            <a:r>
              <a:rPr lang="de-DE" sz="1800" b="0" i="0" u="none" strike="noStrike" baseline="0" dirty="0">
                <a:latin typeface="MyriadPro-SemiCn"/>
              </a:rPr>
              <a:t>) und Bestimmung freier Leichtketten im Urin</a:t>
            </a:r>
          </a:p>
          <a:p>
            <a:pPr algn="l"/>
            <a:r>
              <a:rPr lang="de-DE" sz="1800" b="0" i="0" u="none" strike="noStrike" baseline="0" dirty="0">
                <a:latin typeface="MyriadPro-SemiCn"/>
              </a:rPr>
              <a:t>Bestimmung von </a:t>
            </a:r>
            <a:r>
              <a:rPr lang="de-DE" sz="1800" b="1" i="0" u="none" strike="noStrike" baseline="0" dirty="0">
                <a:latin typeface="MyriadPro-SemiCn"/>
              </a:rPr>
              <a:t>Albumin im Urin </a:t>
            </a:r>
            <a:r>
              <a:rPr lang="de-DE" sz="1800" b="0" i="0" u="none" strike="noStrike" baseline="0" dirty="0">
                <a:latin typeface="MyriadPro-SemiCn"/>
              </a:rPr>
              <a:t>die Früherkennung einer </a:t>
            </a:r>
            <a:r>
              <a:rPr lang="de-DE" sz="1800" b="0" i="0" u="none" strike="noStrike" baseline="0" dirty="0" err="1">
                <a:latin typeface="MyriadPro-SemiCn"/>
              </a:rPr>
              <a:t>Nierenamyloidose</a:t>
            </a:r>
            <a:endParaRPr lang="de-DE" sz="1800" b="0" i="0" u="none" strike="noStrike" baseline="0" dirty="0">
              <a:latin typeface="MyriadPro-SemiCn"/>
            </a:endParaRPr>
          </a:p>
          <a:p>
            <a:pPr algn="l"/>
            <a:endParaRPr lang="de-DE" sz="1800" b="0" i="0" u="none" strike="noStrike" baseline="0" dirty="0">
              <a:latin typeface="MyriadPro-SemiCn"/>
            </a:endParaRPr>
          </a:p>
          <a:p>
            <a:pPr marL="0" indent="0" algn="l">
              <a:buNone/>
            </a:pPr>
            <a:r>
              <a:rPr lang="de-DE" sz="1800" b="0" i="0" u="none" strike="noStrike" baseline="0" dirty="0">
                <a:latin typeface="MyriadPro-SemiCn"/>
              </a:rPr>
              <a:t>Außerdem: </a:t>
            </a:r>
          </a:p>
          <a:p>
            <a:pPr algn="l"/>
            <a:r>
              <a:rPr lang="de-DE" sz="1800" b="0" i="0" u="none" strike="noStrike" baseline="0" dirty="0">
                <a:latin typeface="MyriadPro-SemiCn"/>
              </a:rPr>
              <a:t>Grundsätzlich sollte immer der </a:t>
            </a:r>
            <a:r>
              <a:rPr lang="de-DE" sz="1800" b="1" i="0" u="none" strike="noStrike" baseline="0" dirty="0">
                <a:latin typeface="MyriadPro-SemiCn"/>
              </a:rPr>
              <a:t>verantwortlichen Klon identifiziert </a:t>
            </a:r>
            <a:r>
              <a:rPr lang="de-DE" sz="1800" b="0" i="0" u="none" strike="noStrike" baseline="0" dirty="0">
                <a:latin typeface="MyriadPro-SemiCn"/>
              </a:rPr>
              <a:t>werden</a:t>
            </a:r>
          </a:p>
          <a:p>
            <a:pPr algn="l"/>
            <a:r>
              <a:rPr lang="de-DE" sz="1800" dirty="0">
                <a:solidFill>
                  <a:srgbClr val="000000"/>
                </a:solidFill>
                <a:latin typeface="MyriadPro-SemiCn"/>
              </a:rPr>
              <a:t>Knochenmarksaspiration</a:t>
            </a:r>
          </a:p>
          <a:p>
            <a:pPr algn="l"/>
            <a:r>
              <a:rPr lang="de-DE" sz="1800" dirty="0" err="1">
                <a:solidFill>
                  <a:srgbClr val="000000"/>
                </a:solidFill>
                <a:latin typeface="MyriadPro-SemiCn"/>
              </a:rPr>
              <a:t>Durchflußzytometrie</a:t>
            </a:r>
            <a:r>
              <a:rPr lang="de-DE" sz="1800" dirty="0">
                <a:solidFill>
                  <a:srgbClr val="000000"/>
                </a:solidFill>
                <a:latin typeface="MyriadPro-SemiCn"/>
              </a:rPr>
              <a:t> </a:t>
            </a:r>
            <a:endParaRPr lang="de-DE" dirty="0"/>
          </a:p>
        </p:txBody>
      </p:sp>
      <p:pic>
        <p:nvPicPr>
          <p:cNvPr id="4" name="Grafik 3">
            <a:extLst>
              <a:ext uri="{FF2B5EF4-FFF2-40B4-BE49-F238E27FC236}">
                <a16:creationId xmlns:a16="http://schemas.microsoft.com/office/drawing/2014/main" id="{BA73C841-3127-4052-CEB9-AFEA05E91773}"/>
              </a:ext>
            </a:extLst>
          </p:cNvPr>
          <p:cNvPicPr>
            <a:picLocks noChangeAspect="1"/>
          </p:cNvPicPr>
          <p:nvPr/>
        </p:nvPicPr>
        <p:blipFill>
          <a:blip r:embed="rId3"/>
          <a:stretch>
            <a:fillRect/>
          </a:stretch>
        </p:blipFill>
        <p:spPr>
          <a:xfrm>
            <a:off x="8482263" y="4615374"/>
            <a:ext cx="3709737" cy="1696526"/>
          </a:xfrm>
          <a:prstGeom prst="rect">
            <a:avLst/>
          </a:prstGeom>
        </p:spPr>
      </p:pic>
    </p:spTree>
    <p:extLst>
      <p:ext uri="{BB962C8B-B14F-4D97-AF65-F5344CB8AC3E}">
        <p14:creationId xmlns:p14="http://schemas.microsoft.com/office/powerpoint/2010/main" val="2338594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DD68206-E2F9-DF5E-FDC7-FB774930A144}"/>
              </a:ext>
            </a:extLst>
          </p:cNvPr>
          <p:cNvSpPr>
            <a:spLocks noGrp="1"/>
          </p:cNvSpPr>
          <p:nvPr>
            <p:ph type="title"/>
          </p:nvPr>
        </p:nvSpPr>
        <p:spPr>
          <a:xfrm>
            <a:off x="800792" y="533261"/>
            <a:ext cx="10078904" cy="685800"/>
          </a:xfrm>
        </p:spPr>
        <p:txBody>
          <a:bodyPr>
            <a:normAutofit fontScale="90000"/>
          </a:bodyPr>
          <a:lstStyle/>
          <a:p>
            <a:r>
              <a:rPr lang="de-DE" dirty="0">
                <a:solidFill>
                  <a:srgbClr val="1A1A1A"/>
                </a:solidFill>
                <a:latin typeface="MyriadPro-SemiCn"/>
              </a:rPr>
              <a:t>REVEAL-CKD – </a:t>
            </a:r>
            <a:br>
              <a:rPr lang="de-DE" dirty="0">
                <a:solidFill>
                  <a:srgbClr val="1A1A1A"/>
                </a:solidFill>
                <a:latin typeface="MyriadPro-SemiCn"/>
              </a:rPr>
            </a:br>
            <a:r>
              <a:rPr lang="de-DE" dirty="0">
                <a:solidFill>
                  <a:srgbClr val="1A1A1A"/>
                </a:solidFill>
                <a:latin typeface="MyriadPro-SemiCn"/>
              </a:rPr>
              <a:t>84,3 % im Stadium III sind </a:t>
            </a:r>
            <a:r>
              <a:rPr lang="de-DE" dirty="0" err="1">
                <a:solidFill>
                  <a:srgbClr val="1A1A1A"/>
                </a:solidFill>
                <a:latin typeface="MyriadPro-SemiCn"/>
              </a:rPr>
              <a:t>undiagnostiziert</a:t>
            </a:r>
            <a:endParaRPr lang="de-DE" dirty="0">
              <a:solidFill>
                <a:srgbClr val="1A1A1A"/>
              </a:solidFill>
              <a:latin typeface="MyriadPro-SemiCn"/>
            </a:endParaRPr>
          </a:p>
        </p:txBody>
      </p:sp>
      <p:graphicFrame>
        <p:nvGraphicFramePr>
          <p:cNvPr id="9" name="Inhaltsplatzhalter 11">
            <a:extLst>
              <a:ext uri="{FF2B5EF4-FFF2-40B4-BE49-F238E27FC236}">
                <a16:creationId xmlns:a16="http://schemas.microsoft.com/office/drawing/2014/main" id="{12A176C6-0819-4EBB-A197-6C94440D8ED4}"/>
              </a:ext>
            </a:extLst>
          </p:cNvPr>
          <p:cNvGraphicFramePr>
            <a:graphicFrameLocks/>
          </p:cNvGraphicFramePr>
          <p:nvPr/>
        </p:nvGraphicFramePr>
        <p:xfrm>
          <a:off x="2373318" y="4288607"/>
          <a:ext cx="2136350" cy="10851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Inhaltsplatzhalter 6">
            <a:extLst>
              <a:ext uri="{FF2B5EF4-FFF2-40B4-BE49-F238E27FC236}">
                <a16:creationId xmlns:a16="http://schemas.microsoft.com/office/drawing/2014/main" id="{ADED32D5-3298-4ABC-8651-7A9CE728A587}"/>
              </a:ext>
            </a:extLst>
          </p:cNvPr>
          <p:cNvGraphicFramePr>
            <a:graphicFrameLocks/>
          </p:cNvGraphicFramePr>
          <p:nvPr/>
        </p:nvGraphicFramePr>
        <p:xfrm>
          <a:off x="4779120" y="1912984"/>
          <a:ext cx="3962400" cy="1552331"/>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hteck: abgerundete Ecken 11">
            <a:extLst>
              <a:ext uri="{FF2B5EF4-FFF2-40B4-BE49-F238E27FC236}">
                <a16:creationId xmlns:a16="http://schemas.microsoft.com/office/drawing/2014/main" id="{46F14311-24FF-446B-80B0-12E672088EC0}"/>
              </a:ext>
            </a:extLst>
          </p:cNvPr>
          <p:cNvSpPr/>
          <p:nvPr/>
        </p:nvSpPr>
        <p:spPr>
          <a:xfrm>
            <a:off x="857571" y="1750279"/>
            <a:ext cx="3314358" cy="3724415"/>
          </a:xfrm>
          <a:prstGeom prst="roundRect">
            <a:avLst>
              <a:gd name="adj" fmla="val 7167"/>
            </a:avLst>
          </a:prstGeom>
          <a:noFill/>
          <a:ln w="19050" cap="flat" cmpd="sng" algn="ctr">
            <a:solidFill>
              <a:srgbClr val="3F4444"/>
            </a:solidFill>
            <a:prstDash val="solid"/>
          </a:ln>
          <a:effectLst/>
        </p:spPr>
        <p:txBody>
          <a:bodyPr rtlCol="0" anchor="ctr"/>
          <a:lstStyle/>
          <a:p>
            <a:pPr algn="ctr" defTabSz="685800">
              <a:defRPr/>
            </a:pPr>
            <a:endParaRPr lang="de-DE" sz="1350" kern="0" dirty="0">
              <a:solidFill>
                <a:srgbClr val="FFFFFF"/>
              </a:solidFill>
              <a:latin typeface="Arial" panose="020B0604020202020204" pitchFamily="34" charset="0"/>
              <a:cs typeface="Arial" panose="020B0604020202020204" pitchFamily="34" charset="0"/>
            </a:endParaRPr>
          </a:p>
        </p:txBody>
      </p:sp>
      <p:sp>
        <p:nvSpPr>
          <p:cNvPr id="13" name="Rechteck: abgerundete Ecken 12">
            <a:extLst>
              <a:ext uri="{FF2B5EF4-FFF2-40B4-BE49-F238E27FC236}">
                <a16:creationId xmlns:a16="http://schemas.microsoft.com/office/drawing/2014/main" id="{4A8B4D9B-EEAF-47D7-9C52-F726C9B99707}"/>
              </a:ext>
            </a:extLst>
          </p:cNvPr>
          <p:cNvSpPr/>
          <p:nvPr/>
        </p:nvSpPr>
        <p:spPr>
          <a:xfrm>
            <a:off x="4518521" y="1750277"/>
            <a:ext cx="4223001" cy="1781260"/>
          </a:xfrm>
          <a:prstGeom prst="roundRect">
            <a:avLst>
              <a:gd name="adj" fmla="val 7167"/>
            </a:avLst>
          </a:prstGeom>
          <a:noFill/>
          <a:ln w="19050" cap="flat" cmpd="sng" algn="ctr">
            <a:solidFill>
              <a:srgbClr val="3F4444"/>
            </a:solidFill>
            <a:prstDash val="solid"/>
          </a:ln>
          <a:effectLst/>
        </p:spPr>
        <p:txBody>
          <a:bodyPr rtlCol="0" anchor="ctr"/>
          <a:lstStyle/>
          <a:p>
            <a:pPr algn="ctr" defTabSz="685800">
              <a:defRPr/>
            </a:pPr>
            <a:endParaRPr lang="de-DE" sz="1350" kern="0" dirty="0">
              <a:solidFill>
                <a:srgbClr val="FFFFFF"/>
              </a:solidFill>
              <a:latin typeface="Arial" panose="020B0604020202020204" pitchFamily="34" charset="0"/>
              <a:cs typeface="Arial" panose="020B0604020202020204" pitchFamily="34" charset="0"/>
            </a:endParaRPr>
          </a:p>
        </p:txBody>
      </p:sp>
      <p:grpSp>
        <p:nvGrpSpPr>
          <p:cNvPr id="14" name="Gruppieren 13">
            <a:extLst>
              <a:ext uri="{FF2B5EF4-FFF2-40B4-BE49-F238E27FC236}">
                <a16:creationId xmlns:a16="http://schemas.microsoft.com/office/drawing/2014/main" id="{2B59272E-31A3-4741-A0B4-02AA2D18102A}"/>
              </a:ext>
            </a:extLst>
          </p:cNvPr>
          <p:cNvGrpSpPr/>
          <p:nvPr/>
        </p:nvGrpSpPr>
        <p:grpSpPr>
          <a:xfrm>
            <a:off x="1155815" y="1919511"/>
            <a:ext cx="2775858" cy="1877024"/>
            <a:chOff x="1132115" y="1438438"/>
            <a:chExt cx="3701144" cy="2502698"/>
          </a:xfrm>
        </p:grpSpPr>
        <p:sp>
          <p:nvSpPr>
            <p:cNvPr id="15" name="Rechteck 14">
              <a:extLst>
                <a:ext uri="{FF2B5EF4-FFF2-40B4-BE49-F238E27FC236}">
                  <a16:creationId xmlns:a16="http://schemas.microsoft.com/office/drawing/2014/main" id="{4766F6E3-9C9C-406C-BCC2-398079FFBF2F}"/>
                </a:ext>
              </a:extLst>
            </p:cNvPr>
            <p:cNvSpPr/>
            <p:nvPr/>
          </p:nvSpPr>
          <p:spPr>
            <a:xfrm>
              <a:off x="1132117" y="1438438"/>
              <a:ext cx="3701142" cy="362014"/>
            </a:xfrm>
            <a:prstGeom prst="rect">
              <a:avLst/>
            </a:prstGeom>
            <a:solidFill>
              <a:srgbClr val="3F4444">
                <a:lumMod val="20000"/>
                <a:lumOff val="80000"/>
              </a:srgbClr>
            </a:solidFill>
            <a:ln w="25400" cap="flat" cmpd="sng" algn="ctr">
              <a:noFill/>
              <a:prstDash val="solid"/>
            </a:ln>
            <a:effectLst/>
          </p:spPr>
          <p:txBody>
            <a:bodyPr rtlCol="0" anchor="ctr"/>
            <a:lstStyle/>
            <a:p>
              <a:pPr algn="ctr" defTabSz="685800">
                <a:defRPr/>
              </a:pPr>
              <a:r>
                <a:rPr lang="de-DE" sz="900" b="1" kern="0" dirty="0">
                  <a:solidFill>
                    <a:srgbClr val="000000"/>
                  </a:solidFill>
                  <a:latin typeface="Arial" panose="020B0604020202020204" pitchFamily="34" charset="0"/>
                  <a:cs typeface="Arial" panose="020B0604020202020204" pitchFamily="34" charset="0"/>
                </a:rPr>
                <a:t>Kohorte mit CKD-Stadium 3</a:t>
              </a:r>
              <a:r>
                <a:rPr lang="de-DE" sz="900" kern="0" dirty="0">
                  <a:solidFill>
                    <a:srgbClr val="000000"/>
                  </a:solidFill>
                  <a:latin typeface="Arial" panose="020B0604020202020204" pitchFamily="34" charset="0"/>
                  <a:cs typeface="Arial" panose="020B0604020202020204" pitchFamily="34" charset="0"/>
                </a:rPr>
                <a:t>: 26.767 Patient:innen</a:t>
              </a:r>
            </a:p>
          </p:txBody>
        </p:sp>
        <p:sp>
          <p:nvSpPr>
            <p:cNvPr id="16" name="Rechteck 15">
              <a:extLst>
                <a:ext uri="{FF2B5EF4-FFF2-40B4-BE49-F238E27FC236}">
                  <a16:creationId xmlns:a16="http://schemas.microsoft.com/office/drawing/2014/main" id="{0A8042E1-DE79-4AB0-A570-AA2C166370E6}"/>
                </a:ext>
              </a:extLst>
            </p:cNvPr>
            <p:cNvSpPr/>
            <p:nvPr/>
          </p:nvSpPr>
          <p:spPr>
            <a:xfrm>
              <a:off x="1132115" y="1924456"/>
              <a:ext cx="1764000" cy="593135"/>
            </a:xfrm>
            <a:prstGeom prst="rect">
              <a:avLst/>
            </a:prstGeom>
            <a:solidFill>
              <a:schemeClr val="accent4"/>
            </a:solidFill>
            <a:ln w="25400" cap="flat" cmpd="sng" algn="ctr">
              <a:noFill/>
              <a:prstDash val="solid"/>
            </a:ln>
            <a:effectLst/>
          </p:spPr>
          <p:txBody>
            <a:bodyPr rtlCol="0" anchor="ctr"/>
            <a:lstStyle/>
            <a:p>
              <a:pPr algn="ctr" defTabSz="685800">
                <a:defRPr/>
              </a:pPr>
              <a:r>
                <a:rPr lang="de-DE" sz="900" kern="0" dirty="0">
                  <a:solidFill>
                    <a:srgbClr val="FFFFFF"/>
                  </a:solidFill>
                  <a:latin typeface="Arial" panose="020B0604020202020204" pitchFamily="34" charset="0"/>
                  <a:cs typeface="Arial" panose="020B0604020202020204" pitchFamily="34" charset="0"/>
                </a:rPr>
                <a:t>CKD-Diagnose: </a:t>
              </a:r>
              <a:br>
                <a:rPr lang="de-DE" sz="900" kern="0" dirty="0">
                  <a:solidFill>
                    <a:srgbClr val="FFFFFF"/>
                  </a:solidFill>
                  <a:latin typeface="Arial" panose="020B0604020202020204" pitchFamily="34" charset="0"/>
                  <a:cs typeface="Arial" panose="020B0604020202020204" pitchFamily="34" charset="0"/>
                </a:rPr>
              </a:br>
              <a:r>
                <a:rPr lang="de-DE" sz="900" kern="0" dirty="0">
                  <a:solidFill>
                    <a:srgbClr val="FFFFFF"/>
                  </a:solidFill>
                  <a:latin typeface="Arial" panose="020B0604020202020204" pitchFamily="34" charset="0"/>
                  <a:cs typeface="Arial" panose="020B0604020202020204" pitchFamily="34" charset="0"/>
                </a:rPr>
                <a:t>4.210 Patient:innen</a:t>
              </a:r>
            </a:p>
          </p:txBody>
        </p:sp>
        <p:sp>
          <p:nvSpPr>
            <p:cNvPr id="17" name="Rechteck 16">
              <a:extLst>
                <a:ext uri="{FF2B5EF4-FFF2-40B4-BE49-F238E27FC236}">
                  <a16:creationId xmlns:a16="http://schemas.microsoft.com/office/drawing/2014/main" id="{D593D773-5528-48E6-B5B9-C8760C96DBDA}"/>
                </a:ext>
              </a:extLst>
            </p:cNvPr>
            <p:cNvSpPr/>
            <p:nvPr/>
          </p:nvSpPr>
          <p:spPr>
            <a:xfrm>
              <a:off x="3069259" y="1926118"/>
              <a:ext cx="1764000" cy="591473"/>
            </a:xfrm>
            <a:prstGeom prst="rect">
              <a:avLst/>
            </a:prstGeom>
            <a:solidFill>
              <a:schemeClr val="accent3"/>
            </a:solidFill>
            <a:ln w="25400" cap="flat" cmpd="sng" algn="ctr">
              <a:noFill/>
              <a:prstDash val="solid"/>
            </a:ln>
            <a:effectLst/>
          </p:spPr>
          <p:txBody>
            <a:bodyPr rtlCol="0" anchor="ctr"/>
            <a:lstStyle/>
            <a:p>
              <a:pPr algn="ctr" defTabSz="685800">
                <a:defRPr/>
              </a:pPr>
              <a:r>
                <a:rPr lang="de-DE" sz="900" kern="0" dirty="0">
                  <a:solidFill>
                    <a:srgbClr val="FFFFFF"/>
                  </a:solidFill>
                  <a:latin typeface="Arial" panose="020B0604020202020204" pitchFamily="34" charset="0"/>
                  <a:cs typeface="Arial" panose="020B0604020202020204" pitchFamily="34" charset="0"/>
                </a:rPr>
                <a:t>Undiagnostizierte CKD: </a:t>
              </a:r>
            </a:p>
            <a:p>
              <a:pPr algn="ctr" defTabSz="685800">
                <a:defRPr/>
              </a:pPr>
              <a:r>
                <a:rPr lang="de-DE" sz="900" kern="0" dirty="0">
                  <a:solidFill>
                    <a:srgbClr val="FFFFFF"/>
                  </a:solidFill>
                  <a:latin typeface="Arial" panose="020B0604020202020204" pitchFamily="34" charset="0"/>
                  <a:cs typeface="Arial" panose="020B0604020202020204" pitchFamily="34" charset="0"/>
                </a:rPr>
                <a:t>22.557 Patient:innen</a:t>
              </a:r>
            </a:p>
          </p:txBody>
        </p:sp>
        <p:sp>
          <p:nvSpPr>
            <p:cNvPr id="18" name="Gleichschenkliges Dreieck 17">
              <a:extLst>
                <a:ext uri="{FF2B5EF4-FFF2-40B4-BE49-F238E27FC236}">
                  <a16:creationId xmlns:a16="http://schemas.microsoft.com/office/drawing/2014/main" id="{E5DDE823-1A27-4F5C-ACD5-AEF679B01EA9}"/>
                </a:ext>
              </a:extLst>
            </p:cNvPr>
            <p:cNvSpPr/>
            <p:nvPr/>
          </p:nvSpPr>
          <p:spPr>
            <a:xfrm rot="10800000">
              <a:off x="1763067" y="1779296"/>
              <a:ext cx="481263" cy="180532"/>
            </a:xfrm>
            <a:prstGeom prst="triangle">
              <a:avLst/>
            </a:prstGeom>
            <a:solidFill>
              <a:srgbClr val="3F4444"/>
            </a:solidFill>
            <a:ln w="25400" cap="flat" cmpd="sng" algn="ctr">
              <a:solidFill>
                <a:srgbClr val="FFFFFF"/>
              </a:solidFill>
              <a:prstDash val="solid"/>
            </a:ln>
            <a:effectLst/>
          </p:spPr>
          <p:txBody>
            <a:bodyPr rtlCol="0" anchor="ctr"/>
            <a:lstStyle/>
            <a:p>
              <a:pPr algn="ctr" defTabSz="685800">
                <a:defRPr/>
              </a:pPr>
              <a:endParaRPr lang="de-DE" sz="1350" kern="0" dirty="0">
                <a:solidFill>
                  <a:srgbClr val="FFFFFF"/>
                </a:solidFill>
                <a:latin typeface="Arial" panose="020B0604020202020204" pitchFamily="34" charset="0"/>
                <a:cs typeface="Arial" panose="020B0604020202020204" pitchFamily="34" charset="0"/>
              </a:endParaRPr>
            </a:p>
          </p:txBody>
        </p:sp>
        <p:sp>
          <p:nvSpPr>
            <p:cNvPr id="19" name="Gleichschenkliges Dreieck 18">
              <a:extLst>
                <a:ext uri="{FF2B5EF4-FFF2-40B4-BE49-F238E27FC236}">
                  <a16:creationId xmlns:a16="http://schemas.microsoft.com/office/drawing/2014/main" id="{88D9E22E-6E3B-4AA4-ABEB-88A6A9EFE028}"/>
                </a:ext>
              </a:extLst>
            </p:cNvPr>
            <p:cNvSpPr/>
            <p:nvPr/>
          </p:nvSpPr>
          <p:spPr>
            <a:xfrm rot="10800000">
              <a:off x="3709316" y="1779296"/>
              <a:ext cx="481263" cy="180532"/>
            </a:xfrm>
            <a:prstGeom prst="triangle">
              <a:avLst/>
            </a:prstGeom>
            <a:solidFill>
              <a:srgbClr val="3F4444"/>
            </a:solidFill>
            <a:ln w="25400" cap="flat" cmpd="sng" algn="ctr">
              <a:solidFill>
                <a:srgbClr val="FFFFFF"/>
              </a:solidFill>
              <a:prstDash val="solid"/>
            </a:ln>
            <a:effectLst/>
          </p:spPr>
          <p:txBody>
            <a:bodyPr rtlCol="0" anchor="ctr"/>
            <a:lstStyle/>
            <a:p>
              <a:pPr algn="ctr" defTabSz="685800">
                <a:defRPr/>
              </a:pPr>
              <a:endParaRPr lang="de-DE" sz="1350" kern="0" dirty="0">
                <a:solidFill>
                  <a:srgbClr val="FFFFFF"/>
                </a:solidFill>
                <a:latin typeface="Arial" panose="020B0604020202020204" pitchFamily="34" charset="0"/>
                <a:cs typeface="Arial" panose="020B0604020202020204" pitchFamily="34" charset="0"/>
              </a:endParaRPr>
            </a:p>
          </p:txBody>
        </p:sp>
        <p:graphicFrame>
          <p:nvGraphicFramePr>
            <p:cNvPr id="20" name="Inhaltsplatzhalter 11">
              <a:extLst>
                <a:ext uri="{FF2B5EF4-FFF2-40B4-BE49-F238E27FC236}">
                  <a16:creationId xmlns:a16="http://schemas.microsoft.com/office/drawing/2014/main" id="{30B8FF78-95E0-4A7C-B16A-BD61FF5352A6}"/>
                </a:ext>
              </a:extLst>
            </p:cNvPr>
            <p:cNvGraphicFramePr>
              <a:graphicFrameLocks/>
            </p:cNvGraphicFramePr>
            <p:nvPr/>
          </p:nvGraphicFramePr>
          <p:xfrm>
            <a:off x="1456533" y="2459095"/>
            <a:ext cx="3025475" cy="1482041"/>
          </p:xfrm>
          <a:graphic>
            <a:graphicData uri="http://schemas.openxmlformats.org/drawingml/2006/chart">
              <c:chart xmlns:c="http://schemas.openxmlformats.org/drawingml/2006/chart" xmlns:r="http://schemas.openxmlformats.org/officeDocument/2006/relationships" r:id="rId5"/>
            </a:graphicData>
          </a:graphic>
        </p:graphicFrame>
      </p:grpSp>
      <p:sp>
        <p:nvSpPr>
          <p:cNvPr id="21" name="Textfeld 20">
            <a:extLst>
              <a:ext uri="{FF2B5EF4-FFF2-40B4-BE49-F238E27FC236}">
                <a16:creationId xmlns:a16="http://schemas.microsoft.com/office/drawing/2014/main" id="{5BEA83DA-CBDD-42B3-B75F-6FA5D17835EC}"/>
              </a:ext>
            </a:extLst>
          </p:cNvPr>
          <p:cNvSpPr txBox="1"/>
          <p:nvPr/>
        </p:nvSpPr>
        <p:spPr>
          <a:xfrm>
            <a:off x="6130988" y="1855119"/>
            <a:ext cx="2720267" cy="232821"/>
          </a:xfrm>
          <a:prstGeom prst="rect">
            <a:avLst/>
          </a:prstGeom>
          <a:noFill/>
        </p:spPr>
        <p:txBody>
          <a:bodyPr vert="horz" wrap="square" rtlCol="0">
            <a:spAutoFit/>
          </a:bodyPr>
          <a:lstStyle/>
          <a:p>
            <a:pPr fontAlgn="base">
              <a:lnSpc>
                <a:spcPct val="110000"/>
              </a:lnSpc>
              <a:spcBef>
                <a:spcPct val="30000"/>
              </a:spcBef>
              <a:spcAft>
                <a:spcPct val="0"/>
              </a:spcAft>
            </a:pPr>
            <a:r>
              <a:rPr lang="de-DE" sz="900" dirty="0">
                <a:solidFill>
                  <a:srgbClr val="000000"/>
                </a:solidFill>
                <a:latin typeface="Arial" panose="020B0604020202020204" pitchFamily="34" charset="0"/>
                <a:cs typeface="Arial" panose="020B0604020202020204" pitchFamily="34" charset="0"/>
              </a:rPr>
              <a:t>Medianes Alter: 79 Jahre</a:t>
            </a:r>
          </a:p>
        </p:txBody>
      </p:sp>
      <p:sp>
        <p:nvSpPr>
          <p:cNvPr id="22" name="Textfeld 21">
            <a:extLst>
              <a:ext uri="{FF2B5EF4-FFF2-40B4-BE49-F238E27FC236}">
                <a16:creationId xmlns:a16="http://schemas.microsoft.com/office/drawing/2014/main" id="{43051394-2554-4F1A-AAA4-E82854212A0B}"/>
              </a:ext>
            </a:extLst>
          </p:cNvPr>
          <p:cNvSpPr txBox="1"/>
          <p:nvPr/>
        </p:nvSpPr>
        <p:spPr>
          <a:xfrm>
            <a:off x="1230299" y="3993761"/>
            <a:ext cx="1445122" cy="385170"/>
          </a:xfrm>
          <a:prstGeom prst="rect">
            <a:avLst/>
          </a:prstGeom>
          <a:noFill/>
        </p:spPr>
        <p:txBody>
          <a:bodyPr vert="horz" wrap="square" rtlCol="0">
            <a:spAutoFit/>
          </a:bodyPr>
          <a:lstStyle/>
          <a:p>
            <a:pPr algn="ctr" fontAlgn="base">
              <a:lnSpc>
                <a:spcPct val="110000"/>
              </a:lnSpc>
              <a:spcBef>
                <a:spcPct val="30000"/>
              </a:spcBef>
              <a:spcAft>
                <a:spcPct val="0"/>
              </a:spcAft>
            </a:pPr>
            <a:r>
              <a:rPr lang="de-DE" sz="900" dirty="0">
                <a:solidFill>
                  <a:srgbClr val="000000"/>
                </a:solidFill>
                <a:latin typeface="Arial" panose="020B0604020202020204" pitchFamily="34" charset="0"/>
                <a:cs typeface="Arial" panose="020B0604020202020204" pitchFamily="34" charset="0"/>
              </a:rPr>
              <a:t>41,9% </a:t>
            </a:r>
            <a:br>
              <a:rPr lang="de-DE" sz="900" dirty="0">
                <a:solidFill>
                  <a:srgbClr val="000000"/>
                </a:solidFill>
                <a:latin typeface="Arial" panose="020B0604020202020204" pitchFamily="34" charset="0"/>
                <a:cs typeface="Arial" panose="020B0604020202020204" pitchFamily="34" charset="0"/>
              </a:rPr>
            </a:br>
            <a:r>
              <a:rPr lang="de-DE" sz="900" dirty="0">
                <a:solidFill>
                  <a:srgbClr val="000000"/>
                </a:solidFill>
                <a:latin typeface="Arial" panose="020B0604020202020204" pitchFamily="34" charset="0"/>
                <a:cs typeface="Arial" panose="020B0604020202020204" pitchFamily="34" charset="0"/>
              </a:rPr>
              <a:t>Männer</a:t>
            </a:r>
          </a:p>
        </p:txBody>
      </p:sp>
      <p:graphicFrame>
        <p:nvGraphicFramePr>
          <p:cNvPr id="23" name="Inhaltsplatzhalter 11">
            <a:extLst>
              <a:ext uri="{FF2B5EF4-FFF2-40B4-BE49-F238E27FC236}">
                <a16:creationId xmlns:a16="http://schemas.microsoft.com/office/drawing/2014/main" id="{9CD13153-775B-4C20-B060-39A06A72220D}"/>
              </a:ext>
            </a:extLst>
          </p:cNvPr>
          <p:cNvGraphicFramePr>
            <a:graphicFrameLocks/>
          </p:cNvGraphicFramePr>
          <p:nvPr/>
        </p:nvGraphicFramePr>
        <p:xfrm>
          <a:off x="1889899" y="4257215"/>
          <a:ext cx="2136350" cy="1085179"/>
        </p:xfrm>
        <a:graphic>
          <a:graphicData uri="http://schemas.openxmlformats.org/drawingml/2006/chart">
            <c:chart xmlns:c="http://schemas.openxmlformats.org/drawingml/2006/chart" xmlns:r="http://schemas.openxmlformats.org/officeDocument/2006/relationships" r:id="rId6"/>
          </a:graphicData>
        </a:graphic>
      </p:graphicFrame>
      <p:sp>
        <p:nvSpPr>
          <p:cNvPr id="24" name="Textfeld 23">
            <a:extLst>
              <a:ext uri="{FF2B5EF4-FFF2-40B4-BE49-F238E27FC236}">
                <a16:creationId xmlns:a16="http://schemas.microsoft.com/office/drawing/2014/main" id="{11F24F4B-7D92-44B2-BA32-10F9D6C5E99F}"/>
              </a:ext>
            </a:extLst>
          </p:cNvPr>
          <p:cNvSpPr txBox="1"/>
          <p:nvPr/>
        </p:nvSpPr>
        <p:spPr>
          <a:xfrm>
            <a:off x="1328622" y="4855335"/>
            <a:ext cx="789330" cy="256289"/>
          </a:xfrm>
          <a:prstGeom prst="rect">
            <a:avLst/>
          </a:prstGeom>
          <a:noFill/>
        </p:spPr>
        <p:txBody>
          <a:bodyPr vert="horz" wrap="square" rtlCol="0">
            <a:spAutoFit/>
          </a:bodyPr>
          <a:lstStyle/>
          <a:p>
            <a:pPr fontAlgn="base">
              <a:lnSpc>
                <a:spcPct val="110000"/>
              </a:lnSpc>
              <a:spcBef>
                <a:spcPct val="30000"/>
              </a:spcBef>
              <a:spcAft>
                <a:spcPct val="0"/>
              </a:spcAft>
            </a:pPr>
            <a:r>
              <a:rPr lang="de-DE" sz="1050" b="1" dirty="0">
                <a:solidFill>
                  <a:srgbClr val="FFFFFF"/>
                </a:solidFill>
                <a:latin typeface="Arial" panose="020B0604020202020204" pitchFamily="34" charset="0"/>
                <a:cs typeface="Arial" panose="020B0604020202020204" pitchFamily="34" charset="0"/>
              </a:rPr>
              <a:t>81,8%</a:t>
            </a:r>
          </a:p>
        </p:txBody>
      </p:sp>
      <p:sp>
        <p:nvSpPr>
          <p:cNvPr id="25" name="Textfeld 24">
            <a:extLst>
              <a:ext uri="{FF2B5EF4-FFF2-40B4-BE49-F238E27FC236}">
                <a16:creationId xmlns:a16="http://schemas.microsoft.com/office/drawing/2014/main" id="{1F3DE72E-975D-4AD7-A1D0-2E11FF4C2B82}"/>
              </a:ext>
            </a:extLst>
          </p:cNvPr>
          <p:cNvSpPr txBox="1"/>
          <p:nvPr/>
        </p:nvSpPr>
        <p:spPr>
          <a:xfrm>
            <a:off x="3142343" y="4876842"/>
            <a:ext cx="789330" cy="256289"/>
          </a:xfrm>
          <a:prstGeom prst="rect">
            <a:avLst/>
          </a:prstGeom>
          <a:noFill/>
        </p:spPr>
        <p:txBody>
          <a:bodyPr vert="horz" wrap="square" rtlCol="0">
            <a:spAutoFit/>
          </a:bodyPr>
          <a:lstStyle/>
          <a:p>
            <a:pPr fontAlgn="base">
              <a:lnSpc>
                <a:spcPct val="110000"/>
              </a:lnSpc>
              <a:spcBef>
                <a:spcPct val="30000"/>
              </a:spcBef>
              <a:spcAft>
                <a:spcPct val="0"/>
              </a:spcAft>
            </a:pPr>
            <a:r>
              <a:rPr lang="de-DE" sz="1050" b="1" dirty="0">
                <a:solidFill>
                  <a:srgbClr val="FFFFFF"/>
                </a:solidFill>
                <a:latin typeface="Arial" panose="020B0604020202020204" pitchFamily="34" charset="0"/>
                <a:cs typeface="Arial" panose="020B0604020202020204" pitchFamily="34" charset="0"/>
              </a:rPr>
              <a:t>86,1%</a:t>
            </a:r>
          </a:p>
        </p:txBody>
      </p:sp>
      <p:sp>
        <p:nvSpPr>
          <p:cNvPr id="26" name="Textfeld 25">
            <a:extLst>
              <a:ext uri="{FF2B5EF4-FFF2-40B4-BE49-F238E27FC236}">
                <a16:creationId xmlns:a16="http://schemas.microsoft.com/office/drawing/2014/main" id="{87B2E05E-00D8-4CC7-A82F-90C2CB508B0A}"/>
              </a:ext>
            </a:extLst>
          </p:cNvPr>
          <p:cNvSpPr txBox="1"/>
          <p:nvPr/>
        </p:nvSpPr>
        <p:spPr>
          <a:xfrm>
            <a:off x="3382599" y="4452122"/>
            <a:ext cx="789330" cy="221214"/>
          </a:xfrm>
          <a:prstGeom prst="rect">
            <a:avLst/>
          </a:prstGeom>
          <a:noFill/>
        </p:spPr>
        <p:txBody>
          <a:bodyPr vert="horz" wrap="square" rtlCol="0">
            <a:spAutoFit/>
          </a:bodyPr>
          <a:lstStyle/>
          <a:p>
            <a:pPr fontAlgn="base">
              <a:lnSpc>
                <a:spcPct val="110000"/>
              </a:lnSpc>
              <a:spcBef>
                <a:spcPct val="30000"/>
              </a:spcBef>
              <a:spcAft>
                <a:spcPct val="0"/>
              </a:spcAft>
            </a:pPr>
            <a:r>
              <a:rPr lang="de-DE" sz="825" b="1" dirty="0">
                <a:solidFill>
                  <a:srgbClr val="FFFFFF"/>
                </a:solidFill>
                <a:latin typeface="Arial" panose="020B0604020202020204" pitchFamily="34" charset="0"/>
                <a:cs typeface="Arial" panose="020B0604020202020204" pitchFamily="34" charset="0"/>
              </a:rPr>
              <a:t>13,9%</a:t>
            </a:r>
          </a:p>
        </p:txBody>
      </p:sp>
      <p:sp>
        <p:nvSpPr>
          <p:cNvPr id="27" name="Textfeld 26">
            <a:extLst>
              <a:ext uri="{FF2B5EF4-FFF2-40B4-BE49-F238E27FC236}">
                <a16:creationId xmlns:a16="http://schemas.microsoft.com/office/drawing/2014/main" id="{4DC2BF84-F66B-49CA-B640-20A4CE83C862}"/>
              </a:ext>
            </a:extLst>
          </p:cNvPr>
          <p:cNvSpPr txBox="1"/>
          <p:nvPr/>
        </p:nvSpPr>
        <p:spPr>
          <a:xfrm>
            <a:off x="1631461" y="4483412"/>
            <a:ext cx="789330" cy="221214"/>
          </a:xfrm>
          <a:prstGeom prst="rect">
            <a:avLst/>
          </a:prstGeom>
          <a:noFill/>
        </p:spPr>
        <p:txBody>
          <a:bodyPr vert="horz" wrap="square" rtlCol="0">
            <a:spAutoFit/>
          </a:bodyPr>
          <a:lstStyle/>
          <a:p>
            <a:pPr fontAlgn="base">
              <a:lnSpc>
                <a:spcPct val="110000"/>
              </a:lnSpc>
              <a:spcBef>
                <a:spcPct val="30000"/>
              </a:spcBef>
              <a:spcAft>
                <a:spcPct val="0"/>
              </a:spcAft>
            </a:pPr>
            <a:r>
              <a:rPr lang="de-DE" sz="825" b="1" dirty="0">
                <a:solidFill>
                  <a:srgbClr val="FFFFFF"/>
                </a:solidFill>
                <a:latin typeface="Arial" panose="020B0604020202020204" pitchFamily="34" charset="0"/>
                <a:cs typeface="Arial" panose="020B0604020202020204" pitchFamily="34" charset="0"/>
              </a:rPr>
              <a:t>18,2%</a:t>
            </a:r>
          </a:p>
        </p:txBody>
      </p:sp>
      <p:sp>
        <p:nvSpPr>
          <p:cNvPr id="28" name="Rechteck 27">
            <a:extLst>
              <a:ext uri="{FF2B5EF4-FFF2-40B4-BE49-F238E27FC236}">
                <a16:creationId xmlns:a16="http://schemas.microsoft.com/office/drawing/2014/main" id="{F2B59FBF-2F67-4A3B-9EA0-B51F032E29D3}"/>
              </a:ext>
            </a:extLst>
          </p:cNvPr>
          <p:cNvSpPr/>
          <p:nvPr/>
        </p:nvSpPr>
        <p:spPr>
          <a:xfrm>
            <a:off x="1797766" y="5337795"/>
            <a:ext cx="81000" cy="81000"/>
          </a:xfrm>
          <a:prstGeom prst="rect">
            <a:avLst/>
          </a:prstGeom>
          <a:solidFill>
            <a:schemeClr val="accent4"/>
          </a:solidFill>
          <a:ln w="25400" cap="flat" cmpd="sng" algn="ctr">
            <a:noFill/>
            <a:prstDash val="solid"/>
          </a:ln>
          <a:effectLst/>
        </p:spPr>
        <p:txBody>
          <a:bodyPr rtlCol="0" anchor="ctr"/>
          <a:lstStyle/>
          <a:p>
            <a:pPr algn="ctr" defTabSz="685800">
              <a:defRPr/>
            </a:pPr>
            <a:endParaRPr lang="de-DE" sz="1350" kern="0" dirty="0">
              <a:solidFill>
                <a:srgbClr val="FFFFFF"/>
              </a:solidFill>
              <a:latin typeface="Arial" panose="020B0604020202020204" pitchFamily="34" charset="0"/>
              <a:cs typeface="Arial" panose="020B0604020202020204" pitchFamily="34" charset="0"/>
            </a:endParaRPr>
          </a:p>
        </p:txBody>
      </p:sp>
      <p:sp>
        <p:nvSpPr>
          <p:cNvPr id="29" name="Rechteck 28">
            <a:extLst>
              <a:ext uri="{FF2B5EF4-FFF2-40B4-BE49-F238E27FC236}">
                <a16:creationId xmlns:a16="http://schemas.microsoft.com/office/drawing/2014/main" id="{160D21C0-DDF1-4A20-90AC-2C39B6A91398}"/>
              </a:ext>
            </a:extLst>
          </p:cNvPr>
          <p:cNvSpPr/>
          <p:nvPr/>
        </p:nvSpPr>
        <p:spPr>
          <a:xfrm>
            <a:off x="2746588" y="5337795"/>
            <a:ext cx="81000" cy="81000"/>
          </a:xfrm>
          <a:prstGeom prst="rect">
            <a:avLst/>
          </a:prstGeom>
          <a:solidFill>
            <a:schemeClr val="accent3"/>
          </a:solidFill>
          <a:ln w="25400" cap="flat" cmpd="sng" algn="ctr">
            <a:noFill/>
            <a:prstDash val="solid"/>
          </a:ln>
          <a:effectLst/>
        </p:spPr>
        <p:txBody>
          <a:bodyPr rtlCol="0" anchor="ctr"/>
          <a:lstStyle/>
          <a:p>
            <a:pPr algn="ctr" defTabSz="685800">
              <a:defRPr/>
            </a:pPr>
            <a:endParaRPr lang="de-DE" sz="1350" kern="0" dirty="0">
              <a:solidFill>
                <a:srgbClr val="FFFFFF"/>
              </a:solidFill>
              <a:latin typeface="Arial" panose="020B0604020202020204" pitchFamily="34" charset="0"/>
              <a:cs typeface="Arial" panose="020B0604020202020204" pitchFamily="34" charset="0"/>
            </a:endParaRPr>
          </a:p>
        </p:txBody>
      </p:sp>
      <p:sp>
        <p:nvSpPr>
          <p:cNvPr id="30" name="Textfeld 29">
            <a:extLst>
              <a:ext uri="{FF2B5EF4-FFF2-40B4-BE49-F238E27FC236}">
                <a16:creationId xmlns:a16="http://schemas.microsoft.com/office/drawing/2014/main" id="{38EA4FD9-A21B-4E80-AF28-08D3009E8B22}"/>
              </a:ext>
            </a:extLst>
          </p:cNvPr>
          <p:cNvSpPr txBox="1"/>
          <p:nvPr/>
        </p:nvSpPr>
        <p:spPr>
          <a:xfrm>
            <a:off x="2086150" y="5532297"/>
            <a:ext cx="837077" cy="348750"/>
          </a:xfrm>
          <a:prstGeom prst="rect">
            <a:avLst/>
          </a:prstGeom>
          <a:noFill/>
        </p:spPr>
        <p:txBody>
          <a:bodyPr vert="horz" wrap="square" rtlCol="0">
            <a:spAutoFit/>
          </a:bodyPr>
          <a:lstStyle/>
          <a:p>
            <a:pPr fontAlgn="base">
              <a:lnSpc>
                <a:spcPct val="110000"/>
              </a:lnSpc>
              <a:spcBef>
                <a:spcPct val="30000"/>
              </a:spcBef>
              <a:spcAft>
                <a:spcPct val="0"/>
              </a:spcAft>
            </a:pPr>
            <a:r>
              <a:rPr lang="de-DE" sz="788" dirty="0">
                <a:solidFill>
                  <a:srgbClr val="000000"/>
                </a:solidFill>
                <a:latin typeface="Arial" panose="020B0604020202020204" pitchFamily="34" charset="0"/>
                <a:cs typeface="Arial" panose="020B0604020202020204" pitchFamily="34" charset="0"/>
              </a:rPr>
              <a:t>CKD-Diagnose</a:t>
            </a:r>
          </a:p>
        </p:txBody>
      </p:sp>
      <p:sp>
        <p:nvSpPr>
          <p:cNvPr id="31" name="Textfeld 30">
            <a:extLst>
              <a:ext uri="{FF2B5EF4-FFF2-40B4-BE49-F238E27FC236}">
                <a16:creationId xmlns:a16="http://schemas.microsoft.com/office/drawing/2014/main" id="{461837C6-6AF0-4811-BABA-62C0E5EB6587}"/>
              </a:ext>
            </a:extLst>
          </p:cNvPr>
          <p:cNvSpPr txBox="1"/>
          <p:nvPr/>
        </p:nvSpPr>
        <p:spPr>
          <a:xfrm>
            <a:off x="2814968" y="5280191"/>
            <a:ext cx="1215092" cy="215380"/>
          </a:xfrm>
          <a:prstGeom prst="rect">
            <a:avLst/>
          </a:prstGeom>
          <a:noFill/>
        </p:spPr>
        <p:txBody>
          <a:bodyPr vert="horz" wrap="square" rtlCol="0">
            <a:spAutoFit/>
          </a:bodyPr>
          <a:lstStyle/>
          <a:p>
            <a:pPr fontAlgn="base">
              <a:lnSpc>
                <a:spcPct val="110000"/>
              </a:lnSpc>
              <a:spcBef>
                <a:spcPct val="30000"/>
              </a:spcBef>
              <a:spcAft>
                <a:spcPct val="0"/>
              </a:spcAft>
            </a:pPr>
            <a:r>
              <a:rPr lang="de-DE" sz="788" dirty="0">
                <a:solidFill>
                  <a:srgbClr val="000000"/>
                </a:solidFill>
                <a:latin typeface="Arial" panose="020B0604020202020204" pitchFamily="34" charset="0"/>
                <a:cs typeface="Arial" panose="020B0604020202020204" pitchFamily="34" charset="0"/>
              </a:rPr>
              <a:t>Undiagnostizierte CKD </a:t>
            </a:r>
          </a:p>
        </p:txBody>
      </p:sp>
      <p:grpSp>
        <p:nvGrpSpPr>
          <p:cNvPr id="32" name="Group 745">
            <a:extLst>
              <a:ext uri="{FF2B5EF4-FFF2-40B4-BE49-F238E27FC236}">
                <a16:creationId xmlns:a16="http://schemas.microsoft.com/office/drawing/2014/main" id="{E0981B07-9E08-43E4-A93F-5D2F9DE8B91C}"/>
              </a:ext>
            </a:extLst>
          </p:cNvPr>
          <p:cNvGrpSpPr/>
          <p:nvPr/>
        </p:nvGrpSpPr>
        <p:grpSpPr>
          <a:xfrm>
            <a:off x="3004267" y="3969653"/>
            <a:ext cx="179234" cy="335352"/>
            <a:chOff x="4356101" y="2112963"/>
            <a:chExt cx="431800" cy="917576"/>
          </a:xfrm>
          <a:solidFill>
            <a:srgbClr val="B2B4B4"/>
          </a:solidFill>
        </p:grpSpPr>
        <p:sp>
          <p:nvSpPr>
            <p:cNvPr id="33" name="Freeform 332">
              <a:extLst>
                <a:ext uri="{FF2B5EF4-FFF2-40B4-BE49-F238E27FC236}">
                  <a16:creationId xmlns:a16="http://schemas.microsoft.com/office/drawing/2014/main" id="{FA659FC7-A3D4-457D-8A40-1F2588C51B5C}"/>
                </a:ext>
              </a:extLst>
            </p:cNvPr>
            <p:cNvSpPr>
              <a:spLocks/>
            </p:cNvSpPr>
            <p:nvPr/>
          </p:nvSpPr>
          <p:spPr bwMode="auto">
            <a:xfrm>
              <a:off x="4356101" y="2282826"/>
              <a:ext cx="431800" cy="747713"/>
            </a:xfrm>
            <a:custGeom>
              <a:avLst/>
              <a:gdLst>
                <a:gd name="T0" fmla="*/ 110 w 112"/>
                <a:gd name="T1" fmla="*/ 73 h 197"/>
                <a:gd name="T2" fmla="*/ 93 w 112"/>
                <a:gd name="T3" fmla="*/ 20 h 197"/>
                <a:gd name="T4" fmla="*/ 71 w 112"/>
                <a:gd name="T5" fmla="*/ 0 h 197"/>
                <a:gd name="T6" fmla="*/ 56 w 112"/>
                <a:gd name="T7" fmla="*/ 0 h 197"/>
                <a:gd name="T8" fmla="*/ 42 w 112"/>
                <a:gd name="T9" fmla="*/ 0 h 197"/>
                <a:gd name="T10" fmla="*/ 19 w 112"/>
                <a:gd name="T11" fmla="*/ 20 h 197"/>
                <a:gd name="T12" fmla="*/ 2 w 112"/>
                <a:gd name="T13" fmla="*/ 73 h 197"/>
                <a:gd name="T14" fmla="*/ 6 w 112"/>
                <a:gd name="T15" fmla="*/ 83 h 197"/>
                <a:gd name="T16" fmla="*/ 16 w 112"/>
                <a:gd name="T17" fmla="*/ 78 h 197"/>
                <a:gd name="T18" fmla="*/ 32 w 112"/>
                <a:gd name="T19" fmla="*/ 27 h 197"/>
                <a:gd name="T20" fmla="*/ 37 w 112"/>
                <a:gd name="T21" fmla="*/ 27 h 197"/>
                <a:gd name="T22" fmla="*/ 11 w 112"/>
                <a:gd name="T23" fmla="*/ 117 h 197"/>
                <a:gd name="T24" fmla="*/ 34 w 112"/>
                <a:gd name="T25" fmla="*/ 117 h 197"/>
                <a:gd name="T26" fmla="*/ 34 w 112"/>
                <a:gd name="T27" fmla="*/ 191 h 197"/>
                <a:gd name="T28" fmla="*/ 43 w 112"/>
                <a:gd name="T29" fmla="*/ 197 h 197"/>
                <a:gd name="T30" fmla="*/ 52 w 112"/>
                <a:gd name="T31" fmla="*/ 190 h 197"/>
                <a:gd name="T32" fmla="*/ 52 w 112"/>
                <a:gd name="T33" fmla="*/ 117 h 197"/>
                <a:gd name="T34" fmla="*/ 56 w 112"/>
                <a:gd name="T35" fmla="*/ 117 h 197"/>
                <a:gd name="T36" fmla="*/ 61 w 112"/>
                <a:gd name="T37" fmla="*/ 117 h 197"/>
                <a:gd name="T38" fmla="*/ 61 w 112"/>
                <a:gd name="T39" fmla="*/ 190 h 197"/>
                <a:gd name="T40" fmla="*/ 69 w 112"/>
                <a:gd name="T41" fmla="*/ 197 h 197"/>
                <a:gd name="T42" fmla="*/ 78 w 112"/>
                <a:gd name="T43" fmla="*/ 191 h 197"/>
                <a:gd name="T44" fmla="*/ 78 w 112"/>
                <a:gd name="T45" fmla="*/ 117 h 197"/>
                <a:gd name="T46" fmla="*/ 101 w 112"/>
                <a:gd name="T47" fmla="*/ 117 h 197"/>
                <a:gd name="T48" fmla="*/ 76 w 112"/>
                <a:gd name="T49" fmla="*/ 27 h 197"/>
                <a:gd name="T50" fmla="*/ 80 w 112"/>
                <a:gd name="T51" fmla="*/ 27 h 197"/>
                <a:gd name="T52" fmla="*/ 96 w 112"/>
                <a:gd name="T53" fmla="*/ 78 h 197"/>
                <a:gd name="T54" fmla="*/ 106 w 112"/>
                <a:gd name="T55" fmla="*/ 83 h 197"/>
                <a:gd name="T56" fmla="*/ 110 w 112"/>
                <a:gd name="T57" fmla="*/ 7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2" h="197">
                  <a:moveTo>
                    <a:pt x="110" y="73"/>
                  </a:moveTo>
                  <a:cubicBezTo>
                    <a:pt x="93" y="20"/>
                    <a:pt x="93" y="20"/>
                    <a:pt x="93" y="20"/>
                  </a:cubicBezTo>
                  <a:cubicBezTo>
                    <a:pt x="87" y="1"/>
                    <a:pt x="71" y="0"/>
                    <a:pt x="71" y="0"/>
                  </a:cubicBezTo>
                  <a:cubicBezTo>
                    <a:pt x="56" y="0"/>
                    <a:pt x="56" y="0"/>
                    <a:pt x="56" y="0"/>
                  </a:cubicBezTo>
                  <a:cubicBezTo>
                    <a:pt x="42" y="0"/>
                    <a:pt x="42" y="0"/>
                    <a:pt x="42" y="0"/>
                  </a:cubicBezTo>
                  <a:cubicBezTo>
                    <a:pt x="42" y="0"/>
                    <a:pt x="25" y="1"/>
                    <a:pt x="19" y="20"/>
                  </a:cubicBezTo>
                  <a:cubicBezTo>
                    <a:pt x="2" y="73"/>
                    <a:pt x="2" y="73"/>
                    <a:pt x="2" y="73"/>
                  </a:cubicBezTo>
                  <a:cubicBezTo>
                    <a:pt x="2" y="73"/>
                    <a:pt x="0" y="80"/>
                    <a:pt x="6" y="83"/>
                  </a:cubicBezTo>
                  <a:cubicBezTo>
                    <a:pt x="14" y="86"/>
                    <a:pt x="16" y="78"/>
                    <a:pt x="16" y="78"/>
                  </a:cubicBezTo>
                  <a:cubicBezTo>
                    <a:pt x="32" y="27"/>
                    <a:pt x="32" y="27"/>
                    <a:pt x="32" y="27"/>
                  </a:cubicBezTo>
                  <a:cubicBezTo>
                    <a:pt x="37" y="27"/>
                    <a:pt x="37" y="27"/>
                    <a:pt x="37" y="27"/>
                  </a:cubicBezTo>
                  <a:cubicBezTo>
                    <a:pt x="11" y="117"/>
                    <a:pt x="11" y="117"/>
                    <a:pt x="11" y="117"/>
                  </a:cubicBezTo>
                  <a:cubicBezTo>
                    <a:pt x="34" y="117"/>
                    <a:pt x="34" y="117"/>
                    <a:pt x="34" y="117"/>
                  </a:cubicBezTo>
                  <a:cubicBezTo>
                    <a:pt x="34" y="191"/>
                    <a:pt x="34" y="191"/>
                    <a:pt x="34" y="191"/>
                  </a:cubicBezTo>
                  <a:cubicBezTo>
                    <a:pt x="34" y="191"/>
                    <a:pt x="35" y="197"/>
                    <a:pt x="43" y="197"/>
                  </a:cubicBezTo>
                  <a:cubicBezTo>
                    <a:pt x="51" y="197"/>
                    <a:pt x="52" y="190"/>
                    <a:pt x="52" y="190"/>
                  </a:cubicBezTo>
                  <a:cubicBezTo>
                    <a:pt x="52" y="117"/>
                    <a:pt x="52" y="117"/>
                    <a:pt x="52" y="117"/>
                  </a:cubicBezTo>
                  <a:cubicBezTo>
                    <a:pt x="56" y="117"/>
                    <a:pt x="56" y="117"/>
                    <a:pt x="56" y="117"/>
                  </a:cubicBezTo>
                  <a:cubicBezTo>
                    <a:pt x="61" y="117"/>
                    <a:pt x="61" y="117"/>
                    <a:pt x="61" y="117"/>
                  </a:cubicBezTo>
                  <a:cubicBezTo>
                    <a:pt x="61" y="190"/>
                    <a:pt x="61" y="190"/>
                    <a:pt x="61" y="190"/>
                  </a:cubicBezTo>
                  <a:cubicBezTo>
                    <a:pt x="61" y="190"/>
                    <a:pt x="61" y="197"/>
                    <a:pt x="69" y="197"/>
                  </a:cubicBezTo>
                  <a:cubicBezTo>
                    <a:pt x="78" y="197"/>
                    <a:pt x="78" y="191"/>
                    <a:pt x="78" y="191"/>
                  </a:cubicBezTo>
                  <a:cubicBezTo>
                    <a:pt x="78" y="117"/>
                    <a:pt x="78" y="117"/>
                    <a:pt x="78" y="117"/>
                  </a:cubicBezTo>
                  <a:cubicBezTo>
                    <a:pt x="101" y="117"/>
                    <a:pt x="101" y="117"/>
                    <a:pt x="101" y="117"/>
                  </a:cubicBezTo>
                  <a:cubicBezTo>
                    <a:pt x="76" y="27"/>
                    <a:pt x="76" y="27"/>
                    <a:pt x="76" y="27"/>
                  </a:cubicBezTo>
                  <a:cubicBezTo>
                    <a:pt x="80" y="27"/>
                    <a:pt x="80" y="27"/>
                    <a:pt x="80" y="27"/>
                  </a:cubicBezTo>
                  <a:cubicBezTo>
                    <a:pt x="96" y="78"/>
                    <a:pt x="96" y="78"/>
                    <a:pt x="96" y="78"/>
                  </a:cubicBezTo>
                  <a:cubicBezTo>
                    <a:pt x="96" y="78"/>
                    <a:pt x="99" y="86"/>
                    <a:pt x="106" y="83"/>
                  </a:cubicBezTo>
                  <a:cubicBezTo>
                    <a:pt x="112" y="80"/>
                    <a:pt x="110" y="73"/>
                    <a:pt x="110" y="73"/>
                  </a:cubicBezTo>
                  <a:close/>
                </a:path>
              </a:pathLst>
            </a:custGeom>
            <a:grpFill/>
            <a:ln>
              <a:noFill/>
            </a:ln>
          </p:spPr>
          <p:txBody>
            <a:bodyPr vert="horz" wrap="square" lIns="68580" tIns="34290" rIns="68580" bIns="34290" numCol="1" anchor="t" anchorCtr="0" compatLnSpc="1">
              <a:prstTxWarp prst="textNoShape">
                <a:avLst/>
              </a:prstTxWarp>
            </a:bodyPr>
            <a:lstStyle/>
            <a:p>
              <a:pPr fontAlgn="base">
                <a:lnSpc>
                  <a:spcPct val="110000"/>
                </a:lnSpc>
                <a:spcBef>
                  <a:spcPct val="30000"/>
                </a:spcBef>
                <a:spcAft>
                  <a:spcPct val="0"/>
                </a:spcAft>
              </a:pPr>
              <a:endParaRPr lang="de-DE" dirty="0">
                <a:solidFill>
                  <a:srgbClr val="000000"/>
                </a:solidFill>
                <a:latin typeface="Arial" panose="020B0604020202020204" pitchFamily="34" charset="0"/>
                <a:cs typeface="Arial" panose="020B0604020202020204" pitchFamily="34" charset="0"/>
              </a:endParaRPr>
            </a:p>
          </p:txBody>
        </p:sp>
        <p:sp>
          <p:nvSpPr>
            <p:cNvPr id="34" name="Oval 333">
              <a:extLst>
                <a:ext uri="{FF2B5EF4-FFF2-40B4-BE49-F238E27FC236}">
                  <a16:creationId xmlns:a16="http://schemas.microsoft.com/office/drawing/2014/main" id="{88283AB6-F5C5-43CE-84B5-091B65D2D02F}"/>
                </a:ext>
              </a:extLst>
            </p:cNvPr>
            <p:cNvSpPr>
              <a:spLocks noChangeArrowheads="1"/>
            </p:cNvSpPr>
            <p:nvPr/>
          </p:nvSpPr>
          <p:spPr bwMode="auto">
            <a:xfrm>
              <a:off x="4491038" y="2112963"/>
              <a:ext cx="165100" cy="161925"/>
            </a:xfrm>
            <a:prstGeom prst="ellipse">
              <a:avLst/>
            </a:prstGeom>
            <a:grpFill/>
            <a:ln>
              <a:noFill/>
            </a:ln>
          </p:spPr>
          <p:txBody>
            <a:bodyPr vert="horz" wrap="square" lIns="68580" tIns="34290" rIns="68580" bIns="34290" numCol="1" anchor="t" anchorCtr="0" compatLnSpc="1">
              <a:prstTxWarp prst="textNoShape">
                <a:avLst/>
              </a:prstTxWarp>
            </a:bodyPr>
            <a:lstStyle/>
            <a:p>
              <a:pPr fontAlgn="base">
                <a:lnSpc>
                  <a:spcPct val="110000"/>
                </a:lnSpc>
                <a:spcBef>
                  <a:spcPct val="30000"/>
                </a:spcBef>
                <a:spcAft>
                  <a:spcPct val="0"/>
                </a:spcAft>
              </a:pPr>
              <a:endParaRPr lang="de-DE" dirty="0">
                <a:solidFill>
                  <a:srgbClr val="000000"/>
                </a:solidFill>
                <a:latin typeface="Arial" panose="020B0604020202020204" pitchFamily="34" charset="0"/>
                <a:cs typeface="Arial" panose="020B0604020202020204" pitchFamily="34" charset="0"/>
              </a:endParaRPr>
            </a:p>
          </p:txBody>
        </p:sp>
      </p:grpSp>
      <p:grpSp>
        <p:nvGrpSpPr>
          <p:cNvPr id="35" name="Group 751">
            <a:extLst>
              <a:ext uri="{FF2B5EF4-FFF2-40B4-BE49-F238E27FC236}">
                <a16:creationId xmlns:a16="http://schemas.microsoft.com/office/drawing/2014/main" id="{082BFECD-1A3E-4483-ABB2-945D7A0E5914}"/>
              </a:ext>
            </a:extLst>
          </p:cNvPr>
          <p:cNvGrpSpPr/>
          <p:nvPr/>
        </p:nvGrpSpPr>
        <p:grpSpPr>
          <a:xfrm>
            <a:off x="1513642" y="3962360"/>
            <a:ext cx="154113" cy="324000"/>
            <a:chOff x="4848226" y="3856038"/>
            <a:chExt cx="384174" cy="911225"/>
          </a:xfrm>
          <a:solidFill>
            <a:srgbClr val="B2B4B4"/>
          </a:solidFill>
        </p:grpSpPr>
        <p:sp>
          <p:nvSpPr>
            <p:cNvPr id="36" name="Oval 337">
              <a:extLst>
                <a:ext uri="{FF2B5EF4-FFF2-40B4-BE49-F238E27FC236}">
                  <a16:creationId xmlns:a16="http://schemas.microsoft.com/office/drawing/2014/main" id="{3D66F8A2-70B8-4925-9B4F-01431730E587}"/>
                </a:ext>
              </a:extLst>
            </p:cNvPr>
            <p:cNvSpPr>
              <a:spLocks noChangeArrowheads="1"/>
            </p:cNvSpPr>
            <p:nvPr/>
          </p:nvSpPr>
          <p:spPr bwMode="auto">
            <a:xfrm>
              <a:off x="4953000" y="3856038"/>
              <a:ext cx="158750" cy="152400"/>
            </a:xfrm>
            <a:prstGeom prst="ellipse">
              <a:avLst/>
            </a:prstGeom>
            <a:grpFill/>
            <a:ln>
              <a:noFill/>
            </a:ln>
          </p:spPr>
          <p:txBody>
            <a:bodyPr vert="horz" wrap="square" lIns="68580" tIns="34290" rIns="68580" bIns="34290" numCol="1" anchor="t" anchorCtr="0" compatLnSpc="1">
              <a:prstTxWarp prst="textNoShape">
                <a:avLst/>
              </a:prstTxWarp>
            </a:bodyPr>
            <a:lstStyle/>
            <a:p>
              <a:pPr fontAlgn="base">
                <a:lnSpc>
                  <a:spcPct val="110000"/>
                </a:lnSpc>
                <a:spcBef>
                  <a:spcPct val="30000"/>
                </a:spcBef>
                <a:spcAft>
                  <a:spcPct val="0"/>
                </a:spcAft>
              </a:pPr>
              <a:endParaRPr lang="de-DE" dirty="0">
                <a:solidFill>
                  <a:srgbClr val="000000"/>
                </a:solidFill>
                <a:latin typeface="Arial" panose="020B0604020202020204" pitchFamily="34" charset="0"/>
                <a:cs typeface="Arial" panose="020B0604020202020204" pitchFamily="34" charset="0"/>
              </a:endParaRPr>
            </a:p>
          </p:txBody>
        </p:sp>
        <p:sp>
          <p:nvSpPr>
            <p:cNvPr id="37" name="Freeform 338">
              <a:extLst>
                <a:ext uri="{FF2B5EF4-FFF2-40B4-BE49-F238E27FC236}">
                  <a16:creationId xmlns:a16="http://schemas.microsoft.com/office/drawing/2014/main" id="{D7368CC2-1B58-40A5-A104-B8992CB66378}"/>
                </a:ext>
              </a:extLst>
            </p:cNvPr>
            <p:cNvSpPr>
              <a:spLocks/>
            </p:cNvSpPr>
            <p:nvPr/>
          </p:nvSpPr>
          <p:spPr bwMode="auto">
            <a:xfrm>
              <a:off x="4848226" y="4027488"/>
              <a:ext cx="384174" cy="739775"/>
            </a:xfrm>
            <a:custGeom>
              <a:avLst/>
              <a:gdLst>
                <a:gd name="T0" fmla="*/ 91 w 99"/>
                <a:gd name="T1" fmla="*/ 0 h 195"/>
                <a:gd name="T2" fmla="*/ 7 w 99"/>
                <a:gd name="T3" fmla="*/ 0 h 195"/>
                <a:gd name="T4" fmla="*/ 0 w 99"/>
                <a:gd name="T5" fmla="*/ 10 h 195"/>
                <a:gd name="T6" fmla="*/ 0 w 99"/>
                <a:gd name="T7" fmla="*/ 10 h 195"/>
                <a:gd name="T8" fmla="*/ 0 w 99"/>
                <a:gd name="T9" fmla="*/ 10 h 195"/>
                <a:gd name="T10" fmla="*/ 0 w 99"/>
                <a:gd name="T11" fmla="*/ 72 h 195"/>
                <a:gd name="T12" fmla="*/ 7 w 99"/>
                <a:gd name="T13" fmla="*/ 81 h 195"/>
                <a:gd name="T14" fmla="*/ 17 w 99"/>
                <a:gd name="T15" fmla="*/ 72 h 195"/>
                <a:gd name="T16" fmla="*/ 17 w 99"/>
                <a:gd name="T17" fmla="*/ 17 h 195"/>
                <a:gd name="T18" fmla="*/ 20 w 99"/>
                <a:gd name="T19" fmla="*/ 17 h 195"/>
                <a:gd name="T20" fmla="*/ 20 w 99"/>
                <a:gd name="T21" fmla="*/ 83 h 195"/>
                <a:gd name="T22" fmla="*/ 20 w 99"/>
                <a:gd name="T23" fmla="*/ 96 h 195"/>
                <a:gd name="T24" fmla="*/ 20 w 99"/>
                <a:gd name="T25" fmla="*/ 182 h 195"/>
                <a:gd name="T26" fmla="*/ 33 w 99"/>
                <a:gd name="T27" fmla="*/ 195 h 195"/>
                <a:gd name="T28" fmla="*/ 46 w 99"/>
                <a:gd name="T29" fmla="*/ 182 h 195"/>
                <a:gd name="T30" fmla="*/ 46 w 99"/>
                <a:gd name="T31" fmla="*/ 96 h 195"/>
                <a:gd name="T32" fmla="*/ 53 w 99"/>
                <a:gd name="T33" fmla="*/ 96 h 195"/>
                <a:gd name="T34" fmla="*/ 53 w 99"/>
                <a:gd name="T35" fmla="*/ 182 h 195"/>
                <a:gd name="T36" fmla="*/ 66 w 99"/>
                <a:gd name="T37" fmla="*/ 195 h 195"/>
                <a:gd name="T38" fmla="*/ 79 w 99"/>
                <a:gd name="T39" fmla="*/ 182 h 195"/>
                <a:gd name="T40" fmla="*/ 79 w 99"/>
                <a:gd name="T41" fmla="*/ 96 h 195"/>
                <a:gd name="T42" fmla="*/ 79 w 99"/>
                <a:gd name="T43" fmla="*/ 83 h 195"/>
                <a:gd name="T44" fmla="*/ 79 w 99"/>
                <a:gd name="T45" fmla="*/ 17 h 195"/>
                <a:gd name="T46" fmla="*/ 82 w 99"/>
                <a:gd name="T47" fmla="*/ 17 h 195"/>
                <a:gd name="T48" fmla="*/ 82 w 99"/>
                <a:gd name="T49" fmla="*/ 72 h 195"/>
                <a:gd name="T50" fmla="*/ 91 w 99"/>
                <a:gd name="T51" fmla="*/ 81 h 195"/>
                <a:gd name="T52" fmla="*/ 99 w 99"/>
                <a:gd name="T53" fmla="*/ 72 h 195"/>
                <a:gd name="T54" fmla="*/ 99 w 99"/>
                <a:gd name="T55" fmla="*/ 10 h 195"/>
                <a:gd name="T56" fmla="*/ 99 w 99"/>
                <a:gd name="T57" fmla="*/ 10 h 195"/>
                <a:gd name="T58" fmla="*/ 99 w 99"/>
                <a:gd name="T59" fmla="*/ 10 h 195"/>
                <a:gd name="T60" fmla="*/ 91 w 99"/>
                <a:gd name="T6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195">
                  <a:moveTo>
                    <a:pt x="91" y="0"/>
                  </a:moveTo>
                  <a:cubicBezTo>
                    <a:pt x="7" y="0"/>
                    <a:pt x="7" y="0"/>
                    <a:pt x="7" y="0"/>
                  </a:cubicBezTo>
                  <a:cubicBezTo>
                    <a:pt x="4" y="0"/>
                    <a:pt x="0" y="4"/>
                    <a:pt x="0" y="10"/>
                  </a:cubicBezTo>
                  <a:cubicBezTo>
                    <a:pt x="0" y="10"/>
                    <a:pt x="0" y="10"/>
                    <a:pt x="0" y="10"/>
                  </a:cubicBezTo>
                  <a:cubicBezTo>
                    <a:pt x="0" y="10"/>
                    <a:pt x="0" y="10"/>
                    <a:pt x="0" y="10"/>
                  </a:cubicBezTo>
                  <a:cubicBezTo>
                    <a:pt x="0" y="72"/>
                    <a:pt x="0" y="72"/>
                    <a:pt x="0" y="72"/>
                  </a:cubicBezTo>
                  <a:cubicBezTo>
                    <a:pt x="0" y="77"/>
                    <a:pt x="4" y="81"/>
                    <a:pt x="7" y="81"/>
                  </a:cubicBezTo>
                  <a:cubicBezTo>
                    <a:pt x="13" y="81"/>
                    <a:pt x="17" y="77"/>
                    <a:pt x="17" y="72"/>
                  </a:cubicBezTo>
                  <a:cubicBezTo>
                    <a:pt x="17" y="17"/>
                    <a:pt x="17" y="17"/>
                    <a:pt x="17" y="17"/>
                  </a:cubicBezTo>
                  <a:cubicBezTo>
                    <a:pt x="20" y="17"/>
                    <a:pt x="20" y="17"/>
                    <a:pt x="20" y="17"/>
                  </a:cubicBezTo>
                  <a:cubicBezTo>
                    <a:pt x="20" y="83"/>
                    <a:pt x="20" y="83"/>
                    <a:pt x="20" y="83"/>
                  </a:cubicBezTo>
                  <a:cubicBezTo>
                    <a:pt x="20" y="96"/>
                    <a:pt x="20" y="96"/>
                    <a:pt x="20" y="96"/>
                  </a:cubicBezTo>
                  <a:cubicBezTo>
                    <a:pt x="20" y="182"/>
                    <a:pt x="20" y="182"/>
                    <a:pt x="20" y="182"/>
                  </a:cubicBezTo>
                  <a:cubicBezTo>
                    <a:pt x="20" y="189"/>
                    <a:pt x="26" y="195"/>
                    <a:pt x="33" y="195"/>
                  </a:cubicBezTo>
                  <a:cubicBezTo>
                    <a:pt x="40" y="195"/>
                    <a:pt x="46" y="189"/>
                    <a:pt x="46" y="182"/>
                  </a:cubicBezTo>
                  <a:cubicBezTo>
                    <a:pt x="46" y="96"/>
                    <a:pt x="46" y="96"/>
                    <a:pt x="46" y="96"/>
                  </a:cubicBezTo>
                  <a:cubicBezTo>
                    <a:pt x="53" y="96"/>
                    <a:pt x="53" y="96"/>
                    <a:pt x="53" y="96"/>
                  </a:cubicBezTo>
                  <a:cubicBezTo>
                    <a:pt x="53" y="182"/>
                    <a:pt x="53" y="182"/>
                    <a:pt x="53" y="182"/>
                  </a:cubicBezTo>
                  <a:cubicBezTo>
                    <a:pt x="53" y="189"/>
                    <a:pt x="58" y="195"/>
                    <a:pt x="66" y="195"/>
                  </a:cubicBezTo>
                  <a:cubicBezTo>
                    <a:pt x="73" y="195"/>
                    <a:pt x="79" y="189"/>
                    <a:pt x="79" y="182"/>
                  </a:cubicBezTo>
                  <a:cubicBezTo>
                    <a:pt x="79" y="96"/>
                    <a:pt x="79" y="96"/>
                    <a:pt x="79" y="96"/>
                  </a:cubicBezTo>
                  <a:cubicBezTo>
                    <a:pt x="79" y="83"/>
                    <a:pt x="79" y="83"/>
                    <a:pt x="79" y="83"/>
                  </a:cubicBezTo>
                  <a:cubicBezTo>
                    <a:pt x="79" y="17"/>
                    <a:pt x="79" y="17"/>
                    <a:pt x="79" y="17"/>
                  </a:cubicBezTo>
                  <a:cubicBezTo>
                    <a:pt x="82" y="17"/>
                    <a:pt x="82" y="17"/>
                    <a:pt x="82" y="17"/>
                  </a:cubicBezTo>
                  <a:cubicBezTo>
                    <a:pt x="82" y="72"/>
                    <a:pt x="82" y="72"/>
                    <a:pt x="82" y="72"/>
                  </a:cubicBezTo>
                  <a:cubicBezTo>
                    <a:pt x="82" y="77"/>
                    <a:pt x="86" y="81"/>
                    <a:pt x="91" y="81"/>
                  </a:cubicBezTo>
                  <a:cubicBezTo>
                    <a:pt x="95" y="81"/>
                    <a:pt x="99" y="77"/>
                    <a:pt x="99" y="72"/>
                  </a:cubicBezTo>
                  <a:cubicBezTo>
                    <a:pt x="99" y="10"/>
                    <a:pt x="99" y="10"/>
                    <a:pt x="99" y="10"/>
                  </a:cubicBezTo>
                  <a:cubicBezTo>
                    <a:pt x="99" y="10"/>
                    <a:pt x="99" y="10"/>
                    <a:pt x="99" y="10"/>
                  </a:cubicBezTo>
                  <a:cubicBezTo>
                    <a:pt x="99" y="10"/>
                    <a:pt x="99" y="10"/>
                    <a:pt x="99" y="10"/>
                  </a:cubicBezTo>
                  <a:cubicBezTo>
                    <a:pt x="99" y="4"/>
                    <a:pt x="95" y="0"/>
                    <a:pt x="91" y="0"/>
                  </a:cubicBezTo>
                </a:path>
              </a:pathLst>
            </a:custGeom>
            <a:grpFill/>
            <a:ln>
              <a:noFill/>
            </a:ln>
          </p:spPr>
          <p:txBody>
            <a:bodyPr vert="horz" wrap="square" lIns="68580" tIns="34290" rIns="68580" bIns="34290" numCol="1" anchor="t" anchorCtr="0" compatLnSpc="1">
              <a:prstTxWarp prst="textNoShape">
                <a:avLst/>
              </a:prstTxWarp>
            </a:bodyPr>
            <a:lstStyle/>
            <a:p>
              <a:pPr fontAlgn="base">
                <a:lnSpc>
                  <a:spcPct val="110000"/>
                </a:lnSpc>
                <a:spcBef>
                  <a:spcPct val="30000"/>
                </a:spcBef>
                <a:spcAft>
                  <a:spcPct val="0"/>
                </a:spcAft>
              </a:pPr>
              <a:endParaRPr lang="de-DE" dirty="0">
                <a:solidFill>
                  <a:srgbClr val="000000"/>
                </a:solidFill>
                <a:latin typeface="Arial" panose="020B0604020202020204" pitchFamily="34" charset="0"/>
                <a:cs typeface="Arial" panose="020B0604020202020204" pitchFamily="34" charset="0"/>
              </a:endParaRPr>
            </a:p>
          </p:txBody>
        </p:sp>
      </p:grpSp>
      <p:cxnSp>
        <p:nvCxnSpPr>
          <p:cNvPr id="38" name="Gerader Verbinder 37">
            <a:extLst>
              <a:ext uri="{FF2B5EF4-FFF2-40B4-BE49-F238E27FC236}">
                <a16:creationId xmlns:a16="http://schemas.microsoft.com/office/drawing/2014/main" id="{F9334F6E-E650-4C82-A961-F503266FEE8A}"/>
              </a:ext>
            </a:extLst>
          </p:cNvPr>
          <p:cNvCxnSpPr/>
          <p:nvPr/>
        </p:nvCxnSpPr>
        <p:spPr>
          <a:xfrm>
            <a:off x="1108551" y="3832281"/>
            <a:ext cx="2775858" cy="10897"/>
          </a:xfrm>
          <a:prstGeom prst="line">
            <a:avLst/>
          </a:prstGeom>
          <a:noFill/>
          <a:ln w="9525" cap="flat" cmpd="sng" algn="ctr">
            <a:solidFill>
              <a:srgbClr val="3F4444"/>
            </a:solidFill>
            <a:prstDash val="solid"/>
          </a:ln>
          <a:effectLst/>
        </p:spPr>
      </p:cxnSp>
      <p:sp>
        <p:nvSpPr>
          <p:cNvPr id="39" name="Textfeld 38">
            <a:extLst>
              <a:ext uri="{FF2B5EF4-FFF2-40B4-BE49-F238E27FC236}">
                <a16:creationId xmlns:a16="http://schemas.microsoft.com/office/drawing/2014/main" id="{DCFC4FB0-FA8E-473E-A195-0B9524CDEB56}"/>
              </a:ext>
            </a:extLst>
          </p:cNvPr>
          <p:cNvSpPr txBox="1"/>
          <p:nvPr/>
        </p:nvSpPr>
        <p:spPr>
          <a:xfrm>
            <a:off x="1886676" y="3702012"/>
            <a:ext cx="1255668" cy="276999"/>
          </a:xfrm>
          <a:prstGeom prst="rect">
            <a:avLst/>
          </a:prstGeom>
          <a:solidFill>
            <a:srgbClr val="FFFFFF"/>
          </a:solidFill>
        </p:spPr>
        <p:txBody>
          <a:bodyPr vert="horz" wrap="square" rtlCol="0">
            <a:spAutoFit/>
          </a:bodyPr>
          <a:lstStyle/>
          <a:p>
            <a:pPr algn="ctr" defTabSz="685800">
              <a:defRPr/>
            </a:pPr>
            <a:r>
              <a:rPr lang="de-DE" sz="1200" b="1" kern="0" dirty="0">
                <a:solidFill>
                  <a:srgbClr val="000000"/>
                </a:solidFill>
                <a:latin typeface="Arial" panose="020B0604020202020204" pitchFamily="34" charset="0"/>
                <a:cs typeface="Arial" panose="020B0604020202020204" pitchFamily="34" charset="0"/>
              </a:rPr>
              <a:t>Geschlecht</a:t>
            </a:r>
          </a:p>
        </p:txBody>
      </p:sp>
      <p:sp>
        <p:nvSpPr>
          <p:cNvPr id="40" name="Textfeld 39">
            <a:extLst>
              <a:ext uri="{FF2B5EF4-FFF2-40B4-BE49-F238E27FC236}">
                <a16:creationId xmlns:a16="http://schemas.microsoft.com/office/drawing/2014/main" id="{F28D3319-0B75-4E1E-B615-21951839EA21}"/>
              </a:ext>
            </a:extLst>
          </p:cNvPr>
          <p:cNvSpPr txBox="1"/>
          <p:nvPr/>
        </p:nvSpPr>
        <p:spPr>
          <a:xfrm>
            <a:off x="2737057" y="4012661"/>
            <a:ext cx="1445122" cy="385170"/>
          </a:xfrm>
          <a:prstGeom prst="rect">
            <a:avLst/>
          </a:prstGeom>
          <a:noFill/>
        </p:spPr>
        <p:txBody>
          <a:bodyPr vert="horz" wrap="square" rtlCol="0">
            <a:spAutoFit/>
          </a:bodyPr>
          <a:lstStyle/>
          <a:p>
            <a:pPr algn="ctr" fontAlgn="base">
              <a:lnSpc>
                <a:spcPct val="110000"/>
              </a:lnSpc>
              <a:spcBef>
                <a:spcPct val="30000"/>
              </a:spcBef>
              <a:spcAft>
                <a:spcPct val="0"/>
              </a:spcAft>
            </a:pPr>
            <a:r>
              <a:rPr lang="de-DE" sz="900" dirty="0">
                <a:solidFill>
                  <a:srgbClr val="000000"/>
                </a:solidFill>
                <a:latin typeface="Arial" panose="020B0604020202020204" pitchFamily="34" charset="0"/>
                <a:cs typeface="Arial" panose="020B0604020202020204" pitchFamily="34" charset="0"/>
              </a:rPr>
              <a:t>58,1% </a:t>
            </a:r>
            <a:br>
              <a:rPr lang="de-DE" sz="900" dirty="0">
                <a:solidFill>
                  <a:srgbClr val="000000"/>
                </a:solidFill>
                <a:latin typeface="Arial" panose="020B0604020202020204" pitchFamily="34" charset="0"/>
                <a:cs typeface="Arial" panose="020B0604020202020204" pitchFamily="34" charset="0"/>
              </a:rPr>
            </a:br>
            <a:r>
              <a:rPr lang="de-DE" sz="900" dirty="0">
                <a:solidFill>
                  <a:srgbClr val="000000"/>
                </a:solidFill>
                <a:latin typeface="Arial" panose="020B0604020202020204" pitchFamily="34" charset="0"/>
                <a:cs typeface="Arial" panose="020B0604020202020204" pitchFamily="34" charset="0"/>
              </a:rPr>
              <a:t>Frauen</a:t>
            </a:r>
          </a:p>
        </p:txBody>
      </p:sp>
      <p:sp>
        <p:nvSpPr>
          <p:cNvPr id="41" name="Rechteck: abgerundete Ecken 40">
            <a:extLst>
              <a:ext uri="{FF2B5EF4-FFF2-40B4-BE49-F238E27FC236}">
                <a16:creationId xmlns:a16="http://schemas.microsoft.com/office/drawing/2014/main" id="{554234B4-2DC2-4F68-A079-D89930D7D706}"/>
              </a:ext>
            </a:extLst>
          </p:cNvPr>
          <p:cNvSpPr/>
          <p:nvPr/>
        </p:nvSpPr>
        <p:spPr>
          <a:xfrm>
            <a:off x="4525079" y="3709602"/>
            <a:ext cx="4221965" cy="1755000"/>
          </a:xfrm>
          <a:prstGeom prst="roundRect">
            <a:avLst>
              <a:gd name="adj" fmla="val 7167"/>
            </a:avLst>
          </a:prstGeom>
          <a:noFill/>
          <a:ln w="19050" cap="flat" cmpd="sng" algn="ctr">
            <a:solidFill>
              <a:srgbClr val="3F4444"/>
            </a:solidFill>
            <a:prstDash val="solid"/>
          </a:ln>
          <a:effectLst/>
        </p:spPr>
        <p:txBody>
          <a:bodyPr rtlCol="0" anchor="ctr"/>
          <a:lstStyle/>
          <a:p>
            <a:pPr algn="ctr" defTabSz="685800">
              <a:defRPr/>
            </a:pPr>
            <a:endParaRPr lang="de-DE" sz="1350" kern="0" dirty="0">
              <a:solidFill>
                <a:srgbClr val="FFFFFF"/>
              </a:solidFill>
              <a:latin typeface="Arial" panose="020B0604020202020204" pitchFamily="34" charset="0"/>
              <a:cs typeface="Arial" panose="020B0604020202020204" pitchFamily="34" charset="0"/>
            </a:endParaRPr>
          </a:p>
        </p:txBody>
      </p:sp>
      <p:sp>
        <p:nvSpPr>
          <p:cNvPr id="42" name="Textfeld 41">
            <a:extLst>
              <a:ext uri="{FF2B5EF4-FFF2-40B4-BE49-F238E27FC236}">
                <a16:creationId xmlns:a16="http://schemas.microsoft.com/office/drawing/2014/main" id="{097F68BA-2CF3-4293-B05A-5794350C0CC8}"/>
              </a:ext>
            </a:extLst>
          </p:cNvPr>
          <p:cNvSpPr txBox="1"/>
          <p:nvPr/>
        </p:nvSpPr>
        <p:spPr>
          <a:xfrm>
            <a:off x="5908991" y="3589290"/>
            <a:ext cx="1454141" cy="276999"/>
          </a:xfrm>
          <a:prstGeom prst="rect">
            <a:avLst/>
          </a:prstGeom>
          <a:solidFill>
            <a:srgbClr val="FFFFFF"/>
          </a:solidFill>
        </p:spPr>
        <p:txBody>
          <a:bodyPr vert="horz" wrap="square" rtlCol="0">
            <a:spAutoFit/>
          </a:bodyPr>
          <a:lstStyle/>
          <a:p>
            <a:pPr algn="ctr" defTabSz="685800">
              <a:defRPr/>
            </a:pPr>
            <a:r>
              <a:rPr lang="de-DE" sz="1200" b="1" kern="0" dirty="0">
                <a:solidFill>
                  <a:srgbClr val="000000"/>
                </a:solidFill>
                <a:latin typeface="Arial" panose="020B0604020202020204" pitchFamily="34" charset="0"/>
                <a:cs typeface="Arial" panose="020B0604020202020204" pitchFamily="34" charset="0"/>
              </a:rPr>
              <a:t>CKD-Stadium</a:t>
            </a:r>
          </a:p>
        </p:txBody>
      </p:sp>
      <p:grpSp>
        <p:nvGrpSpPr>
          <p:cNvPr id="43" name="Group 419">
            <a:extLst>
              <a:ext uri="{FF2B5EF4-FFF2-40B4-BE49-F238E27FC236}">
                <a16:creationId xmlns:a16="http://schemas.microsoft.com/office/drawing/2014/main" id="{6ED14C37-55CC-4862-82C7-9DB8958F6A67}"/>
              </a:ext>
            </a:extLst>
          </p:cNvPr>
          <p:cNvGrpSpPr/>
          <p:nvPr/>
        </p:nvGrpSpPr>
        <p:grpSpPr>
          <a:xfrm>
            <a:off x="6258212" y="4395117"/>
            <a:ext cx="755698" cy="665660"/>
            <a:chOff x="7430985" y="4011901"/>
            <a:chExt cx="303213" cy="252413"/>
          </a:xfrm>
          <a:solidFill>
            <a:srgbClr val="D8DFDE"/>
          </a:solidFill>
        </p:grpSpPr>
        <p:sp>
          <p:nvSpPr>
            <p:cNvPr id="44" name="Rectangle 198">
              <a:extLst>
                <a:ext uri="{FF2B5EF4-FFF2-40B4-BE49-F238E27FC236}">
                  <a16:creationId xmlns:a16="http://schemas.microsoft.com/office/drawing/2014/main" id="{B77EEE3C-30D2-4B41-BAE9-6946566950A0}"/>
                </a:ext>
              </a:extLst>
            </p:cNvPr>
            <p:cNvSpPr>
              <a:spLocks noChangeArrowheads="1"/>
            </p:cNvSpPr>
            <p:nvPr/>
          </p:nvSpPr>
          <p:spPr bwMode="auto">
            <a:xfrm>
              <a:off x="7561160" y="4170651"/>
              <a:ext cx="17463" cy="93663"/>
            </a:xfrm>
            <a:prstGeom prst="rect">
              <a:avLst/>
            </a:prstGeom>
            <a:grpFill/>
            <a:ln>
              <a:noFill/>
            </a:ln>
          </p:spPr>
          <p:txBody>
            <a:bodyPr vert="horz" wrap="square" lIns="68580" tIns="34290" rIns="68580" bIns="34290" numCol="1" anchor="t" anchorCtr="0" compatLnSpc="1">
              <a:prstTxWarp prst="textNoShape">
                <a:avLst/>
              </a:prstTxWarp>
            </a:bodyPr>
            <a:lstStyle/>
            <a:p>
              <a:pPr fontAlgn="base">
                <a:lnSpc>
                  <a:spcPct val="110000"/>
                </a:lnSpc>
                <a:spcBef>
                  <a:spcPct val="30000"/>
                </a:spcBef>
                <a:spcAft>
                  <a:spcPct val="0"/>
                </a:spcAft>
              </a:pPr>
              <a:endParaRPr lang="de-DE" dirty="0">
                <a:solidFill>
                  <a:srgbClr val="000000"/>
                </a:solidFill>
                <a:latin typeface="Arial" panose="020B0604020202020204" pitchFamily="34" charset="0"/>
                <a:cs typeface="Arial" panose="020B0604020202020204" pitchFamily="34" charset="0"/>
              </a:endParaRPr>
            </a:p>
          </p:txBody>
        </p:sp>
        <p:sp>
          <p:nvSpPr>
            <p:cNvPr id="45" name="Freeform 199">
              <a:extLst>
                <a:ext uri="{FF2B5EF4-FFF2-40B4-BE49-F238E27FC236}">
                  <a16:creationId xmlns:a16="http://schemas.microsoft.com/office/drawing/2014/main" id="{1D45D8A7-4140-4066-A463-4A14F3766753}"/>
                </a:ext>
              </a:extLst>
            </p:cNvPr>
            <p:cNvSpPr>
              <a:spLocks/>
            </p:cNvSpPr>
            <p:nvPr/>
          </p:nvSpPr>
          <p:spPr bwMode="auto">
            <a:xfrm>
              <a:off x="7430985" y="4011901"/>
              <a:ext cx="303213" cy="252413"/>
            </a:xfrm>
            <a:custGeom>
              <a:avLst/>
              <a:gdLst>
                <a:gd name="T0" fmla="*/ 154 w 179"/>
                <a:gd name="T1" fmla="*/ 28 h 149"/>
                <a:gd name="T2" fmla="*/ 114 w 179"/>
                <a:gd name="T3" fmla="*/ 28 h 149"/>
                <a:gd name="T4" fmla="*/ 107 w 179"/>
                <a:gd name="T5" fmla="*/ 39 h 149"/>
                <a:gd name="T6" fmla="*/ 107 w 179"/>
                <a:gd name="T7" fmla="*/ 57 h 149"/>
                <a:gd name="T8" fmla="*/ 110 w 179"/>
                <a:gd name="T9" fmla="*/ 63 h 149"/>
                <a:gd name="T10" fmla="*/ 107 w 179"/>
                <a:gd name="T11" fmla="*/ 63 h 149"/>
                <a:gd name="T12" fmla="*/ 107 w 179"/>
                <a:gd name="T13" fmla="*/ 74 h 149"/>
                <a:gd name="T14" fmla="*/ 116 w 179"/>
                <a:gd name="T15" fmla="*/ 74 h 149"/>
                <a:gd name="T16" fmla="*/ 116 w 179"/>
                <a:gd name="T17" fmla="*/ 77 h 149"/>
                <a:gd name="T18" fmla="*/ 115 w 179"/>
                <a:gd name="T19" fmla="*/ 80 h 149"/>
                <a:gd name="T20" fmla="*/ 104 w 179"/>
                <a:gd name="T21" fmla="*/ 80 h 149"/>
                <a:gd name="T22" fmla="*/ 104 w 179"/>
                <a:gd name="T23" fmla="*/ 0 h 149"/>
                <a:gd name="T24" fmla="*/ 94 w 179"/>
                <a:gd name="T25" fmla="*/ 0 h 149"/>
                <a:gd name="T26" fmla="*/ 94 w 179"/>
                <a:gd name="T27" fmla="*/ 80 h 149"/>
                <a:gd name="T28" fmla="*/ 66 w 179"/>
                <a:gd name="T29" fmla="*/ 80 h 149"/>
                <a:gd name="T30" fmla="*/ 66 w 179"/>
                <a:gd name="T31" fmla="*/ 80 h 149"/>
                <a:gd name="T32" fmla="*/ 64 w 179"/>
                <a:gd name="T33" fmla="*/ 77 h 149"/>
                <a:gd name="T34" fmla="*/ 63 w 179"/>
                <a:gd name="T35" fmla="*/ 74 h 149"/>
                <a:gd name="T36" fmla="*/ 77 w 179"/>
                <a:gd name="T37" fmla="*/ 74 h 149"/>
                <a:gd name="T38" fmla="*/ 77 w 179"/>
                <a:gd name="T39" fmla="*/ 77 h 149"/>
                <a:gd name="T40" fmla="*/ 87 w 179"/>
                <a:gd name="T41" fmla="*/ 77 h 149"/>
                <a:gd name="T42" fmla="*/ 87 w 179"/>
                <a:gd name="T43" fmla="*/ 74 h 149"/>
                <a:gd name="T44" fmla="*/ 91 w 179"/>
                <a:gd name="T45" fmla="*/ 74 h 149"/>
                <a:gd name="T46" fmla="*/ 91 w 179"/>
                <a:gd name="T47" fmla="*/ 63 h 149"/>
                <a:gd name="T48" fmla="*/ 87 w 179"/>
                <a:gd name="T49" fmla="*/ 63 h 149"/>
                <a:gd name="T50" fmla="*/ 87 w 179"/>
                <a:gd name="T51" fmla="*/ 0 h 149"/>
                <a:gd name="T52" fmla="*/ 77 w 179"/>
                <a:gd name="T53" fmla="*/ 0 h 149"/>
                <a:gd name="T54" fmla="*/ 77 w 179"/>
                <a:gd name="T55" fmla="*/ 63 h 149"/>
                <a:gd name="T56" fmla="*/ 68 w 179"/>
                <a:gd name="T57" fmla="*/ 63 h 149"/>
                <a:gd name="T58" fmla="*/ 66 w 179"/>
                <a:gd name="T59" fmla="*/ 26 h 149"/>
                <a:gd name="T60" fmla="*/ 26 w 179"/>
                <a:gd name="T61" fmla="*/ 26 h 149"/>
                <a:gd name="T62" fmla="*/ 26 w 179"/>
                <a:gd name="T63" fmla="*/ 120 h 149"/>
                <a:gd name="T64" fmla="*/ 46 w 179"/>
                <a:gd name="T65" fmla="*/ 128 h 149"/>
                <a:gd name="T66" fmla="*/ 66 w 179"/>
                <a:gd name="T67" fmla="*/ 120 h 149"/>
                <a:gd name="T68" fmla="*/ 73 w 179"/>
                <a:gd name="T69" fmla="*/ 94 h 149"/>
                <a:gd name="T70" fmla="*/ 73 w 179"/>
                <a:gd name="T71" fmla="*/ 91 h 149"/>
                <a:gd name="T72" fmla="*/ 94 w 179"/>
                <a:gd name="T73" fmla="*/ 91 h 149"/>
                <a:gd name="T74" fmla="*/ 94 w 179"/>
                <a:gd name="T75" fmla="*/ 149 h 149"/>
                <a:gd name="T76" fmla="*/ 104 w 179"/>
                <a:gd name="T77" fmla="*/ 149 h 149"/>
                <a:gd name="T78" fmla="*/ 104 w 179"/>
                <a:gd name="T79" fmla="*/ 91 h 149"/>
                <a:gd name="T80" fmla="*/ 108 w 179"/>
                <a:gd name="T81" fmla="*/ 91 h 149"/>
                <a:gd name="T82" fmla="*/ 107 w 179"/>
                <a:gd name="T83" fmla="*/ 111 h 149"/>
                <a:gd name="T84" fmla="*/ 114 w 179"/>
                <a:gd name="T85" fmla="*/ 122 h 149"/>
                <a:gd name="T86" fmla="*/ 134 w 179"/>
                <a:gd name="T87" fmla="*/ 130 h 149"/>
                <a:gd name="T88" fmla="*/ 154 w 179"/>
                <a:gd name="T89" fmla="*/ 122 h 149"/>
                <a:gd name="T90" fmla="*/ 154 w 179"/>
                <a:gd name="T91" fmla="*/ 2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9" h="149">
                  <a:moveTo>
                    <a:pt x="154" y="28"/>
                  </a:moveTo>
                  <a:cubicBezTo>
                    <a:pt x="143" y="17"/>
                    <a:pt x="125" y="17"/>
                    <a:pt x="114" y="28"/>
                  </a:cubicBezTo>
                  <a:cubicBezTo>
                    <a:pt x="110" y="31"/>
                    <a:pt x="108" y="35"/>
                    <a:pt x="107" y="39"/>
                  </a:cubicBezTo>
                  <a:cubicBezTo>
                    <a:pt x="105" y="45"/>
                    <a:pt x="105" y="51"/>
                    <a:pt x="107" y="57"/>
                  </a:cubicBezTo>
                  <a:cubicBezTo>
                    <a:pt x="108" y="59"/>
                    <a:pt x="109" y="61"/>
                    <a:pt x="110" y="63"/>
                  </a:cubicBezTo>
                  <a:cubicBezTo>
                    <a:pt x="107" y="63"/>
                    <a:pt x="107" y="63"/>
                    <a:pt x="107" y="63"/>
                  </a:cubicBezTo>
                  <a:cubicBezTo>
                    <a:pt x="107" y="74"/>
                    <a:pt x="107" y="74"/>
                    <a:pt x="107" y="74"/>
                  </a:cubicBezTo>
                  <a:cubicBezTo>
                    <a:pt x="116" y="74"/>
                    <a:pt x="116" y="74"/>
                    <a:pt x="116" y="74"/>
                  </a:cubicBezTo>
                  <a:cubicBezTo>
                    <a:pt x="117" y="75"/>
                    <a:pt x="116" y="76"/>
                    <a:pt x="116" y="77"/>
                  </a:cubicBezTo>
                  <a:cubicBezTo>
                    <a:pt x="116" y="78"/>
                    <a:pt x="116" y="79"/>
                    <a:pt x="115" y="80"/>
                  </a:cubicBezTo>
                  <a:cubicBezTo>
                    <a:pt x="104" y="80"/>
                    <a:pt x="104" y="80"/>
                    <a:pt x="104" y="80"/>
                  </a:cubicBezTo>
                  <a:cubicBezTo>
                    <a:pt x="104" y="0"/>
                    <a:pt x="104" y="0"/>
                    <a:pt x="104" y="0"/>
                  </a:cubicBezTo>
                  <a:cubicBezTo>
                    <a:pt x="94" y="0"/>
                    <a:pt x="94" y="0"/>
                    <a:pt x="94" y="0"/>
                  </a:cubicBezTo>
                  <a:cubicBezTo>
                    <a:pt x="94" y="80"/>
                    <a:pt x="94" y="80"/>
                    <a:pt x="94" y="80"/>
                  </a:cubicBezTo>
                  <a:cubicBezTo>
                    <a:pt x="66" y="80"/>
                    <a:pt x="66" y="80"/>
                    <a:pt x="66" y="80"/>
                  </a:cubicBezTo>
                  <a:cubicBezTo>
                    <a:pt x="66" y="80"/>
                    <a:pt x="66" y="80"/>
                    <a:pt x="66" y="80"/>
                  </a:cubicBezTo>
                  <a:cubicBezTo>
                    <a:pt x="65" y="79"/>
                    <a:pt x="64" y="78"/>
                    <a:pt x="64" y="77"/>
                  </a:cubicBezTo>
                  <a:cubicBezTo>
                    <a:pt x="63" y="76"/>
                    <a:pt x="63" y="75"/>
                    <a:pt x="63" y="74"/>
                  </a:cubicBezTo>
                  <a:cubicBezTo>
                    <a:pt x="77" y="74"/>
                    <a:pt x="77" y="74"/>
                    <a:pt x="77" y="74"/>
                  </a:cubicBezTo>
                  <a:cubicBezTo>
                    <a:pt x="77" y="77"/>
                    <a:pt x="77" y="77"/>
                    <a:pt x="77" y="77"/>
                  </a:cubicBezTo>
                  <a:cubicBezTo>
                    <a:pt x="87" y="77"/>
                    <a:pt x="87" y="77"/>
                    <a:pt x="87" y="77"/>
                  </a:cubicBezTo>
                  <a:cubicBezTo>
                    <a:pt x="87" y="74"/>
                    <a:pt x="87" y="74"/>
                    <a:pt x="87" y="74"/>
                  </a:cubicBezTo>
                  <a:cubicBezTo>
                    <a:pt x="91" y="74"/>
                    <a:pt x="91" y="74"/>
                    <a:pt x="91" y="74"/>
                  </a:cubicBezTo>
                  <a:cubicBezTo>
                    <a:pt x="91" y="63"/>
                    <a:pt x="91" y="63"/>
                    <a:pt x="91" y="63"/>
                  </a:cubicBezTo>
                  <a:cubicBezTo>
                    <a:pt x="87" y="63"/>
                    <a:pt x="87" y="63"/>
                    <a:pt x="87" y="63"/>
                  </a:cubicBezTo>
                  <a:cubicBezTo>
                    <a:pt x="87" y="0"/>
                    <a:pt x="87" y="0"/>
                    <a:pt x="87" y="0"/>
                  </a:cubicBezTo>
                  <a:cubicBezTo>
                    <a:pt x="77" y="0"/>
                    <a:pt x="77" y="0"/>
                    <a:pt x="77" y="0"/>
                  </a:cubicBezTo>
                  <a:cubicBezTo>
                    <a:pt x="77" y="63"/>
                    <a:pt x="77" y="63"/>
                    <a:pt x="77" y="63"/>
                  </a:cubicBezTo>
                  <a:cubicBezTo>
                    <a:pt x="68" y="63"/>
                    <a:pt x="68" y="63"/>
                    <a:pt x="68" y="63"/>
                  </a:cubicBezTo>
                  <a:cubicBezTo>
                    <a:pt x="77" y="52"/>
                    <a:pt x="76" y="36"/>
                    <a:pt x="66" y="26"/>
                  </a:cubicBezTo>
                  <a:cubicBezTo>
                    <a:pt x="55" y="15"/>
                    <a:pt x="37" y="15"/>
                    <a:pt x="26" y="26"/>
                  </a:cubicBezTo>
                  <a:cubicBezTo>
                    <a:pt x="0" y="52"/>
                    <a:pt x="0" y="94"/>
                    <a:pt x="26" y="120"/>
                  </a:cubicBezTo>
                  <a:cubicBezTo>
                    <a:pt x="31" y="125"/>
                    <a:pt x="39" y="128"/>
                    <a:pt x="46" y="128"/>
                  </a:cubicBezTo>
                  <a:cubicBezTo>
                    <a:pt x="53" y="128"/>
                    <a:pt x="60" y="125"/>
                    <a:pt x="66" y="120"/>
                  </a:cubicBezTo>
                  <a:cubicBezTo>
                    <a:pt x="73" y="113"/>
                    <a:pt x="75" y="103"/>
                    <a:pt x="73" y="94"/>
                  </a:cubicBezTo>
                  <a:cubicBezTo>
                    <a:pt x="73" y="93"/>
                    <a:pt x="73" y="92"/>
                    <a:pt x="73" y="91"/>
                  </a:cubicBezTo>
                  <a:cubicBezTo>
                    <a:pt x="94" y="91"/>
                    <a:pt x="94" y="91"/>
                    <a:pt x="94" y="91"/>
                  </a:cubicBezTo>
                  <a:cubicBezTo>
                    <a:pt x="94" y="149"/>
                    <a:pt x="94" y="149"/>
                    <a:pt x="94" y="149"/>
                  </a:cubicBezTo>
                  <a:cubicBezTo>
                    <a:pt x="104" y="149"/>
                    <a:pt x="104" y="149"/>
                    <a:pt x="104" y="149"/>
                  </a:cubicBezTo>
                  <a:cubicBezTo>
                    <a:pt x="104" y="91"/>
                    <a:pt x="104" y="91"/>
                    <a:pt x="104" y="91"/>
                  </a:cubicBezTo>
                  <a:cubicBezTo>
                    <a:pt x="108" y="91"/>
                    <a:pt x="108" y="91"/>
                    <a:pt x="108" y="91"/>
                  </a:cubicBezTo>
                  <a:cubicBezTo>
                    <a:pt x="105" y="97"/>
                    <a:pt x="105" y="104"/>
                    <a:pt x="107" y="111"/>
                  </a:cubicBezTo>
                  <a:cubicBezTo>
                    <a:pt x="108" y="115"/>
                    <a:pt x="110" y="119"/>
                    <a:pt x="114" y="122"/>
                  </a:cubicBezTo>
                  <a:cubicBezTo>
                    <a:pt x="119" y="127"/>
                    <a:pt x="126" y="130"/>
                    <a:pt x="134" y="130"/>
                  </a:cubicBezTo>
                  <a:cubicBezTo>
                    <a:pt x="141" y="130"/>
                    <a:pt x="148" y="127"/>
                    <a:pt x="154" y="122"/>
                  </a:cubicBezTo>
                  <a:cubicBezTo>
                    <a:pt x="179" y="96"/>
                    <a:pt x="179" y="54"/>
                    <a:pt x="154" y="28"/>
                  </a:cubicBezTo>
                  <a:close/>
                </a:path>
              </a:pathLst>
            </a:custGeom>
            <a:grpFill/>
            <a:ln>
              <a:noFill/>
            </a:ln>
          </p:spPr>
          <p:txBody>
            <a:bodyPr vert="horz" wrap="square" lIns="68580" tIns="34290" rIns="68580" bIns="34290" numCol="1" anchor="t" anchorCtr="0" compatLnSpc="1">
              <a:prstTxWarp prst="textNoShape">
                <a:avLst/>
              </a:prstTxWarp>
            </a:bodyPr>
            <a:lstStyle/>
            <a:p>
              <a:pPr fontAlgn="base">
                <a:lnSpc>
                  <a:spcPct val="110000"/>
                </a:lnSpc>
                <a:spcBef>
                  <a:spcPct val="30000"/>
                </a:spcBef>
                <a:spcAft>
                  <a:spcPct val="0"/>
                </a:spcAft>
              </a:pPr>
              <a:endParaRPr lang="de-DE" dirty="0">
                <a:solidFill>
                  <a:srgbClr val="000000"/>
                </a:solidFill>
                <a:latin typeface="Arial" panose="020B0604020202020204" pitchFamily="34" charset="0"/>
                <a:cs typeface="Arial" panose="020B0604020202020204" pitchFamily="34" charset="0"/>
              </a:endParaRPr>
            </a:p>
          </p:txBody>
        </p:sp>
      </p:grpSp>
      <p:sp>
        <p:nvSpPr>
          <p:cNvPr id="46" name="Textfeld 45">
            <a:extLst>
              <a:ext uri="{FF2B5EF4-FFF2-40B4-BE49-F238E27FC236}">
                <a16:creationId xmlns:a16="http://schemas.microsoft.com/office/drawing/2014/main" id="{E17FD3EE-D7B5-4E00-98BF-EAE6DC3343CD}"/>
              </a:ext>
            </a:extLst>
          </p:cNvPr>
          <p:cNvSpPr txBox="1"/>
          <p:nvPr/>
        </p:nvSpPr>
        <p:spPr>
          <a:xfrm>
            <a:off x="4668614" y="3815075"/>
            <a:ext cx="1935505" cy="385170"/>
          </a:xfrm>
          <a:prstGeom prst="rect">
            <a:avLst/>
          </a:prstGeom>
          <a:noFill/>
        </p:spPr>
        <p:txBody>
          <a:bodyPr vert="horz" wrap="square" rtlCol="0">
            <a:spAutoFit/>
          </a:bodyPr>
          <a:lstStyle/>
          <a:p>
            <a:pPr fontAlgn="base">
              <a:lnSpc>
                <a:spcPct val="110000"/>
              </a:lnSpc>
              <a:spcBef>
                <a:spcPct val="30000"/>
              </a:spcBef>
              <a:spcAft>
                <a:spcPct val="0"/>
              </a:spcAft>
            </a:pPr>
            <a:r>
              <a:rPr lang="de-DE" sz="900" b="1" dirty="0">
                <a:solidFill>
                  <a:srgbClr val="000000"/>
                </a:solidFill>
                <a:latin typeface="Arial" panose="020B0604020202020204" pitchFamily="34" charset="0"/>
                <a:cs typeface="Arial" panose="020B0604020202020204" pitchFamily="34" charset="0"/>
              </a:rPr>
              <a:t>CKD-Stadium 3a </a:t>
            </a:r>
            <a:br>
              <a:rPr lang="de-DE" sz="900" b="1" dirty="0">
                <a:solidFill>
                  <a:srgbClr val="000000"/>
                </a:solidFill>
                <a:latin typeface="Arial" panose="020B0604020202020204" pitchFamily="34" charset="0"/>
                <a:cs typeface="Arial" panose="020B0604020202020204" pitchFamily="34" charset="0"/>
              </a:rPr>
            </a:br>
            <a:r>
              <a:rPr lang="de-DE" sz="900" dirty="0">
                <a:solidFill>
                  <a:srgbClr val="000000"/>
                </a:solidFill>
                <a:latin typeface="Arial" panose="020B0604020202020204" pitchFamily="34" charset="0"/>
                <a:cs typeface="Arial" panose="020B0604020202020204" pitchFamily="34" charset="0"/>
              </a:rPr>
              <a:t>(</a:t>
            </a:r>
            <a:r>
              <a:rPr lang="de-DE" sz="900" dirty="0" err="1">
                <a:solidFill>
                  <a:srgbClr val="000000"/>
                </a:solidFill>
                <a:latin typeface="Arial" panose="020B0604020202020204" pitchFamily="34" charset="0"/>
                <a:cs typeface="Arial" panose="020B0604020202020204" pitchFamily="34" charset="0"/>
              </a:rPr>
              <a:t>eGFR</a:t>
            </a:r>
            <a:r>
              <a:rPr lang="de-DE" sz="900" dirty="0">
                <a:solidFill>
                  <a:srgbClr val="000000"/>
                </a:solidFill>
                <a:latin typeface="Arial" panose="020B0604020202020204" pitchFamily="34" charset="0"/>
                <a:cs typeface="Arial" panose="020B0604020202020204" pitchFamily="34" charset="0"/>
              </a:rPr>
              <a:t> 45–&lt;60 </a:t>
            </a:r>
            <a:r>
              <a:rPr lang="de-DE" sz="900" dirty="0" err="1">
                <a:solidFill>
                  <a:srgbClr val="000000"/>
                </a:solidFill>
                <a:latin typeface="Arial" panose="020B0604020202020204" pitchFamily="34" charset="0"/>
                <a:cs typeface="Arial" panose="020B0604020202020204" pitchFamily="34" charset="0"/>
              </a:rPr>
              <a:t>mL</a:t>
            </a:r>
            <a:r>
              <a:rPr lang="de-DE" sz="900" dirty="0">
                <a:solidFill>
                  <a:srgbClr val="000000"/>
                </a:solidFill>
                <a:latin typeface="Arial" panose="020B0604020202020204" pitchFamily="34" charset="0"/>
                <a:cs typeface="Arial" panose="020B0604020202020204" pitchFamily="34" charset="0"/>
              </a:rPr>
              <a:t>/min/1,73m</a:t>
            </a:r>
            <a:r>
              <a:rPr lang="de-DE" sz="900" baseline="30000" dirty="0">
                <a:solidFill>
                  <a:srgbClr val="000000"/>
                </a:solidFill>
                <a:latin typeface="Arial" panose="020B0604020202020204" pitchFamily="34" charset="0"/>
                <a:cs typeface="Arial" panose="020B0604020202020204" pitchFamily="34" charset="0"/>
              </a:rPr>
              <a:t>2</a:t>
            </a:r>
            <a:r>
              <a:rPr lang="de-DE" sz="900" dirty="0">
                <a:solidFill>
                  <a:srgbClr val="000000"/>
                </a:solidFill>
                <a:latin typeface="Arial" panose="020B0604020202020204" pitchFamily="34" charset="0"/>
                <a:cs typeface="Arial" panose="020B0604020202020204" pitchFamily="34" charset="0"/>
              </a:rPr>
              <a:t>)</a:t>
            </a:r>
          </a:p>
        </p:txBody>
      </p:sp>
      <p:graphicFrame>
        <p:nvGraphicFramePr>
          <p:cNvPr id="47" name="Inhaltsplatzhalter 11">
            <a:extLst>
              <a:ext uri="{FF2B5EF4-FFF2-40B4-BE49-F238E27FC236}">
                <a16:creationId xmlns:a16="http://schemas.microsoft.com/office/drawing/2014/main" id="{09FCE8C9-65CD-4517-9C8F-F04DE3BEC4F9}"/>
              </a:ext>
            </a:extLst>
          </p:cNvPr>
          <p:cNvGraphicFramePr>
            <a:graphicFrameLocks/>
          </p:cNvGraphicFramePr>
          <p:nvPr/>
        </p:nvGraphicFramePr>
        <p:xfrm>
          <a:off x="4271905" y="4116789"/>
          <a:ext cx="2136350" cy="108517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8" name="Inhaltsplatzhalter 11">
            <a:extLst>
              <a:ext uri="{FF2B5EF4-FFF2-40B4-BE49-F238E27FC236}">
                <a16:creationId xmlns:a16="http://schemas.microsoft.com/office/drawing/2014/main" id="{95E30705-F0DF-4299-B566-FAAAC4EE7DD0}"/>
              </a:ext>
            </a:extLst>
          </p:cNvPr>
          <p:cNvGraphicFramePr>
            <a:graphicFrameLocks/>
          </p:cNvGraphicFramePr>
          <p:nvPr/>
        </p:nvGraphicFramePr>
        <p:xfrm>
          <a:off x="6655838" y="4148181"/>
          <a:ext cx="2136350" cy="1085179"/>
        </p:xfrm>
        <a:graphic>
          <a:graphicData uri="http://schemas.openxmlformats.org/drawingml/2006/chart">
            <c:chart xmlns:c="http://schemas.openxmlformats.org/drawingml/2006/chart" xmlns:r="http://schemas.openxmlformats.org/officeDocument/2006/relationships" r:id="rId8"/>
          </a:graphicData>
        </a:graphic>
      </p:graphicFrame>
      <p:sp>
        <p:nvSpPr>
          <p:cNvPr id="49" name="Textfeld 48">
            <a:extLst>
              <a:ext uri="{FF2B5EF4-FFF2-40B4-BE49-F238E27FC236}">
                <a16:creationId xmlns:a16="http://schemas.microsoft.com/office/drawing/2014/main" id="{E93218E8-E34A-46FC-871B-717A1F4E8150}"/>
              </a:ext>
            </a:extLst>
          </p:cNvPr>
          <p:cNvSpPr txBox="1"/>
          <p:nvPr/>
        </p:nvSpPr>
        <p:spPr>
          <a:xfrm>
            <a:off x="5061944" y="4761531"/>
            <a:ext cx="789330" cy="256289"/>
          </a:xfrm>
          <a:prstGeom prst="rect">
            <a:avLst/>
          </a:prstGeom>
          <a:noFill/>
        </p:spPr>
        <p:txBody>
          <a:bodyPr vert="horz" wrap="square" rtlCol="0">
            <a:spAutoFit/>
          </a:bodyPr>
          <a:lstStyle/>
          <a:p>
            <a:pPr fontAlgn="base">
              <a:lnSpc>
                <a:spcPct val="110000"/>
              </a:lnSpc>
              <a:spcBef>
                <a:spcPct val="30000"/>
              </a:spcBef>
              <a:spcAft>
                <a:spcPct val="0"/>
              </a:spcAft>
            </a:pPr>
            <a:r>
              <a:rPr lang="de-DE" sz="1050" b="1" dirty="0">
                <a:solidFill>
                  <a:srgbClr val="FFFFFF"/>
                </a:solidFill>
                <a:latin typeface="Arial" panose="020B0604020202020204" pitchFamily="34" charset="0"/>
                <a:cs typeface="Arial" panose="020B0604020202020204" pitchFamily="34" charset="0"/>
              </a:rPr>
              <a:t>86,6%</a:t>
            </a:r>
          </a:p>
        </p:txBody>
      </p:sp>
      <p:sp>
        <p:nvSpPr>
          <p:cNvPr id="50" name="Textfeld 49">
            <a:extLst>
              <a:ext uri="{FF2B5EF4-FFF2-40B4-BE49-F238E27FC236}">
                <a16:creationId xmlns:a16="http://schemas.microsoft.com/office/drawing/2014/main" id="{CC539BFE-B96A-4106-A759-B052182659B7}"/>
              </a:ext>
            </a:extLst>
          </p:cNvPr>
          <p:cNvSpPr txBox="1"/>
          <p:nvPr/>
        </p:nvSpPr>
        <p:spPr>
          <a:xfrm>
            <a:off x="7424862" y="4736417"/>
            <a:ext cx="789330" cy="256289"/>
          </a:xfrm>
          <a:prstGeom prst="rect">
            <a:avLst/>
          </a:prstGeom>
          <a:noFill/>
        </p:spPr>
        <p:txBody>
          <a:bodyPr vert="horz" wrap="square" rtlCol="0">
            <a:spAutoFit/>
          </a:bodyPr>
          <a:lstStyle/>
          <a:p>
            <a:pPr fontAlgn="base">
              <a:lnSpc>
                <a:spcPct val="110000"/>
              </a:lnSpc>
              <a:spcBef>
                <a:spcPct val="30000"/>
              </a:spcBef>
              <a:spcAft>
                <a:spcPct val="0"/>
              </a:spcAft>
            </a:pPr>
            <a:r>
              <a:rPr lang="de-DE" sz="1050" b="1" dirty="0">
                <a:solidFill>
                  <a:srgbClr val="FFFFFF"/>
                </a:solidFill>
                <a:latin typeface="Arial" panose="020B0604020202020204" pitchFamily="34" charset="0"/>
                <a:cs typeface="Arial" panose="020B0604020202020204" pitchFamily="34" charset="0"/>
              </a:rPr>
              <a:t>78,2%</a:t>
            </a:r>
          </a:p>
        </p:txBody>
      </p:sp>
      <p:sp>
        <p:nvSpPr>
          <p:cNvPr id="51" name="Textfeld 50">
            <a:extLst>
              <a:ext uri="{FF2B5EF4-FFF2-40B4-BE49-F238E27FC236}">
                <a16:creationId xmlns:a16="http://schemas.microsoft.com/office/drawing/2014/main" id="{6ACE69C1-16E5-4EE0-836C-5EEF14695C97}"/>
              </a:ext>
            </a:extLst>
          </p:cNvPr>
          <p:cNvSpPr txBox="1"/>
          <p:nvPr/>
        </p:nvSpPr>
        <p:spPr>
          <a:xfrm>
            <a:off x="7685896" y="4389599"/>
            <a:ext cx="789330" cy="221214"/>
          </a:xfrm>
          <a:prstGeom prst="rect">
            <a:avLst/>
          </a:prstGeom>
          <a:noFill/>
        </p:spPr>
        <p:txBody>
          <a:bodyPr vert="horz" wrap="square" rtlCol="0">
            <a:spAutoFit/>
          </a:bodyPr>
          <a:lstStyle/>
          <a:p>
            <a:pPr fontAlgn="base">
              <a:lnSpc>
                <a:spcPct val="110000"/>
              </a:lnSpc>
              <a:spcBef>
                <a:spcPct val="30000"/>
              </a:spcBef>
              <a:spcAft>
                <a:spcPct val="0"/>
              </a:spcAft>
            </a:pPr>
            <a:r>
              <a:rPr lang="de-DE" sz="825" b="1" dirty="0">
                <a:solidFill>
                  <a:srgbClr val="FFFFFF"/>
                </a:solidFill>
                <a:latin typeface="Arial" panose="020B0604020202020204" pitchFamily="34" charset="0"/>
                <a:cs typeface="Arial" panose="020B0604020202020204" pitchFamily="34" charset="0"/>
              </a:rPr>
              <a:t>21,8%</a:t>
            </a:r>
          </a:p>
        </p:txBody>
      </p:sp>
      <p:sp>
        <p:nvSpPr>
          <p:cNvPr id="52" name="Textfeld 51">
            <a:extLst>
              <a:ext uri="{FF2B5EF4-FFF2-40B4-BE49-F238E27FC236}">
                <a16:creationId xmlns:a16="http://schemas.microsoft.com/office/drawing/2014/main" id="{17423741-55AA-4B5D-8081-91FFB037865A}"/>
              </a:ext>
            </a:extLst>
          </p:cNvPr>
          <p:cNvSpPr txBox="1"/>
          <p:nvPr/>
        </p:nvSpPr>
        <p:spPr>
          <a:xfrm>
            <a:off x="5270663" y="4273064"/>
            <a:ext cx="789330" cy="221214"/>
          </a:xfrm>
          <a:prstGeom prst="rect">
            <a:avLst/>
          </a:prstGeom>
          <a:noFill/>
        </p:spPr>
        <p:txBody>
          <a:bodyPr vert="horz" wrap="square" rtlCol="0">
            <a:spAutoFit/>
          </a:bodyPr>
          <a:lstStyle/>
          <a:p>
            <a:pPr fontAlgn="base">
              <a:lnSpc>
                <a:spcPct val="110000"/>
              </a:lnSpc>
              <a:spcBef>
                <a:spcPct val="30000"/>
              </a:spcBef>
              <a:spcAft>
                <a:spcPct val="0"/>
              </a:spcAft>
            </a:pPr>
            <a:r>
              <a:rPr lang="de-DE" sz="825" b="1" dirty="0">
                <a:solidFill>
                  <a:srgbClr val="FFFFFF"/>
                </a:solidFill>
                <a:latin typeface="Arial" panose="020B0604020202020204" pitchFamily="34" charset="0"/>
                <a:cs typeface="Arial" panose="020B0604020202020204" pitchFamily="34" charset="0"/>
              </a:rPr>
              <a:t>13,4%</a:t>
            </a:r>
          </a:p>
        </p:txBody>
      </p:sp>
      <p:sp>
        <p:nvSpPr>
          <p:cNvPr id="53" name="Rechteck 52">
            <a:extLst>
              <a:ext uri="{FF2B5EF4-FFF2-40B4-BE49-F238E27FC236}">
                <a16:creationId xmlns:a16="http://schemas.microsoft.com/office/drawing/2014/main" id="{03DB6FB7-45E2-4FD6-8668-B080D5BD1BF3}"/>
              </a:ext>
            </a:extLst>
          </p:cNvPr>
          <p:cNvSpPr/>
          <p:nvPr/>
        </p:nvSpPr>
        <p:spPr>
          <a:xfrm>
            <a:off x="5759244" y="5337795"/>
            <a:ext cx="81000" cy="81000"/>
          </a:xfrm>
          <a:prstGeom prst="rect">
            <a:avLst/>
          </a:prstGeom>
          <a:solidFill>
            <a:schemeClr val="accent4"/>
          </a:solidFill>
          <a:ln w="25400" cap="flat" cmpd="sng" algn="ctr">
            <a:noFill/>
            <a:prstDash val="solid"/>
          </a:ln>
          <a:effectLst/>
        </p:spPr>
        <p:txBody>
          <a:bodyPr rtlCol="0" anchor="ctr"/>
          <a:lstStyle/>
          <a:p>
            <a:pPr algn="ctr" defTabSz="685800">
              <a:defRPr/>
            </a:pPr>
            <a:endParaRPr lang="de-DE" sz="1350" kern="0" dirty="0">
              <a:solidFill>
                <a:srgbClr val="FFFFFF"/>
              </a:solidFill>
              <a:latin typeface="Arial" panose="020B0604020202020204" pitchFamily="34" charset="0"/>
              <a:cs typeface="Arial" panose="020B0604020202020204" pitchFamily="34" charset="0"/>
            </a:endParaRPr>
          </a:p>
        </p:txBody>
      </p:sp>
      <p:sp>
        <p:nvSpPr>
          <p:cNvPr id="54" name="Rechteck 53">
            <a:extLst>
              <a:ext uri="{FF2B5EF4-FFF2-40B4-BE49-F238E27FC236}">
                <a16:creationId xmlns:a16="http://schemas.microsoft.com/office/drawing/2014/main" id="{A8112923-7088-4A4B-8CFA-7BF57C3FA7CD}"/>
              </a:ext>
            </a:extLst>
          </p:cNvPr>
          <p:cNvSpPr/>
          <p:nvPr/>
        </p:nvSpPr>
        <p:spPr>
          <a:xfrm>
            <a:off x="6742991" y="5337795"/>
            <a:ext cx="81000" cy="81000"/>
          </a:xfrm>
          <a:prstGeom prst="rect">
            <a:avLst/>
          </a:prstGeom>
          <a:solidFill>
            <a:schemeClr val="accent3"/>
          </a:solidFill>
          <a:ln w="25400" cap="flat" cmpd="sng" algn="ctr">
            <a:noFill/>
            <a:prstDash val="solid"/>
          </a:ln>
          <a:effectLst/>
        </p:spPr>
        <p:txBody>
          <a:bodyPr rtlCol="0" anchor="ctr"/>
          <a:lstStyle/>
          <a:p>
            <a:pPr algn="ctr" defTabSz="685800">
              <a:defRPr/>
            </a:pPr>
            <a:endParaRPr lang="de-DE" sz="1350" kern="0" dirty="0">
              <a:solidFill>
                <a:srgbClr val="FFFFFF"/>
              </a:solidFill>
              <a:latin typeface="Arial" panose="020B0604020202020204" pitchFamily="34" charset="0"/>
              <a:cs typeface="Arial" panose="020B0604020202020204" pitchFamily="34" charset="0"/>
            </a:endParaRPr>
          </a:p>
        </p:txBody>
      </p:sp>
      <p:sp>
        <p:nvSpPr>
          <p:cNvPr id="55" name="Textfeld 54">
            <a:extLst>
              <a:ext uri="{FF2B5EF4-FFF2-40B4-BE49-F238E27FC236}">
                <a16:creationId xmlns:a16="http://schemas.microsoft.com/office/drawing/2014/main" id="{74206362-39BA-4FC2-BF86-213A77727323}"/>
              </a:ext>
            </a:extLst>
          </p:cNvPr>
          <p:cNvSpPr txBox="1"/>
          <p:nvPr/>
        </p:nvSpPr>
        <p:spPr>
          <a:xfrm>
            <a:off x="5840245" y="5492139"/>
            <a:ext cx="840023" cy="348750"/>
          </a:xfrm>
          <a:prstGeom prst="rect">
            <a:avLst/>
          </a:prstGeom>
          <a:noFill/>
        </p:spPr>
        <p:txBody>
          <a:bodyPr vert="horz" wrap="square" rtlCol="0">
            <a:spAutoFit/>
          </a:bodyPr>
          <a:lstStyle/>
          <a:p>
            <a:pPr fontAlgn="base">
              <a:lnSpc>
                <a:spcPct val="110000"/>
              </a:lnSpc>
              <a:spcBef>
                <a:spcPct val="30000"/>
              </a:spcBef>
              <a:spcAft>
                <a:spcPct val="0"/>
              </a:spcAft>
            </a:pPr>
            <a:r>
              <a:rPr lang="de-DE" sz="788" dirty="0">
                <a:solidFill>
                  <a:srgbClr val="000000"/>
                </a:solidFill>
                <a:latin typeface="Arial" panose="020B0604020202020204" pitchFamily="34" charset="0"/>
                <a:cs typeface="Arial" panose="020B0604020202020204" pitchFamily="34" charset="0"/>
              </a:rPr>
              <a:t>CKD-Diagnose</a:t>
            </a:r>
          </a:p>
        </p:txBody>
      </p:sp>
      <p:sp>
        <p:nvSpPr>
          <p:cNvPr id="56" name="Textfeld 55">
            <a:extLst>
              <a:ext uri="{FF2B5EF4-FFF2-40B4-BE49-F238E27FC236}">
                <a16:creationId xmlns:a16="http://schemas.microsoft.com/office/drawing/2014/main" id="{3A838B52-B940-4791-B2B0-C72D6F8551FA}"/>
              </a:ext>
            </a:extLst>
          </p:cNvPr>
          <p:cNvSpPr txBox="1"/>
          <p:nvPr/>
        </p:nvSpPr>
        <p:spPr>
          <a:xfrm>
            <a:off x="6824547" y="5280191"/>
            <a:ext cx="1892751" cy="215380"/>
          </a:xfrm>
          <a:prstGeom prst="rect">
            <a:avLst/>
          </a:prstGeom>
          <a:noFill/>
        </p:spPr>
        <p:txBody>
          <a:bodyPr vert="horz" wrap="square" rtlCol="0">
            <a:spAutoFit/>
          </a:bodyPr>
          <a:lstStyle/>
          <a:p>
            <a:pPr fontAlgn="base">
              <a:lnSpc>
                <a:spcPct val="110000"/>
              </a:lnSpc>
              <a:spcBef>
                <a:spcPct val="30000"/>
              </a:spcBef>
              <a:spcAft>
                <a:spcPct val="0"/>
              </a:spcAft>
            </a:pPr>
            <a:r>
              <a:rPr lang="de-DE" sz="788" dirty="0">
                <a:solidFill>
                  <a:srgbClr val="000000"/>
                </a:solidFill>
                <a:latin typeface="Arial" panose="020B0604020202020204" pitchFamily="34" charset="0"/>
                <a:cs typeface="Arial" panose="020B0604020202020204" pitchFamily="34" charset="0"/>
              </a:rPr>
              <a:t>Undiagnostizierte CKD</a:t>
            </a:r>
          </a:p>
        </p:txBody>
      </p:sp>
      <p:sp>
        <p:nvSpPr>
          <p:cNvPr id="57" name="Textfeld 56">
            <a:extLst>
              <a:ext uri="{FF2B5EF4-FFF2-40B4-BE49-F238E27FC236}">
                <a16:creationId xmlns:a16="http://schemas.microsoft.com/office/drawing/2014/main" id="{F544FB78-3169-4430-B39B-F9CF3E1B5139}"/>
              </a:ext>
            </a:extLst>
          </p:cNvPr>
          <p:cNvSpPr txBox="1"/>
          <p:nvPr/>
        </p:nvSpPr>
        <p:spPr>
          <a:xfrm>
            <a:off x="6822409" y="3815075"/>
            <a:ext cx="1935505" cy="385170"/>
          </a:xfrm>
          <a:prstGeom prst="rect">
            <a:avLst/>
          </a:prstGeom>
          <a:noFill/>
        </p:spPr>
        <p:txBody>
          <a:bodyPr vert="horz" wrap="square" rtlCol="0">
            <a:spAutoFit/>
          </a:bodyPr>
          <a:lstStyle/>
          <a:p>
            <a:pPr fontAlgn="base">
              <a:lnSpc>
                <a:spcPct val="110000"/>
              </a:lnSpc>
              <a:spcBef>
                <a:spcPct val="30000"/>
              </a:spcBef>
              <a:spcAft>
                <a:spcPct val="0"/>
              </a:spcAft>
            </a:pPr>
            <a:r>
              <a:rPr lang="de-DE" sz="900" b="1" dirty="0">
                <a:solidFill>
                  <a:srgbClr val="000000"/>
                </a:solidFill>
                <a:latin typeface="Arial" panose="020B0604020202020204" pitchFamily="34" charset="0"/>
                <a:cs typeface="Arial" panose="020B0604020202020204" pitchFamily="34" charset="0"/>
              </a:rPr>
              <a:t>CKD-Stadium 3b </a:t>
            </a:r>
            <a:br>
              <a:rPr lang="de-DE" sz="900" b="1" dirty="0">
                <a:solidFill>
                  <a:srgbClr val="000000"/>
                </a:solidFill>
                <a:latin typeface="Arial" panose="020B0604020202020204" pitchFamily="34" charset="0"/>
                <a:cs typeface="Arial" panose="020B0604020202020204" pitchFamily="34" charset="0"/>
              </a:rPr>
            </a:br>
            <a:r>
              <a:rPr lang="de-DE" sz="900" dirty="0">
                <a:solidFill>
                  <a:srgbClr val="000000"/>
                </a:solidFill>
                <a:latin typeface="Arial" panose="020B0604020202020204" pitchFamily="34" charset="0"/>
                <a:cs typeface="Arial" panose="020B0604020202020204" pitchFamily="34" charset="0"/>
              </a:rPr>
              <a:t>(</a:t>
            </a:r>
            <a:r>
              <a:rPr lang="de-DE" sz="900" dirty="0" err="1">
                <a:solidFill>
                  <a:srgbClr val="000000"/>
                </a:solidFill>
                <a:latin typeface="Arial" panose="020B0604020202020204" pitchFamily="34" charset="0"/>
                <a:cs typeface="Arial" panose="020B0604020202020204" pitchFamily="34" charset="0"/>
              </a:rPr>
              <a:t>eGFR</a:t>
            </a:r>
            <a:r>
              <a:rPr lang="de-DE" sz="900" dirty="0">
                <a:solidFill>
                  <a:srgbClr val="000000"/>
                </a:solidFill>
                <a:latin typeface="Arial" panose="020B0604020202020204" pitchFamily="34" charset="0"/>
                <a:cs typeface="Arial" panose="020B0604020202020204" pitchFamily="34" charset="0"/>
              </a:rPr>
              <a:t> 30–&lt;45 </a:t>
            </a:r>
            <a:r>
              <a:rPr lang="de-DE" sz="900" dirty="0" err="1">
                <a:solidFill>
                  <a:srgbClr val="000000"/>
                </a:solidFill>
                <a:latin typeface="Arial" panose="020B0604020202020204" pitchFamily="34" charset="0"/>
                <a:cs typeface="Arial" panose="020B0604020202020204" pitchFamily="34" charset="0"/>
              </a:rPr>
              <a:t>mL</a:t>
            </a:r>
            <a:r>
              <a:rPr lang="de-DE" sz="900" dirty="0">
                <a:solidFill>
                  <a:srgbClr val="000000"/>
                </a:solidFill>
                <a:latin typeface="Arial" panose="020B0604020202020204" pitchFamily="34" charset="0"/>
                <a:cs typeface="Arial" panose="020B0604020202020204" pitchFamily="34" charset="0"/>
              </a:rPr>
              <a:t>/min/1,73m</a:t>
            </a:r>
            <a:r>
              <a:rPr lang="de-DE" sz="900" baseline="30000" dirty="0">
                <a:solidFill>
                  <a:srgbClr val="000000"/>
                </a:solidFill>
                <a:latin typeface="Arial" panose="020B0604020202020204" pitchFamily="34" charset="0"/>
                <a:cs typeface="Arial" panose="020B0604020202020204" pitchFamily="34" charset="0"/>
              </a:rPr>
              <a:t>2</a:t>
            </a:r>
            <a:r>
              <a:rPr lang="de-DE" sz="900" dirty="0">
                <a:solidFill>
                  <a:srgbClr val="000000"/>
                </a:solidFill>
                <a:latin typeface="Arial" panose="020B0604020202020204" pitchFamily="34" charset="0"/>
                <a:cs typeface="Arial" panose="020B0604020202020204" pitchFamily="34" charset="0"/>
              </a:rPr>
              <a:t>)</a:t>
            </a:r>
          </a:p>
        </p:txBody>
      </p:sp>
      <p:pic>
        <p:nvPicPr>
          <p:cNvPr id="2" name="Grafik 1">
            <a:extLst>
              <a:ext uri="{FF2B5EF4-FFF2-40B4-BE49-F238E27FC236}">
                <a16:creationId xmlns:a16="http://schemas.microsoft.com/office/drawing/2014/main" id="{364B6652-312F-C1BD-E8A8-B4C68279A756}"/>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942989" y="52914"/>
            <a:ext cx="1166461" cy="837674"/>
          </a:xfrm>
          <a:prstGeom prst="rect">
            <a:avLst/>
          </a:prstGeom>
        </p:spPr>
      </p:pic>
      <p:pic>
        <p:nvPicPr>
          <p:cNvPr id="4" name="Grafik 3">
            <a:extLst>
              <a:ext uri="{FF2B5EF4-FFF2-40B4-BE49-F238E27FC236}">
                <a16:creationId xmlns:a16="http://schemas.microsoft.com/office/drawing/2014/main" id="{240F0644-F1DB-4718-10A2-1F68030C3118}"/>
              </a:ext>
            </a:extLst>
          </p:cNvPr>
          <p:cNvPicPr>
            <a:picLocks noChangeAspect="1"/>
          </p:cNvPicPr>
          <p:nvPr/>
        </p:nvPicPr>
        <p:blipFill>
          <a:blip r:embed="rId10">
            <a:clrChange>
              <a:clrFrom>
                <a:srgbClr val="FAFAFA"/>
              </a:clrFrom>
              <a:clrTo>
                <a:srgbClr val="FAFAFA">
                  <a:alpha val="0"/>
                </a:srgbClr>
              </a:clrTo>
            </a:clrChange>
          </a:blip>
          <a:stretch>
            <a:fillRect/>
          </a:stretch>
        </p:blipFill>
        <p:spPr>
          <a:xfrm>
            <a:off x="0" y="6118860"/>
            <a:ext cx="711842" cy="739140"/>
          </a:xfrm>
          <a:prstGeom prst="rect">
            <a:avLst/>
          </a:prstGeom>
        </p:spPr>
      </p:pic>
      <p:sp>
        <p:nvSpPr>
          <p:cNvPr id="8" name="Textfeld 7">
            <a:extLst>
              <a:ext uri="{FF2B5EF4-FFF2-40B4-BE49-F238E27FC236}">
                <a16:creationId xmlns:a16="http://schemas.microsoft.com/office/drawing/2014/main" id="{0F5BD5A6-6371-263E-237B-969B0C0001D4}"/>
              </a:ext>
            </a:extLst>
          </p:cNvPr>
          <p:cNvSpPr txBox="1"/>
          <p:nvPr/>
        </p:nvSpPr>
        <p:spPr>
          <a:xfrm>
            <a:off x="3453374" y="6609534"/>
            <a:ext cx="8738626" cy="248466"/>
          </a:xfrm>
          <a:prstGeom prst="rect">
            <a:avLst/>
          </a:prstGeom>
          <a:noFill/>
        </p:spPr>
        <p:txBody>
          <a:bodyPr wrap="square">
            <a:spAutoFit/>
          </a:bodyPr>
          <a:lstStyle/>
          <a:p>
            <a:pPr algn="r">
              <a:lnSpc>
                <a:spcPct val="110000"/>
              </a:lnSpc>
              <a:spcBef>
                <a:spcPct val="30000"/>
              </a:spcBef>
            </a:pPr>
            <a:r>
              <a:rPr lang="de-DE" sz="1000" dirty="0">
                <a:solidFill>
                  <a:srgbClr val="363D3B"/>
                </a:solidFill>
                <a:latin typeface="Arial" panose="020B0604020202020204" pitchFamily="34" charset="0"/>
                <a:ea typeface="ＭＳ Ｐゴシック" panose="020B0600070205080204" pitchFamily="34" charset="-128"/>
                <a:cs typeface="Arial" panose="020B0604020202020204" pitchFamily="34" charset="0"/>
              </a:rPr>
              <a:t>Daten aus: Schneider M et al., präsentiert auf dem WCN-Kongress 2022; Schneider M et al., </a:t>
            </a:r>
            <a:r>
              <a:rPr lang="de-DE" sz="1000" dirty="0" err="1">
                <a:solidFill>
                  <a:srgbClr val="363D3B"/>
                </a:solidFill>
                <a:latin typeface="Arial" panose="020B0604020202020204" pitchFamily="34" charset="0"/>
                <a:ea typeface="ＭＳ Ｐゴシック" panose="020B0600070205080204" pitchFamily="34" charset="-128"/>
                <a:cs typeface="Arial" panose="020B0604020202020204" pitchFamily="34" charset="0"/>
              </a:rPr>
              <a:t>Kidney</a:t>
            </a:r>
            <a:r>
              <a:rPr lang="de-DE" sz="1000" dirty="0">
                <a:solidFill>
                  <a:srgbClr val="363D3B"/>
                </a:solidFill>
                <a:latin typeface="Arial" panose="020B0604020202020204" pitchFamily="34" charset="0"/>
                <a:ea typeface="ＭＳ Ｐゴシック" panose="020B0600070205080204" pitchFamily="34" charset="-128"/>
                <a:cs typeface="Arial" panose="020B0604020202020204" pitchFamily="34" charset="0"/>
              </a:rPr>
              <a:t> International Reports (2022) 7, S93. POS-213</a:t>
            </a:r>
          </a:p>
        </p:txBody>
      </p:sp>
    </p:spTree>
    <p:extLst>
      <p:ext uri="{BB962C8B-B14F-4D97-AF65-F5344CB8AC3E}">
        <p14:creationId xmlns:p14="http://schemas.microsoft.com/office/powerpoint/2010/main" val="4948360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B08925-CA53-69EB-FD0E-92C27352A35B}"/>
              </a:ext>
            </a:extLst>
          </p:cNvPr>
          <p:cNvSpPr>
            <a:spLocks noGrp="1"/>
          </p:cNvSpPr>
          <p:nvPr>
            <p:ph type="title"/>
          </p:nvPr>
        </p:nvSpPr>
        <p:spPr/>
        <p:txBody>
          <a:bodyPr/>
          <a:lstStyle/>
          <a:p>
            <a:r>
              <a:rPr lang="de-DE" sz="3600" dirty="0">
                <a:solidFill>
                  <a:srgbClr val="1A1A1A"/>
                </a:solidFill>
                <a:latin typeface="inherit"/>
              </a:rPr>
              <a:t>Eingeschränkte</a:t>
            </a:r>
            <a:r>
              <a:rPr lang="de-DE" dirty="0"/>
              <a:t> </a:t>
            </a:r>
            <a:r>
              <a:rPr lang="de-DE" sz="3600" dirty="0">
                <a:solidFill>
                  <a:srgbClr val="1A1A1A"/>
                </a:solidFill>
                <a:latin typeface="inherit"/>
              </a:rPr>
              <a:t>Prognose</a:t>
            </a:r>
          </a:p>
        </p:txBody>
      </p:sp>
      <p:pic>
        <p:nvPicPr>
          <p:cNvPr id="4" name="Grafik 3">
            <a:extLst>
              <a:ext uri="{FF2B5EF4-FFF2-40B4-BE49-F238E27FC236}">
                <a16:creationId xmlns:a16="http://schemas.microsoft.com/office/drawing/2014/main" id="{36F36867-4C54-EB94-F7CF-4991B3ABC2CF}"/>
              </a:ext>
            </a:extLst>
          </p:cNvPr>
          <p:cNvPicPr>
            <a:picLocks noChangeAspect="1"/>
          </p:cNvPicPr>
          <p:nvPr/>
        </p:nvPicPr>
        <p:blipFill>
          <a:blip r:embed="rId3"/>
          <a:stretch>
            <a:fillRect/>
          </a:stretch>
        </p:blipFill>
        <p:spPr>
          <a:xfrm>
            <a:off x="6851561" y="536928"/>
            <a:ext cx="3984733" cy="5784144"/>
          </a:xfrm>
          <a:prstGeom prst="rect">
            <a:avLst/>
          </a:prstGeom>
        </p:spPr>
      </p:pic>
      <p:sp>
        <p:nvSpPr>
          <p:cNvPr id="6" name="Textfeld 5">
            <a:extLst>
              <a:ext uri="{FF2B5EF4-FFF2-40B4-BE49-F238E27FC236}">
                <a16:creationId xmlns:a16="http://schemas.microsoft.com/office/drawing/2014/main" id="{64DAE3BE-29BC-8242-69E1-B2F673BE345A}"/>
              </a:ext>
            </a:extLst>
          </p:cNvPr>
          <p:cNvSpPr txBox="1"/>
          <p:nvPr/>
        </p:nvSpPr>
        <p:spPr>
          <a:xfrm>
            <a:off x="696532" y="2155553"/>
            <a:ext cx="5781541" cy="2308324"/>
          </a:xfrm>
          <a:prstGeom prst="rect">
            <a:avLst/>
          </a:prstGeom>
          <a:noFill/>
        </p:spPr>
        <p:txBody>
          <a:bodyPr wrap="square">
            <a:spAutoFit/>
          </a:bodyPr>
          <a:lstStyle/>
          <a:p>
            <a:pPr marL="342900" indent="-342900">
              <a:buAutoNum type="alphaUcParenBoth"/>
            </a:pPr>
            <a:r>
              <a:rPr lang="de-DE" b="1" dirty="0">
                <a:highlight>
                  <a:srgbClr val="00FFFF"/>
                </a:highlight>
              </a:rPr>
              <a:t>monoklonale </a:t>
            </a:r>
            <a:r>
              <a:rPr lang="de-DE" b="1" dirty="0" err="1">
                <a:highlight>
                  <a:srgbClr val="00FFFF"/>
                </a:highlight>
              </a:rPr>
              <a:t>Gammopathien</a:t>
            </a:r>
            <a:r>
              <a:rPr lang="de-DE" b="1" dirty="0">
                <a:highlight>
                  <a:srgbClr val="00FFFF"/>
                </a:highlight>
              </a:rPr>
              <a:t> </a:t>
            </a:r>
            <a:br>
              <a:rPr lang="de-DE" b="1" dirty="0"/>
            </a:br>
            <a:r>
              <a:rPr lang="de-DE" dirty="0"/>
              <a:t>und </a:t>
            </a:r>
            <a:r>
              <a:rPr lang="de-DE" dirty="0">
                <a:highlight>
                  <a:srgbClr val="FFFF00"/>
                </a:highlight>
              </a:rPr>
              <a:t>Kontrollpatienten</a:t>
            </a:r>
            <a:r>
              <a:rPr lang="de-DE" dirty="0"/>
              <a:t> an chronischer Dialyse </a:t>
            </a:r>
          </a:p>
          <a:p>
            <a:pPr marL="342900" indent="-342900">
              <a:buAutoNum type="alphaUcParenBoth"/>
            </a:pPr>
            <a:endParaRPr lang="de-DE" dirty="0"/>
          </a:p>
          <a:p>
            <a:pPr marL="342900" indent="-342900">
              <a:buAutoNum type="alphaUcParenBoth"/>
            </a:pPr>
            <a:r>
              <a:rPr lang="de-DE" b="1" dirty="0">
                <a:highlight>
                  <a:srgbClr val="00FF00"/>
                </a:highlight>
              </a:rPr>
              <a:t>AL-Amyloidose (ALA</a:t>
            </a:r>
            <a:r>
              <a:rPr lang="de-DE" b="1" dirty="0"/>
              <a:t>), </a:t>
            </a:r>
            <a:r>
              <a:rPr lang="de-DE" b="1" dirty="0">
                <a:highlight>
                  <a:srgbClr val="FF0000"/>
                </a:highlight>
              </a:rPr>
              <a:t>Leichtkettenablagerungskrankheit</a:t>
            </a:r>
            <a:r>
              <a:rPr lang="de-DE" b="1" dirty="0"/>
              <a:t> (LCDD) oder </a:t>
            </a:r>
            <a:r>
              <a:rPr lang="de-DE" b="1" dirty="0" err="1">
                <a:highlight>
                  <a:srgbClr val="008080"/>
                </a:highlight>
              </a:rPr>
              <a:t>Myelomkastennephropathie</a:t>
            </a:r>
            <a:r>
              <a:rPr lang="de-DE" b="1" dirty="0"/>
              <a:t> (MCN) </a:t>
            </a:r>
            <a:br>
              <a:rPr lang="de-DE" dirty="0"/>
            </a:br>
            <a:br>
              <a:rPr lang="de-DE" dirty="0"/>
            </a:br>
            <a:r>
              <a:rPr lang="de-DE" dirty="0"/>
              <a:t>und </a:t>
            </a:r>
            <a:r>
              <a:rPr lang="de-DE" dirty="0">
                <a:highlight>
                  <a:srgbClr val="FFFF00"/>
                </a:highlight>
              </a:rPr>
              <a:t>Kontrollpatienten </a:t>
            </a:r>
            <a:r>
              <a:rPr lang="de-DE" dirty="0"/>
              <a:t>an chronischer Dialyse</a:t>
            </a:r>
          </a:p>
        </p:txBody>
      </p:sp>
      <p:sp>
        <p:nvSpPr>
          <p:cNvPr id="7" name="Fußzeilenplatzhalter 4">
            <a:extLst>
              <a:ext uri="{FF2B5EF4-FFF2-40B4-BE49-F238E27FC236}">
                <a16:creationId xmlns:a16="http://schemas.microsoft.com/office/drawing/2014/main" id="{16C91E5A-092F-1327-E55D-AEB664B43005}"/>
              </a:ext>
            </a:extLst>
          </p:cNvPr>
          <p:cNvSpPr>
            <a:spLocks noGrp="1"/>
          </p:cNvSpPr>
          <p:nvPr>
            <p:ph type="ftr" sz="quarter" idx="3"/>
          </p:nvPr>
        </p:nvSpPr>
        <p:spPr>
          <a:xfrm>
            <a:off x="2504661" y="6329114"/>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de-DE" sz="1200" b="0" dirty="0"/>
              <a:t>A. </a:t>
            </a:r>
            <a:r>
              <a:rPr lang="de-DE" sz="1200" b="0" dirty="0" err="1"/>
              <a:t>Decourt</a:t>
            </a:r>
            <a:r>
              <a:rPr lang="de-DE" sz="1200" b="0" dirty="0"/>
              <a:t>, B. </a:t>
            </a:r>
            <a:r>
              <a:rPr lang="de-DE" sz="1200" b="0" dirty="0" err="1"/>
              <a:t>Gondouin</a:t>
            </a:r>
            <a:r>
              <a:rPr lang="de-DE" sz="1200" b="0" dirty="0"/>
              <a:t>, J. C. </a:t>
            </a:r>
            <a:r>
              <a:rPr lang="de-DE" sz="1200" b="0" dirty="0" err="1"/>
              <a:t>Delaroziere</a:t>
            </a:r>
            <a:r>
              <a:rPr lang="de-DE" sz="1200" b="0" dirty="0"/>
              <a:t>, P. </a:t>
            </a:r>
            <a:r>
              <a:rPr lang="de-DE" sz="1200" b="0" dirty="0" err="1"/>
              <a:t>Brunet</a:t>
            </a:r>
            <a:r>
              <a:rPr lang="de-DE" sz="1200" b="0" dirty="0"/>
              <a:t>, M. </a:t>
            </a:r>
            <a:r>
              <a:rPr lang="de-DE" sz="1200" b="0" dirty="0" err="1"/>
              <a:t>Sallee</a:t>
            </a:r>
            <a:r>
              <a:rPr lang="de-DE" sz="1200" b="0" dirty="0"/>
              <a:t>, S. </a:t>
            </a:r>
            <a:r>
              <a:rPr lang="de-DE" sz="1200" b="0" dirty="0" err="1"/>
              <a:t>Burtey</a:t>
            </a:r>
            <a:r>
              <a:rPr lang="de-DE" sz="1200" b="0" dirty="0"/>
              <a:t>, et al.</a:t>
            </a:r>
          </a:p>
          <a:p>
            <a:pPr algn="r"/>
            <a:r>
              <a:rPr lang="en-US" sz="1200" dirty="0"/>
              <a:t>Trends in Survival and Renal Recovery in Patients with Multiple Myeloma or Light-Chain Amyloidosis on Chronic Dialysis</a:t>
            </a:r>
          </a:p>
          <a:p>
            <a:pPr algn="r"/>
            <a:r>
              <a:rPr lang="en-US" sz="1200" b="0" dirty="0"/>
              <a:t>Clin J Am Soc Nephrol 2016 Vol. 11 Issue 3 Pages 431-41</a:t>
            </a:r>
            <a:endParaRPr lang="de-DE" sz="1200" b="0" dirty="0"/>
          </a:p>
        </p:txBody>
      </p:sp>
    </p:spTree>
    <p:extLst>
      <p:ext uri="{BB962C8B-B14F-4D97-AF65-F5344CB8AC3E}">
        <p14:creationId xmlns:p14="http://schemas.microsoft.com/office/powerpoint/2010/main" val="1554263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143A77-DCE6-1573-C2BD-DE943EB41572}"/>
              </a:ext>
            </a:extLst>
          </p:cNvPr>
          <p:cNvSpPr>
            <a:spLocks noGrp="1"/>
          </p:cNvSpPr>
          <p:nvPr>
            <p:ph type="title"/>
          </p:nvPr>
        </p:nvSpPr>
        <p:spPr/>
        <p:txBody>
          <a:bodyPr vert="horz" lIns="91440" tIns="45720" rIns="91440" bIns="45720" rtlCol="0" anchor="ctr">
            <a:normAutofit/>
          </a:bodyPr>
          <a:lstStyle/>
          <a:p>
            <a:pPr fontAlgn="base"/>
            <a:r>
              <a:rPr lang="de-DE" dirty="0">
                <a:solidFill>
                  <a:srgbClr val="1A1A1A"/>
                </a:solidFill>
                <a:latin typeface="inherit"/>
              </a:rPr>
              <a:t>Kaplan-Meier-Überlebensanalysen bei monoklonalen </a:t>
            </a:r>
            <a:r>
              <a:rPr lang="de-DE" dirty="0" err="1">
                <a:solidFill>
                  <a:srgbClr val="1A1A1A"/>
                </a:solidFill>
                <a:latin typeface="inherit"/>
              </a:rPr>
              <a:t>Gammopathien</a:t>
            </a:r>
            <a:endParaRPr lang="de-DE" dirty="0">
              <a:solidFill>
                <a:srgbClr val="1A1A1A"/>
              </a:solidFill>
              <a:latin typeface="inherit"/>
            </a:endParaRPr>
          </a:p>
        </p:txBody>
      </p:sp>
      <p:sp>
        <p:nvSpPr>
          <p:cNvPr id="3" name="Fußzeilenplatzhalter 4">
            <a:extLst>
              <a:ext uri="{FF2B5EF4-FFF2-40B4-BE49-F238E27FC236}">
                <a16:creationId xmlns:a16="http://schemas.microsoft.com/office/drawing/2014/main" id="{5707679D-F36B-45F4-8C47-DC287449EB7A}"/>
              </a:ext>
            </a:extLst>
          </p:cNvPr>
          <p:cNvSpPr>
            <a:spLocks noGrp="1"/>
          </p:cNvSpPr>
          <p:nvPr>
            <p:ph type="ftr" sz="quarter" idx="3"/>
          </p:nvPr>
        </p:nvSpPr>
        <p:spPr>
          <a:xfrm>
            <a:off x="2504661" y="6329114"/>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de-DE" sz="1200" b="0" dirty="0"/>
              <a:t>A. </a:t>
            </a:r>
            <a:r>
              <a:rPr lang="de-DE" sz="1200" b="0" dirty="0" err="1"/>
              <a:t>Decourt</a:t>
            </a:r>
            <a:r>
              <a:rPr lang="de-DE" sz="1200" b="0" dirty="0"/>
              <a:t>, B. </a:t>
            </a:r>
            <a:r>
              <a:rPr lang="de-DE" sz="1200" b="0" dirty="0" err="1"/>
              <a:t>Gondouin</a:t>
            </a:r>
            <a:r>
              <a:rPr lang="de-DE" sz="1200" b="0" dirty="0"/>
              <a:t>, J. C. </a:t>
            </a:r>
            <a:r>
              <a:rPr lang="de-DE" sz="1200" b="0" dirty="0" err="1"/>
              <a:t>Delaroziere</a:t>
            </a:r>
            <a:r>
              <a:rPr lang="de-DE" sz="1200" b="0" dirty="0"/>
              <a:t>, P. </a:t>
            </a:r>
            <a:r>
              <a:rPr lang="de-DE" sz="1200" b="0" dirty="0" err="1"/>
              <a:t>Brunet</a:t>
            </a:r>
            <a:r>
              <a:rPr lang="de-DE" sz="1200" b="0" dirty="0"/>
              <a:t>, M. </a:t>
            </a:r>
            <a:r>
              <a:rPr lang="de-DE" sz="1200" b="0" dirty="0" err="1"/>
              <a:t>Sallee</a:t>
            </a:r>
            <a:r>
              <a:rPr lang="de-DE" sz="1200" b="0" dirty="0"/>
              <a:t>, S. </a:t>
            </a:r>
            <a:r>
              <a:rPr lang="de-DE" sz="1200" b="0" dirty="0" err="1"/>
              <a:t>Burtey</a:t>
            </a:r>
            <a:r>
              <a:rPr lang="de-DE" sz="1200" b="0" dirty="0"/>
              <a:t>, et al.</a:t>
            </a:r>
          </a:p>
          <a:p>
            <a:pPr algn="r"/>
            <a:r>
              <a:rPr lang="en-US" sz="1200" dirty="0"/>
              <a:t>Trends in Survival and Renal Recovery in Patients with Multiple Myeloma or Light-Chain Amyloidosis on Chronic Dialysis</a:t>
            </a:r>
          </a:p>
          <a:p>
            <a:pPr algn="r"/>
            <a:r>
              <a:rPr lang="en-US" sz="1200" b="0" dirty="0"/>
              <a:t>Clin J Am Soc Nephrol 2016 Vol. 11 Issue 3 Pages 431-41</a:t>
            </a:r>
            <a:endParaRPr lang="de-DE" sz="1200" b="0" dirty="0"/>
          </a:p>
        </p:txBody>
      </p:sp>
      <p:pic>
        <p:nvPicPr>
          <p:cNvPr id="5" name="Grafik 4">
            <a:extLst>
              <a:ext uri="{FF2B5EF4-FFF2-40B4-BE49-F238E27FC236}">
                <a16:creationId xmlns:a16="http://schemas.microsoft.com/office/drawing/2014/main" id="{5F269691-2DFF-7FA4-3FF3-B4CE34599C97}"/>
              </a:ext>
            </a:extLst>
          </p:cNvPr>
          <p:cNvPicPr>
            <a:picLocks noChangeAspect="1"/>
          </p:cNvPicPr>
          <p:nvPr/>
        </p:nvPicPr>
        <p:blipFill>
          <a:blip r:embed="rId3"/>
          <a:stretch>
            <a:fillRect/>
          </a:stretch>
        </p:blipFill>
        <p:spPr>
          <a:xfrm>
            <a:off x="1502457" y="1690688"/>
            <a:ext cx="4453831" cy="4336625"/>
          </a:xfrm>
          <a:prstGeom prst="rect">
            <a:avLst/>
          </a:prstGeom>
        </p:spPr>
      </p:pic>
      <p:grpSp>
        <p:nvGrpSpPr>
          <p:cNvPr id="10" name="Gruppieren 9">
            <a:extLst>
              <a:ext uri="{FF2B5EF4-FFF2-40B4-BE49-F238E27FC236}">
                <a16:creationId xmlns:a16="http://schemas.microsoft.com/office/drawing/2014/main" id="{F44910B7-9FAA-A626-6CA4-8B30777E95FB}"/>
              </a:ext>
            </a:extLst>
          </p:cNvPr>
          <p:cNvGrpSpPr/>
          <p:nvPr/>
        </p:nvGrpSpPr>
        <p:grpSpPr>
          <a:xfrm>
            <a:off x="6013953" y="1600595"/>
            <a:ext cx="4675589" cy="4426718"/>
            <a:chOff x="5060918" y="1919685"/>
            <a:chExt cx="3999370" cy="3656810"/>
          </a:xfrm>
        </p:grpSpPr>
        <p:pic>
          <p:nvPicPr>
            <p:cNvPr id="7" name="Grafik 6">
              <a:extLst>
                <a:ext uri="{FF2B5EF4-FFF2-40B4-BE49-F238E27FC236}">
                  <a16:creationId xmlns:a16="http://schemas.microsoft.com/office/drawing/2014/main" id="{A42D81C6-CBF5-C5F5-7E09-36CE8AD0810B}"/>
                </a:ext>
              </a:extLst>
            </p:cNvPr>
            <p:cNvPicPr>
              <a:picLocks noChangeAspect="1"/>
            </p:cNvPicPr>
            <p:nvPr/>
          </p:nvPicPr>
          <p:blipFill>
            <a:blip r:embed="rId4"/>
            <a:stretch>
              <a:fillRect/>
            </a:stretch>
          </p:blipFill>
          <p:spPr>
            <a:xfrm>
              <a:off x="5060918" y="1919685"/>
              <a:ext cx="3999370" cy="3300518"/>
            </a:xfrm>
            <a:prstGeom prst="rect">
              <a:avLst/>
            </a:prstGeom>
          </p:spPr>
        </p:pic>
        <p:pic>
          <p:nvPicPr>
            <p:cNvPr id="9" name="Grafik 8">
              <a:extLst>
                <a:ext uri="{FF2B5EF4-FFF2-40B4-BE49-F238E27FC236}">
                  <a16:creationId xmlns:a16="http://schemas.microsoft.com/office/drawing/2014/main" id="{9E1A6BA5-2200-F795-F677-F2B62189AFC9}"/>
                </a:ext>
              </a:extLst>
            </p:cNvPr>
            <p:cNvPicPr>
              <a:picLocks noChangeAspect="1"/>
            </p:cNvPicPr>
            <p:nvPr/>
          </p:nvPicPr>
          <p:blipFill>
            <a:blip r:embed="rId5"/>
            <a:stretch>
              <a:fillRect/>
            </a:stretch>
          </p:blipFill>
          <p:spPr>
            <a:xfrm>
              <a:off x="5943187" y="4938315"/>
              <a:ext cx="2643207" cy="638180"/>
            </a:xfrm>
            <a:prstGeom prst="rect">
              <a:avLst/>
            </a:prstGeom>
          </p:spPr>
        </p:pic>
      </p:grpSp>
    </p:spTree>
    <p:extLst>
      <p:ext uri="{BB962C8B-B14F-4D97-AF65-F5344CB8AC3E}">
        <p14:creationId xmlns:p14="http://schemas.microsoft.com/office/powerpoint/2010/main" val="4242617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54D68A-E460-E951-8C9C-E156F6E10566}"/>
              </a:ext>
            </a:extLst>
          </p:cNvPr>
          <p:cNvSpPr>
            <a:spLocks noGrp="1"/>
          </p:cNvSpPr>
          <p:nvPr>
            <p:ph type="title"/>
          </p:nvPr>
        </p:nvSpPr>
        <p:spPr/>
        <p:txBody>
          <a:bodyPr/>
          <a:lstStyle/>
          <a:p>
            <a:r>
              <a:rPr lang="de-DE" dirty="0"/>
              <a:t>Überleben MGRS</a:t>
            </a:r>
          </a:p>
        </p:txBody>
      </p:sp>
      <p:pic>
        <p:nvPicPr>
          <p:cNvPr id="7" name="Grafik 6">
            <a:extLst>
              <a:ext uri="{FF2B5EF4-FFF2-40B4-BE49-F238E27FC236}">
                <a16:creationId xmlns:a16="http://schemas.microsoft.com/office/drawing/2014/main" id="{8B0EF6D2-BEAC-01AB-B5D3-DB42430D6784}"/>
              </a:ext>
            </a:extLst>
          </p:cNvPr>
          <p:cNvPicPr>
            <a:picLocks noChangeAspect="1"/>
          </p:cNvPicPr>
          <p:nvPr/>
        </p:nvPicPr>
        <p:blipFill>
          <a:blip r:embed="rId3"/>
          <a:stretch>
            <a:fillRect/>
          </a:stretch>
        </p:blipFill>
        <p:spPr>
          <a:xfrm>
            <a:off x="838200" y="1832173"/>
            <a:ext cx="10278219" cy="3461722"/>
          </a:xfrm>
          <a:prstGeom prst="rect">
            <a:avLst/>
          </a:prstGeom>
        </p:spPr>
      </p:pic>
      <p:sp>
        <p:nvSpPr>
          <p:cNvPr id="9" name="Textfeld 8">
            <a:extLst>
              <a:ext uri="{FF2B5EF4-FFF2-40B4-BE49-F238E27FC236}">
                <a16:creationId xmlns:a16="http://schemas.microsoft.com/office/drawing/2014/main" id="{1C7A32E4-7281-4824-1BFB-DE987D8721EC}"/>
              </a:ext>
            </a:extLst>
          </p:cNvPr>
          <p:cNvSpPr txBox="1"/>
          <p:nvPr/>
        </p:nvSpPr>
        <p:spPr>
          <a:xfrm>
            <a:off x="5703345" y="6581001"/>
            <a:ext cx="6488655" cy="276999"/>
          </a:xfrm>
          <a:prstGeom prst="rect">
            <a:avLst/>
          </a:prstGeom>
          <a:noFill/>
        </p:spPr>
        <p:txBody>
          <a:bodyPr wrap="square">
            <a:spAutoFit/>
          </a:bodyPr>
          <a:lstStyle>
            <a:defPPr>
              <a:defRPr lang="de-DE"/>
            </a:defPPr>
            <a:lvl1pPr algn="r">
              <a:defRPr sz="1200" b="0" i="0" u="none" strike="noStrike">
                <a:solidFill>
                  <a:srgbClr val="005B92"/>
                </a:solidFill>
                <a:effectLst/>
                <a:latin typeface="Fira Sans" panose="020B0503050000020004" pitchFamily="34" charset="0"/>
              </a:defRPr>
            </a:lvl1pPr>
          </a:lstStyle>
          <a:p>
            <a:r>
              <a:rPr lang="en-US" dirty="0"/>
              <a:t>Clinical Journal of the American Society of Nephrology. 11(12):2288-2294, December 2016.</a:t>
            </a:r>
            <a:endParaRPr lang="de-DE" dirty="0"/>
          </a:p>
        </p:txBody>
      </p:sp>
    </p:spTree>
    <p:extLst>
      <p:ext uri="{BB962C8B-B14F-4D97-AF65-F5344CB8AC3E}">
        <p14:creationId xmlns:p14="http://schemas.microsoft.com/office/powerpoint/2010/main" val="4238402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079880-8D5C-F776-2379-C53723D43BCA}"/>
              </a:ext>
            </a:extLst>
          </p:cNvPr>
          <p:cNvSpPr>
            <a:spLocks noGrp="1"/>
          </p:cNvSpPr>
          <p:nvPr>
            <p:ph type="title"/>
          </p:nvPr>
        </p:nvSpPr>
        <p:spPr/>
        <p:txBody>
          <a:bodyPr vert="horz" lIns="91440" tIns="45720" rIns="91440" bIns="45720" rtlCol="0" anchor="ctr">
            <a:normAutofit/>
          </a:bodyPr>
          <a:lstStyle/>
          <a:p>
            <a:r>
              <a:rPr lang="de-DE" dirty="0">
                <a:solidFill>
                  <a:srgbClr val="1A1A1A"/>
                </a:solidFill>
                <a:latin typeface="inherit"/>
              </a:rPr>
              <a:t>Wann dran denken ?</a:t>
            </a:r>
          </a:p>
        </p:txBody>
      </p:sp>
      <p:sp>
        <p:nvSpPr>
          <p:cNvPr id="3" name="Inhaltsplatzhalter 2">
            <a:extLst>
              <a:ext uri="{FF2B5EF4-FFF2-40B4-BE49-F238E27FC236}">
                <a16:creationId xmlns:a16="http://schemas.microsoft.com/office/drawing/2014/main" id="{272F2A86-2DDC-AEAB-D2DC-1C54704645CE}"/>
              </a:ext>
            </a:extLst>
          </p:cNvPr>
          <p:cNvSpPr>
            <a:spLocks noGrp="1"/>
          </p:cNvSpPr>
          <p:nvPr>
            <p:ph idx="1"/>
          </p:nvPr>
        </p:nvSpPr>
        <p:spPr/>
        <p:txBody>
          <a:bodyPr>
            <a:normAutofit/>
          </a:bodyPr>
          <a:lstStyle/>
          <a:p>
            <a:r>
              <a:rPr lang="de-DE" dirty="0"/>
              <a:t>Ältere Patienten mit (großer) Proteinurie / Ödeme </a:t>
            </a:r>
          </a:p>
          <a:p>
            <a:pPr lvl="1"/>
            <a:r>
              <a:rPr lang="de-DE" dirty="0"/>
              <a:t>Neuropathie</a:t>
            </a:r>
          </a:p>
          <a:p>
            <a:pPr lvl="1"/>
            <a:r>
              <a:rPr lang="de-DE" dirty="0"/>
              <a:t>Hautphänomene </a:t>
            </a:r>
          </a:p>
          <a:p>
            <a:pPr lvl="1"/>
            <a:r>
              <a:rPr lang="de-DE" dirty="0"/>
              <a:t>…</a:t>
            </a:r>
          </a:p>
          <a:p>
            <a:endParaRPr lang="de-DE" dirty="0"/>
          </a:p>
          <a:p>
            <a:r>
              <a:rPr lang="de-DE" dirty="0"/>
              <a:t>Diagnostik: Proteinurie und FLC </a:t>
            </a:r>
          </a:p>
          <a:p>
            <a:r>
              <a:rPr lang="de-DE" dirty="0"/>
              <a:t>V.a. MGRS-Verdacht </a:t>
            </a:r>
            <a:r>
              <a:rPr lang="de-DE" dirty="0">
                <a:sym typeface="Wingdings" panose="05000000000000000000" pitchFamily="2" charset="2"/>
              </a:rPr>
              <a:t> </a:t>
            </a:r>
            <a:r>
              <a:rPr lang="de-DE" dirty="0"/>
              <a:t>niedrige Schwelle Nierenbiopsie  </a:t>
            </a:r>
          </a:p>
          <a:p>
            <a:r>
              <a:rPr lang="de-DE" dirty="0"/>
              <a:t>Zusammenarbeit Hämatologie / Nephrologie fördern </a:t>
            </a:r>
            <a:r>
              <a:rPr lang="de-DE" dirty="0">
                <a:sym typeface="Wingdings" panose="05000000000000000000" pitchFamily="2" charset="2"/>
              </a:rPr>
              <a:t> HONC </a:t>
            </a:r>
            <a:r>
              <a:rPr lang="de-DE" dirty="0"/>
              <a:t> </a:t>
            </a:r>
          </a:p>
          <a:p>
            <a:endParaRPr lang="de-DE" b="1" dirty="0"/>
          </a:p>
        </p:txBody>
      </p:sp>
      <p:sp>
        <p:nvSpPr>
          <p:cNvPr id="5" name="Fußzeilenplatzhalter 4">
            <a:extLst>
              <a:ext uri="{FF2B5EF4-FFF2-40B4-BE49-F238E27FC236}">
                <a16:creationId xmlns:a16="http://schemas.microsoft.com/office/drawing/2014/main" id="{13BDDB5B-0240-8A39-BC0C-892A33236605}"/>
              </a:ext>
            </a:extLst>
          </p:cNvPr>
          <p:cNvSpPr>
            <a:spLocks noGrp="1"/>
          </p:cNvSpPr>
          <p:nvPr>
            <p:ph type="ftr" sz="quarter" idx="3"/>
          </p:nvPr>
        </p:nvSpPr>
        <p:spPr>
          <a:xfrm>
            <a:off x="2504661" y="6341992"/>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de-DE" sz="1200" b="0" dirty="0"/>
              <a:t>J. Beimler and M. Zeier: </a:t>
            </a:r>
            <a:r>
              <a:rPr lang="de-DE" sz="1200" dirty="0"/>
              <a:t>Nierenmanifestationen bei Amyloidose und Sarkoidose</a:t>
            </a:r>
            <a:br>
              <a:rPr lang="de-DE" sz="1200" dirty="0"/>
            </a:br>
            <a:r>
              <a:rPr lang="de-DE" sz="1200" b="0" dirty="0" err="1"/>
              <a:t>Dtsch</a:t>
            </a:r>
            <a:r>
              <a:rPr lang="de-DE" sz="1200" b="0" dirty="0"/>
              <a:t> Med </a:t>
            </a:r>
            <a:r>
              <a:rPr lang="de-DE" sz="1200" b="0" dirty="0" err="1"/>
              <a:t>Wochenschr</a:t>
            </a:r>
            <a:r>
              <a:rPr lang="de-DE" sz="1200" b="0" dirty="0"/>
              <a:t> 2018 Vol. 143 </a:t>
            </a:r>
            <a:r>
              <a:rPr lang="de-DE" sz="1200" b="0" dirty="0" err="1"/>
              <a:t>Issue</a:t>
            </a:r>
            <a:r>
              <a:rPr lang="de-DE" sz="1200" b="0" dirty="0"/>
              <a:t> 2 Pages 101-109</a:t>
            </a:r>
          </a:p>
        </p:txBody>
      </p:sp>
    </p:spTree>
    <p:extLst>
      <p:ext uri="{BB962C8B-B14F-4D97-AF65-F5344CB8AC3E}">
        <p14:creationId xmlns:p14="http://schemas.microsoft.com/office/powerpoint/2010/main" val="264923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1EADE9-390A-F12A-CFE5-2E725F2BEFEB}"/>
              </a:ext>
            </a:extLst>
          </p:cNvPr>
          <p:cNvSpPr>
            <a:spLocks noGrp="1"/>
          </p:cNvSpPr>
          <p:nvPr>
            <p:ph type="title"/>
          </p:nvPr>
        </p:nvSpPr>
        <p:spPr>
          <a:xfrm>
            <a:off x="838200" y="365125"/>
            <a:ext cx="6622692" cy="1325563"/>
          </a:xfrm>
        </p:spPr>
        <p:txBody>
          <a:bodyPr>
            <a:normAutofit/>
          </a:bodyPr>
          <a:lstStyle/>
          <a:p>
            <a:r>
              <a:rPr lang="de-DE" i="0" dirty="0">
                <a:solidFill>
                  <a:srgbClr val="333333"/>
                </a:solidFill>
                <a:effectLst/>
                <a:latin typeface="proxima-nova"/>
              </a:rPr>
              <a:t>Systemische Manifestationen der AL-Amyloidose:</a:t>
            </a:r>
            <a:endParaRPr lang="de-DE" dirty="0"/>
          </a:p>
        </p:txBody>
      </p:sp>
      <p:sp>
        <p:nvSpPr>
          <p:cNvPr id="3" name="Inhaltsplatzhalter 2">
            <a:extLst>
              <a:ext uri="{FF2B5EF4-FFF2-40B4-BE49-F238E27FC236}">
                <a16:creationId xmlns:a16="http://schemas.microsoft.com/office/drawing/2014/main" id="{9771ECD9-F64A-38EF-B3FA-74CDC135C227}"/>
              </a:ext>
            </a:extLst>
          </p:cNvPr>
          <p:cNvSpPr>
            <a:spLocks noGrp="1"/>
          </p:cNvSpPr>
          <p:nvPr>
            <p:ph idx="1"/>
          </p:nvPr>
        </p:nvSpPr>
        <p:spPr>
          <a:xfrm>
            <a:off x="637674" y="1825625"/>
            <a:ext cx="6748360" cy="4351338"/>
          </a:xfrm>
        </p:spPr>
        <p:txBody>
          <a:bodyPr>
            <a:normAutofit/>
          </a:bodyPr>
          <a:lstStyle/>
          <a:p>
            <a:pPr marL="457200" indent="-457200">
              <a:buAutoNum type="alphaUcParenR"/>
            </a:pPr>
            <a:r>
              <a:rPr lang="de-DE" sz="2000" i="0" dirty="0" err="1">
                <a:solidFill>
                  <a:srgbClr val="333333"/>
                </a:solidFill>
                <a:effectLst/>
                <a:latin typeface="proxima-nova"/>
              </a:rPr>
              <a:t>Makroglossie</a:t>
            </a:r>
            <a:r>
              <a:rPr lang="de-DE" sz="2000" i="0" dirty="0">
                <a:solidFill>
                  <a:srgbClr val="333333"/>
                </a:solidFill>
                <a:effectLst/>
                <a:latin typeface="proxima-nova"/>
              </a:rPr>
              <a:t> mit seitlicher Ausbuchtung der Zunge</a:t>
            </a:r>
          </a:p>
          <a:p>
            <a:pPr marL="457200" indent="-457200">
              <a:buAutoNum type="alphaUcParenR"/>
            </a:pPr>
            <a:r>
              <a:rPr lang="de-DE" sz="2000" i="0" dirty="0">
                <a:solidFill>
                  <a:srgbClr val="333333"/>
                </a:solidFill>
                <a:effectLst/>
                <a:latin typeface="proxima-nova"/>
              </a:rPr>
              <a:t>bilaterale </a:t>
            </a:r>
            <a:r>
              <a:rPr lang="de-DE" sz="2000" i="0" dirty="0" err="1">
                <a:solidFill>
                  <a:srgbClr val="333333"/>
                </a:solidFill>
                <a:effectLst/>
                <a:latin typeface="proxima-nova"/>
              </a:rPr>
              <a:t>periorbitale</a:t>
            </a:r>
            <a:r>
              <a:rPr lang="de-DE" sz="2000" i="0" dirty="0">
                <a:solidFill>
                  <a:srgbClr val="333333"/>
                </a:solidFill>
                <a:effectLst/>
                <a:latin typeface="proxima-nova"/>
              </a:rPr>
              <a:t> Purpura</a:t>
            </a:r>
          </a:p>
          <a:p>
            <a:pPr marL="457200" indent="-457200">
              <a:buAutoNum type="alphaUcParenR"/>
            </a:pPr>
            <a:r>
              <a:rPr lang="de-DE" sz="2000" i="0" dirty="0">
                <a:solidFill>
                  <a:srgbClr val="333333"/>
                </a:solidFill>
                <a:effectLst/>
                <a:latin typeface="proxima-nova"/>
              </a:rPr>
              <a:t>Pseudosportliches Erscheinungsbild infolge diffuser Muskelinfiltration</a:t>
            </a:r>
          </a:p>
          <a:p>
            <a:pPr marL="457200" indent="-457200">
              <a:buAutoNum type="alphaUcParenR"/>
            </a:pPr>
            <a:r>
              <a:rPr lang="de-DE" sz="2000" i="0" dirty="0">
                <a:solidFill>
                  <a:srgbClr val="333333"/>
                </a:solidFill>
                <a:effectLst/>
                <a:latin typeface="proxima-nova"/>
              </a:rPr>
              <a:t>voluminöse Hepatomegalie aufgrund einer primären hepatischen Amyloidose</a:t>
            </a:r>
          </a:p>
          <a:p>
            <a:pPr marL="457200" indent="-457200">
              <a:buAutoNum type="alphaUcParenR"/>
            </a:pPr>
            <a:r>
              <a:rPr lang="de-DE" sz="2000" i="0" dirty="0">
                <a:solidFill>
                  <a:srgbClr val="333333"/>
                </a:solidFill>
                <a:effectLst/>
                <a:latin typeface="proxima-nova"/>
              </a:rPr>
              <a:t>diffuse bilaterale interstitielle Lungenerkrankung</a:t>
            </a:r>
          </a:p>
          <a:p>
            <a:pPr marL="457200" indent="-457200">
              <a:buAutoNum type="alphaUcParenR"/>
            </a:pPr>
            <a:r>
              <a:rPr lang="de-DE" sz="2000" i="0" dirty="0">
                <a:solidFill>
                  <a:srgbClr val="333333"/>
                </a:solidFill>
                <a:effectLst/>
                <a:latin typeface="proxima-nova"/>
              </a:rPr>
              <a:t>Vergrößerung der Glandula </a:t>
            </a:r>
            <a:r>
              <a:rPr lang="de-DE" sz="2000" i="0" dirty="0" err="1">
                <a:solidFill>
                  <a:srgbClr val="333333"/>
                </a:solidFill>
                <a:effectLst/>
                <a:latin typeface="proxima-nova"/>
              </a:rPr>
              <a:t>submandibularis</a:t>
            </a:r>
            <a:endParaRPr lang="de-DE" sz="2000" i="0" dirty="0">
              <a:solidFill>
                <a:srgbClr val="333333"/>
              </a:solidFill>
              <a:effectLst/>
              <a:latin typeface="proxima-nova"/>
            </a:endParaRPr>
          </a:p>
          <a:p>
            <a:pPr marL="457200" indent="-457200">
              <a:buAutoNum type="alphaUcParenR"/>
            </a:pPr>
            <a:r>
              <a:rPr lang="de-DE" sz="2000" i="0" dirty="0">
                <a:solidFill>
                  <a:srgbClr val="333333"/>
                </a:solidFill>
                <a:effectLst/>
                <a:latin typeface="proxima-nova"/>
              </a:rPr>
              <a:t>Lokalisierte AL-Amyloidose: noduläre </a:t>
            </a:r>
            <a:r>
              <a:rPr lang="de-DE" sz="2000" i="0" dirty="0" err="1">
                <a:solidFill>
                  <a:srgbClr val="333333"/>
                </a:solidFill>
                <a:effectLst/>
                <a:latin typeface="proxima-nova"/>
              </a:rPr>
              <a:t>konjunktival</a:t>
            </a:r>
            <a:r>
              <a:rPr lang="de-DE" sz="2000" i="0" dirty="0">
                <a:solidFill>
                  <a:srgbClr val="333333"/>
                </a:solidFill>
                <a:effectLst/>
                <a:latin typeface="proxima-nova"/>
              </a:rPr>
              <a:t> </a:t>
            </a:r>
          </a:p>
          <a:p>
            <a:pPr marL="457200" indent="-457200">
              <a:buAutoNum type="alphaUcParenR"/>
            </a:pPr>
            <a:r>
              <a:rPr lang="de-DE" sz="2000" i="0" dirty="0" err="1">
                <a:solidFill>
                  <a:srgbClr val="333333"/>
                </a:solidFill>
                <a:effectLst/>
                <a:latin typeface="proxima-nova"/>
              </a:rPr>
              <a:t>supraglottischer</a:t>
            </a:r>
            <a:r>
              <a:rPr lang="de-DE" sz="2000" i="0" dirty="0">
                <a:solidFill>
                  <a:srgbClr val="333333"/>
                </a:solidFill>
                <a:effectLst/>
                <a:latin typeface="proxima-nova"/>
              </a:rPr>
              <a:t> </a:t>
            </a:r>
            <a:r>
              <a:rPr lang="de-DE" sz="2000" i="0" dirty="0" err="1">
                <a:solidFill>
                  <a:srgbClr val="333333"/>
                </a:solidFill>
                <a:effectLst/>
                <a:latin typeface="proxima-nova"/>
              </a:rPr>
              <a:t>Amyloidablgerungen</a:t>
            </a:r>
            <a:r>
              <a:rPr lang="de-DE" sz="2000" i="0" dirty="0">
                <a:solidFill>
                  <a:srgbClr val="333333"/>
                </a:solidFill>
                <a:effectLst/>
                <a:latin typeface="proxima-nova"/>
              </a:rPr>
              <a:t> im Kehlkopf</a:t>
            </a:r>
            <a:endParaRPr lang="de-DE" sz="2000" dirty="0"/>
          </a:p>
          <a:p>
            <a:endParaRPr lang="de-DE" sz="2000" dirty="0"/>
          </a:p>
        </p:txBody>
      </p:sp>
      <p:pic>
        <p:nvPicPr>
          <p:cNvPr id="2050" name="Picture 2" descr="Systemische und Manifestationen der AL-Amyloidose">
            <a:extLst>
              <a:ext uri="{FF2B5EF4-FFF2-40B4-BE49-F238E27FC236}">
                <a16:creationId xmlns:a16="http://schemas.microsoft.com/office/drawing/2014/main" id="{54E5229E-0F22-E629-4F4C-3A79BF6C9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0892" y="0"/>
            <a:ext cx="45323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1951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A6E1B2A-DED8-1F3F-7B21-D0AF4D88FBA9}"/>
              </a:ext>
            </a:extLst>
          </p:cNvPr>
          <p:cNvPicPr>
            <a:picLocks noChangeAspect="1"/>
          </p:cNvPicPr>
          <p:nvPr/>
        </p:nvPicPr>
        <p:blipFill rotWithShape="1">
          <a:blip r:embed="rId3"/>
          <a:srcRect r="3" b="70"/>
          <a:stretch/>
        </p:blipFill>
        <p:spPr>
          <a:xfrm>
            <a:off x="1397695" y="0"/>
            <a:ext cx="4992560" cy="6857990"/>
          </a:xfrm>
          <a:prstGeom prst="rect">
            <a:avLst/>
          </a:prstGeom>
          <a:effectLst/>
        </p:spPr>
      </p:pic>
      <p:pic>
        <p:nvPicPr>
          <p:cNvPr id="4" name="Grafik 3">
            <a:extLst>
              <a:ext uri="{FF2B5EF4-FFF2-40B4-BE49-F238E27FC236}">
                <a16:creationId xmlns:a16="http://schemas.microsoft.com/office/drawing/2014/main" id="{BE72DA43-6BB9-BD19-D9E8-BA65DF48F1DE}"/>
              </a:ext>
            </a:extLst>
          </p:cNvPr>
          <p:cNvPicPr>
            <a:picLocks noChangeAspect="1"/>
          </p:cNvPicPr>
          <p:nvPr/>
        </p:nvPicPr>
        <p:blipFill>
          <a:blip r:embed="rId4"/>
          <a:stretch>
            <a:fillRect/>
          </a:stretch>
        </p:blipFill>
        <p:spPr>
          <a:xfrm>
            <a:off x="5897085" y="350410"/>
            <a:ext cx="5484455" cy="6295089"/>
          </a:xfrm>
          <a:prstGeom prst="rect">
            <a:avLst/>
          </a:prstGeom>
        </p:spPr>
      </p:pic>
    </p:spTree>
    <p:extLst>
      <p:ext uri="{BB962C8B-B14F-4D97-AF65-F5344CB8AC3E}">
        <p14:creationId xmlns:p14="http://schemas.microsoft.com/office/powerpoint/2010/main" val="2527295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F5335D-5019-F99A-50C9-2DF8A86926C6}"/>
              </a:ext>
            </a:extLst>
          </p:cNvPr>
          <p:cNvSpPr>
            <a:spLocks noGrp="1"/>
          </p:cNvSpPr>
          <p:nvPr>
            <p:ph type="title"/>
          </p:nvPr>
        </p:nvSpPr>
        <p:spPr/>
        <p:txBody>
          <a:bodyPr/>
          <a:lstStyle/>
          <a:p>
            <a:r>
              <a:rPr lang="de-DE" i="0" dirty="0">
                <a:solidFill>
                  <a:srgbClr val="333333"/>
                </a:solidFill>
                <a:effectLst/>
                <a:latin typeface="Roboto" panose="02000000000000000000" pitchFamily="2" charset="0"/>
              </a:rPr>
              <a:t>AL-Amyloidose Hautveränderungen</a:t>
            </a:r>
            <a:r>
              <a:rPr lang="de-DE" b="0" i="0" dirty="0">
                <a:solidFill>
                  <a:srgbClr val="333333"/>
                </a:solidFill>
                <a:effectLst/>
                <a:latin typeface="Roboto" panose="02000000000000000000" pitchFamily="2" charset="0"/>
              </a:rPr>
              <a:t> </a:t>
            </a:r>
            <a:endParaRPr lang="de-DE" dirty="0"/>
          </a:p>
        </p:txBody>
      </p:sp>
      <p:sp>
        <p:nvSpPr>
          <p:cNvPr id="3" name="Inhaltsplatzhalter 2">
            <a:extLst>
              <a:ext uri="{FF2B5EF4-FFF2-40B4-BE49-F238E27FC236}">
                <a16:creationId xmlns:a16="http://schemas.microsoft.com/office/drawing/2014/main" id="{D7C78B90-0847-6FEB-A646-1DE26001E737}"/>
              </a:ext>
            </a:extLst>
          </p:cNvPr>
          <p:cNvSpPr>
            <a:spLocks noGrp="1"/>
          </p:cNvSpPr>
          <p:nvPr>
            <p:ph idx="1"/>
          </p:nvPr>
        </p:nvSpPr>
        <p:spPr>
          <a:xfrm>
            <a:off x="838200" y="1454448"/>
            <a:ext cx="10515600" cy="4351338"/>
          </a:xfrm>
        </p:spPr>
        <p:txBody>
          <a:bodyPr>
            <a:normAutofit/>
          </a:bodyPr>
          <a:lstStyle/>
          <a:p>
            <a:pPr algn="l"/>
            <a:r>
              <a:rPr lang="de-DE" sz="2000" b="1" dirty="0">
                <a:latin typeface="MyriadPro-SemiCn"/>
              </a:rPr>
              <a:t>wachs- oder glasartige,  weißliche bis gelbliche Papeln</a:t>
            </a:r>
          </a:p>
          <a:p>
            <a:pPr lvl="1"/>
            <a:r>
              <a:rPr lang="de-DE" sz="2000" dirty="0">
                <a:latin typeface="MyriadPro-SemiCn"/>
              </a:rPr>
              <a:t>Gesicht (insbesondere Augenlider) und Kopfhaut</a:t>
            </a:r>
          </a:p>
          <a:p>
            <a:pPr lvl="1"/>
            <a:r>
              <a:rPr lang="de-DE" sz="2000" dirty="0">
                <a:latin typeface="MyriadPro-SemiCn"/>
              </a:rPr>
              <a:t>Zunge (dentale Impressionen bis zur </a:t>
            </a:r>
            <a:r>
              <a:rPr lang="de-DE" sz="2000" dirty="0" err="1">
                <a:latin typeface="MyriadPro-SemiCn"/>
              </a:rPr>
              <a:t>Makroglossie</a:t>
            </a:r>
            <a:r>
              <a:rPr lang="de-DE" sz="2000" dirty="0">
                <a:latin typeface="MyriadPro-SemiCn"/>
              </a:rPr>
              <a:t>)</a:t>
            </a:r>
          </a:p>
          <a:p>
            <a:pPr lvl="1"/>
            <a:r>
              <a:rPr lang="de-DE" sz="2000" dirty="0">
                <a:latin typeface="MyriadPro-SemiCn"/>
              </a:rPr>
              <a:t>Hand- und Fußsohlen, Genitalbereich.</a:t>
            </a:r>
          </a:p>
          <a:p>
            <a:pPr algn="l"/>
            <a:r>
              <a:rPr lang="de-DE" sz="2000" b="1" dirty="0">
                <a:latin typeface="MyriadPro-SemiCn"/>
              </a:rPr>
              <a:t>Plaques</a:t>
            </a:r>
            <a:r>
              <a:rPr lang="de-DE" sz="2000" dirty="0">
                <a:latin typeface="MyriadPro-SemiCn"/>
              </a:rPr>
              <a:t>, teils </a:t>
            </a:r>
            <a:r>
              <a:rPr lang="de-DE" sz="2000" dirty="0" err="1">
                <a:latin typeface="MyriadPro-SemiCn"/>
              </a:rPr>
              <a:t>sklerodermiformer</a:t>
            </a:r>
            <a:r>
              <a:rPr lang="de-DE" sz="2000" dirty="0">
                <a:latin typeface="MyriadPro-SemiCn"/>
              </a:rPr>
              <a:t> Aspekt</a:t>
            </a:r>
          </a:p>
          <a:p>
            <a:pPr algn="l"/>
            <a:r>
              <a:rPr lang="de-DE" sz="2000" b="1" dirty="0">
                <a:latin typeface="MyriadPro-SemiCn"/>
              </a:rPr>
              <a:t>Hautfragilität, </a:t>
            </a:r>
            <a:r>
              <a:rPr lang="de-DE" sz="2000" dirty="0">
                <a:latin typeface="MyriadPro-SemiCn"/>
              </a:rPr>
              <a:t>und Blasenbildung</a:t>
            </a:r>
          </a:p>
          <a:p>
            <a:r>
              <a:rPr lang="de-DE" sz="2000" b="1" dirty="0">
                <a:latin typeface="MyriadPro-SemiCn"/>
              </a:rPr>
              <a:t>Petechien, Purpura </a:t>
            </a:r>
            <a:r>
              <a:rPr lang="de-DE" sz="2000" dirty="0">
                <a:latin typeface="MyriadPro-SemiCn"/>
              </a:rPr>
              <a:t>und </a:t>
            </a:r>
            <a:r>
              <a:rPr lang="de-DE" sz="2000" b="1" dirty="0" err="1">
                <a:latin typeface="MyriadPro-SemiCn"/>
              </a:rPr>
              <a:t>Eckchymosen</a:t>
            </a:r>
            <a:r>
              <a:rPr lang="de-DE" sz="2000" b="1" dirty="0">
                <a:latin typeface="MyriadPro-SemiCn"/>
              </a:rPr>
              <a:t> </a:t>
            </a:r>
            <a:r>
              <a:rPr lang="de-DE" sz="2000" dirty="0">
                <a:latin typeface="MyriadPro-SemiCn"/>
                <a:sym typeface="Wingdings" panose="05000000000000000000" pitchFamily="2" charset="2"/>
              </a:rPr>
              <a:t> </a:t>
            </a:r>
            <a:r>
              <a:rPr lang="de-DE" sz="2000" dirty="0" err="1">
                <a:latin typeface="MyriadPro-SemiCn"/>
              </a:rPr>
              <a:t>Hämosiderineinlagerungen</a:t>
            </a:r>
            <a:endParaRPr lang="de-DE" sz="2000" dirty="0">
              <a:latin typeface="MyriadPro-SemiCn"/>
            </a:endParaRPr>
          </a:p>
          <a:p>
            <a:pPr lvl="1"/>
            <a:r>
              <a:rPr lang="de-DE" sz="1600" b="0" i="0" dirty="0">
                <a:solidFill>
                  <a:srgbClr val="333333"/>
                </a:solidFill>
                <a:effectLst/>
                <a:latin typeface="Georgia" panose="02040502050405020303" pitchFamily="18" charset="0"/>
              </a:rPr>
              <a:t>an Stellen eng anliegender Kleidung (</a:t>
            </a:r>
            <a:r>
              <a:rPr lang="de-DE" sz="1600" b="0" i="0" dirty="0">
                <a:solidFill>
                  <a:srgbClr val="333333"/>
                </a:solidFill>
                <a:effectLst/>
                <a:latin typeface="Georgia" panose="02040502050405020303" pitchFamily="18" charset="0"/>
                <a:sym typeface="Wingdings" panose="05000000000000000000" pitchFamily="2" charset="2"/>
              </a:rPr>
              <a:t> </a:t>
            </a:r>
            <a:r>
              <a:rPr lang="de-DE" sz="1600" b="0" i="0" dirty="0" err="1">
                <a:solidFill>
                  <a:srgbClr val="333333"/>
                </a:solidFill>
                <a:effectLst/>
                <a:latin typeface="Georgia" panose="02040502050405020303" pitchFamily="18" charset="0"/>
              </a:rPr>
              <a:t>Pinch</a:t>
            </a:r>
            <a:r>
              <a:rPr lang="de-DE" sz="1600" b="0" i="0" dirty="0">
                <a:solidFill>
                  <a:srgbClr val="333333"/>
                </a:solidFill>
                <a:effectLst/>
                <a:latin typeface="Georgia" panose="02040502050405020303" pitchFamily="18" charset="0"/>
              </a:rPr>
              <a:t> Purpura)</a:t>
            </a:r>
            <a:endParaRPr lang="de-DE" sz="1600" dirty="0">
              <a:solidFill>
                <a:srgbClr val="333333"/>
              </a:solidFill>
              <a:latin typeface="Georgia" panose="02040502050405020303" pitchFamily="18" charset="0"/>
            </a:endParaRPr>
          </a:p>
          <a:p>
            <a:r>
              <a:rPr lang="de-DE" sz="2000" b="1" dirty="0">
                <a:latin typeface="MyriadPro-SemiCn"/>
              </a:rPr>
              <a:t>Alopezie </a:t>
            </a:r>
            <a:r>
              <a:rPr lang="de-DE" sz="2000" dirty="0">
                <a:latin typeface="MyriadPro-SemiCn"/>
              </a:rPr>
              <a:t>und </a:t>
            </a:r>
            <a:r>
              <a:rPr lang="de-DE" sz="2000" b="1" dirty="0">
                <a:latin typeface="MyriadPro-SemiCn"/>
              </a:rPr>
              <a:t>Nageldystrophien </a:t>
            </a:r>
          </a:p>
        </p:txBody>
      </p:sp>
      <p:sp>
        <p:nvSpPr>
          <p:cNvPr id="5" name="Textfeld 4">
            <a:extLst>
              <a:ext uri="{FF2B5EF4-FFF2-40B4-BE49-F238E27FC236}">
                <a16:creationId xmlns:a16="http://schemas.microsoft.com/office/drawing/2014/main" id="{9D558607-116D-D718-F62D-B16838753E07}"/>
              </a:ext>
            </a:extLst>
          </p:cNvPr>
          <p:cNvSpPr txBox="1"/>
          <p:nvPr/>
        </p:nvSpPr>
        <p:spPr>
          <a:xfrm>
            <a:off x="1784183" y="5090731"/>
            <a:ext cx="8623634" cy="830997"/>
          </a:xfrm>
          <a:prstGeom prst="rect">
            <a:avLst/>
          </a:prstGeom>
          <a:noFill/>
        </p:spPr>
        <p:txBody>
          <a:bodyPr wrap="square">
            <a:spAutoFit/>
          </a:bodyPr>
          <a:lstStyle/>
          <a:p>
            <a:pPr algn="l"/>
            <a:r>
              <a:rPr lang="de-DE" sz="2400" dirty="0">
                <a:solidFill>
                  <a:srgbClr val="FF0000"/>
                </a:solidFill>
                <a:latin typeface="MyriadPro-SemiCn"/>
              </a:rPr>
              <a:t>Asymptomatische Papeln / Plaques, die leicht bluten</a:t>
            </a:r>
            <a:br>
              <a:rPr lang="de-DE" sz="2400" dirty="0">
                <a:solidFill>
                  <a:srgbClr val="FF0000"/>
                </a:solidFill>
                <a:latin typeface="MyriadPro-SemiCn"/>
              </a:rPr>
            </a:br>
            <a:r>
              <a:rPr lang="de-DE" sz="2400" dirty="0">
                <a:solidFill>
                  <a:srgbClr val="FF0000"/>
                </a:solidFill>
                <a:latin typeface="MyriadPro-SemiCn"/>
                <a:sym typeface="Wingdings" panose="05000000000000000000" pitchFamily="2" charset="2"/>
              </a:rPr>
              <a:t> </a:t>
            </a:r>
            <a:r>
              <a:rPr lang="de-DE" sz="2400" b="1" dirty="0">
                <a:solidFill>
                  <a:srgbClr val="FF0000"/>
                </a:solidFill>
                <a:latin typeface="MyriadPro-SemiCn"/>
              </a:rPr>
              <a:t>hochverdächtig auf eine systemische Amyloidose vom AL-Typ!</a:t>
            </a:r>
          </a:p>
        </p:txBody>
      </p:sp>
    </p:spTree>
    <p:extLst>
      <p:ext uri="{BB962C8B-B14F-4D97-AF65-F5344CB8AC3E}">
        <p14:creationId xmlns:p14="http://schemas.microsoft.com/office/powerpoint/2010/main" val="415606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E154AE-2906-040B-76C7-EC7685F7A6BB}"/>
              </a:ext>
            </a:extLst>
          </p:cNvPr>
          <p:cNvSpPr>
            <a:spLocks noGrp="1"/>
          </p:cNvSpPr>
          <p:nvPr>
            <p:ph type="title"/>
          </p:nvPr>
        </p:nvSpPr>
        <p:spPr/>
        <p:txBody>
          <a:bodyPr/>
          <a:lstStyle/>
          <a:p>
            <a:r>
              <a:rPr lang="de-DE" i="0" dirty="0" err="1">
                <a:solidFill>
                  <a:srgbClr val="1A1A1A"/>
                </a:solidFill>
                <a:effectLst/>
                <a:latin typeface="inherit"/>
              </a:rPr>
              <a:t>Waschbäraugen</a:t>
            </a:r>
            <a:r>
              <a:rPr lang="de-DE" i="0" dirty="0">
                <a:solidFill>
                  <a:srgbClr val="1A1A1A"/>
                </a:solidFill>
                <a:effectLst/>
                <a:latin typeface="inherit"/>
              </a:rPr>
              <a:t> bei Plasmozytom</a:t>
            </a:r>
            <a:endParaRPr lang="de-DE" dirty="0"/>
          </a:p>
        </p:txBody>
      </p:sp>
      <p:sp>
        <p:nvSpPr>
          <p:cNvPr id="3" name="Fußzeilenplatzhalter 4">
            <a:extLst>
              <a:ext uri="{FF2B5EF4-FFF2-40B4-BE49-F238E27FC236}">
                <a16:creationId xmlns:a16="http://schemas.microsoft.com/office/drawing/2014/main" id="{699538C6-3101-2641-FCB5-2B6395C25629}"/>
              </a:ext>
            </a:extLst>
          </p:cNvPr>
          <p:cNvSpPr>
            <a:spLocks noGrp="1"/>
          </p:cNvSpPr>
          <p:nvPr>
            <p:ph type="ftr" sz="quarter" idx="3"/>
          </p:nvPr>
        </p:nvSpPr>
        <p:spPr>
          <a:xfrm>
            <a:off x="2504661" y="6341992"/>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de-DE" sz="1200" b="0" dirty="0"/>
              <a:t>Literatur</a:t>
            </a:r>
            <a:br>
              <a:rPr lang="de-DE" sz="1200" b="0" dirty="0"/>
            </a:br>
            <a:r>
              <a:rPr lang="en-US" sz="1200" b="0" dirty="0">
                <a:latin typeface="Segoe UI" panose="020B0502040204020203" pitchFamily="34" charset="0"/>
              </a:rPr>
              <a:t>W. H. Green and R. H. </a:t>
            </a:r>
            <a:r>
              <a:rPr lang="en-US" sz="1200" b="0" dirty="0" err="1">
                <a:latin typeface="Segoe UI" panose="020B0502040204020203" pitchFamily="34" charset="0"/>
              </a:rPr>
              <a:t>Schosser</a:t>
            </a:r>
            <a:r>
              <a:rPr lang="de-DE" sz="1200" b="0" dirty="0">
                <a:latin typeface="Segoe UI" panose="020B0502040204020203" pitchFamily="34" charset="0"/>
              </a:rPr>
              <a:t>: </a:t>
            </a:r>
            <a:r>
              <a:rPr lang="en-US" sz="1200" dirty="0">
                <a:latin typeface="Segoe UI" panose="020B0502040204020203" pitchFamily="34" charset="0"/>
              </a:rPr>
              <a:t>Dermatologic Signs of Multiple Myeloma</a:t>
            </a:r>
            <a:endParaRPr lang="de-DE" sz="1200" dirty="0">
              <a:latin typeface="Segoe UI" panose="020B0502040204020203" pitchFamily="34" charset="0"/>
            </a:endParaRPr>
          </a:p>
          <a:p>
            <a:pPr marR="0" algn="r"/>
            <a:r>
              <a:rPr lang="en-US" sz="1200" b="0" dirty="0">
                <a:latin typeface="Segoe UI" panose="020B0502040204020203" pitchFamily="34" charset="0"/>
              </a:rPr>
              <a:t>New England Journal of Medicine 2011 Vol. 365 Issue 1 Pages 71-71</a:t>
            </a:r>
          </a:p>
        </p:txBody>
      </p:sp>
      <p:sp>
        <p:nvSpPr>
          <p:cNvPr id="7" name="Textfeld 6">
            <a:extLst>
              <a:ext uri="{FF2B5EF4-FFF2-40B4-BE49-F238E27FC236}">
                <a16:creationId xmlns:a16="http://schemas.microsoft.com/office/drawing/2014/main" id="{ED1656C9-9C96-6FF4-B7D5-81CB85FB3051}"/>
              </a:ext>
            </a:extLst>
          </p:cNvPr>
          <p:cNvSpPr txBox="1"/>
          <p:nvPr/>
        </p:nvSpPr>
        <p:spPr>
          <a:xfrm>
            <a:off x="8158765" y="1618246"/>
            <a:ext cx="4019951" cy="4708981"/>
          </a:xfrm>
          <a:prstGeom prst="rect">
            <a:avLst/>
          </a:prstGeom>
          <a:noFill/>
        </p:spPr>
        <p:txBody>
          <a:bodyPr wrap="square">
            <a:spAutoFit/>
          </a:bodyPr>
          <a:lstStyle>
            <a:defPPr>
              <a:defRPr lang="de-DE"/>
            </a:defPPr>
            <a:lvl1pPr>
              <a:defRPr sz="1200"/>
            </a:lvl1pPr>
          </a:lstStyle>
          <a:p>
            <a:r>
              <a:rPr lang="de-DE" dirty="0"/>
              <a:t>Eine 87-jährige Frau stellte sich wegen progressiver, nicht juckender, wachsartiger Papeln und atraumatischer Ekchymosen im </a:t>
            </a:r>
            <a:r>
              <a:rPr lang="de-DE" dirty="0" err="1"/>
              <a:t>periorbitalen</a:t>
            </a:r>
            <a:r>
              <a:rPr lang="de-DE" dirty="0"/>
              <a:t> ("</a:t>
            </a:r>
            <a:r>
              <a:rPr lang="de-DE" dirty="0" err="1"/>
              <a:t>Waschbäraugen</a:t>
            </a:r>
            <a:r>
              <a:rPr lang="de-DE" dirty="0"/>
              <a:t>", </a:t>
            </a:r>
            <a:r>
              <a:rPr lang="de-DE" dirty="0">
                <a:sym typeface="Wingdings" panose="05000000000000000000" pitchFamily="2" charset="2"/>
              </a:rPr>
              <a:t>Abb.</a:t>
            </a:r>
            <a:r>
              <a:rPr lang="de-DE" dirty="0"/>
              <a:t>) und perioralen Bereich zur Untersuchung vor. Ansonsten war sie asymptomatisch. Die Untersuchung einer </a:t>
            </a:r>
            <a:r>
              <a:rPr lang="de-DE" dirty="0" err="1"/>
              <a:t>Biopsieprobe</a:t>
            </a:r>
            <a:r>
              <a:rPr lang="de-DE" dirty="0"/>
              <a:t> ergab eine knotige Ablagerung eines </a:t>
            </a:r>
            <a:r>
              <a:rPr lang="de-DE" dirty="0" err="1"/>
              <a:t>hyalinisierten</a:t>
            </a:r>
            <a:r>
              <a:rPr lang="de-DE" dirty="0"/>
              <a:t>, amorphen Materials in der oberflächlichen </a:t>
            </a:r>
            <a:r>
              <a:rPr lang="de-DE" dirty="0" err="1"/>
              <a:t>Dermis</a:t>
            </a:r>
            <a:r>
              <a:rPr lang="de-DE" dirty="0"/>
              <a:t>. Eine positive Kongorot-Färbung und apfelgrüne Doppelbrechung unter polarisiertem Licht bestätigten das Vorhandensein von </a:t>
            </a:r>
            <a:r>
              <a:rPr lang="de-DE" dirty="0" err="1"/>
              <a:t>Amyloidfibrillen</a:t>
            </a:r>
            <a:r>
              <a:rPr lang="de-DE" dirty="0"/>
              <a:t>. </a:t>
            </a:r>
            <a:br>
              <a:rPr lang="de-DE" dirty="0"/>
            </a:br>
            <a:r>
              <a:rPr lang="de-DE" dirty="0"/>
              <a:t>Die Serum- und Urinelektrophorese mit Immunfixierung ergab monoklonale Kappa-Leichtkettenproteine. Die Hämoglobin- und Serumkalziumwerte waren unauffällig, ebenso wie die Ergebnisse einer Röntgenuntersuchung des Skeletts. Die Nierenfunktion war stabil, mit einer nur leicht verminderten glomerulären Filtrationsrate. Bei der Biopsie des Knochenmarks wurde festgestellt, dass 22 % des Knochenmarks aus Plasmazellen bestanden, die vor allem Kappa-Leichtkettenproteine anzeigten. Es wurde die Diagnose eines </a:t>
            </a:r>
            <a:r>
              <a:rPr lang="de-DE" dirty="0" err="1"/>
              <a:t>kappa-leichtkettigen</a:t>
            </a:r>
            <a:r>
              <a:rPr lang="de-DE" dirty="0"/>
              <a:t> multiplen Myeloms mit systemischer Amyloidose gestellt. Nach der anfänglichen Behandlung mit </a:t>
            </a:r>
            <a:r>
              <a:rPr lang="de-DE" dirty="0" err="1"/>
              <a:t>Melphalan</a:t>
            </a:r>
            <a:r>
              <a:rPr lang="de-DE" dirty="0"/>
              <a:t> und Prednison stabilisierte sich der Zustand der Patientin, und bei der zweijährigen Nachbeobachtung wurde die Behandlung mit </a:t>
            </a:r>
            <a:r>
              <a:rPr lang="de-DE" dirty="0" err="1"/>
              <a:t>Bortezomib</a:t>
            </a:r>
            <a:r>
              <a:rPr lang="de-DE" dirty="0"/>
              <a:t> allein fortgesetzt.</a:t>
            </a:r>
          </a:p>
        </p:txBody>
      </p:sp>
      <p:pic>
        <p:nvPicPr>
          <p:cNvPr id="9" name="Grafik 8">
            <a:extLst>
              <a:ext uri="{FF2B5EF4-FFF2-40B4-BE49-F238E27FC236}">
                <a16:creationId xmlns:a16="http://schemas.microsoft.com/office/drawing/2014/main" id="{C45DAC25-F081-CCC2-6925-9600CBF15923}"/>
              </a:ext>
            </a:extLst>
          </p:cNvPr>
          <p:cNvPicPr>
            <a:picLocks noChangeAspect="1"/>
          </p:cNvPicPr>
          <p:nvPr/>
        </p:nvPicPr>
        <p:blipFill>
          <a:blip r:embed="rId3"/>
          <a:stretch>
            <a:fillRect/>
          </a:stretch>
        </p:blipFill>
        <p:spPr>
          <a:xfrm>
            <a:off x="921913" y="1611497"/>
            <a:ext cx="7009029" cy="3836266"/>
          </a:xfrm>
          <a:prstGeom prst="rect">
            <a:avLst/>
          </a:prstGeom>
        </p:spPr>
      </p:pic>
    </p:spTree>
    <p:extLst>
      <p:ext uri="{BB962C8B-B14F-4D97-AF65-F5344CB8AC3E}">
        <p14:creationId xmlns:p14="http://schemas.microsoft.com/office/powerpoint/2010/main" val="24433712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nhaltsplatzhalter 4" descr="Ein Bild, das Haut, Person, Nahaufnahme, Menschliches Gesicht enthält.&#10;&#10;Automatisch generierte Beschreibung">
            <a:extLst>
              <a:ext uri="{FF2B5EF4-FFF2-40B4-BE49-F238E27FC236}">
                <a16:creationId xmlns:a16="http://schemas.microsoft.com/office/drawing/2014/main" id="{983F48DA-4923-6EEB-1266-8ECC4CF0E6A7}"/>
              </a:ext>
            </a:extLst>
          </p:cNvPr>
          <p:cNvPicPr>
            <a:picLocks noGrp="1" noChangeAspect="1"/>
          </p:cNvPicPr>
          <p:nvPr>
            <p:ph idx="1"/>
          </p:nvPr>
        </p:nvPicPr>
        <p:blipFill rotWithShape="1">
          <a:blip r:embed="rId3"/>
          <a:srcRect t="12999" b="5199"/>
          <a:stretch/>
        </p:blipFill>
        <p:spPr>
          <a:xfrm>
            <a:off x="20" y="1282"/>
            <a:ext cx="12191980" cy="6856718"/>
          </a:xfrm>
          <a:prstGeom prst="rect">
            <a:avLst/>
          </a:prstGeom>
        </p:spPr>
      </p:pic>
    </p:spTree>
    <p:extLst>
      <p:ext uri="{BB962C8B-B14F-4D97-AF65-F5344CB8AC3E}">
        <p14:creationId xmlns:p14="http://schemas.microsoft.com/office/powerpoint/2010/main" val="2374687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E154AE-2906-040B-76C7-EC7685F7A6BB}"/>
              </a:ext>
            </a:extLst>
          </p:cNvPr>
          <p:cNvSpPr>
            <a:spLocks noGrp="1"/>
          </p:cNvSpPr>
          <p:nvPr>
            <p:ph type="title"/>
          </p:nvPr>
        </p:nvSpPr>
        <p:spPr/>
        <p:txBody>
          <a:bodyPr/>
          <a:lstStyle/>
          <a:p>
            <a:pPr fontAlgn="base"/>
            <a:r>
              <a:rPr lang="de-DE" i="0" dirty="0">
                <a:solidFill>
                  <a:srgbClr val="1A1A1A"/>
                </a:solidFill>
                <a:effectLst/>
                <a:latin typeface="inherit"/>
              </a:rPr>
              <a:t>Amyloid Purpura</a:t>
            </a:r>
            <a:endParaRPr lang="de-DE" i="0" dirty="0">
              <a:solidFill>
                <a:srgbClr val="1A1A1A"/>
              </a:solidFill>
              <a:effectLst/>
              <a:latin typeface="ff-quadraat-web-pro"/>
            </a:endParaRPr>
          </a:p>
        </p:txBody>
      </p:sp>
      <p:sp>
        <p:nvSpPr>
          <p:cNvPr id="3" name="Fußzeilenplatzhalter 4">
            <a:extLst>
              <a:ext uri="{FF2B5EF4-FFF2-40B4-BE49-F238E27FC236}">
                <a16:creationId xmlns:a16="http://schemas.microsoft.com/office/drawing/2014/main" id="{699538C6-3101-2641-FCB5-2B6395C25629}"/>
              </a:ext>
            </a:extLst>
          </p:cNvPr>
          <p:cNvSpPr>
            <a:spLocks noGrp="1"/>
          </p:cNvSpPr>
          <p:nvPr>
            <p:ph type="ftr" sz="quarter" idx="3"/>
          </p:nvPr>
        </p:nvSpPr>
        <p:spPr>
          <a:xfrm>
            <a:off x="2517944" y="6354871"/>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en-US" sz="1200" b="0" dirty="0"/>
              <a:t>L. Eder and H. </a:t>
            </a:r>
            <a:r>
              <a:rPr lang="en-US" sz="1200" b="0" dirty="0" err="1"/>
              <a:t>Bitterman</a:t>
            </a:r>
            <a:r>
              <a:rPr lang="de-DE" sz="1200" b="0" dirty="0"/>
              <a:t>: </a:t>
            </a:r>
            <a:r>
              <a:rPr lang="de-DE" sz="1200" dirty="0"/>
              <a:t>Amyloid Purpura</a:t>
            </a:r>
          </a:p>
          <a:p>
            <a:pPr algn="r"/>
            <a:r>
              <a:rPr lang="en-US" sz="1200" b="0" dirty="0"/>
              <a:t>New England Journal of Medicine 2007 Vol. 356 Issue 23 Pages 2406-2406</a:t>
            </a:r>
          </a:p>
        </p:txBody>
      </p:sp>
      <p:sp>
        <p:nvSpPr>
          <p:cNvPr id="7" name="Textfeld 6">
            <a:extLst>
              <a:ext uri="{FF2B5EF4-FFF2-40B4-BE49-F238E27FC236}">
                <a16:creationId xmlns:a16="http://schemas.microsoft.com/office/drawing/2014/main" id="{ED1656C9-9C96-6FF4-B7D5-81CB85FB3051}"/>
              </a:ext>
            </a:extLst>
          </p:cNvPr>
          <p:cNvSpPr txBox="1"/>
          <p:nvPr/>
        </p:nvSpPr>
        <p:spPr>
          <a:xfrm>
            <a:off x="412125" y="4247927"/>
            <a:ext cx="11560530" cy="1938992"/>
          </a:xfrm>
          <a:prstGeom prst="rect">
            <a:avLst/>
          </a:prstGeom>
          <a:noFill/>
        </p:spPr>
        <p:txBody>
          <a:bodyPr wrap="square">
            <a:spAutoFit/>
          </a:bodyPr>
          <a:lstStyle>
            <a:defPPr>
              <a:defRPr lang="de-DE"/>
            </a:defPPr>
            <a:lvl1pPr>
              <a:defRPr sz="1200"/>
            </a:lvl1pPr>
          </a:lstStyle>
          <a:p>
            <a:r>
              <a:rPr lang="de-DE" dirty="0"/>
              <a:t>Eine 73-jährige Frau stellte sich mit neu aufgetretenen </a:t>
            </a:r>
            <a:r>
              <a:rPr lang="de-DE" dirty="0" err="1"/>
              <a:t>periorbitalen</a:t>
            </a:r>
            <a:r>
              <a:rPr lang="de-DE" dirty="0"/>
              <a:t> purpurnen, nicht bleichenden, nicht juckenden Läsionen vor. Die Läsionen traten spontan auf und waren nicht mit einem kürzlichen Trauma verbunden. Sie nahm weder Aspirin noch nichtsteroidale entzündungshemmende Medikamente oder andere Antikoagulanzien ein. Bei der körperlichen Untersuchung wurden keine ähnlichen Hautveränderungen an anderer Stelle festgestellt. Außerdem ergaben die Laboruntersuchungen eine leichte Beeinträchtigung der Nierenfunktion und eine Proteinurie im </a:t>
            </a:r>
            <a:r>
              <a:rPr lang="de-DE" dirty="0" err="1"/>
              <a:t>nephritischen</a:t>
            </a:r>
            <a:r>
              <a:rPr lang="de-DE" dirty="0"/>
              <a:t> Bereich. Das Blutbild zeigte eine leichte </a:t>
            </a:r>
            <a:r>
              <a:rPr lang="de-DE" dirty="0" err="1"/>
              <a:t>Thrombozytopenie</a:t>
            </a:r>
            <a:r>
              <a:rPr lang="de-DE" dirty="0"/>
              <a:t> (Thrombozytenzahl 80.000 pro Kubikmillimeter), während die </a:t>
            </a:r>
            <a:r>
              <a:rPr lang="de-DE" dirty="0" err="1"/>
              <a:t>Prothrombinzeit</a:t>
            </a:r>
            <a:r>
              <a:rPr lang="de-DE" dirty="0"/>
              <a:t> und die partielle Thromboplastinzeit normal waren. Etwa 3 Jahre zuvor hatte die Patientin die Diagnose eines multiplen Myeloms und einer erworbenen monoklonalen Immunglobulin-Leichtketten-Amyloidose erhalten, für die sie keine Behandlung benötigte. Es wurde eine Therapie mit Cyclophosphamid und Dexamethason eingeleitet. Die Hautläsionen nahmen wiederholt zu und ab, ohne dass eine Reaktion auf die Therapie erkennbar war. Die Patientin starb 6 Monate nach dem ersten Auftreten der Läsionen an einer Lungenentzündung.</a:t>
            </a:r>
            <a:br>
              <a:rPr lang="de-DE" dirty="0"/>
            </a:br>
            <a:r>
              <a:rPr lang="de-DE" dirty="0"/>
              <a:t>Eine Amyloid-Purpura tritt bei einer Minderheit von Patienten mit Amyloidose auf. Die Purpura tritt typischerweise oberhalb der Brustwarze auf und ist häufig im Bereich des Halses, des Gesichts und der Augenlider zu sehen. Man nimmt an, dass ein Faktor-X-Mangel, der durch die Bindung von Faktor X an </a:t>
            </a:r>
            <a:r>
              <a:rPr lang="de-DE" dirty="0" err="1"/>
              <a:t>Amyloidfibrillen</a:t>
            </a:r>
            <a:r>
              <a:rPr lang="de-DE" dirty="0"/>
              <a:t> entsteht, eine Ursache für die Blutungsdiathese ist, die bei Patienten mit Amyloidose auftreten kann.</a:t>
            </a:r>
          </a:p>
        </p:txBody>
      </p:sp>
      <p:pic>
        <p:nvPicPr>
          <p:cNvPr id="5" name="Grafik 4">
            <a:extLst>
              <a:ext uri="{FF2B5EF4-FFF2-40B4-BE49-F238E27FC236}">
                <a16:creationId xmlns:a16="http://schemas.microsoft.com/office/drawing/2014/main" id="{9B1CCCA2-72A6-214B-C1BD-15C79A2938B3}"/>
              </a:ext>
            </a:extLst>
          </p:cNvPr>
          <p:cNvPicPr>
            <a:picLocks noChangeAspect="1"/>
          </p:cNvPicPr>
          <p:nvPr/>
        </p:nvPicPr>
        <p:blipFill>
          <a:blip r:embed="rId3"/>
          <a:stretch>
            <a:fillRect/>
          </a:stretch>
        </p:blipFill>
        <p:spPr>
          <a:xfrm>
            <a:off x="2852671" y="1334910"/>
            <a:ext cx="6944342" cy="2913017"/>
          </a:xfrm>
          <a:prstGeom prst="rect">
            <a:avLst/>
          </a:prstGeom>
        </p:spPr>
      </p:pic>
    </p:spTree>
    <p:extLst>
      <p:ext uri="{BB962C8B-B14F-4D97-AF65-F5344CB8AC3E}">
        <p14:creationId xmlns:p14="http://schemas.microsoft.com/office/powerpoint/2010/main" val="3175372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9969CCE-3785-66EF-C315-B03821B019AF}"/>
              </a:ext>
            </a:extLst>
          </p:cNvPr>
          <p:cNvSpPr>
            <a:spLocks noGrp="1"/>
          </p:cNvSpPr>
          <p:nvPr>
            <p:ph idx="1"/>
          </p:nvPr>
        </p:nvSpPr>
        <p:spPr>
          <a:xfrm>
            <a:off x="846763" y="1470983"/>
            <a:ext cx="7553624" cy="1989138"/>
          </a:xfrm>
        </p:spPr>
        <p:txBody>
          <a:bodyPr>
            <a:normAutofit lnSpcReduction="10000"/>
          </a:bodyPr>
          <a:lstStyle/>
          <a:p>
            <a:pPr marL="342900" indent="-342900">
              <a:buFont typeface="+mj-lt"/>
              <a:buAutoNum type="arabicPeriod"/>
            </a:pPr>
            <a:r>
              <a:rPr lang="de-DE" sz="2200" dirty="0">
                <a:solidFill>
                  <a:srgbClr val="363D3B"/>
                </a:solidFill>
                <a:latin typeface="Arial" panose="020B0604020202020204" pitchFamily="34" charset="0"/>
                <a:cs typeface="Arial" panose="020B0604020202020204" pitchFamily="34" charset="0"/>
              </a:rPr>
              <a:t>Kreatinin </a:t>
            </a:r>
            <a:r>
              <a:rPr lang="de-DE" sz="2200" dirty="0">
                <a:solidFill>
                  <a:srgbClr val="363D3B"/>
                </a:solidFill>
                <a:latin typeface="Arial" panose="020B0604020202020204" pitchFamily="34" charset="0"/>
                <a:cs typeface="Arial" panose="020B0604020202020204" pitchFamily="34" charset="0"/>
                <a:sym typeface="Wingdings" panose="05000000000000000000" pitchFamily="2" charset="2"/>
              </a:rPr>
              <a:t> </a:t>
            </a:r>
            <a:r>
              <a:rPr lang="de-DE" sz="2200" dirty="0" err="1">
                <a:solidFill>
                  <a:srgbClr val="363D3B"/>
                </a:solidFill>
                <a:latin typeface="Arial" panose="020B0604020202020204" pitchFamily="34" charset="0"/>
                <a:cs typeface="Arial" panose="020B0604020202020204" pitchFamily="34" charset="0"/>
                <a:sym typeface="Wingdings" panose="05000000000000000000" pitchFamily="2" charset="2"/>
              </a:rPr>
              <a:t>eGFR</a:t>
            </a:r>
            <a:endParaRPr lang="de-DE" sz="2200" dirty="0">
              <a:solidFill>
                <a:srgbClr val="363D3B"/>
              </a:solidFill>
              <a:latin typeface="Arial" panose="020B0604020202020204" pitchFamily="34" charset="0"/>
              <a:cs typeface="Arial" panose="020B0604020202020204" pitchFamily="34" charset="0"/>
              <a:sym typeface="Wingdings" panose="05000000000000000000" pitchFamily="2" charset="2"/>
            </a:endParaRPr>
          </a:p>
          <a:p>
            <a:pPr marL="342900" indent="-342900">
              <a:buFont typeface="+mj-lt"/>
              <a:buAutoNum type="arabicPeriod"/>
            </a:pPr>
            <a:endParaRPr lang="de-DE" sz="2200" dirty="0">
              <a:solidFill>
                <a:srgbClr val="363D3B"/>
              </a:solidFill>
              <a:latin typeface="Arial" panose="020B0604020202020204" pitchFamily="34" charset="0"/>
              <a:cs typeface="Arial" panose="020B0604020202020204" pitchFamily="34" charset="0"/>
              <a:sym typeface="Wingdings" panose="05000000000000000000" pitchFamily="2" charset="2"/>
            </a:endParaRPr>
          </a:p>
          <a:p>
            <a:pPr marL="342900" indent="-342900">
              <a:buFont typeface="+mj-lt"/>
              <a:buAutoNum type="arabicPeriod"/>
            </a:pPr>
            <a:r>
              <a:rPr lang="de-DE" sz="2200" dirty="0">
                <a:solidFill>
                  <a:srgbClr val="363D3B"/>
                </a:solidFill>
                <a:latin typeface="Arial" panose="020B0604020202020204" pitchFamily="34" charset="0"/>
                <a:cs typeface="Arial" panose="020B0604020202020204" pitchFamily="34" charset="0"/>
                <a:sym typeface="Wingdings" panose="05000000000000000000" pitchFamily="2" charset="2"/>
              </a:rPr>
              <a:t>Albuminurie (UACG  </a:t>
            </a:r>
            <a:r>
              <a:rPr lang="de-DE" sz="2200" dirty="0" err="1">
                <a:solidFill>
                  <a:srgbClr val="363D3B"/>
                </a:solidFill>
                <a:latin typeface="Arial" panose="020B0604020202020204" pitchFamily="34" charset="0"/>
                <a:cs typeface="Arial" panose="020B0604020202020204" pitchFamily="34" charset="0"/>
                <a:sym typeface="Wingdings" panose="05000000000000000000" pitchFamily="2" charset="2"/>
              </a:rPr>
              <a:t>UrinAlbuminCreatinin</a:t>
            </a:r>
            <a:r>
              <a:rPr lang="de-DE" sz="2200" dirty="0">
                <a:solidFill>
                  <a:srgbClr val="363D3B"/>
                </a:solidFill>
                <a:latin typeface="Arial" panose="020B0604020202020204" pitchFamily="34" charset="0"/>
                <a:cs typeface="Arial" panose="020B0604020202020204" pitchFamily="34" charset="0"/>
                <a:sym typeface="Wingdings" panose="05000000000000000000" pitchFamily="2" charset="2"/>
              </a:rPr>
              <a:t>-Gradient)</a:t>
            </a:r>
          </a:p>
          <a:p>
            <a:pPr marL="342900" indent="-342900">
              <a:buFont typeface="+mj-lt"/>
              <a:buAutoNum type="arabicPeriod"/>
            </a:pPr>
            <a:endParaRPr lang="de-DE" sz="2200" dirty="0">
              <a:solidFill>
                <a:srgbClr val="363D3B"/>
              </a:solidFill>
              <a:latin typeface="Arial" panose="020B0604020202020204" pitchFamily="34" charset="0"/>
              <a:cs typeface="Arial" panose="020B0604020202020204" pitchFamily="34" charset="0"/>
              <a:sym typeface="Wingdings" panose="05000000000000000000" pitchFamily="2" charset="2"/>
            </a:endParaRPr>
          </a:p>
          <a:p>
            <a:pPr marL="342900" indent="-342900">
              <a:buFont typeface="+mj-lt"/>
              <a:buAutoNum type="arabicPeriod"/>
            </a:pPr>
            <a:r>
              <a:rPr lang="de-DE" sz="2200" dirty="0">
                <a:solidFill>
                  <a:srgbClr val="363D3B"/>
                </a:solidFill>
                <a:latin typeface="Arial" panose="020B0604020202020204" pitchFamily="34" charset="0"/>
                <a:cs typeface="Arial" panose="020B0604020202020204" pitchFamily="34" charset="0"/>
                <a:sym typeface="Wingdings" panose="05000000000000000000" pitchFamily="2" charset="2"/>
              </a:rPr>
              <a:t>Bildgebung: Sonographie</a:t>
            </a:r>
          </a:p>
          <a:p>
            <a:pPr marL="342900" indent="-342900">
              <a:buFont typeface="+mj-lt"/>
              <a:buAutoNum type="arabicPeriod"/>
            </a:pPr>
            <a:endParaRPr lang="de-DE" dirty="0">
              <a:sym typeface="Wingdings" panose="05000000000000000000" pitchFamily="2" charset="2"/>
            </a:endParaRPr>
          </a:p>
          <a:p>
            <a:endParaRPr lang="de-DE" dirty="0">
              <a:sym typeface="Wingdings" panose="05000000000000000000" pitchFamily="2" charset="2"/>
            </a:endParaRPr>
          </a:p>
        </p:txBody>
      </p:sp>
      <p:sp>
        <p:nvSpPr>
          <p:cNvPr id="2" name="Titel 1">
            <a:extLst>
              <a:ext uri="{FF2B5EF4-FFF2-40B4-BE49-F238E27FC236}">
                <a16:creationId xmlns:a16="http://schemas.microsoft.com/office/drawing/2014/main" id="{F05DE102-1552-DB05-678E-1F8C73875C90}"/>
              </a:ext>
            </a:extLst>
          </p:cNvPr>
          <p:cNvSpPr>
            <a:spLocks noGrp="1"/>
          </p:cNvSpPr>
          <p:nvPr>
            <p:ph type="title"/>
          </p:nvPr>
        </p:nvSpPr>
        <p:spPr>
          <a:xfrm>
            <a:off x="816283" y="355855"/>
            <a:ext cx="10078904" cy="685800"/>
          </a:xfrm>
        </p:spPr>
        <p:txBody>
          <a:bodyPr/>
          <a:lstStyle/>
          <a:p>
            <a:r>
              <a:rPr lang="de-DE" sz="3200" b="0" dirty="0">
                <a:solidFill>
                  <a:srgbClr val="363D3B"/>
                </a:solidFill>
                <a:latin typeface="Arial" panose="020B0604020202020204" pitchFamily="34" charset="0"/>
                <a:cs typeface="Arial" panose="020B0604020202020204" pitchFamily="34" charset="0"/>
              </a:rPr>
              <a:t>Diagnostische Trias</a:t>
            </a:r>
          </a:p>
        </p:txBody>
      </p:sp>
      <p:pic>
        <p:nvPicPr>
          <p:cNvPr id="7" name="Grafik 6">
            <a:extLst>
              <a:ext uri="{FF2B5EF4-FFF2-40B4-BE49-F238E27FC236}">
                <a16:creationId xmlns:a16="http://schemas.microsoft.com/office/drawing/2014/main" id="{5362B667-A07E-1988-4F74-322027803AB2}"/>
              </a:ext>
            </a:extLst>
          </p:cNvPr>
          <p:cNvPicPr>
            <a:picLocks noChangeAspect="1"/>
          </p:cNvPicPr>
          <p:nvPr/>
        </p:nvPicPr>
        <p:blipFill>
          <a:blip r:embed="rId3"/>
          <a:stretch>
            <a:fillRect/>
          </a:stretch>
        </p:blipFill>
        <p:spPr>
          <a:xfrm>
            <a:off x="620832" y="3571626"/>
            <a:ext cx="7624818" cy="2909909"/>
          </a:xfrm>
          <a:prstGeom prst="rect">
            <a:avLst/>
          </a:prstGeom>
        </p:spPr>
      </p:pic>
      <p:pic>
        <p:nvPicPr>
          <p:cNvPr id="8" name="Picture 2" descr="http://www.mensvita.de/wp-content/uploads/2010/01/mann_dicker_Bauch.jpg">
            <a:extLst>
              <a:ext uri="{FF2B5EF4-FFF2-40B4-BE49-F238E27FC236}">
                <a16:creationId xmlns:a16="http://schemas.microsoft.com/office/drawing/2014/main" id="{C6A4341C-8C45-EB4B-CF46-7322D4707AF7}"/>
              </a:ext>
            </a:extLst>
          </p:cNvPr>
          <p:cNvPicPr>
            <a:picLocks noChangeAspect="1" noChangeArrowheads="1"/>
          </p:cNvPicPr>
          <p:nvPr/>
        </p:nvPicPr>
        <p:blipFill>
          <a:blip r:embed="rId4" cstate="print"/>
          <a:srcRect/>
          <a:stretch>
            <a:fillRect/>
          </a:stretch>
        </p:blipFill>
        <p:spPr bwMode="auto">
          <a:xfrm>
            <a:off x="9771163" y="1635454"/>
            <a:ext cx="1112873" cy="1082173"/>
          </a:xfrm>
          <a:prstGeom prst="rect">
            <a:avLst/>
          </a:prstGeom>
          <a:noFill/>
        </p:spPr>
      </p:pic>
      <p:grpSp>
        <p:nvGrpSpPr>
          <p:cNvPr id="9" name="Gruppieren 8">
            <a:extLst>
              <a:ext uri="{FF2B5EF4-FFF2-40B4-BE49-F238E27FC236}">
                <a16:creationId xmlns:a16="http://schemas.microsoft.com/office/drawing/2014/main" id="{71918CA3-D013-0B30-B67D-A5B67F91FAA6}"/>
              </a:ext>
            </a:extLst>
          </p:cNvPr>
          <p:cNvGrpSpPr/>
          <p:nvPr/>
        </p:nvGrpSpPr>
        <p:grpSpPr>
          <a:xfrm>
            <a:off x="9946169" y="3690390"/>
            <a:ext cx="1296864" cy="1872691"/>
            <a:chOff x="5004048" y="1268760"/>
            <a:chExt cx="3672408" cy="4896544"/>
          </a:xfrm>
        </p:grpSpPr>
        <p:pic>
          <p:nvPicPr>
            <p:cNvPr id="10" name="Picture 4" descr="http://de.dreamstime.com/alte-frau-thumb17689899.jpg">
              <a:extLst>
                <a:ext uri="{FF2B5EF4-FFF2-40B4-BE49-F238E27FC236}">
                  <a16:creationId xmlns:a16="http://schemas.microsoft.com/office/drawing/2014/main" id="{B46060D9-E14A-E60A-2BAA-BB7B906268B5}"/>
                </a:ext>
              </a:extLst>
            </p:cNvPr>
            <p:cNvPicPr>
              <a:picLocks noChangeAspect="1" noChangeArrowheads="1"/>
            </p:cNvPicPr>
            <p:nvPr/>
          </p:nvPicPr>
          <p:blipFill>
            <a:blip r:embed="rId5" cstate="print"/>
            <a:srcRect/>
            <a:stretch>
              <a:fillRect/>
            </a:stretch>
          </p:blipFill>
          <p:spPr bwMode="auto">
            <a:xfrm>
              <a:off x="5004048" y="1268760"/>
              <a:ext cx="3600400" cy="4850838"/>
            </a:xfrm>
            <a:prstGeom prst="rect">
              <a:avLst/>
            </a:prstGeom>
            <a:noFill/>
          </p:spPr>
        </p:pic>
        <p:sp>
          <p:nvSpPr>
            <p:cNvPr id="11" name="Rechteck 10">
              <a:extLst>
                <a:ext uri="{FF2B5EF4-FFF2-40B4-BE49-F238E27FC236}">
                  <a16:creationId xmlns:a16="http://schemas.microsoft.com/office/drawing/2014/main" id="{DDA1EEE5-4B3A-33A6-EDAC-01B8C6BE5503}"/>
                </a:ext>
              </a:extLst>
            </p:cNvPr>
            <p:cNvSpPr/>
            <p:nvPr/>
          </p:nvSpPr>
          <p:spPr bwMode="auto">
            <a:xfrm>
              <a:off x="6660232" y="5877272"/>
              <a:ext cx="2016224"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fontAlgn="base">
                <a:spcBef>
                  <a:spcPct val="0"/>
                </a:spcBef>
                <a:spcAft>
                  <a:spcPct val="0"/>
                </a:spcAft>
              </a:pPr>
              <a:endParaRPr lang="de-DE">
                <a:solidFill>
                  <a:srgbClr val="000000"/>
                </a:solidFill>
                <a:latin typeface="Arial" charset="0"/>
              </a:endParaRPr>
            </a:p>
          </p:txBody>
        </p:sp>
        <p:sp>
          <p:nvSpPr>
            <p:cNvPr id="12" name="Rechteck 11">
              <a:extLst>
                <a:ext uri="{FF2B5EF4-FFF2-40B4-BE49-F238E27FC236}">
                  <a16:creationId xmlns:a16="http://schemas.microsoft.com/office/drawing/2014/main" id="{0231360F-B6B5-7E16-5F54-4CB85EDDD753}"/>
                </a:ext>
              </a:extLst>
            </p:cNvPr>
            <p:cNvSpPr/>
            <p:nvPr/>
          </p:nvSpPr>
          <p:spPr bwMode="auto">
            <a:xfrm>
              <a:off x="6084168" y="2017306"/>
              <a:ext cx="547036"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fontAlgn="base">
                <a:spcBef>
                  <a:spcPct val="0"/>
                </a:spcBef>
                <a:spcAft>
                  <a:spcPct val="0"/>
                </a:spcAft>
              </a:pPr>
              <a:endParaRPr lang="de-DE">
                <a:solidFill>
                  <a:srgbClr val="000000"/>
                </a:solidFill>
                <a:latin typeface="Arial" charset="0"/>
              </a:endParaRPr>
            </a:p>
          </p:txBody>
        </p:sp>
      </p:grpSp>
      <p:pic>
        <p:nvPicPr>
          <p:cNvPr id="4" name="Grafik 3">
            <a:extLst>
              <a:ext uri="{FF2B5EF4-FFF2-40B4-BE49-F238E27FC236}">
                <a16:creationId xmlns:a16="http://schemas.microsoft.com/office/drawing/2014/main" id="{25254BFF-5A70-CCB3-F51A-C7616AF7B09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942989" y="52914"/>
            <a:ext cx="1166461" cy="837674"/>
          </a:xfrm>
          <a:prstGeom prst="rect">
            <a:avLst/>
          </a:prstGeom>
        </p:spPr>
      </p:pic>
      <p:pic>
        <p:nvPicPr>
          <p:cNvPr id="6" name="Grafik 5">
            <a:extLst>
              <a:ext uri="{FF2B5EF4-FFF2-40B4-BE49-F238E27FC236}">
                <a16:creationId xmlns:a16="http://schemas.microsoft.com/office/drawing/2014/main" id="{F32DE612-6953-C9FB-F935-810ABD96E42C}"/>
              </a:ext>
            </a:extLst>
          </p:cNvPr>
          <p:cNvPicPr>
            <a:picLocks noChangeAspect="1"/>
          </p:cNvPicPr>
          <p:nvPr/>
        </p:nvPicPr>
        <p:blipFill>
          <a:blip r:embed="rId7">
            <a:clrChange>
              <a:clrFrom>
                <a:srgbClr val="FAFAFA"/>
              </a:clrFrom>
              <a:clrTo>
                <a:srgbClr val="FAFAFA">
                  <a:alpha val="0"/>
                </a:srgbClr>
              </a:clrTo>
            </a:clrChange>
          </a:blip>
          <a:stretch>
            <a:fillRect/>
          </a:stretch>
        </p:blipFill>
        <p:spPr>
          <a:xfrm>
            <a:off x="0" y="6118860"/>
            <a:ext cx="711842" cy="739140"/>
          </a:xfrm>
          <a:prstGeom prst="rect">
            <a:avLst/>
          </a:prstGeom>
        </p:spPr>
      </p:pic>
    </p:spTree>
    <p:extLst>
      <p:ext uri="{BB962C8B-B14F-4D97-AF65-F5344CB8AC3E}">
        <p14:creationId xmlns:p14="http://schemas.microsoft.com/office/powerpoint/2010/main" val="367673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E154AE-2906-040B-76C7-EC7685F7A6BB}"/>
              </a:ext>
            </a:extLst>
          </p:cNvPr>
          <p:cNvSpPr>
            <a:spLocks noGrp="1"/>
          </p:cNvSpPr>
          <p:nvPr>
            <p:ph type="title"/>
          </p:nvPr>
        </p:nvSpPr>
        <p:spPr/>
        <p:txBody>
          <a:bodyPr/>
          <a:lstStyle/>
          <a:p>
            <a:r>
              <a:rPr lang="de-DE" i="0" dirty="0" err="1">
                <a:solidFill>
                  <a:srgbClr val="1A1A1A"/>
                </a:solidFill>
                <a:effectLst/>
                <a:latin typeface="inherit"/>
              </a:rPr>
              <a:t>Makroglossie</a:t>
            </a:r>
            <a:r>
              <a:rPr lang="de-DE" i="0" dirty="0">
                <a:solidFill>
                  <a:srgbClr val="1A1A1A"/>
                </a:solidFill>
                <a:effectLst/>
                <a:latin typeface="inherit"/>
              </a:rPr>
              <a:t> bei Leichtketten - Amyloidose</a:t>
            </a:r>
            <a:endParaRPr lang="de-DE" dirty="0"/>
          </a:p>
        </p:txBody>
      </p:sp>
      <p:sp>
        <p:nvSpPr>
          <p:cNvPr id="3" name="Fußzeilenplatzhalter 4">
            <a:extLst>
              <a:ext uri="{FF2B5EF4-FFF2-40B4-BE49-F238E27FC236}">
                <a16:creationId xmlns:a16="http://schemas.microsoft.com/office/drawing/2014/main" id="{699538C6-3101-2641-FCB5-2B6395C25629}"/>
              </a:ext>
            </a:extLst>
          </p:cNvPr>
          <p:cNvSpPr>
            <a:spLocks noGrp="1"/>
          </p:cNvSpPr>
          <p:nvPr>
            <p:ph type="ftr" sz="quarter" idx="3"/>
          </p:nvPr>
        </p:nvSpPr>
        <p:spPr>
          <a:xfrm>
            <a:off x="2504661" y="6341992"/>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de-DE" sz="1200" dirty="0"/>
              <a:t>Literatur</a:t>
            </a:r>
            <a:br>
              <a:rPr lang="de-DE" sz="1200" dirty="0"/>
            </a:br>
            <a:r>
              <a:rPr lang="de-DE" sz="1200" b="0" dirty="0"/>
              <a:t>J. Melo Alves and N. </a:t>
            </a:r>
            <a:r>
              <a:rPr lang="de-DE" sz="1200" b="0" dirty="0" err="1"/>
              <a:t>Marto</a:t>
            </a:r>
            <a:r>
              <a:rPr lang="de-DE" sz="1200" b="0" dirty="0"/>
              <a:t>´: </a:t>
            </a:r>
            <a:r>
              <a:rPr lang="de-DE" sz="1200" dirty="0" err="1"/>
              <a:t>Macroglossia</a:t>
            </a:r>
            <a:r>
              <a:rPr lang="de-DE" sz="1200" dirty="0"/>
              <a:t> in Light-Chain </a:t>
            </a:r>
            <a:r>
              <a:rPr lang="de-DE" sz="1200" dirty="0" err="1"/>
              <a:t>Amyloidosis</a:t>
            </a:r>
            <a:endParaRPr lang="de-DE" sz="1200" dirty="0"/>
          </a:p>
          <a:p>
            <a:pPr marR="0" algn="r"/>
            <a:r>
              <a:rPr lang="en-US" sz="1200" b="0" dirty="0"/>
              <a:t>New England Journal of Medicine 2018 Vol. 378 Issue 24 Pages 2321-2321</a:t>
            </a:r>
            <a:br>
              <a:rPr lang="de-DE" b="0" dirty="0"/>
            </a:br>
            <a:endParaRPr lang="de-DE" b="0" dirty="0"/>
          </a:p>
        </p:txBody>
      </p:sp>
      <p:pic>
        <p:nvPicPr>
          <p:cNvPr id="5" name="Grafik 4">
            <a:extLst>
              <a:ext uri="{FF2B5EF4-FFF2-40B4-BE49-F238E27FC236}">
                <a16:creationId xmlns:a16="http://schemas.microsoft.com/office/drawing/2014/main" id="{755BE8BC-7B21-C0D4-0D6D-989D82FDADC1}"/>
              </a:ext>
            </a:extLst>
          </p:cNvPr>
          <p:cNvPicPr>
            <a:picLocks noChangeAspect="1"/>
          </p:cNvPicPr>
          <p:nvPr/>
        </p:nvPicPr>
        <p:blipFill>
          <a:blip r:embed="rId3"/>
          <a:stretch>
            <a:fillRect/>
          </a:stretch>
        </p:blipFill>
        <p:spPr>
          <a:xfrm>
            <a:off x="760977" y="1781584"/>
            <a:ext cx="7350132" cy="3029756"/>
          </a:xfrm>
          <a:prstGeom prst="rect">
            <a:avLst/>
          </a:prstGeom>
        </p:spPr>
      </p:pic>
      <p:sp>
        <p:nvSpPr>
          <p:cNvPr id="7" name="Textfeld 6">
            <a:extLst>
              <a:ext uri="{FF2B5EF4-FFF2-40B4-BE49-F238E27FC236}">
                <a16:creationId xmlns:a16="http://schemas.microsoft.com/office/drawing/2014/main" id="{ED1656C9-9C96-6FF4-B7D5-81CB85FB3051}"/>
              </a:ext>
            </a:extLst>
          </p:cNvPr>
          <p:cNvSpPr txBox="1"/>
          <p:nvPr/>
        </p:nvSpPr>
        <p:spPr>
          <a:xfrm>
            <a:off x="8158766" y="1837181"/>
            <a:ext cx="3272258" cy="2492990"/>
          </a:xfrm>
          <a:prstGeom prst="rect">
            <a:avLst/>
          </a:prstGeom>
          <a:noFill/>
        </p:spPr>
        <p:txBody>
          <a:bodyPr wrap="square">
            <a:spAutoFit/>
          </a:bodyPr>
          <a:lstStyle>
            <a:defPPr>
              <a:defRPr lang="de-DE"/>
            </a:defPPr>
            <a:lvl1pPr>
              <a:defRPr sz="1200"/>
            </a:lvl1pPr>
          </a:lstStyle>
          <a:p>
            <a:r>
              <a:rPr lang="de-DE" dirty="0"/>
              <a:t>Ein 78-jähriger Mann stellte sich in der Notaufnahme vor und klagte seit zwei Wochen über generalisierte Ödeme, Schwäche und Brustschmerzen. Er gab an, dass seine Zunge im vergangenen Jahr größer und zunehmend steif geworden sei und dass ihm das Schlucken schwer falle. Die körperliche Untersuchung ergab eine </a:t>
            </a:r>
            <a:r>
              <a:rPr lang="de-DE" dirty="0" err="1"/>
              <a:t>Makroglossie</a:t>
            </a:r>
            <a:r>
              <a:rPr lang="de-DE" dirty="0"/>
              <a:t> mit Einbuchtungen an den Zähnen (Tafel A). Die Laborbefunde wiesen eine Proteinurie (2+ Protein bei der Dipstick-Urinanalyse und 505 mg Protein pro 24-Stunden-Sammlung) sowie erhöhte Werte von Troponin I (1,99 </a:t>
            </a:r>
            <a:r>
              <a:rPr lang="de-DE" dirty="0" err="1"/>
              <a:t>μg</a:t>
            </a:r>
            <a:r>
              <a:rPr lang="de-DE" dirty="0"/>
              <a:t> pro Liter [Referenzbereich </a:t>
            </a:r>
          </a:p>
        </p:txBody>
      </p:sp>
    </p:spTree>
    <p:extLst>
      <p:ext uri="{BB962C8B-B14F-4D97-AF65-F5344CB8AC3E}">
        <p14:creationId xmlns:p14="http://schemas.microsoft.com/office/powerpoint/2010/main" val="3640643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nhaltsplatzhalter 4" descr="Ein Bild, das Nahaufnahme, Fleisch, Haut, Person enthält.&#10;&#10;Automatisch generierte Beschreibung">
            <a:extLst>
              <a:ext uri="{FF2B5EF4-FFF2-40B4-BE49-F238E27FC236}">
                <a16:creationId xmlns:a16="http://schemas.microsoft.com/office/drawing/2014/main" id="{9C7A4183-1456-09AA-B526-EC321A897BFD}"/>
              </a:ext>
            </a:extLst>
          </p:cNvPr>
          <p:cNvPicPr>
            <a:picLocks noGrp="1" noChangeAspect="1"/>
          </p:cNvPicPr>
          <p:nvPr>
            <p:ph idx="1"/>
          </p:nvPr>
        </p:nvPicPr>
        <p:blipFill rotWithShape="1">
          <a:blip r:embed="rId2"/>
          <a:srcRect t="23551" r="-1" b="21564"/>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Tree>
    <p:extLst>
      <p:ext uri="{BB962C8B-B14F-4D97-AF65-F5344CB8AC3E}">
        <p14:creationId xmlns:p14="http://schemas.microsoft.com/office/powerpoint/2010/main" val="41306770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1AED13-0B70-E046-440B-4788C44BF9DA}"/>
              </a:ext>
            </a:extLst>
          </p:cNvPr>
          <p:cNvSpPr>
            <a:spLocks noGrp="1"/>
          </p:cNvSpPr>
          <p:nvPr>
            <p:ph type="title"/>
          </p:nvPr>
        </p:nvSpPr>
        <p:spPr/>
        <p:txBody>
          <a:bodyPr vert="horz" lIns="91440" tIns="45720" rIns="91440" bIns="45720" rtlCol="0" anchor="ctr">
            <a:normAutofit/>
          </a:bodyPr>
          <a:lstStyle/>
          <a:p>
            <a:r>
              <a:rPr lang="de-DE" dirty="0">
                <a:solidFill>
                  <a:srgbClr val="1A1A1A"/>
                </a:solidFill>
                <a:latin typeface="inherit"/>
              </a:rPr>
              <a:t>Uvula Amyloidose</a:t>
            </a:r>
          </a:p>
        </p:txBody>
      </p:sp>
      <p:pic>
        <p:nvPicPr>
          <p:cNvPr id="4" name="Grafik 3">
            <a:extLst>
              <a:ext uri="{FF2B5EF4-FFF2-40B4-BE49-F238E27FC236}">
                <a16:creationId xmlns:a16="http://schemas.microsoft.com/office/drawing/2014/main" id="{30ABFFDB-7284-3BC4-B338-AC3C9B8A141A}"/>
              </a:ext>
            </a:extLst>
          </p:cNvPr>
          <p:cNvPicPr>
            <a:picLocks noChangeAspect="1"/>
          </p:cNvPicPr>
          <p:nvPr/>
        </p:nvPicPr>
        <p:blipFill>
          <a:blip r:embed="rId3"/>
          <a:stretch>
            <a:fillRect/>
          </a:stretch>
        </p:blipFill>
        <p:spPr>
          <a:xfrm>
            <a:off x="1615620" y="1452450"/>
            <a:ext cx="3084787" cy="4344641"/>
          </a:xfrm>
          <a:prstGeom prst="rect">
            <a:avLst/>
          </a:prstGeom>
        </p:spPr>
      </p:pic>
      <p:sp>
        <p:nvSpPr>
          <p:cNvPr id="6" name="Textfeld 5">
            <a:extLst>
              <a:ext uri="{FF2B5EF4-FFF2-40B4-BE49-F238E27FC236}">
                <a16:creationId xmlns:a16="http://schemas.microsoft.com/office/drawing/2014/main" id="{B73B4510-C62D-F88F-59BD-7D592A975CAB}"/>
              </a:ext>
            </a:extLst>
          </p:cNvPr>
          <p:cNvSpPr txBox="1"/>
          <p:nvPr/>
        </p:nvSpPr>
        <p:spPr>
          <a:xfrm>
            <a:off x="5303768" y="1452450"/>
            <a:ext cx="6095170" cy="3785652"/>
          </a:xfrm>
          <a:prstGeom prst="rect">
            <a:avLst/>
          </a:prstGeom>
          <a:noFill/>
        </p:spPr>
        <p:txBody>
          <a:bodyPr wrap="square">
            <a:spAutoFit/>
          </a:bodyPr>
          <a:lstStyle>
            <a:defPPr>
              <a:defRPr lang="de-DE"/>
            </a:defPPr>
            <a:lvl1pPr>
              <a:defRPr sz="1200"/>
            </a:lvl1pPr>
          </a:lstStyle>
          <a:p>
            <a:r>
              <a:rPr lang="de-DE" dirty="0"/>
              <a:t>Ein 61-jähriger Mann stellte sich in der hämatologischen Abteilung mit zunehmenden Schwierigkeiten beim Schlucken von Nahrung vor. Er beschrieb auch eine 2-jährige Geschichte von Ödemen in seinen Händen und im Gesicht sowie trockene Haut und Haarausfall. Die körperliche Untersuchung des Oropharynx ergab eine </a:t>
            </a:r>
            <a:r>
              <a:rPr lang="de-DE" dirty="0" err="1"/>
              <a:t>Makroglossie</a:t>
            </a:r>
            <a:r>
              <a:rPr lang="de-DE" dirty="0"/>
              <a:t> mit hinterer Skalierung, Rötung des Gaumenbogens und ein vergrößertes Zäpfchen. Es wurde eine Biopsie des Gaumenzäpfchens durchgeführt, und die Färbung mit Kongorot zeigte eine apfelgrüne Doppelbrechung, die auf </a:t>
            </a:r>
            <a:r>
              <a:rPr lang="de-DE" dirty="0" err="1"/>
              <a:t>Amyloidablagerungen</a:t>
            </a:r>
            <a:r>
              <a:rPr lang="de-DE" dirty="0"/>
              <a:t> hindeutete. Die immunhistochemische Analyse ergab hohe zirkulierende Konzentrationen der leichten Kappa-Kette. Die Serumelektrophorese mit </a:t>
            </a:r>
            <a:r>
              <a:rPr lang="de-DE" dirty="0" err="1"/>
              <a:t>Immunofixierung</a:t>
            </a:r>
            <a:r>
              <a:rPr lang="de-DE" dirty="0"/>
              <a:t> ergab einen monoklonalen Spike von 0,4 g pro Deziliter. Weitere Untersuchungen ergaben einen Gehalt an freier </a:t>
            </a:r>
            <a:r>
              <a:rPr lang="de-DE" dirty="0" err="1"/>
              <a:t>kappa</a:t>
            </a:r>
            <a:r>
              <a:rPr lang="de-DE" dirty="0"/>
              <a:t>-leichter Kette von 56,6 mg pro Liter (Referenzbereich 8,3 bis 27,0), ein erhöhtes Verhältnis von </a:t>
            </a:r>
            <a:r>
              <a:rPr lang="de-DE" dirty="0" err="1"/>
              <a:t>kappa</a:t>
            </a:r>
            <a:r>
              <a:rPr lang="de-DE" dirty="0"/>
              <a:t>- zu lambda-leichter Kette von 3,3 (Referenzbereich 0,26 bis 1,65) und Proteinurie (0,26 g Protein in einer 24-Stunden-Urinprobe). Die Durchflusszytometrie des Knochenmarks ergab 0,54 % Plasmazellen mit einem atypischen Phänotyp, und die Magnetresonanztomographie des Herzens deutete auf eine Amyloid-Beteiligung im linksventrikulären Myokard hin. Die Amyloidose ist durch die Ablagerung abnormaler Proteine in extrazellulärem Gewebe gekennzeichnet; bei der Leichtkettenform der Krankheit stammt das extrazelluläre Gewebe von Immunglobulin-Leichtketten, die mit einer Plasmazelldyskrasie einhergehen. Der Patient unterzog sich einer autologen Knochenmarktransplantation und hatte ein vollständiges Ansprechen</a:t>
            </a:r>
            <a:br>
              <a:rPr lang="de-DE" dirty="0"/>
            </a:br>
            <a:endParaRPr lang="de-DE" dirty="0"/>
          </a:p>
        </p:txBody>
      </p:sp>
      <p:sp>
        <p:nvSpPr>
          <p:cNvPr id="7" name="Textfeld 6">
            <a:extLst>
              <a:ext uri="{FF2B5EF4-FFF2-40B4-BE49-F238E27FC236}">
                <a16:creationId xmlns:a16="http://schemas.microsoft.com/office/drawing/2014/main" id="{F3E3A75C-5812-3C9A-E1F9-B7D32DEE8F25}"/>
              </a:ext>
            </a:extLst>
          </p:cNvPr>
          <p:cNvSpPr txBox="1"/>
          <p:nvPr/>
        </p:nvSpPr>
        <p:spPr>
          <a:xfrm>
            <a:off x="1500808" y="6189554"/>
            <a:ext cx="10691191" cy="646331"/>
          </a:xfrm>
          <a:prstGeom prst="rect">
            <a:avLst/>
          </a:prstGeom>
        </p:spPr>
        <p:txBody>
          <a:bodyPr vert="horz" lIns="91440" tIns="45720" rIns="91440" bIns="45720" rtlCol="0" anchor="ctr"/>
          <a:lstStyle>
            <a:defPPr>
              <a:defRPr lang="de-DE"/>
            </a:defPPr>
            <a:lvl1pPr algn="r">
              <a:defRPr lang="de-DE" sz="1200" b="1" dirty="0">
                <a:solidFill>
                  <a:srgbClr val="47CBCB"/>
                </a:solidFill>
              </a:defRPr>
            </a:lvl1pPr>
          </a:lstStyle>
          <a:p>
            <a:r>
              <a:rPr lang="pt-BR" b="0" dirty="0"/>
              <a:t>K. M. Galvez-Cardenas and D.-C. Varela</a:t>
            </a:r>
            <a:r>
              <a:rPr lang="de-DE" b="0" dirty="0"/>
              <a:t>: </a:t>
            </a:r>
            <a:r>
              <a:rPr lang="de-DE" dirty="0"/>
              <a:t>Uvula </a:t>
            </a:r>
            <a:r>
              <a:rPr lang="de-DE" dirty="0" err="1"/>
              <a:t>Amyloidosis</a:t>
            </a:r>
            <a:endParaRPr lang="de-DE" dirty="0"/>
          </a:p>
          <a:p>
            <a:r>
              <a:rPr lang="en-US" b="0" dirty="0"/>
              <a:t>New England Journal of Medicine 2020 Vol. 383 Issue 6 Pages 577-577</a:t>
            </a:r>
          </a:p>
        </p:txBody>
      </p:sp>
    </p:spTree>
    <p:extLst>
      <p:ext uri="{BB962C8B-B14F-4D97-AF65-F5344CB8AC3E}">
        <p14:creationId xmlns:p14="http://schemas.microsoft.com/office/powerpoint/2010/main" val="37997777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CFF817-F54C-4554-A7F7-B3CE78F3BCC6}"/>
              </a:ext>
            </a:extLst>
          </p:cNvPr>
          <p:cNvSpPr>
            <a:spLocks noGrp="1"/>
          </p:cNvSpPr>
          <p:nvPr>
            <p:ph type="title"/>
          </p:nvPr>
        </p:nvSpPr>
        <p:spPr/>
        <p:txBody>
          <a:bodyPr/>
          <a:lstStyle/>
          <a:p>
            <a:r>
              <a:rPr lang="de-DE" dirty="0">
                <a:solidFill>
                  <a:srgbClr val="202124"/>
                </a:solidFill>
                <a:latin typeface="Google Sans"/>
              </a:rPr>
              <a:t>Amyloidose vom AA-Typ</a:t>
            </a:r>
            <a:endParaRPr lang="de-DE" dirty="0"/>
          </a:p>
        </p:txBody>
      </p:sp>
      <p:pic>
        <p:nvPicPr>
          <p:cNvPr id="5" name="Grafik 4">
            <a:extLst>
              <a:ext uri="{FF2B5EF4-FFF2-40B4-BE49-F238E27FC236}">
                <a16:creationId xmlns:a16="http://schemas.microsoft.com/office/drawing/2014/main" id="{A36D914A-18D1-91CE-38F0-E751736D7F75}"/>
              </a:ext>
            </a:extLst>
          </p:cNvPr>
          <p:cNvPicPr>
            <a:picLocks noChangeAspect="1"/>
          </p:cNvPicPr>
          <p:nvPr/>
        </p:nvPicPr>
        <p:blipFill>
          <a:blip r:embed="rId3"/>
          <a:stretch>
            <a:fillRect/>
          </a:stretch>
        </p:blipFill>
        <p:spPr>
          <a:xfrm>
            <a:off x="940157" y="1497598"/>
            <a:ext cx="7927272" cy="4549033"/>
          </a:xfrm>
          <a:prstGeom prst="rect">
            <a:avLst/>
          </a:prstGeom>
        </p:spPr>
      </p:pic>
    </p:spTree>
    <p:extLst>
      <p:ext uri="{BB962C8B-B14F-4D97-AF65-F5344CB8AC3E}">
        <p14:creationId xmlns:p14="http://schemas.microsoft.com/office/powerpoint/2010/main" val="3577705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E4B87A-6C5E-B6D2-472F-E65BF015F5A9}"/>
              </a:ext>
            </a:extLst>
          </p:cNvPr>
          <p:cNvSpPr>
            <a:spLocks noGrp="1"/>
          </p:cNvSpPr>
          <p:nvPr>
            <p:ph type="title"/>
          </p:nvPr>
        </p:nvSpPr>
        <p:spPr/>
        <p:txBody>
          <a:bodyPr/>
          <a:lstStyle/>
          <a:p>
            <a:r>
              <a:rPr lang="de-DE" dirty="0"/>
              <a:t>AA Amyloidose</a:t>
            </a:r>
          </a:p>
        </p:txBody>
      </p:sp>
      <p:sp>
        <p:nvSpPr>
          <p:cNvPr id="3" name="Inhaltsplatzhalter 2">
            <a:extLst>
              <a:ext uri="{FF2B5EF4-FFF2-40B4-BE49-F238E27FC236}">
                <a16:creationId xmlns:a16="http://schemas.microsoft.com/office/drawing/2014/main" id="{4B139976-052B-6A56-A294-4BB7D9EC4BD4}"/>
              </a:ext>
            </a:extLst>
          </p:cNvPr>
          <p:cNvSpPr>
            <a:spLocks noGrp="1"/>
          </p:cNvSpPr>
          <p:nvPr>
            <p:ph idx="1"/>
          </p:nvPr>
        </p:nvSpPr>
        <p:spPr/>
        <p:txBody>
          <a:bodyPr>
            <a:normAutofit fontScale="92500" lnSpcReduction="10000"/>
          </a:bodyPr>
          <a:lstStyle/>
          <a:p>
            <a:pPr algn="l"/>
            <a:r>
              <a:rPr lang="de-DE" sz="1800" b="0" i="0" u="none" strike="noStrike" baseline="0" dirty="0">
                <a:solidFill>
                  <a:srgbClr val="000000"/>
                </a:solidFill>
                <a:latin typeface="MyriadPro-SemiCn"/>
              </a:rPr>
              <a:t>AA-Amyloidose ist eine seltene, </a:t>
            </a:r>
            <a:r>
              <a:rPr lang="de-DE" sz="1800" b="0" i="0" u="none" strike="noStrike" baseline="0" dirty="0" err="1">
                <a:solidFill>
                  <a:srgbClr val="000000"/>
                </a:solidFill>
                <a:latin typeface="MyriadPro-SemiCn"/>
              </a:rPr>
              <a:t>haufig</a:t>
            </a:r>
            <a:r>
              <a:rPr lang="de-DE" sz="1800" b="0" i="0" u="none" strike="noStrike" baseline="0" dirty="0">
                <a:solidFill>
                  <a:srgbClr val="000000"/>
                </a:solidFill>
                <a:latin typeface="MyriadPro-SemiCn"/>
              </a:rPr>
              <a:t> unterdiagnostizierte Erkrankung, deren Inzidenz in </a:t>
            </a:r>
            <a:r>
              <a:rPr lang="de-DE" sz="1800" b="0" i="0" u="none" strike="noStrike" baseline="0" dirty="0" err="1">
                <a:solidFill>
                  <a:srgbClr val="000000"/>
                </a:solidFill>
                <a:latin typeface="MyriadPro-SemiCn"/>
              </a:rPr>
              <a:t>Autopsiestudien</a:t>
            </a:r>
            <a:r>
              <a:rPr lang="de-DE" sz="1800" b="0" i="0" u="none" strike="noStrike" baseline="0" dirty="0">
                <a:solidFill>
                  <a:srgbClr val="000000"/>
                </a:solidFill>
                <a:latin typeface="MyriadPro-SemiCn"/>
              </a:rPr>
              <a:t> in westlichen Staaten bei 0,5–0,86% liegt, jedoch in </a:t>
            </a:r>
            <a:r>
              <a:rPr lang="de-DE" sz="1800" b="0" i="0" u="none" strike="noStrike" baseline="0" dirty="0" err="1">
                <a:solidFill>
                  <a:srgbClr val="000000"/>
                </a:solidFill>
                <a:latin typeface="MyriadPro-SemiCn"/>
              </a:rPr>
              <a:t>jungerer</a:t>
            </a:r>
            <a:r>
              <a:rPr lang="de-DE" sz="1800" b="0" i="0" u="none" strike="noStrike" baseline="0" dirty="0">
                <a:solidFill>
                  <a:srgbClr val="000000"/>
                </a:solidFill>
                <a:latin typeface="MyriadPro-SemiCn"/>
              </a:rPr>
              <a:t> Zeit deutlich abnimmt</a:t>
            </a:r>
          </a:p>
          <a:p>
            <a:pPr algn="l"/>
            <a:r>
              <a:rPr lang="de-DE" sz="1800" b="0" i="0" u="none" strike="noStrike" baseline="0" dirty="0">
                <a:solidFill>
                  <a:srgbClr val="000000"/>
                </a:solidFill>
                <a:latin typeface="MyriadPro-SemiCn"/>
              </a:rPr>
              <a:t>mediane Alter zum Zeitpunkt der Diagnose liegt zwischen 60 und 80 Jahren</a:t>
            </a:r>
          </a:p>
          <a:p>
            <a:pPr algn="l"/>
            <a:endParaRPr lang="de-DE" sz="1800" dirty="0">
              <a:solidFill>
                <a:srgbClr val="000000"/>
              </a:solidFill>
              <a:latin typeface="MyriadPro-SemiCn"/>
            </a:endParaRPr>
          </a:p>
          <a:p>
            <a:pPr algn="l"/>
            <a:r>
              <a:rPr lang="de-DE" sz="1800" b="0" i="0" u="none" strike="noStrike" baseline="0" dirty="0">
                <a:latin typeface="MyriadPro-SemiCn"/>
              </a:rPr>
              <a:t>genetische </a:t>
            </a:r>
            <a:r>
              <a:rPr lang="de-DE" sz="1800" b="0" i="0" u="none" strike="noStrike" baseline="0" dirty="0" err="1">
                <a:latin typeface="MyriadPro-SemiCn"/>
              </a:rPr>
              <a:t>Pradisposition</a:t>
            </a:r>
            <a:r>
              <a:rPr lang="de-DE" sz="1800" b="0" i="0" u="none" strike="noStrike" baseline="0" dirty="0">
                <a:latin typeface="MyriadPro-SemiCn"/>
              </a:rPr>
              <a:t> (SAA-Polymorphismen, </a:t>
            </a:r>
            <a:r>
              <a:rPr lang="de-DE" sz="1800" b="1" i="1" u="none" strike="noStrike" baseline="0" dirty="0">
                <a:latin typeface="MyriadPro-BoldIt"/>
              </a:rPr>
              <a:t>MEFV</a:t>
            </a:r>
            <a:r>
              <a:rPr lang="de-DE" sz="1800" b="0" i="0" u="none" strike="noStrike" baseline="0" dirty="0">
                <a:latin typeface="MyriadPro-SemiboldSemiCn"/>
              </a:rPr>
              <a:t>[„</a:t>
            </a:r>
            <a:r>
              <a:rPr lang="de-DE" sz="1800" b="0" i="0" u="none" strike="noStrike" baseline="0" dirty="0" err="1">
                <a:latin typeface="MyriadPro-SemiboldSemiCn"/>
              </a:rPr>
              <a:t>mediterranean</a:t>
            </a:r>
            <a:r>
              <a:rPr lang="de-DE" sz="1800" b="0" i="0" u="none" strike="noStrike" baseline="0" dirty="0">
                <a:latin typeface="MyriadPro-SemiboldSemiCn"/>
              </a:rPr>
              <a:t> </a:t>
            </a:r>
            <a:r>
              <a:rPr lang="de-DE" sz="1800" b="0" i="0" u="none" strike="noStrike" baseline="0" dirty="0" err="1">
                <a:latin typeface="MyriadPro-SemiboldSemiCn"/>
              </a:rPr>
              <a:t>fever</a:t>
            </a:r>
            <a:r>
              <a:rPr lang="de-DE" sz="1800" b="0" i="0" u="none" strike="noStrike" baseline="0" dirty="0">
                <a:latin typeface="MyriadPro-SemiboldSemiCn"/>
              </a:rPr>
              <a:t> </a:t>
            </a:r>
            <a:r>
              <a:rPr lang="de-DE" sz="1800" b="1" i="0" u="none" strike="noStrike" baseline="0" dirty="0" err="1">
                <a:latin typeface="MyriadPro-BoldSemiCn"/>
              </a:rPr>
              <a:t>gene</a:t>
            </a:r>
            <a:r>
              <a:rPr lang="de-DE" sz="1800" b="1" i="0" u="none" strike="noStrike" baseline="0" dirty="0">
                <a:latin typeface="MyriadPro-BoldSemiCn"/>
              </a:rPr>
              <a:t>“]-Genotyp</a:t>
            </a:r>
            <a:r>
              <a:rPr lang="de-DE" sz="1800" b="0" i="0" u="none" strike="noStrike" baseline="0" dirty="0">
                <a:latin typeface="MyriadPro-SemiCn"/>
              </a:rPr>
              <a:t>), eine </a:t>
            </a:r>
            <a:r>
              <a:rPr lang="de-DE" sz="1800" b="0" i="0" u="none" strike="noStrike" baseline="0" dirty="0" err="1">
                <a:latin typeface="MyriadPro-SemiCn"/>
              </a:rPr>
              <a:t>AAAmyloidose</a:t>
            </a:r>
            <a:r>
              <a:rPr lang="de-DE" sz="1800" b="0" i="0" u="none" strike="noStrike" baseline="0" dirty="0">
                <a:latin typeface="MyriadPro-SemiCn"/>
              </a:rPr>
              <a:t> zu entwickeln</a:t>
            </a:r>
          </a:p>
          <a:p>
            <a:pPr algn="l"/>
            <a:endParaRPr lang="de-DE" sz="1800" dirty="0">
              <a:solidFill>
                <a:srgbClr val="000000"/>
              </a:solidFill>
              <a:latin typeface="MyriadPro-SemiCn"/>
            </a:endParaRPr>
          </a:p>
          <a:p>
            <a:pPr algn="l"/>
            <a:r>
              <a:rPr lang="de-DE" sz="1800" b="0" i="0" u="none" strike="noStrike" baseline="0" dirty="0">
                <a:latin typeface="MyriadPro-SemiCn"/>
              </a:rPr>
              <a:t>AA-Amyloidose </a:t>
            </a:r>
            <a:r>
              <a:rPr lang="de-DE" sz="1800" b="0" i="0" u="none" strike="noStrike" baseline="0" dirty="0" err="1">
                <a:latin typeface="MyriadPro-SemiCn"/>
              </a:rPr>
              <a:t>haufig</a:t>
            </a:r>
            <a:r>
              <a:rPr lang="de-DE" sz="1800" b="0" i="0" u="none" strike="noStrike" baseline="0" dirty="0">
                <a:latin typeface="MyriadPro-SemiCn"/>
              </a:rPr>
              <a:t> durch Nierenbiopsie diagnostiziert. </a:t>
            </a:r>
          </a:p>
          <a:p>
            <a:pPr algn="l"/>
            <a:r>
              <a:rPr lang="de-DE" sz="1800" b="0" i="0" u="none" strike="noStrike" baseline="0" dirty="0">
                <a:latin typeface="MyriadPro-SemiCn"/>
              </a:rPr>
              <a:t>kardiale Beteiligung liegt in bis zu 10% der Falle mit </a:t>
            </a:r>
            <a:r>
              <a:rPr lang="de-DE" sz="1800" b="0" i="0" u="none" strike="noStrike" baseline="0" dirty="0" err="1">
                <a:latin typeface="MyriadPro-SemiCn"/>
              </a:rPr>
              <a:t>Odemen</a:t>
            </a:r>
            <a:r>
              <a:rPr lang="de-DE" sz="1800" b="0" i="0" u="none" strike="noStrike" baseline="0" dirty="0">
                <a:latin typeface="MyriadPro-SemiCn"/>
              </a:rPr>
              <a:t>, Belastungsdyspnoe, Pleura- und Perikarderguss und Hypotonie vor.</a:t>
            </a:r>
          </a:p>
          <a:p>
            <a:pPr algn="l"/>
            <a:r>
              <a:rPr lang="de-DE" sz="1800" b="0" i="0" u="none" strike="noStrike" baseline="0" dirty="0">
                <a:latin typeface="MyriadPro-SemiCn"/>
              </a:rPr>
              <a:t>Die Therapie der AA-Amyloidose richtet sich nach der Behandlung der chronisch-</a:t>
            </a:r>
            <a:r>
              <a:rPr lang="de-DE" sz="1800" b="0" i="0" u="none" strike="noStrike" baseline="0" dirty="0" err="1">
                <a:latin typeface="MyriadPro-SemiCn"/>
              </a:rPr>
              <a:t>entzundlichen</a:t>
            </a:r>
            <a:r>
              <a:rPr lang="de-DE" sz="1800" b="0" i="0" u="none" strike="noStrike" baseline="0" dirty="0">
                <a:latin typeface="MyriadPro-SemiCn"/>
              </a:rPr>
              <a:t> Grunderkrankung. </a:t>
            </a:r>
            <a:r>
              <a:rPr lang="de-DE" sz="1800" b="0" i="0" u="none" strike="noStrike" baseline="0" dirty="0" err="1">
                <a:latin typeface="MyriadPro-SemiCn"/>
              </a:rPr>
              <a:t>Primares</a:t>
            </a:r>
            <a:r>
              <a:rPr lang="de-DE" sz="1800" b="0" i="0" u="none" strike="noStrike" baseline="0" dirty="0">
                <a:latin typeface="MyriadPro-SemiCn"/>
              </a:rPr>
              <a:t> Therapieziel ist es, klinische Schube zu unterdrucken und normwertige CRP- und SAA-Werte zu erreichen</a:t>
            </a:r>
          </a:p>
          <a:p>
            <a:pPr algn="l"/>
            <a:r>
              <a:rPr lang="de-DE" sz="1800" b="0" i="0" u="none" strike="noStrike" baseline="0" dirty="0">
                <a:latin typeface="MyriadPro-SemiCn"/>
              </a:rPr>
              <a:t>Unbehandelt zeigt die AA-Amyloidose aufgrund von Komplikationen wie Nieren- oder Herzinsuffizienz eine deutlich </a:t>
            </a:r>
            <a:r>
              <a:rPr lang="de-DE" sz="1800" b="0" i="0" u="none" strike="noStrike" baseline="0" dirty="0" err="1">
                <a:latin typeface="MyriadPro-SemiCn"/>
              </a:rPr>
              <a:t>erhohte</a:t>
            </a:r>
            <a:r>
              <a:rPr lang="de-DE" sz="1800" b="0" i="0" u="none" strike="noStrike" baseline="0" dirty="0">
                <a:latin typeface="MyriadPro-SemiCn"/>
              </a:rPr>
              <a:t> </a:t>
            </a:r>
            <a:r>
              <a:rPr lang="de-DE" sz="1800" b="1" i="0" u="none" strike="noStrike" baseline="0" dirty="0">
                <a:latin typeface="MyriadPro-BoldSemiCn"/>
              </a:rPr>
              <a:t>Mortalität</a:t>
            </a:r>
          </a:p>
          <a:p>
            <a:pPr algn="l"/>
            <a:endParaRPr lang="de-DE" sz="1800" dirty="0">
              <a:solidFill>
                <a:srgbClr val="000000"/>
              </a:solidFill>
              <a:latin typeface="MyriadPro-SemiCn"/>
            </a:endParaRPr>
          </a:p>
        </p:txBody>
      </p:sp>
      <p:pic>
        <p:nvPicPr>
          <p:cNvPr id="4" name="Grafik 3">
            <a:extLst>
              <a:ext uri="{FF2B5EF4-FFF2-40B4-BE49-F238E27FC236}">
                <a16:creationId xmlns:a16="http://schemas.microsoft.com/office/drawing/2014/main" id="{610A135E-C726-C528-AA43-2B6A474EAF7C}"/>
              </a:ext>
            </a:extLst>
          </p:cNvPr>
          <p:cNvPicPr>
            <a:picLocks noChangeAspect="1"/>
          </p:cNvPicPr>
          <p:nvPr/>
        </p:nvPicPr>
        <p:blipFill>
          <a:blip r:embed="rId2"/>
          <a:stretch>
            <a:fillRect/>
          </a:stretch>
        </p:blipFill>
        <p:spPr>
          <a:xfrm>
            <a:off x="2717444" y="2311697"/>
            <a:ext cx="6658666" cy="3053590"/>
          </a:xfrm>
          <a:prstGeom prst="rect">
            <a:avLst/>
          </a:prstGeom>
        </p:spPr>
      </p:pic>
    </p:spTree>
    <p:extLst>
      <p:ext uri="{BB962C8B-B14F-4D97-AF65-F5344CB8AC3E}">
        <p14:creationId xmlns:p14="http://schemas.microsoft.com/office/powerpoint/2010/main" val="83670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DAE9BAB-D91D-8A50-5A0E-DA63BD888EB6}"/>
              </a:ext>
            </a:extLst>
          </p:cNvPr>
          <p:cNvSpPr>
            <a:spLocks noGrp="1"/>
          </p:cNvSpPr>
          <p:nvPr>
            <p:ph type="title"/>
          </p:nvPr>
        </p:nvSpPr>
        <p:spPr/>
        <p:txBody>
          <a:bodyPr vert="horz" lIns="91440" tIns="45720" rIns="91440" bIns="45720" rtlCol="0" anchor="ctr">
            <a:normAutofit/>
          </a:bodyPr>
          <a:lstStyle/>
          <a:p>
            <a:r>
              <a:rPr lang="de-DE" dirty="0">
                <a:solidFill>
                  <a:srgbClr val="1A1A1A"/>
                </a:solidFill>
                <a:latin typeface="inherit"/>
              </a:rPr>
              <a:t>Gastrointestinale Amyloidose</a:t>
            </a:r>
          </a:p>
        </p:txBody>
      </p:sp>
      <p:pic>
        <p:nvPicPr>
          <p:cNvPr id="6" name="Grafik 5">
            <a:extLst>
              <a:ext uri="{FF2B5EF4-FFF2-40B4-BE49-F238E27FC236}">
                <a16:creationId xmlns:a16="http://schemas.microsoft.com/office/drawing/2014/main" id="{765D412D-A215-9666-5CEA-AA24E9CAE8EC}"/>
              </a:ext>
            </a:extLst>
          </p:cNvPr>
          <p:cNvPicPr>
            <a:picLocks noChangeAspect="1"/>
          </p:cNvPicPr>
          <p:nvPr/>
        </p:nvPicPr>
        <p:blipFill>
          <a:blip r:embed="rId3"/>
          <a:stretch>
            <a:fillRect/>
          </a:stretch>
        </p:blipFill>
        <p:spPr>
          <a:xfrm>
            <a:off x="838200" y="1555968"/>
            <a:ext cx="6426576" cy="3625040"/>
          </a:xfrm>
          <a:prstGeom prst="rect">
            <a:avLst/>
          </a:prstGeom>
        </p:spPr>
      </p:pic>
      <p:sp>
        <p:nvSpPr>
          <p:cNvPr id="8" name="Textfeld 7">
            <a:extLst>
              <a:ext uri="{FF2B5EF4-FFF2-40B4-BE49-F238E27FC236}">
                <a16:creationId xmlns:a16="http://schemas.microsoft.com/office/drawing/2014/main" id="{B6F12808-96EA-9E6F-B77C-089A66498588}"/>
              </a:ext>
            </a:extLst>
          </p:cNvPr>
          <p:cNvSpPr txBox="1"/>
          <p:nvPr/>
        </p:nvSpPr>
        <p:spPr>
          <a:xfrm>
            <a:off x="1500808" y="6376292"/>
            <a:ext cx="10691191" cy="461665"/>
          </a:xfrm>
          <a:prstGeom prst="rect">
            <a:avLst/>
          </a:prstGeom>
        </p:spPr>
        <p:txBody>
          <a:bodyPr vert="horz" lIns="91440" tIns="45720" rIns="91440" bIns="45720" rtlCol="0" anchor="ctr"/>
          <a:lstStyle>
            <a:defPPr>
              <a:defRPr lang="de-DE"/>
            </a:defPPr>
            <a:lvl1pPr algn="r">
              <a:defRPr sz="1200" b="1">
                <a:solidFill>
                  <a:srgbClr val="47CBCB"/>
                </a:solidFill>
              </a:defRPr>
            </a:lvl1pPr>
          </a:lstStyle>
          <a:p>
            <a:r>
              <a:rPr lang="en-US" b="0" dirty="0"/>
              <a:t>S. </a:t>
            </a:r>
            <a:r>
              <a:rPr lang="en-US" b="0" dirty="0" err="1"/>
              <a:t>Izuka</a:t>
            </a:r>
            <a:r>
              <a:rPr lang="en-US" b="0" dirty="0"/>
              <a:t> and H. Yamashita: </a:t>
            </a:r>
            <a:r>
              <a:rPr lang="de-DE" dirty="0"/>
              <a:t>Gastrointestinal </a:t>
            </a:r>
            <a:r>
              <a:rPr lang="de-DE" dirty="0" err="1"/>
              <a:t>Amyloidosis</a:t>
            </a:r>
            <a:r>
              <a:rPr lang="de-DE" dirty="0"/>
              <a:t>. </a:t>
            </a:r>
            <a:br>
              <a:rPr lang="de-DE" b="0" dirty="0"/>
            </a:br>
            <a:r>
              <a:rPr lang="en-US" b="0" dirty="0"/>
              <a:t>New England Journal of Medicine 2021 Vol. 384 Issue 22 Pages 2144-2144</a:t>
            </a:r>
          </a:p>
        </p:txBody>
      </p:sp>
      <p:sp>
        <p:nvSpPr>
          <p:cNvPr id="10" name="Textfeld 9">
            <a:extLst>
              <a:ext uri="{FF2B5EF4-FFF2-40B4-BE49-F238E27FC236}">
                <a16:creationId xmlns:a16="http://schemas.microsoft.com/office/drawing/2014/main" id="{066DDDFD-6B8E-B77D-41FD-09A073ECB604}"/>
              </a:ext>
            </a:extLst>
          </p:cNvPr>
          <p:cNvSpPr txBox="1"/>
          <p:nvPr/>
        </p:nvSpPr>
        <p:spPr>
          <a:xfrm>
            <a:off x="7372350" y="1270747"/>
            <a:ext cx="4819650" cy="4524315"/>
          </a:xfrm>
          <a:prstGeom prst="rect">
            <a:avLst/>
          </a:prstGeom>
          <a:noFill/>
        </p:spPr>
        <p:txBody>
          <a:bodyPr wrap="square">
            <a:spAutoFit/>
          </a:bodyPr>
          <a:lstStyle/>
          <a:p>
            <a:r>
              <a:rPr lang="de-DE" sz="1200" dirty="0"/>
              <a:t>Eine 60-jährige Frau stellte sich in der rheumatologischen Klinik mit einer 3-monatigen Vorgeschichte von Durchfall, Übelkeit und Anorexie vor. Sie litt seit 35 Jahren an rheumatoider Arthritis, gegen die sie Methotrexat und Tacrolimus erhielt; die Krankheitsaktivität war jedoch nicht gut kontrolliert. Bei der körperlichen Untersuchung zeigten sich Schwellungen und Druckempfindlichkeit in den Fingergrundgelenken und den Handgelenken. Die Endoskopie des oberen und unteren Gastrointestinaltrakts ergab ödematöse, granuläre Läsionen mit Erosionen im aufsteigenden und transversalen Kolon (Tafel A). Die </a:t>
            </a:r>
            <a:r>
              <a:rPr lang="de-DE" sz="1200" dirty="0" err="1"/>
              <a:t>Biopsieproben</a:t>
            </a:r>
            <a:r>
              <a:rPr lang="de-DE" sz="1200" dirty="0"/>
              <a:t> zeigten </a:t>
            </a:r>
            <a:r>
              <a:rPr lang="de-DE" sz="1200" dirty="0" err="1"/>
              <a:t>Amyloidablagerungen</a:t>
            </a:r>
            <a:r>
              <a:rPr lang="de-DE" sz="1200" dirty="0"/>
              <a:t> mit apfelgrüner Doppelbrechung bei Kongorot-Färbung unter polarisiertem Licht (Tafel B). Es wurde eine gastrointestinale AA-Amyloidose in Verbindung mit einem hohen Aktivitätsniveau der rheumatoiden Arthritis diagnostiziert. Die AA-Amyloidose, die durch die extrazelluläre Ablagerung von </a:t>
            </a:r>
            <a:r>
              <a:rPr lang="de-DE" sz="1200" dirty="0" err="1"/>
              <a:t>Amyloidfibrillen</a:t>
            </a:r>
            <a:r>
              <a:rPr lang="de-DE" sz="1200" dirty="0"/>
              <a:t> verursacht wird, die vom Serum-Amyloid-A-Protein stammen, wird auch mit einer Reihe anderer chronischer Entzündungen in Verbindung gebracht, darunter juvenile idiopathische Arthritis, </a:t>
            </a:r>
            <a:r>
              <a:rPr lang="de-DE" sz="1200" dirty="0" err="1"/>
              <a:t>ankylosierende</a:t>
            </a:r>
            <a:r>
              <a:rPr lang="de-DE" sz="1200" dirty="0"/>
              <a:t> Spondylitis, Morbus Crohn und familiäres Mittelmeerfieber. Die Behandlung mit </a:t>
            </a:r>
            <a:r>
              <a:rPr lang="de-DE" sz="1200" dirty="0" err="1"/>
              <a:t>Tocilizumab</a:t>
            </a:r>
            <a:r>
              <a:rPr lang="de-DE" sz="1200" dirty="0"/>
              <a:t>, einem monoklonalen Antikörper gegen den Interleukin-6-Rezeptor, wurde eingeleitet. Innerhalb weniger Tage nach Beginn der Therapie gingen bei dem Patienten sowohl die gastrointestinalen Symptome als auch die Gelenkschmerzen und -schwellungen zurück.</a:t>
            </a:r>
            <a:br>
              <a:rPr lang="de-DE" sz="1200" dirty="0"/>
            </a:br>
            <a:endParaRPr lang="de-DE" sz="1200" dirty="0"/>
          </a:p>
        </p:txBody>
      </p:sp>
    </p:spTree>
    <p:extLst>
      <p:ext uri="{BB962C8B-B14F-4D97-AF65-F5344CB8AC3E}">
        <p14:creationId xmlns:p14="http://schemas.microsoft.com/office/powerpoint/2010/main" val="33583895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87BB72-182F-145F-2B99-0A30E7471B5B}"/>
              </a:ext>
            </a:extLst>
          </p:cNvPr>
          <p:cNvSpPr>
            <a:spLocks noGrp="1"/>
          </p:cNvSpPr>
          <p:nvPr>
            <p:ph type="title"/>
          </p:nvPr>
        </p:nvSpPr>
        <p:spPr/>
        <p:txBody>
          <a:bodyPr/>
          <a:lstStyle/>
          <a:p>
            <a:r>
              <a:rPr lang="de-DE" dirty="0"/>
              <a:t>(Renale) Amyloidosen</a:t>
            </a:r>
          </a:p>
        </p:txBody>
      </p:sp>
      <p:sp>
        <p:nvSpPr>
          <p:cNvPr id="3" name="Inhaltsplatzhalter 2">
            <a:extLst>
              <a:ext uri="{FF2B5EF4-FFF2-40B4-BE49-F238E27FC236}">
                <a16:creationId xmlns:a16="http://schemas.microsoft.com/office/drawing/2014/main" id="{E8D49A88-FA05-5869-5BD0-EC6871CAB27D}"/>
              </a:ext>
            </a:extLst>
          </p:cNvPr>
          <p:cNvSpPr>
            <a:spLocks noGrp="1"/>
          </p:cNvSpPr>
          <p:nvPr>
            <p:ph idx="1"/>
          </p:nvPr>
        </p:nvSpPr>
        <p:spPr>
          <a:xfrm>
            <a:off x="831761" y="1825625"/>
            <a:ext cx="10515600" cy="4351338"/>
          </a:xfrm>
        </p:spPr>
        <p:txBody>
          <a:bodyPr>
            <a:normAutofit/>
          </a:bodyPr>
          <a:lstStyle/>
          <a:p>
            <a:pPr algn="l"/>
            <a:r>
              <a:rPr lang="de-DE" sz="2400" b="0" i="0" u="none" strike="noStrike" baseline="0" dirty="0">
                <a:latin typeface="MyriadPro-SemiCn"/>
              </a:rPr>
              <a:t>AA-Amyloidose stellt eine Komplikation chronisch-inflammatorischer Erkrankungen</a:t>
            </a:r>
          </a:p>
          <a:p>
            <a:pPr lvl="1"/>
            <a:r>
              <a:rPr lang="de-DE" sz="1800" b="0" i="0" u="none" strike="noStrike" baseline="0" dirty="0">
                <a:latin typeface="MyriadPro-SemiCn"/>
              </a:rPr>
              <a:t>Folge der extrazellularen Ablagerung </a:t>
            </a:r>
            <a:r>
              <a:rPr lang="de-DE" sz="1800" b="0" i="0" u="none" strike="noStrike" baseline="0" dirty="0" err="1">
                <a:latin typeface="MyriadPro-SemiCn"/>
              </a:rPr>
              <a:t>proteolytischerFragmente</a:t>
            </a:r>
            <a:r>
              <a:rPr lang="de-DE" sz="1800" b="0" i="0" u="none" strike="noStrike" baseline="0" dirty="0">
                <a:latin typeface="MyriadPro-SemiCn"/>
              </a:rPr>
              <a:t> des </a:t>
            </a:r>
            <a:r>
              <a:rPr lang="de-DE" sz="1800" b="0" i="0" u="none" strike="noStrike" baseline="0" dirty="0" err="1">
                <a:latin typeface="MyriadPro-SemiCn"/>
              </a:rPr>
              <a:t>Akutphaseproteins</a:t>
            </a:r>
            <a:r>
              <a:rPr lang="de-DE" sz="1800" b="0" i="0" u="none" strike="noStrike" baseline="0" dirty="0">
                <a:latin typeface="MyriadPro-SemiCn"/>
              </a:rPr>
              <a:t> Serumamyloid A (SAA).</a:t>
            </a:r>
            <a:endParaRPr lang="de-DE" sz="1800" dirty="0">
              <a:solidFill>
                <a:srgbClr val="231F20"/>
              </a:solidFill>
              <a:latin typeface="AdvTT1875e499"/>
            </a:endParaRPr>
          </a:p>
          <a:p>
            <a:pPr algn="l"/>
            <a:endParaRPr lang="de-DE" sz="2400" b="0" i="0" u="none" strike="noStrike" baseline="0" dirty="0">
              <a:latin typeface="MyriadPro-SemiCn"/>
            </a:endParaRPr>
          </a:p>
          <a:p>
            <a:pPr algn="l"/>
            <a:r>
              <a:rPr lang="de-DE" sz="2400" b="0" i="0" u="none" strike="noStrike" baseline="0" dirty="0">
                <a:latin typeface="MyriadPro-SemiCn"/>
              </a:rPr>
              <a:t>Hereditäre Amyloidosen mit renaler Beteiligung meist autosomal-dominant vererbt</a:t>
            </a:r>
          </a:p>
          <a:p>
            <a:pPr lvl="1"/>
            <a:r>
              <a:rPr lang="de-DE" sz="1800" b="0" i="0" u="none" strike="noStrike" baseline="0" dirty="0">
                <a:latin typeface="MyriadPro-SemiCn"/>
              </a:rPr>
              <a:t>Mutationen fuhren zur Produktion </a:t>
            </a:r>
            <a:r>
              <a:rPr lang="de-DE" sz="1800" b="0" i="0" u="none" strike="noStrike" baseline="0" dirty="0" err="1">
                <a:latin typeface="MyriadPro-SemiCn"/>
              </a:rPr>
              <a:t>amyloidogener</a:t>
            </a:r>
            <a:r>
              <a:rPr lang="de-DE" sz="1800" b="0" i="0" u="none" strike="noStrike" baseline="0" dirty="0">
                <a:latin typeface="MyriadPro-SemiCn"/>
              </a:rPr>
              <a:t> Proteinvarianten</a:t>
            </a:r>
            <a:endParaRPr lang="de-DE" sz="1800" b="0" i="0" u="none" strike="noStrike" baseline="0" dirty="0">
              <a:solidFill>
                <a:srgbClr val="231F20"/>
              </a:solidFill>
              <a:latin typeface="AdvTT1875e499"/>
            </a:endParaRPr>
          </a:p>
          <a:p>
            <a:endParaRPr lang="de-DE" sz="3600" dirty="0"/>
          </a:p>
        </p:txBody>
      </p:sp>
      <p:grpSp>
        <p:nvGrpSpPr>
          <p:cNvPr id="4" name="Gruppieren 3">
            <a:extLst>
              <a:ext uri="{FF2B5EF4-FFF2-40B4-BE49-F238E27FC236}">
                <a16:creationId xmlns:a16="http://schemas.microsoft.com/office/drawing/2014/main" id="{135A374A-55BC-06A1-FE61-8945877BE904}"/>
              </a:ext>
            </a:extLst>
          </p:cNvPr>
          <p:cNvGrpSpPr/>
          <p:nvPr/>
        </p:nvGrpSpPr>
        <p:grpSpPr>
          <a:xfrm>
            <a:off x="2375435" y="4676103"/>
            <a:ext cx="8236570" cy="2194775"/>
            <a:chOff x="2175813" y="3634408"/>
            <a:chExt cx="8236570" cy="2194775"/>
          </a:xfrm>
        </p:grpSpPr>
        <p:pic>
          <p:nvPicPr>
            <p:cNvPr id="5" name="Grafik 4">
              <a:extLst>
                <a:ext uri="{FF2B5EF4-FFF2-40B4-BE49-F238E27FC236}">
                  <a16:creationId xmlns:a16="http://schemas.microsoft.com/office/drawing/2014/main" id="{31B165D9-7613-C695-C542-2452B414CE4C}"/>
                </a:ext>
              </a:extLst>
            </p:cNvPr>
            <p:cNvPicPr>
              <a:picLocks noChangeAspect="1"/>
            </p:cNvPicPr>
            <p:nvPr/>
          </p:nvPicPr>
          <p:blipFill>
            <a:blip r:embed="rId2"/>
            <a:stretch>
              <a:fillRect/>
            </a:stretch>
          </p:blipFill>
          <p:spPr>
            <a:xfrm>
              <a:off x="2175813" y="3634408"/>
              <a:ext cx="8236570" cy="2194775"/>
            </a:xfrm>
            <a:prstGeom prst="rect">
              <a:avLst/>
            </a:prstGeom>
          </p:spPr>
        </p:pic>
        <p:sp>
          <p:nvSpPr>
            <p:cNvPr id="6" name="Rechteck 5">
              <a:extLst>
                <a:ext uri="{FF2B5EF4-FFF2-40B4-BE49-F238E27FC236}">
                  <a16:creationId xmlns:a16="http://schemas.microsoft.com/office/drawing/2014/main" id="{7C970E43-BCC6-34B6-E63D-F350A9CE522C}"/>
                </a:ext>
              </a:extLst>
            </p:cNvPr>
            <p:cNvSpPr/>
            <p:nvPr/>
          </p:nvSpPr>
          <p:spPr>
            <a:xfrm>
              <a:off x="7237927" y="5054958"/>
              <a:ext cx="2021983" cy="594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5750562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079880-8D5C-F776-2379-C53723D43BCA}"/>
              </a:ext>
            </a:extLst>
          </p:cNvPr>
          <p:cNvSpPr>
            <a:spLocks noGrp="1"/>
          </p:cNvSpPr>
          <p:nvPr>
            <p:ph type="title"/>
          </p:nvPr>
        </p:nvSpPr>
        <p:spPr>
          <a:xfrm>
            <a:off x="838199" y="365125"/>
            <a:ext cx="10759225" cy="1325563"/>
          </a:xfrm>
        </p:spPr>
        <p:txBody>
          <a:bodyPr vert="horz" lIns="91440" tIns="45720" rIns="91440" bIns="45720" rtlCol="0" anchor="ctr">
            <a:normAutofit/>
          </a:bodyPr>
          <a:lstStyle/>
          <a:p>
            <a:r>
              <a:rPr lang="de-DE" dirty="0">
                <a:solidFill>
                  <a:srgbClr val="1A1A1A"/>
                </a:solidFill>
                <a:latin typeface="inherit"/>
              </a:rPr>
              <a:t>Systemische Amyloidosen mit renaler Beteiligung</a:t>
            </a:r>
          </a:p>
        </p:txBody>
      </p:sp>
      <p:sp>
        <p:nvSpPr>
          <p:cNvPr id="6" name="Fußzeilenplatzhalter 4">
            <a:extLst>
              <a:ext uri="{FF2B5EF4-FFF2-40B4-BE49-F238E27FC236}">
                <a16:creationId xmlns:a16="http://schemas.microsoft.com/office/drawing/2014/main" id="{B5B86E44-B8A7-ED9A-0A01-491101A7C102}"/>
              </a:ext>
            </a:extLst>
          </p:cNvPr>
          <p:cNvSpPr>
            <a:spLocks noGrp="1"/>
          </p:cNvSpPr>
          <p:nvPr>
            <p:ph type="ftr" sz="quarter" idx="3"/>
          </p:nvPr>
        </p:nvSpPr>
        <p:spPr>
          <a:xfrm>
            <a:off x="2504661" y="6341992"/>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de-DE" sz="1200" b="0" dirty="0"/>
              <a:t>J. Beimler and M. Zeier: </a:t>
            </a:r>
            <a:r>
              <a:rPr lang="de-DE" sz="1200" dirty="0"/>
              <a:t>Nierenmanifestationen bei Amyloidose und Sarkoidose</a:t>
            </a:r>
            <a:br>
              <a:rPr lang="de-DE" sz="1200" dirty="0"/>
            </a:br>
            <a:r>
              <a:rPr lang="de-DE" sz="1200" b="0" dirty="0" err="1"/>
              <a:t>Dtsch</a:t>
            </a:r>
            <a:r>
              <a:rPr lang="de-DE" sz="1200" b="0" dirty="0"/>
              <a:t> Med </a:t>
            </a:r>
            <a:r>
              <a:rPr lang="de-DE" sz="1200" b="0" dirty="0" err="1"/>
              <a:t>Wochenschr</a:t>
            </a:r>
            <a:r>
              <a:rPr lang="de-DE" sz="1200" b="0" dirty="0"/>
              <a:t> 2018 Vol. 143 </a:t>
            </a:r>
            <a:r>
              <a:rPr lang="de-DE" sz="1200" b="0" dirty="0" err="1"/>
              <a:t>Issue</a:t>
            </a:r>
            <a:r>
              <a:rPr lang="de-DE" sz="1200" b="0" dirty="0"/>
              <a:t> 2 Pages 101-109</a:t>
            </a:r>
          </a:p>
        </p:txBody>
      </p:sp>
      <p:pic>
        <p:nvPicPr>
          <p:cNvPr id="9" name="Grafik 8">
            <a:extLst>
              <a:ext uri="{FF2B5EF4-FFF2-40B4-BE49-F238E27FC236}">
                <a16:creationId xmlns:a16="http://schemas.microsoft.com/office/drawing/2014/main" id="{0C76A992-3DEA-0861-F98C-C430CA0AB6CF}"/>
              </a:ext>
            </a:extLst>
          </p:cNvPr>
          <p:cNvPicPr>
            <a:picLocks noChangeAspect="1"/>
          </p:cNvPicPr>
          <p:nvPr/>
        </p:nvPicPr>
        <p:blipFill>
          <a:blip r:embed="rId3"/>
          <a:stretch>
            <a:fillRect/>
          </a:stretch>
        </p:blipFill>
        <p:spPr>
          <a:xfrm>
            <a:off x="1915140" y="1484434"/>
            <a:ext cx="8307723" cy="4529999"/>
          </a:xfrm>
          <a:prstGeom prst="rect">
            <a:avLst/>
          </a:prstGeom>
        </p:spPr>
      </p:pic>
    </p:spTree>
    <p:extLst>
      <p:ext uri="{BB962C8B-B14F-4D97-AF65-F5344CB8AC3E}">
        <p14:creationId xmlns:p14="http://schemas.microsoft.com/office/powerpoint/2010/main" val="34505619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FFCB59-ABE0-9696-E7D5-13919729AFB7}"/>
              </a:ext>
            </a:extLst>
          </p:cNvPr>
          <p:cNvSpPr>
            <a:spLocks noGrp="1"/>
          </p:cNvSpPr>
          <p:nvPr>
            <p:ph type="title"/>
          </p:nvPr>
        </p:nvSpPr>
        <p:spPr/>
        <p:txBody>
          <a:bodyPr/>
          <a:lstStyle/>
          <a:p>
            <a:r>
              <a:rPr lang="de-DE" dirty="0"/>
              <a:t>Kardiale Amyloidose</a:t>
            </a:r>
          </a:p>
        </p:txBody>
      </p:sp>
      <p:pic>
        <p:nvPicPr>
          <p:cNvPr id="2050" name="Picture 2">
            <a:extLst>
              <a:ext uri="{FF2B5EF4-FFF2-40B4-BE49-F238E27FC236}">
                <a16:creationId xmlns:a16="http://schemas.microsoft.com/office/drawing/2014/main" id="{76731AB5-F91F-9E5F-0318-D09947F83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7042" y="1386799"/>
            <a:ext cx="7286802" cy="4803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4AFB8AC8-7A62-DFC9-DA27-42CB2A8A5BCA}"/>
              </a:ext>
            </a:extLst>
          </p:cNvPr>
          <p:cNvSpPr txBox="1"/>
          <p:nvPr/>
        </p:nvSpPr>
        <p:spPr>
          <a:xfrm>
            <a:off x="501315" y="2069679"/>
            <a:ext cx="3705727" cy="2308324"/>
          </a:xfrm>
          <a:prstGeom prst="rect">
            <a:avLst/>
          </a:prstGeom>
          <a:noFill/>
        </p:spPr>
        <p:txBody>
          <a:bodyPr wrap="square">
            <a:spAutoFit/>
          </a:bodyPr>
          <a:lstStyle/>
          <a:p>
            <a:pPr algn="l"/>
            <a:r>
              <a:rPr lang="de-DE" sz="1800" b="1" i="0" u="none" strike="noStrike" baseline="0" dirty="0">
                <a:latin typeface="AdvBOOKO-R"/>
              </a:rPr>
              <a:t>Herzbeteiligung</a:t>
            </a:r>
          </a:p>
          <a:p>
            <a:pPr marL="285750" indent="-285750" algn="l">
              <a:buFont typeface="Arial" panose="020B0604020202020204" pitchFamily="34" charset="0"/>
              <a:buChar char="•"/>
            </a:pPr>
            <a:r>
              <a:rPr lang="de-DE" sz="1800" b="1" i="0" u="none" strike="noStrike" baseline="0" dirty="0">
                <a:latin typeface="AdvBOOKO-R"/>
              </a:rPr>
              <a:t>Herzinsuffizienz  (</a:t>
            </a:r>
            <a:r>
              <a:rPr lang="de-DE" sz="1800" b="1" i="0" u="none" strike="noStrike" baseline="0" dirty="0" err="1">
                <a:latin typeface="AdvBOOKO-R"/>
              </a:rPr>
              <a:t>HFpEF</a:t>
            </a:r>
            <a:r>
              <a:rPr lang="de-DE" sz="1800" b="1" i="0" u="none" strike="noStrike" baseline="0" dirty="0">
                <a:latin typeface="AdvBOOKO-R"/>
              </a:rPr>
              <a:t>) </a:t>
            </a:r>
            <a:r>
              <a:rPr lang="de-DE" sz="1800" b="0" i="0" u="none" strike="noStrike" baseline="0" dirty="0">
                <a:latin typeface="AdvBOOKO-R"/>
              </a:rPr>
              <a:t>mit Belastungsdyspnoe </a:t>
            </a:r>
          </a:p>
          <a:p>
            <a:pPr marL="285750" indent="-285750" algn="l">
              <a:buFont typeface="Arial" panose="020B0604020202020204" pitchFamily="34" charset="0"/>
              <a:buChar char="•"/>
            </a:pPr>
            <a:r>
              <a:rPr lang="de-DE" sz="1800" b="0" i="0" u="none" strike="noStrike" baseline="0" dirty="0">
                <a:latin typeface="AdvBOOKO-R"/>
              </a:rPr>
              <a:t>Flüssigkeitsretention </a:t>
            </a:r>
          </a:p>
          <a:p>
            <a:pPr marL="285750" indent="-285750" algn="l">
              <a:buFont typeface="Arial" panose="020B0604020202020204" pitchFamily="34" charset="0"/>
              <a:buChar char="•"/>
            </a:pPr>
            <a:r>
              <a:rPr lang="de-DE" sz="1800" b="0" i="0" u="none" strike="noStrike" baseline="0" dirty="0">
                <a:latin typeface="AdvBOOKO-R"/>
              </a:rPr>
              <a:t>Hypotonie </a:t>
            </a:r>
          </a:p>
          <a:p>
            <a:pPr marL="285750" indent="-285750" algn="l">
              <a:buFont typeface="Arial" panose="020B0604020202020204" pitchFamily="34" charset="0"/>
              <a:buChar char="•"/>
            </a:pPr>
            <a:r>
              <a:rPr lang="de-DE" sz="1800" b="0" i="0" u="none" strike="noStrike" baseline="0" dirty="0">
                <a:latin typeface="AdvBOOKO-R"/>
              </a:rPr>
              <a:t>Herzrhythmusstörungen</a:t>
            </a:r>
          </a:p>
          <a:p>
            <a:pPr marL="285750" indent="-285750" algn="l">
              <a:buFont typeface="Arial" panose="020B0604020202020204" pitchFamily="34" charset="0"/>
              <a:buChar char="•"/>
            </a:pPr>
            <a:r>
              <a:rPr lang="de-DE" sz="1800" b="0" i="0" u="none" strike="noStrike" baseline="0" dirty="0">
                <a:latin typeface="AdvBOOKO-R"/>
              </a:rPr>
              <a:t>Angina </a:t>
            </a:r>
            <a:r>
              <a:rPr lang="de-DE" sz="1800" b="0" i="0" u="none" strike="noStrike" baseline="0" dirty="0" err="1">
                <a:latin typeface="AdvBOOKO-R"/>
              </a:rPr>
              <a:t>pectoris</a:t>
            </a:r>
            <a:r>
              <a:rPr lang="de-DE" sz="1800" b="0" i="0" u="none" strike="noStrike" baseline="0" dirty="0">
                <a:latin typeface="AdvBOOKO-R"/>
              </a:rPr>
              <a:t> </a:t>
            </a:r>
          </a:p>
          <a:p>
            <a:pPr marL="285750" indent="-285750" algn="l">
              <a:buFont typeface="Arial" panose="020B0604020202020204" pitchFamily="34" charset="0"/>
              <a:buChar char="•"/>
            </a:pPr>
            <a:r>
              <a:rPr lang="de-DE" sz="1800" b="0" i="0" u="none" strike="noStrike" baseline="0" dirty="0">
                <a:latin typeface="AdvBOOKO-R"/>
              </a:rPr>
              <a:t>kardiale Kachexie</a:t>
            </a:r>
            <a:endParaRPr lang="de-DE" dirty="0"/>
          </a:p>
        </p:txBody>
      </p:sp>
    </p:spTree>
    <p:extLst>
      <p:ext uri="{BB962C8B-B14F-4D97-AF65-F5344CB8AC3E}">
        <p14:creationId xmlns:p14="http://schemas.microsoft.com/office/powerpoint/2010/main" val="37366526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DDE53A-D3BD-684E-2A8C-50C54FB91637}"/>
              </a:ext>
            </a:extLst>
          </p:cNvPr>
          <p:cNvSpPr>
            <a:spLocks noGrp="1"/>
          </p:cNvSpPr>
          <p:nvPr>
            <p:ph type="title"/>
          </p:nvPr>
        </p:nvSpPr>
        <p:spPr/>
        <p:txBody>
          <a:bodyPr/>
          <a:lstStyle/>
          <a:p>
            <a:r>
              <a:rPr lang="de-DE" dirty="0"/>
              <a:t>ATTR - Kardiomyopathie</a:t>
            </a:r>
          </a:p>
        </p:txBody>
      </p:sp>
      <p:pic>
        <p:nvPicPr>
          <p:cNvPr id="5" name="Grafik 4">
            <a:extLst>
              <a:ext uri="{FF2B5EF4-FFF2-40B4-BE49-F238E27FC236}">
                <a16:creationId xmlns:a16="http://schemas.microsoft.com/office/drawing/2014/main" id="{EE971C70-6AD8-17D4-820C-62CD49BEB81A}"/>
              </a:ext>
            </a:extLst>
          </p:cNvPr>
          <p:cNvPicPr>
            <a:picLocks noChangeAspect="1"/>
          </p:cNvPicPr>
          <p:nvPr/>
        </p:nvPicPr>
        <p:blipFill>
          <a:blip r:embed="rId3"/>
          <a:stretch>
            <a:fillRect/>
          </a:stretch>
        </p:blipFill>
        <p:spPr>
          <a:xfrm>
            <a:off x="1915876" y="1440276"/>
            <a:ext cx="8369186" cy="4901716"/>
          </a:xfrm>
          <a:prstGeom prst="rect">
            <a:avLst/>
          </a:prstGeom>
        </p:spPr>
      </p:pic>
      <p:sp>
        <p:nvSpPr>
          <p:cNvPr id="8" name="Fußzeilenplatzhalter 4">
            <a:extLst>
              <a:ext uri="{FF2B5EF4-FFF2-40B4-BE49-F238E27FC236}">
                <a16:creationId xmlns:a16="http://schemas.microsoft.com/office/drawing/2014/main" id="{AF624DD5-56A9-AF6E-7554-879D5D74C751}"/>
              </a:ext>
            </a:extLst>
          </p:cNvPr>
          <p:cNvSpPr>
            <a:spLocks noGrp="1"/>
          </p:cNvSpPr>
          <p:nvPr>
            <p:ph type="ftr" sz="quarter" idx="3"/>
          </p:nvPr>
        </p:nvSpPr>
        <p:spPr>
          <a:xfrm>
            <a:off x="2504661" y="6341992"/>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de-DE" sz="1200" b="0" dirty="0"/>
              <a:t>https://www.pfizerpro.de/therapiegebiete/attr-amyloidose/kardiale-amyloidose</a:t>
            </a:r>
          </a:p>
        </p:txBody>
      </p:sp>
    </p:spTree>
    <p:extLst>
      <p:ext uri="{BB962C8B-B14F-4D97-AF65-F5344CB8AC3E}">
        <p14:creationId xmlns:p14="http://schemas.microsoft.com/office/powerpoint/2010/main" val="620082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91A155-E871-4114-9FA8-251F050FAC12}"/>
              </a:ext>
            </a:extLst>
          </p:cNvPr>
          <p:cNvSpPr>
            <a:spLocks noGrp="1"/>
          </p:cNvSpPr>
          <p:nvPr>
            <p:ph type="title"/>
          </p:nvPr>
        </p:nvSpPr>
        <p:spPr>
          <a:xfrm>
            <a:off x="820259" y="356882"/>
            <a:ext cx="10239241" cy="685800"/>
          </a:xfrm>
        </p:spPr>
        <p:txBody>
          <a:bodyPr/>
          <a:lstStyle/>
          <a:p>
            <a:r>
              <a:rPr lang="de-DE" sz="3200" b="0" dirty="0">
                <a:solidFill>
                  <a:srgbClr val="363D3B"/>
                </a:solidFill>
                <a:latin typeface="Arial" panose="020B0604020202020204" pitchFamily="34" charset="0"/>
                <a:cs typeface="Arial" panose="020B0604020202020204" pitchFamily="34" charset="0"/>
              </a:rPr>
              <a:t>Klinik der CKD im Überblick (Schema)</a:t>
            </a:r>
          </a:p>
        </p:txBody>
      </p:sp>
      <p:sp>
        <p:nvSpPr>
          <p:cNvPr id="5" name="Chevron 11">
            <a:extLst>
              <a:ext uri="{FF2B5EF4-FFF2-40B4-BE49-F238E27FC236}">
                <a16:creationId xmlns:a16="http://schemas.microsoft.com/office/drawing/2014/main" id="{E5DBF275-5979-46C7-83F6-07A59894E072}"/>
              </a:ext>
            </a:extLst>
          </p:cNvPr>
          <p:cNvSpPr/>
          <p:nvPr/>
        </p:nvSpPr>
        <p:spPr>
          <a:xfrm>
            <a:off x="842451" y="1745822"/>
            <a:ext cx="1609200" cy="604047"/>
          </a:xfrm>
          <a:prstGeom prst="chevron">
            <a:avLst/>
          </a:prstGeom>
          <a:solidFill>
            <a:srgbClr val="F3E9F2"/>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tIns="13500" rIns="0" rtlCol="0" anchor="ctr"/>
          <a:lstStyle/>
          <a:p>
            <a:pPr algn="ctr" defTabSz="685800">
              <a:spcAft>
                <a:spcPts val="450"/>
              </a:spcAft>
              <a:defRPr/>
            </a:pPr>
            <a:endParaRPr lang="en-US" sz="900" baseline="30000">
              <a:solidFill>
                <a:srgbClr val="40146E"/>
              </a:solidFill>
              <a:latin typeface="Arial" panose="020B0604020202020204"/>
            </a:endParaRPr>
          </a:p>
        </p:txBody>
      </p:sp>
      <p:sp>
        <p:nvSpPr>
          <p:cNvPr id="6" name="Chevron 11">
            <a:extLst>
              <a:ext uri="{FF2B5EF4-FFF2-40B4-BE49-F238E27FC236}">
                <a16:creationId xmlns:a16="http://schemas.microsoft.com/office/drawing/2014/main" id="{9A547F87-FE21-43C6-AFFC-6DFDE76ABC40}"/>
              </a:ext>
            </a:extLst>
          </p:cNvPr>
          <p:cNvSpPr/>
          <p:nvPr/>
        </p:nvSpPr>
        <p:spPr>
          <a:xfrm>
            <a:off x="2191372" y="1745822"/>
            <a:ext cx="1609200" cy="604047"/>
          </a:xfrm>
          <a:prstGeom prst="chevron">
            <a:avLst/>
          </a:prstGeom>
          <a:solidFill>
            <a:srgbClr val="E7D3E6"/>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tIns="13500" rIns="0" rtlCol="0" anchor="ctr"/>
          <a:lstStyle/>
          <a:p>
            <a:pPr algn="ctr" defTabSz="685800">
              <a:spcAft>
                <a:spcPts val="450"/>
              </a:spcAft>
              <a:defRPr/>
            </a:pPr>
            <a:endParaRPr lang="en-US" sz="900">
              <a:solidFill>
                <a:srgbClr val="40146E"/>
              </a:solidFill>
              <a:latin typeface="Arial" panose="020B0604020202020204"/>
            </a:endParaRPr>
          </a:p>
        </p:txBody>
      </p:sp>
      <p:sp>
        <p:nvSpPr>
          <p:cNvPr id="7" name="Chevron 11">
            <a:extLst>
              <a:ext uri="{FF2B5EF4-FFF2-40B4-BE49-F238E27FC236}">
                <a16:creationId xmlns:a16="http://schemas.microsoft.com/office/drawing/2014/main" id="{B887FA7A-32BE-4D1B-BCD6-887324A6F6FF}"/>
              </a:ext>
            </a:extLst>
          </p:cNvPr>
          <p:cNvSpPr/>
          <p:nvPr/>
        </p:nvSpPr>
        <p:spPr>
          <a:xfrm>
            <a:off x="3540293" y="1745822"/>
            <a:ext cx="1609200" cy="604047"/>
          </a:xfrm>
          <a:prstGeom prst="chevron">
            <a:avLst/>
          </a:prstGeom>
          <a:solidFill>
            <a:srgbClr val="DBBED9"/>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tIns="13500" rIns="0" rtlCol="0" anchor="ctr"/>
          <a:lstStyle/>
          <a:p>
            <a:pPr algn="ctr" defTabSz="685800">
              <a:spcAft>
                <a:spcPts val="450"/>
              </a:spcAft>
              <a:defRPr/>
            </a:pPr>
            <a:endParaRPr lang="en-US" sz="900">
              <a:solidFill>
                <a:srgbClr val="40146E"/>
              </a:solidFill>
              <a:latin typeface="Arial" panose="020B0604020202020204"/>
            </a:endParaRPr>
          </a:p>
        </p:txBody>
      </p:sp>
      <p:sp>
        <p:nvSpPr>
          <p:cNvPr id="8" name="Chevron 11">
            <a:extLst>
              <a:ext uri="{FF2B5EF4-FFF2-40B4-BE49-F238E27FC236}">
                <a16:creationId xmlns:a16="http://schemas.microsoft.com/office/drawing/2014/main" id="{1DE11D84-FA33-4718-9D8F-310DE23DA9FB}"/>
              </a:ext>
            </a:extLst>
          </p:cNvPr>
          <p:cNvSpPr/>
          <p:nvPr/>
        </p:nvSpPr>
        <p:spPr>
          <a:xfrm>
            <a:off x="4889214" y="1745822"/>
            <a:ext cx="1609200" cy="604047"/>
          </a:xfrm>
          <a:prstGeom prst="chevron">
            <a:avLst/>
          </a:prstGeom>
          <a:solidFill>
            <a:srgbClr val="CFA8CC"/>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tIns="13500" rIns="0" rtlCol="0" anchor="ctr"/>
          <a:lstStyle/>
          <a:p>
            <a:pPr algn="ctr" defTabSz="685800">
              <a:spcAft>
                <a:spcPts val="450"/>
              </a:spcAft>
              <a:defRPr/>
            </a:pPr>
            <a:endParaRPr lang="en-US" sz="900">
              <a:solidFill>
                <a:srgbClr val="40146E"/>
              </a:solidFill>
              <a:latin typeface="Arial" panose="020B0604020202020204"/>
            </a:endParaRPr>
          </a:p>
        </p:txBody>
      </p:sp>
      <p:sp>
        <p:nvSpPr>
          <p:cNvPr id="9" name="Chevron 11">
            <a:extLst>
              <a:ext uri="{FF2B5EF4-FFF2-40B4-BE49-F238E27FC236}">
                <a16:creationId xmlns:a16="http://schemas.microsoft.com/office/drawing/2014/main" id="{A0906D81-8FF8-4D12-909E-308DEE695767}"/>
              </a:ext>
            </a:extLst>
          </p:cNvPr>
          <p:cNvSpPr/>
          <p:nvPr/>
        </p:nvSpPr>
        <p:spPr>
          <a:xfrm>
            <a:off x="6238135" y="1745822"/>
            <a:ext cx="1609200" cy="604047"/>
          </a:xfrm>
          <a:prstGeom prst="chevron">
            <a:avLst/>
          </a:prstGeom>
          <a:solidFill>
            <a:srgbClr val="C292C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tIns="13500" rIns="0" rtlCol="0" anchor="ctr"/>
          <a:lstStyle/>
          <a:p>
            <a:pPr algn="ctr" defTabSz="685800">
              <a:spcAft>
                <a:spcPts val="450"/>
              </a:spcAft>
              <a:defRPr/>
            </a:pPr>
            <a:endParaRPr lang="en-US" sz="900">
              <a:solidFill>
                <a:srgbClr val="40146E"/>
              </a:solidFill>
              <a:latin typeface="Arial" panose="020B0604020202020204"/>
            </a:endParaRPr>
          </a:p>
        </p:txBody>
      </p:sp>
      <p:sp>
        <p:nvSpPr>
          <p:cNvPr id="10" name="Chevron 11">
            <a:extLst>
              <a:ext uri="{FF2B5EF4-FFF2-40B4-BE49-F238E27FC236}">
                <a16:creationId xmlns:a16="http://schemas.microsoft.com/office/drawing/2014/main" id="{AC501714-69DA-4027-89EE-7566F74F2064}"/>
              </a:ext>
            </a:extLst>
          </p:cNvPr>
          <p:cNvSpPr/>
          <p:nvPr/>
        </p:nvSpPr>
        <p:spPr>
          <a:xfrm>
            <a:off x="7587055" y="1745822"/>
            <a:ext cx="1609534" cy="604047"/>
          </a:xfrm>
          <a:prstGeom prst="chevron">
            <a:avLst/>
          </a:prstGeom>
          <a:solidFill>
            <a:srgbClr val="B47AB1"/>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tIns="13500" rIns="0" rtlCol="0" anchor="ctr"/>
          <a:lstStyle/>
          <a:p>
            <a:pPr algn="ctr" defTabSz="685800">
              <a:spcAft>
                <a:spcPts val="450"/>
              </a:spcAft>
              <a:defRPr/>
            </a:pPr>
            <a:endParaRPr lang="en-US" sz="900" baseline="30000">
              <a:solidFill>
                <a:srgbClr val="40146E"/>
              </a:solidFill>
              <a:latin typeface="Arial" panose="020B0604020202020204"/>
            </a:endParaRPr>
          </a:p>
        </p:txBody>
      </p:sp>
      <p:sp>
        <p:nvSpPr>
          <p:cNvPr id="11" name="Rectangle 61">
            <a:extLst>
              <a:ext uri="{FF2B5EF4-FFF2-40B4-BE49-F238E27FC236}">
                <a16:creationId xmlns:a16="http://schemas.microsoft.com/office/drawing/2014/main" id="{136A630B-8D4E-4C5B-BC08-9788A08412A8}"/>
              </a:ext>
            </a:extLst>
          </p:cNvPr>
          <p:cNvSpPr/>
          <p:nvPr/>
        </p:nvSpPr>
        <p:spPr>
          <a:xfrm>
            <a:off x="966552" y="1770846"/>
            <a:ext cx="1360998" cy="553998"/>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ctr" defTabSz="685800">
              <a:spcAft>
                <a:spcPts val="900"/>
              </a:spcAft>
              <a:defRPr/>
            </a:pPr>
            <a:r>
              <a:rPr lang="en-GB" sz="1350" b="1">
                <a:solidFill>
                  <a:srgbClr val="40146E"/>
                </a:solidFill>
                <a:latin typeface="Arial" panose="020B0604020202020204"/>
              </a:rPr>
              <a:t>Stage 1</a:t>
            </a:r>
          </a:p>
          <a:p>
            <a:pPr algn="ctr" defTabSz="685800">
              <a:spcAft>
                <a:spcPts val="900"/>
              </a:spcAft>
              <a:defRPr/>
            </a:pPr>
            <a:r>
              <a:rPr lang="en-US" sz="900">
                <a:solidFill>
                  <a:srgbClr val="40146E"/>
                </a:solidFill>
                <a:latin typeface="Arial" panose="020B0604020202020204"/>
              </a:rPr>
              <a:t>eGFR ≥90 mL/min</a:t>
            </a:r>
            <a:endParaRPr lang="en-US" sz="900" baseline="30000">
              <a:solidFill>
                <a:srgbClr val="40146E"/>
              </a:solidFill>
              <a:latin typeface="Arial" panose="020B0604020202020204"/>
            </a:endParaRPr>
          </a:p>
        </p:txBody>
      </p:sp>
      <p:sp>
        <p:nvSpPr>
          <p:cNvPr id="12" name="Rectangle 62">
            <a:extLst>
              <a:ext uri="{FF2B5EF4-FFF2-40B4-BE49-F238E27FC236}">
                <a16:creationId xmlns:a16="http://schemas.microsoft.com/office/drawing/2014/main" id="{99A6F978-7886-4214-BDEA-873B9D50C0CF}"/>
              </a:ext>
            </a:extLst>
          </p:cNvPr>
          <p:cNvSpPr/>
          <p:nvPr/>
        </p:nvSpPr>
        <p:spPr>
          <a:xfrm>
            <a:off x="2315506" y="1770846"/>
            <a:ext cx="1360998" cy="553998"/>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ctr" defTabSz="685800">
              <a:spcAft>
                <a:spcPts val="900"/>
              </a:spcAft>
              <a:defRPr/>
            </a:pPr>
            <a:r>
              <a:rPr lang="en-GB" sz="1350" b="1">
                <a:solidFill>
                  <a:srgbClr val="40146E"/>
                </a:solidFill>
                <a:latin typeface="Arial" panose="020B0604020202020204"/>
              </a:rPr>
              <a:t>Stage 2</a:t>
            </a:r>
          </a:p>
          <a:p>
            <a:pPr algn="ctr" defTabSz="685800">
              <a:spcAft>
                <a:spcPts val="900"/>
              </a:spcAft>
              <a:defRPr/>
            </a:pPr>
            <a:r>
              <a:rPr lang="en-US" sz="900">
                <a:solidFill>
                  <a:srgbClr val="40146E"/>
                </a:solidFill>
                <a:latin typeface="Arial" panose="020B0604020202020204"/>
              </a:rPr>
              <a:t>eGFR 60–89 mL/min</a:t>
            </a:r>
          </a:p>
        </p:txBody>
      </p:sp>
      <p:sp>
        <p:nvSpPr>
          <p:cNvPr id="13" name="Rectangle 63">
            <a:extLst>
              <a:ext uri="{FF2B5EF4-FFF2-40B4-BE49-F238E27FC236}">
                <a16:creationId xmlns:a16="http://schemas.microsoft.com/office/drawing/2014/main" id="{B4E371F6-4B0D-4343-856E-78441950E335}"/>
              </a:ext>
            </a:extLst>
          </p:cNvPr>
          <p:cNvSpPr/>
          <p:nvPr/>
        </p:nvSpPr>
        <p:spPr>
          <a:xfrm>
            <a:off x="3664460" y="1770846"/>
            <a:ext cx="1360998" cy="553998"/>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ctr" defTabSz="685800">
              <a:spcAft>
                <a:spcPts val="900"/>
              </a:spcAft>
              <a:defRPr/>
            </a:pPr>
            <a:r>
              <a:rPr lang="en-GB" sz="1350" b="1">
                <a:solidFill>
                  <a:srgbClr val="40146E"/>
                </a:solidFill>
                <a:latin typeface="Arial" panose="020B0604020202020204"/>
              </a:rPr>
              <a:t>Stage 3a</a:t>
            </a:r>
          </a:p>
          <a:p>
            <a:pPr algn="ctr" defTabSz="685800">
              <a:spcAft>
                <a:spcPts val="900"/>
              </a:spcAft>
              <a:defRPr/>
            </a:pPr>
            <a:r>
              <a:rPr lang="en-US" sz="900">
                <a:solidFill>
                  <a:srgbClr val="40146E"/>
                </a:solidFill>
                <a:latin typeface="Arial" panose="020B0604020202020204"/>
              </a:rPr>
              <a:t>eGFR 45–59 mL/min</a:t>
            </a:r>
          </a:p>
        </p:txBody>
      </p:sp>
      <p:sp>
        <p:nvSpPr>
          <p:cNvPr id="14" name="Rectangle 64">
            <a:extLst>
              <a:ext uri="{FF2B5EF4-FFF2-40B4-BE49-F238E27FC236}">
                <a16:creationId xmlns:a16="http://schemas.microsoft.com/office/drawing/2014/main" id="{3A143A7C-38F8-496F-BC82-E026755F5709}"/>
              </a:ext>
            </a:extLst>
          </p:cNvPr>
          <p:cNvSpPr/>
          <p:nvPr/>
        </p:nvSpPr>
        <p:spPr>
          <a:xfrm>
            <a:off x="5013414" y="1770846"/>
            <a:ext cx="1360998" cy="553998"/>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ctr" defTabSz="685800">
              <a:spcAft>
                <a:spcPts val="900"/>
              </a:spcAft>
              <a:defRPr/>
            </a:pPr>
            <a:r>
              <a:rPr lang="en-GB" sz="1350" b="1">
                <a:solidFill>
                  <a:srgbClr val="40146E"/>
                </a:solidFill>
                <a:latin typeface="Arial" panose="020B0604020202020204"/>
              </a:rPr>
              <a:t>Stage 3b</a:t>
            </a:r>
          </a:p>
          <a:p>
            <a:pPr algn="ctr" defTabSz="685800">
              <a:spcAft>
                <a:spcPts val="900"/>
              </a:spcAft>
              <a:defRPr/>
            </a:pPr>
            <a:r>
              <a:rPr lang="en-US" sz="900">
                <a:solidFill>
                  <a:srgbClr val="40146E"/>
                </a:solidFill>
                <a:latin typeface="Arial" panose="020B0604020202020204"/>
              </a:rPr>
              <a:t>eGFR 30–44 mL/min</a:t>
            </a:r>
          </a:p>
        </p:txBody>
      </p:sp>
      <p:sp>
        <p:nvSpPr>
          <p:cNvPr id="15" name="Rectangle 65">
            <a:extLst>
              <a:ext uri="{FF2B5EF4-FFF2-40B4-BE49-F238E27FC236}">
                <a16:creationId xmlns:a16="http://schemas.microsoft.com/office/drawing/2014/main" id="{76DB39AA-31C7-4C3A-8E36-233190744B1F}"/>
              </a:ext>
            </a:extLst>
          </p:cNvPr>
          <p:cNvSpPr/>
          <p:nvPr/>
        </p:nvSpPr>
        <p:spPr>
          <a:xfrm>
            <a:off x="6362367" y="1770846"/>
            <a:ext cx="1360998" cy="553998"/>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ctr" defTabSz="685800">
              <a:spcAft>
                <a:spcPts val="900"/>
              </a:spcAft>
              <a:defRPr/>
            </a:pPr>
            <a:r>
              <a:rPr lang="en-GB" sz="1350" b="1">
                <a:solidFill>
                  <a:srgbClr val="40146E"/>
                </a:solidFill>
                <a:latin typeface="Arial" panose="020B0604020202020204"/>
              </a:rPr>
              <a:t>Stage 4</a:t>
            </a:r>
          </a:p>
          <a:p>
            <a:pPr algn="ctr" defTabSz="685800">
              <a:spcAft>
                <a:spcPts val="900"/>
              </a:spcAft>
              <a:defRPr/>
            </a:pPr>
            <a:r>
              <a:rPr lang="en-US" sz="900">
                <a:solidFill>
                  <a:srgbClr val="40146E"/>
                </a:solidFill>
                <a:latin typeface="Arial" panose="020B0604020202020204"/>
              </a:rPr>
              <a:t>eGFR 15–29 mL/min</a:t>
            </a:r>
          </a:p>
        </p:txBody>
      </p:sp>
      <p:sp>
        <p:nvSpPr>
          <p:cNvPr id="16" name="Rectangle 66">
            <a:extLst>
              <a:ext uri="{FF2B5EF4-FFF2-40B4-BE49-F238E27FC236}">
                <a16:creationId xmlns:a16="http://schemas.microsoft.com/office/drawing/2014/main" id="{5997B790-30DD-44B4-9FAF-D86FE859CA02}"/>
              </a:ext>
            </a:extLst>
          </p:cNvPr>
          <p:cNvSpPr/>
          <p:nvPr/>
        </p:nvSpPr>
        <p:spPr>
          <a:xfrm>
            <a:off x="7711322" y="1770846"/>
            <a:ext cx="1360998" cy="553998"/>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ctr" defTabSz="685800">
              <a:spcAft>
                <a:spcPts val="900"/>
              </a:spcAft>
              <a:defRPr/>
            </a:pPr>
            <a:r>
              <a:rPr lang="en-GB" sz="1350" b="1">
                <a:solidFill>
                  <a:srgbClr val="40146E"/>
                </a:solidFill>
                <a:latin typeface="Arial" panose="020B0604020202020204"/>
              </a:rPr>
              <a:t>Stage 5</a:t>
            </a:r>
          </a:p>
          <a:p>
            <a:pPr algn="ctr" defTabSz="685800">
              <a:spcAft>
                <a:spcPts val="900"/>
              </a:spcAft>
              <a:defRPr/>
            </a:pPr>
            <a:r>
              <a:rPr lang="en-US" sz="900">
                <a:solidFill>
                  <a:srgbClr val="40146E"/>
                </a:solidFill>
                <a:latin typeface="Arial" panose="020B0604020202020204"/>
              </a:rPr>
              <a:t>eGFR &lt;14 mL/min</a:t>
            </a:r>
          </a:p>
        </p:txBody>
      </p:sp>
      <p:sp>
        <p:nvSpPr>
          <p:cNvPr id="17" name="Rechteck 16">
            <a:extLst>
              <a:ext uri="{FF2B5EF4-FFF2-40B4-BE49-F238E27FC236}">
                <a16:creationId xmlns:a16="http://schemas.microsoft.com/office/drawing/2014/main" id="{04BB14FB-F8AF-4092-BAA6-BD28E30A372F}"/>
              </a:ext>
            </a:extLst>
          </p:cNvPr>
          <p:cNvSpPr/>
          <p:nvPr/>
        </p:nvSpPr>
        <p:spPr>
          <a:xfrm>
            <a:off x="2191371" y="2397375"/>
            <a:ext cx="6750000" cy="189000"/>
          </a:xfrm>
          <a:prstGeom prst="rect">
            <a:avLst/>
          </a:prstGeom>
          <a:gradFill flip="none" rotWithShape="1">
            <a:gsLst>
              <a:gs pos="68000">
                <a:schemeClr val="bg1">
                  <a:lumMod val="95000"/>
                </a:schemeClr>
              </a:gs>
              <a:gs pos="0">
                <a:schemeClr val="bg1"/>
              </a:gs>
              <a:gs pos="100000">
                <a:schemeClr val="bg1">
                  <a:lumMod val="50000"/>
                </a:schemeClr>
              </a:gs>
            </a:gsLst>
            <a:lin ang="0" scaled="1"/>
            <a:tileRect/>
          </a:gra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defTabSz="457189">
              <a:defRPr/>
            </a:pPr>
            <a:r>
              <a:rPr lang="de-DE" sz="1050">
                <a:solidFill>
                  <a:srgbClr val="000000"/>
                </a:solidFill>
                <a:latin typeface="Arial" panose="020B0604020202020204"/>
              </a:rPr>
              <a:t>Mineral- und Knochenstoffwechsel: Phosphat, Kalzium, Vitamin D</a:t>
            </a:r>
          </a:p>
        </p:txBody>
      </p:sp>
      <p:sp>
        <p:nvSpPr>
          <p:cNvPr id="18" name="Rechteck 17">
            <a:extLst>
              <a:ext uri="{FF2B5EF4-FFF2-40B4-BE49-F238E27FC236}">
                <a16:creationId xmlns:a16="http://schemas.microsoft.com/office/drawing/2014/main" id="{49FFF376-7B1F-49CD-8BEF-322049E9BF88}"/>
              </a:ext>
            </a:extLst>
          </p:cNvPr>
          <p:cNvSpPr/>
          <p:nvPr/>
        </p:nvSpPr>
        <p:spPr>
          <a:xfrm>
            <a:off x="2185191" y="2616943"/>
            <a:ext cx="6750000" cy="189000"/>
          </a:xfrm>
          <a:prstGeom prst="rect">
            <a:avLst/>
          </a:prstGeom>
          <a:gradFill flip="none" rotWithShape="1">
            <a:gsLst>
              <a:gs pos="68000">
                <a:schemeClr val="bg1">
                  <a:lumMod val="95000"/>
                </a:schemeClr>
              </a:gs>
              <a:gs pos="0">
                <a:schemeClr val="bg1"/>
              </a:gs>
              <a:gs pos="100000">
                <a:schemeClr val="bg1">
                  <a:lumMod val="50000"/>
                </a:schemeClr>
              </a:gs>
            </a:gsLst>
            <a:lin ang="0" scaled="1"/>
            <a:tileRect/>
          </a:gra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defTabSz="457189">
              <a:defRPr/>
            </a:pPr>
            <a:r>
              <a:rPr lang="de-DE" sz="1050">
                <a:solidFill>
                  <a:srgbClr val="000000"/>
                </a:solidFill>
                <a:latin typeface="Arial" panose="020B0604020202020204"/>
              </a:rPr>
              <a:t>Hypertonie</a:t>
            </a:r>
          </a:p>
        </p:txBody>
      </p:sp>
      <p:sp>
        <p:nvSpPr>
          <p:cNvPr id="19" name="Rechteck 18">
            <a:extLst>
              <a:ext uri="{FF2B5EF4-FFF2-40B4-BE49-F238E27FC236}">
                <a16:creationId xmlns:a16="http://schemas.microsoft.com/office/drawing/2014/main" id="{01082A3B-B870-4921-BE1B-53D52E797E60}"/>
              </a:ext>
            </a:extLst>
          </p:cNvPr>
          <p:cNvSpPr/>
          <p:nvPr/>
        </p:nvSpPr>
        <p:spPr>
          <a:xfrm>
            <a:off x="3397953" y="2843031"/>
            <a:ext cx="5535000" cy="189000"/>
          </a:xfrm>
          <a:prstGeom prst="rect">
            <a:avLst/>
          </a:prstGeom>
          <a:gradFill>
            <a:gsLst>
              <a:gs pos="68000">
                <a:schemeClr val="bg1">
                  <a:lumMod val="95000"/>
                </a:schemeClr>
              </a:gs>
              <a:gs pos="0">
                <a:schemeClr val="bg1"/>
              </a:gs>
              <a:gs pos="100000">
                <a:schemeClr val="bg1">
                  <a:lumMod val="50000"/>
                </a:schemeClr>
              </a:gs>
            </a:gsLst>
            <a:lin ang="0" scaled="1"/>
          </a:gra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defTabSz="457189">
              <a:defRPr/>
            </a:pPr>
            <a:r>
              <a:rPr lang="de-DE" sz="1050">
                <a:solidFill>
                  <a:srgbClr val="000000"/>
                </a:solidFill>
                <a:latin typeface="Arial" panose="020B0604020202020204"/>
              </a:rPr>
              <a:t>Kardiovaskulär: KHK, pAVK, TIA, Herzinsuffizienz, Arrhythmien</a:t>
            </a:r>
          </a:p>
        </p:txBody>
      </p:sp>
      <p:sp>
        <p:nvSpPr>
          <p:cNvPr id="20" name="Rechteck 19">
            <a:extLst>
              <a:ext uri="{FF2B5EF4-FFF2-40B4-BE49-F238E27FC236}">
                <a16:creationId xmlns:a16="http://schemas.microsoft.com/office/drawing/2014/main" id="{4E7145A5-94ED-4DBB-BAB4-758EE2737B51}"/>
              </a:ext>
            </a:extLst>
          </p:cNvPr>
          <p:cNvSpPr/>
          <p:nvPr/>
        </p:nvSpPr>
        <p:spPr>
          <a:xfrm>
            <a:off x="3404135" y="3072198"/>
            <a:ext cx="5535000" cy="189000"/>
          </a:xfrm>
          <a:prstGeom prst="rect">
            <a:avLst/>
          </a:prstGeom>
          <a:gradFill>
            <a:gsLst>
              <a:gs pos="68000">
                <a:schemeClr val="bg1">
                  <a:lumMod val="95000"/>
                </a:schemeClr>
              </a:gs>
              <a:gs pos="0">
                <a:schemeClr val="bg1"/>
              </a:gs>
              <a:gs pos="100000">
                <a:schemeClr val="bg1">
                  <a:lumMod val="50000"/>
                </a:schemeClr>
              </a:gs>
            </a:gsLst>
            <a:lin ang="0" scaled="1"/>
          </a:gra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defTabSz="457189">
              <a:defRPr/>
            </a:pPr>
            <a:r>
              <a:rPr lang="de-DE" sz="1050">
                <a:solidFill>
                  <a:srgbClr val="000000"/>
                </a:solidFill>
                <a:latin typeface="Arial" panose="020B0604020202020204"/>
              </a:rPr>
              <a:t>Metabolische Azidose</a:t>
            </a:r>
          </a:p>
        </p:txBody>
      </p:sp>
      <p:sp>
        <p:nvSpPr>
          <p:cNvPr id="21" name="Rechteck 20">
            <a:extLst>
              <a:ext uri="{FF2B5EF4-FFF2-40B4-BE49-F238E27FC236}">
                <a16:creationId xmlns:a16="http://schemas.microsoft.com/office/drawing/2014/main" id="{9A2C3BD2-97A2-496A-B98B-084BEF435253}"/>
              </a:ext>
            </a:extLst>
          </p:cNvPr>
          <p:cNvSpPr/>
          <p:nvPr/>
        </p:nvSpPr>
        <p:spPr>
          <a:xfrm>
            <a:off x="3402710" y="3303437"/>
            <a:ext cx="5535000" cy="189000"/>
          </a:xfrm>
          <a:prstGeom prst="rect">
            <a:avLst/>
          </a:prstGeom>
          <a:gradFill>
            <a:gsLst>
              <a:gs pos="68000">
                <a:schemeClr val="bg1">
                  <a:lumMod val="95000"/>
                </a:schemeClr>
              </a:gs>
              <a:gs pos="0">
                <a:schemeClr val="bg1"/>
              </a:gs>
              <a:gs pos="100000">
                <a:schemeClr val="bg1">
                  <a:lumMod val="50000"/>
                </a:schemeClr>
              </a:gs>
            </a:gsLst>
            <a:lin ang="0" scaled="1"/>
          </a:gra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defTabSz="457189">
              <a:defRPr/>
            </a:pPr>
            <a:r>
              <a:rPr lang="de-DE" sz="1050">
                <a:solidFill>
                  <a:srgbClr val="000000"/>
                </a:solidFill>
                <a:latin typeface="Arial" panose="020B0604020202020204"/>
              </a:rPr>
              <a:t>Renale Anämie</a:t>
            </a:r>
          </a:p>
        </p:txBody>
      </p:sp>
      <p:sp>
        <p:nvSpPr>
          <p:cNvPr id="22" name="Rechteck 21">
            <a:extLst>
              <a:ext uri="{FF2B5EF4-FFF2-40B4-BE49-F238E27FC236}">
                <a16:creationId xmlns:a16="http://schemas.microsoft.com/office/drawing/2014/main" id="{642EA7BC-6611-4E68-B24B-B0375B873D70}"/>
              </a:ext>
            </a:extLst>
          </p:cNvPr>
          <p:cNvSpPr/>
          <p:nvPr/>
        </p:nvSpPr>
        <p:spPr>
          <a:xfrm>
            <a:off x="5010755" y="3542296"/>
            <a:ext cx="3915000" cy="189000"/>
          </a:xfrm>
          <a:prstGeom prst="rect">
            <a:avLst/>
          </a:prstGeom>
          <a:gradFill>
            <a:gsLst>
              <a:gs pos="68000">
                <a:schemeClr val="bg1">
                  <a:lumMod val="95000"/>
                </a:schemeClr>
              </a:gs>
              <a:gs pos="0">
                <a:schemeClr val="bg1"/>
              </a:gs>
              <a:gs pos="100000">
                <a:schemeClr val="bg1">
                  <a:lumMod val="50000"/>
                </a:schemeClr>
              </a:gs>
            </a:gsLst>
            <a:lin ang="0" scaled="1"/>
          </a:gra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defTabSz="457189">
              <a:defRPr/>
            </a:pPr>
            <a:r>
              <a:rPr lang="de-DE" sz="1050">
                <a:solidFill>
                  <a:srgbClr val="000000"/>
                </a:solidFill>
                <a:latin typeface="Arial" panose="020B0604020202020204"/>
              </a:rPr>
              <a:t>Elektrolythaushalt: Kalium </a:t>
            </a:r>
            <a:r>
              <a:rPr lang="de-DE" sz="1050">
                <a:solidFill>
                  <a:srgbClr val="000000"/>
                </a:solidFill>
                <a:latin typeface="Arial" panose="020B0604020202020204"/>
                <a:sym typeface="Wingdings" panose="05000000000000000000" pitchFamily="2" charset="2"/>
              </a:rPr>
              <a:t> oder </a:t>
            </a:r>
            <a:endParaRPr lang="de-DE" sz="1050">
              <a:solidFill>
                <a:srgbClr val="000000"/>
              </a:solidFill>
              <a:latin typeface="Arial" panose="020B0604020202020204"/>
            </a:endParaRPr>
          </a:p>
        </p:txBody>
      </p:sp>
      <p:sp>
        <p:nvSpPr>
          <p:cNvPr id="23" name="Rechteck 22">
            <a:extLst>
              <a:ext uri="{FF2B5EF4-FFF2-40B4-BE49-F238E27FC236}">
                <a16:creationId xmlns:a16="http://schemas.microsoft.com/office/drawing/2014/main" id="{B1431663-9D41-48DC-8FF2-E73BBB585A3E}"/>
              </a:ext>
            </a:extLst>
          </p:cNvPr>
          <p:cNvSpPr/>
          <p:nvPr/>
        </p:nvSpPr>
        <p:spPr>
          <a:xfrm>
            <a:off x="5015598" y="3778375"/>
            <a:ext cx="3915000" cy="189000"/>
          </a:xfrm>
          <a:prstGeom prst="rect">
            <a:avLst/>
          </a:prstGeom>
          <a:gradFill>
            <a:gsLst>
              <a:gs pos="68000">
                <a:schemeClr val="bg1">
                  <a:lumMod val="95000"/>
                </a:schemeClr>
              </a:gs>
              <a:gs pos="0">
                <a:schemeClr val="bg1"/>
              </a:gs>
              <a:gs pos="100000">
                <a:schemeClr val="bg1">
                  <a:lumMod val="50000"/>
                </a:schemeClr>
              </a:gs>
            </a:gsLst>
            <a:lin ang="0" scaled="1"/>
          </a:gra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defTabSz="457189">
              <a:defRPr/>
            </a:pPr>
            <a:r>
              <a:rPr lang="de-DE" sz="1050">
                <a:solidFill>
                  <a:srgbClr val="000000"/>
                </a:solidFill>
                <a:latin typeface="Arial" panose="020B0604020202020204"/>
              </a:rPr>
              <a:t>Neurologisch: Neuropathie, Kognition</a:t>
            </a:r>
          </a:p>
        </p:txBody>
      </p:sp>
      <p:sp>
        <p:nvSpPr>
          <p:cNvPr id="24" name="Rechteck 23">
            <a:extLst>
              <a:ext uri="{FF2B5EF4-FFF2-40B4-BE49-F238E27FC236}">
                <a16:creationId xmlns:a16="http://schemas.microsoft.com/office/drawing/2014/main" id="{B6C5327E-3E4D-482C-B879-A104496C882D}"/>
              </a:ext>
            </a:extLst>
          </p:cNvPr>
          <p:cNvSpPr/>
          <p:nvPr/>
        </p:nvSpPr>
        <p:spPr>
          <a:xfrm>
            <a:off x="5011408" y="4008836"/>
            <a:ext cx="3915000" cy="189000"/>
          </a:xfrm>
          <a:prstGeom prst="rect">
            <a:avLst/>
          </a:prstGeom>
          <a:gradFill>
            <a:gsLst>
              <a:gs pos="68000">
                <a:schemeClr val="bg1">
                  <a:lumMod val="95000"/>
                </a:schemeClr>
              </a:gs>
              <a:gs pos="0">
                <a:schemeClr val="bg1"/>
              </a:gs>
              <a:gs pos="100000">
                <a:schemeClr val="bg1">
                  <a:lumMod val="50000"/>
                </a:schemeClr>
              </a:gs>
            </a:gsLst>
            <a:lin ang="0" scaled="1"/>
          </a:gra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defTabSz="457189">
              <a:defRPr/>
            </a:pPr>
            <a:r>
              <a:rPr lang="de-DE" sz="1050">
                <a:solidFill>
                  <a:srgbClr val="000000"/>
                </a:solidFill>
                <a:latin typeface="Arial" panose="020B0604020202020204"/>
              </a:rPr>
              <a:t>Dermatologisch: Pruritus, </a:t>
            </a:r>
            <a:r>
              <a:rPr lang="de-DE" sz="1050" err="1">
                <a:solidFill>
                  <a:srgbClr val="000000"/>
                </a:solidFill>
                <a:latin typeface="Arial" panose="020B0604020202020204"/>
              </a:rPr>
              <a:t>Xerosis</a:t>
            </a:r>
            <a:endParaRPr lang="de-DE" sz="1050">
              <a:solidFill>
                <a:srgbClr val="000000"/>
              </a:solidFill>
              <a:latin typeface="Arial" panose="020B0604020202020204"/>
            </a:endParaRPr>
          </a:p>
        </p:txBody>
      </p:sp>
      <p:sp>
        <p:nvSpPr>
          <p:cNvPr id="25" name="Rechteck 24">
            <a:extLst>
              <a:ext uri="{FF2B5EF4-FFF2-40B4-BE49-F238E27FC236}">
                <a16:creationId xmlns:a16="http://schemas.microsoft.com/office/drawing/2014/main" id="{F969068B-6344-42EB-8F70-50E36EA0BB6D}"/>
              </a:ext>
            </a:extLst>
          </p:cNvPr>
          <p:cNvSpPr/>
          <p:nvPr/>
        </p:nvSpPr>
        <p:spPr>
          <a:xfrm>
            <a:off x="6238135" y="4246860"/>
            <a:ext cx="2700000" cy="189000"/>
          </a:xfrm>
          <a:prstGeom prst="rect">
            <a:avLst/>
          </a:prstGeom>
          <a:gradFill>
            <a:gsLst>
              <a:gs pos="73000">
                <a:schemeClr val="bg1">
                  <a:lumMod val="75000"/>
                </a:schemeClr>
              </a:gs>
              <a:gs pos="0">
                <a:schemeClr val="bg1"/>
              </a:gs>
              <a:gs pos="100000">
                <a:schemeClr val="tx2">
                  <a:lumMod val="75000"/>
                </a:schemeClr>
              </a:gs>
            </a:gsLst>
            <a:lin ang="0" scaled="1"/>
          </a:gra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defTabSz="457189">
              <a:defRPr/>
            </a:pPr>
            <a:r>
              <a:rPr lang="de-DE" sz="1050">
                <a:solidFill>
                  <a:srgbClr val="000000"/>
                </a:solidFill>
                <a:latin typeface="Arial" panose="020B0604020202020204"/>
              </a:rPr>
              <a:t>Wasserhaushalt: Bein- oder Lungenödem</a:t>
            </a:r>
          </a:p>
        </p:txBody>
      </p:sp>
      <p:sp>
        <p:nvSpPr>
          <p:cNvPr id="26" name="Rechteck 25">
            <a:extLst>
              <a:ext uri="{FF2B5EF4-FFF2-40B4-BE49-F238E27FC236}">
                <a16:creationId xmlns:a16="http://schemas.microsoft.com/office/drawing/2014/main" id="{9A20856F-6C3F-4C9D-A2D9-213291060B94}"/>
              </a:ext>
            </a:extLst>
          </p:cNvPr>
          <p:cNvSpPr/>
          <p:nvPr/>
        </p:nvSpPr>
        <p:spPr>
          <a:xfrm>
            <a:off x="7491063" y="4486266"/>
            <a:ext cx="1455764" cy="805670"/>
          </a:xfrm>
          <a:prstGeom prst="rect">
            <a:avLst/>
          </a:prstGeom>
          <a:gradFill>
            <a:gsLst>
              <a:gs pos="68000">
                <a:schemeClr val="bg1">
                  <a:lumMod val="75000"/>
                </a:schemeClr>
              </a:gs>
              <a:gs pos="0">
                <a:schemeClr val="bg1"/>
              </a:gs>
              <a:gs pos="100000">
                <a:schemeClr val="tx2">
                  <a:lumMod val="75000"/>
                </a:schemeClr>
              </a:gs>
            </a:gsLst>
            <a:lin ang="0" scaled="1"/>
          </a:gra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defTabSz="457189">
              <a:defRPr/>
            </a:pPr>
            <a:r>
              <a:rPr lang="de-DE" sz="1050">
                <a:solidFill>
                  <a:srgbClr val="000000"/>
                </a:solidFill>
                <a:latin typeface="Arial" panose="020B0604020202020204"/>
              </a:rPr>
              <a:t>Urämie: </a:t>
            </a:r>
          </a:p>
          <a:p>
            <a:pPr defTabSz="457189">
              <a:defRPr/>
            </a:pPr>
            <a:r>
              <a:rPr lang="de-DE" sz="1050">
                <a:solidFill>
                  <a:srgbClr val="000000"/>
                </a:solidFill>
                <a:latin typeface="Arial" panose="020B0604020202020204"/>
              </a:rPr>
              <a:t>Übelkeit, Müdigkeit, Konzentration, Blutungsneigung, Perikarditis, Pleuritis</a:t>
            </a:r>
          </a:p>
        </p:txBody>
      </p:sp>
      <p:sp>
        <p:nvSpPr>
          <p:cNvPr id="27" name="Textfeld 26">
            <a:extLst>
              <a:ext uri="{FF2B5EF4-FFF2-40B4-BE49-F238E27FC236}">
                <a16:creationId xmlns:a16="http://schemas.microsoft.com/office/drawing/2014/main" id="{0738BDF6-3993-4E94-A7B1-2072E3A404C4}"/>
              </a:ext>
            </a:extLst>
          </p:cNvPr>
          <p:cNvSpPr txBox="1"/>
          <p:nvPr/>
        </p:nvSpPr>
        <p:spPr>
          <a:xfrm>
            <a:off x="1399490" y="5006023"/>
            <a:ext cx="5890805" cy="830997"/>
          </a:xfrm>
          <a:prstGeom prst="rect">
            <a:avLst/>
          </a:prstGeom>
          <a:solidFill>
            <a:schemeClr val="bg1"/>
          </a:solidFill>
          <a:ln>
            <a:solidFill>
              <a:srgbClr val="40146E"/>
            </a:solidFill>
          </a:ln>
        </p:spPr>
        <p:txBody>
          <a:bodyPr wrap="square" rtlCol="0">
            <a:spAutoFit/>
          </a:bodyPr>
          <a:lstStyle/>
          <a:p>
            <a:pPr defTabSz="457189">
              <a:defRPr/>
            </a:pPr>
            <a:r>
              <a:rPr lang="de-DE" sz="1600" b="1" dirty="0">
                <a:solidFill>
                  <a:srgbClr val="FF0000"/>
                </a:solidFill>
                <a:latin typeface="Arial" panose="020B0604020202020204"/>
              </a:rPr>
              <a:t>Manifestation und Symptomatik </a:t>
            </a:r>
            <a:br>
              <a:rPr lang="de-DE" sz="1600" b="1" dirty="0">
                <a:solidFill>
                  <a:srgbClr val="FF0000"/>
                </a:solidFill>
                <a:latin typeface="Arial" panose="020B0604020202020204"/>
              </a:rPr>
            </a:br>
            <a:r>
              <a:rPr lang="de-DE" sz="1600" b="1" dirty="0">
                <a:solidFill>
                  <a:srgbClr val="FF0000"/>
                </a:solidFill>
                <a:latin typeface="Arial" panose="020B0604020202020204"/>
              </a:rPr>
              <a:t>der Komplikationen bei CKD</a:t>
            </a:r>
            <a:endParaRPr lang="de-DE" sz="1600" dirty="0">
              <a:solidFill>
                <a:srgbClr val="FF0000"/>
              </a:solidFill>
              <a:latin typeface="Arial" panose="020B0604020202020204"/>
            </a:endParaRPr>
          </a:p>
          <a:p>
            <a:pPr defTabSz="457189">
              <a:defRPr/>
            </a:pPr>
            <a:r>
              <a:rPr lang="de-DE" sz="1600" dirty="0">
                <a:solidFill>
                  <a:srgbClr val="40146E"/>
                </a:solidFill>
                <a:latin typeface="Arial" panose="020B0604020202020204"/>
              </a:rPr>
              <a:t>Im Verlauf der CKD treten zunehmend Komplikationen auf.</a:t>
            </a:r>
          </a:p>
        </p:txBody>
      </p:sp>
      <p:pic>
        <p:nvPicPr>
          <p:cNvPr id="3" name="Grafik 2">
            <a:extLst>
              <a:ext uri="{FF2B5EF4-FFF2-40B4-BE49-F238E27FC236}">
                <a16:creationId xmlns:a16="http://schemas.microsoft.com/office/drawing/2014/main" id="{6E3F656E-9FE4-650A-DDD8-BECC5D9FB64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942989" y="52914"/>
            <a:ext cx="1166461" cy="837674"/>
          </a:xfrm>
          <a:prstGeom prst="rect">
            <a:avLst/>
          </a:prstGeom>
        </p:spPr>
      </p:pic>
      <p:pic>
        <p:nvPicPr>
          <p:cNvPr id="29" name="Grafik 28">
            <a:extLst>
              <a:ext uri="{FF2B5EF4-FFF2-40B4-BE49-F238E27FC236}">
                <a16:creationId xmlns:a16="http://schemas.microsoft.com/office/drawing/2014/main" id="{6D2915EB-9420-E2E1-365D-3F9B5A0CBE67}"/>
              </a:ext>
            </a:extLst>
          </p:cNvPr>
          <p:cNvPicPr>
            <a:picLocks noChangeAspect="1"/>
          </p:cNvPicPr>
          <p:nvPr/>
        </p:nvPicPr>
        <p:blipFill>
          <a:blip r:embed="rId4">
            <a:clrChange>
              <a:clrFrom>
                <a:srgbClr val="FAFAFA"/>
              </a:clrFrom>
              <a:clrTo>
                <a:srgbClr val="FAFAFA">
                  <a:alpha val="0"/>
                </a:srgbClr>
              </a:clrTo>
            </a:clrChange>
          </a:blip>
          <a:stretch>
            <a:fillRect/>
          </a:stretch>
        </p:blipFill>
        <p:spPr>
          <a:xfrm>
            <a:off x="0" y="6118860"/>
            <a:ext cx="711842" cy="739140"/>
          </a:xfrm>
          <a:prstGeom prst="rect">
            <a:avLst/>
          </a:prstGeom>
        </p:spPr>
      </p:pic>
      <p:sp>
        <p:nvSpPr>
          <p:cNvPr id="31" name="Textfeld 30">
            <a:extLst>
              <a:ext uri="{FF2B5EF4-FFF2-40B4-BE49-F238E27FC236}">
                <a16:creationId xmlns:a16="http://schemas.microsoft.com/office/drawing/2014/main" id="{96290665-1DB2-D000-4131-D3FF2FA0E1C5}"/>
              </a:ext>
            </a:extLst>
          </p:cNvPr>
          <p:cNvSpPr txBox="1"/>
          <p:nvPr/>
        </p:nvSpPr>
        <p:spPr>
          <a:xfrm>
            <a:off x="6096000" y="6611779"/>
            <a:ext cx="6096000" cy="246221"/>
          </a:xfrm>
          <a:prstGeom prst="rect">
            <a:avLst/>
          </a:prstGeom>
          <a:noFill/>
        </p:spPr>
        <p:txBody>
          <a:bodyPr wrap="square">
            <a:spAutoFit/>
          </a:bodyPr>
          <a:lstStyle/>
          <a:p>
            <a:pPr algn="r" fontAlgn="base">
              <a:spcAft>
                <a:spcPct val="0"/>
              </a:spcAft>
            </a:pPr>
            <a:r>
              <a:rPr lang="de-DE" sz="1000" b="0" dirty="0">
                <a:solidFill>
                  <a:srgbClr val="363D3B"/>
                </a:solidFill>
              </a:rPr>
              <a:t>In: Hoyer J. in Kuhlmann U et al., Nephrologie, 2015</a:t>
            </a:r>
            <a:endParaRPr lang="en-US" sz="1000" b="0" dirty="0">
              <a:solidFill>
                <a:srgbClr val="363D3B"/>
              </a:solidFill>
            </a:endParaRPr>
          </a:p>
        </p:txBody>
      </p:sp>
    </p:spTree>
    <p:extLst>
      <p:ext uri="{BB962C8B-B14F-4D97-AF65-F5344CB8AC3E}">
        <p14:creationId xmlns:p14="http://schemas.microsoft.com/office/powerpoint/2010/main" val="13861227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B08925-CA53-69EB-FD0E-92C27352A35B}"/>
              </a:ext>
            </a:extLst>
          </p:cNvPr>
          <p:cNvSpPr>
            <a:spLocks noGrp="1"/>
          </p:cNvSpPr>
          <p:nvPr>
            <p:ph type="title"/>
          </p:nvPr>
        </p:nvSpPr>
        <p:spPr/>
        <p:txBody>
          <a:bodyPr/>
          <a:lstStyle/>
          <a:p>
            <a:r>
              <a:rPr lang="de-DE" sz="3600" dirty="0">
                <a:solidFill>
                  <a:srgbClr val="1A1A1A"/>
                </a:solidFill>
                <a:latin typeface="inherit"/>
              </a:rPr>
              <a:t>Bessere</a:t>
            </a:r>
            <a:r>
              <a:rPr lang="de-DE" dirty="0"/>
              <a:t> </a:t>
            </a:r>
            <a:r>
              <a:rPr lang="de-DE" sz="3600" dirty="0">
                <a:solidFill>
                  <a:srgbClr val="1A1A1A"/>
                </a:solidFill>
                <a:latin typeface="inherit"/>
              </a:rPr>
              <a:t>Prognose seit 15 Jahren </a:t>
            </a:r>
          </a:p>
        </p:txBody>
      </p:sp>
      <p:sp>
        <p:nvSpPr>
          <p:cNvPr id="6" name="Textfeld 5">
            <a:extLst>
              <a:ext uri="{FF2B5EF4-FFF2-40B4-BE49-F238E27FC236}">
                <a16:creationId xmlns:a16="http://schemas.microsoft.com/office/drawing/2014/main" id="{64DAE3BE-29BC-8242-69E1-B2F673BE345A}"/>
              </a:ext>
            </a:extLst>
          </p:cNvPr>
          <p:cNvSpPr txBox="1"/>
          <p:nvPr/>
        </p:nvSpPr>
        <p:spPr>
          <a:xfrm>
            <a:off x="696532" y="2155553"/>
            <a:ext cx="5781541" cy="2585323"/>
          </a:xfrm>
          <a:prstGeom prst="rect">
            <a:avLst/>
          </a:prstGeom>
          <a:noFill/>
        </p:spPr>
        <p:txBody>
          <a:bodyPr wrap="square">
            <a:spAutoFit/>
          </a:bodyPr>
          <a:lstStyle/>
          <a:p>
            <a:r>
              <a:rPr lang="de-DE" b="1" dirty="0"/>
              <a:t>Seit ~ 15 J Jahren bessere Prognose  durch Therapie</a:t>
            </a:r>
          </a:p>
          <a:p>
            <a:br>
              <a:rPr lang="de-DE" dirty="0"/>
            </a:br>
            <a:r>
              <a:rPr lang="de-DE" dirty="0"/>
              <a:t>(A) Patienten mit AL-Amyloidose (ALA), Leichtkettenablagerungskrankheit (LCDD) oder </a:t>
            </a:r>
            <a:r>
              <a:rPr lang="de-DE" dirty="0" err="1"/>
              <a:t>Myelomkastennephropathie</a:t>
            </a:r>
            <a:r>
              <a:rPr lang="de-DE" dirty="0"/>
              <a:t> (MCN) </a:t>
            </a:r>
            <a:br>
              <a:rPr lang="de-DE" dirty="0"/>
            </a:br>
            <a:r>
              <a:rPr lang="de-DE" dirty="0"/>
              <a:t>und Kontrollpatienten an chronischer Dialyse und </a:t>
            </a:r>
            <a:br>
              <a:rPr lang="de-DE" dirty="0"/>
            </a:br>
            <a:endParaRPr lang="de-DE" dirty="0"/>
          </a:p>
          <a:p>
            <a:r>
              <a:rPr lang="de-DE" dirty="0"/>
              <a:t>(B) Patienten mit monoklonalen </a:t>
            </a:r>
            <a:r>
              <a:rPr lang="de-DE" dirty="0" err="1"/>
              <a:t>Gammopathien</a:t>
            </a:r>
            <a:r>
              <a:rPr lang="de-DE" dirty="0"/>
              <a:t> und Kontrollpatienten mit chronischer Dialyse</a:t>
            </a:r>
          </a:p>
        </p:txBody>
      </p:sp>
      <p:sp>
        <p:nvSpPr>
          <p:cNvPr id="7" name="Fußzeilenplatzhalter 4">
            <a:extLst>
              <a:ext uri="{FF2B5EF4-FFF2-40B4-BE49-F238E27FC236}">
                <a16:creationId xmlns:a16="http://schemas.microsoft.com/office/drawing/2014/main" id="{16C91E5A-092F-1327-E55D-AEB664B43005}"/>
              </a:ext>
            </a:extLst>
          </p:cNvPr>
          <p:cNvSpPr>
            <a:spLocks noGrp="1"/>
          </p:cNvSpPr>
          <p:nvPr>
            <p:ph type="ftr" sz="quarter" idx="3"/>
          </p:nvPr>
        </p:nvSpPr>
        <p:spPr>
          <a:xfrm>
            <a:off x="2504661" y="6329114"/>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de-DE" sz="1200" b="0" dirty="0"/>
              <a:t>A. </a:t>
            </a:r>
            <a:r>
              <a:rPr lang="de-DE" sz="1200" b="0" dirty="0" err="1"/>
              <a:t>Decourt</a:t>
            </a:r>
            <a:r>
              <a:rPr lang="de-DE" sz="1200" b="0" dirty="0"/>
              <a:t>, B. </a:t>
            </a:r>
            <a:r>
              <a:rPr lang="de-DE" sz="1200" b="0" dirty="0" err="1"/>
              <a:t>Gondouin</a:t>
            </a:r>
            <a:r>
              <a:rPr lang="de-DE" sz="1200" b="0" dirty="0"/>
              <a:t>, J. C. </a:t>
            </a:r>
            <a:r>
              <a:rPr lang="de-DE" sz="1200" b="0" dirty="0" err="1"/>
              <a:t>Delaroziere</a:t>
            </a:r>
            <a:r>
              <a:rPr lang="de-DE" sz="1200" b="0" dirty="0"/>
              <a:t>, P. </a:t>
            </a:r>
            <a:r>
              <a:rPr lang="de-DE" sz="1200" b="0" dirty="0" err="1"/>
              <a:t>Brunet</a:t>
            </a:r>
            <a:r>
              <a:rPr lang="de-DE" sz="1200" b="0" dirty="0"/>
              <a:t>, M. </a:t>
            </a:r>
            <a:r>
              <a:rPr lang="de-DE" sz="1200" b="0" dirty="0" err="1"/>
              <a:t>Sallee</a:t>
            </a:r>
            <a:r>
              <a:rPr lang="de-DE" sz="1200" b="0" dirty="0"/>
              <a:t>, S. </a:t>
            </a:r>
            <a:r>
              <a:rPr lang="de-DE" sz="1200" b="0" dirty="0" err="1"/>
              <a:t>Burtey</a:t>
            </a:r>
            <a:r>
              <a:rPr lang="de-DE" sz="1200" b="0" dirty="0"/>
              <a:t>, et al.</a:t>
            </a:r>
          </a:p>
          <a:p>
            <a:pPr algn="r"/>
            <a:r>
              <a:rPr lang="en-US" sz="1200" dirty="0"/>
              <a:t>Trends in Survival and Renal Recovery in Patients with Multiple Myeloma or Light-Chain Amyloidosis on Chronic Dialysis</a:t>
            </a:r>
          </a:p>
          <a:p>
            <a:pPr algn="r"/>
            <a:r>
              <a:rPr lang="en-US" sz="1200" b="0" dirty="0"/>
              <a:t>Clin J Am Soc Nephrol 2016 Vol. 11 Issue 3 Pages 431-41</a:t>
            </a:r>
            <a:endParaRPr lang="de-DE" sz="1200" b="0" dirty="0"/>
          </a:p>
        </p:txBody>
      </p:sp>
      <p:pic>
        <p:nvPicPr>
          <p:cNvPr id="5" name="Grafik 4">
            <a:extLst>
              <a:ext uri="{FF2B5EF4-FFF2-40B4-BE49-F238E27FC236}">
                <a16:creationId xmlns:a16="http://schemas.microsoft.com/office/drawing/2014/main" id="{FB267D34-0945-0452-A0CF-BD0A4CD5C46F}"/>
              </a:ext>
            </a:extLst>
          </p:cNvPr>
          <p:cNvPicPr>
            <a:picLocks noChangeAspect="1"/>
          </p:cNvPicPr>
          <p:nvPr/>
        </p:nvPicPr>
        <p:blipFill>
          <a:blip r:embed="rId3"/>
          <a:stretch>
            <a:fillRect/>
          </a:stretch>
        </p:blipFill>
        <p:spPr>
          <a:xfrm>
            <a:off x="7425249" y="365125"/>
            <a:ext cx="3508914" cy="5668814"/>
          </a:xfrm>
          <a:prstGeom prst="rect">
            <a:avLst/>
          </a:prstGeom>
        </p:spPr>
      </p:pic>
    </p:spTree>
    <p:extLst>
      <p:ext uri="{BB962C8B-B14F-4D97-AF65-F5344CB8AC3E}">
        <p14:creationId xmlns:p14="http://schemas.microsoft.com/office/powerpoint/2010/main" val="11915789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497CF-9B98-5955-86B0-BE04E6312CA5}"/>
              </a:ext>
            </a:extLst>
          </p:cNvPr>
          <p:cNvSpPr>
            <a:spLocks noGrp="1"/>
          </p:cNvSpPr>
          <p:nvPr>
            <p:ph type="title"/>
          </p:nvPr>
        </p:nvSpPr>
        <p:spPr/>
        <p:txBody>
          <a:bodyPr/>
          <a:lstStyle/>
          <a:p>
            <a:r>
              <a:rPr lang="de-DE" dirty="0"/>
              <a:t>Therapie</a:t>
            </a:r>
          </a:p>
        </p:txBody>
      </p:sp>
      <p:pic>
        <p:nvPicPr>
          <p:cNvPr id="5" name="Inhaltsplatzhalter 4">
            <a:extLst>
              <a:ext uri="{FF2B5EF4-FFF2-40B4-BE49-F238E27FC236}">
                <a16:creationId xmlns:a16="http://schemas.microsoft.com/office/drawing/2014/main" id="{446A901A-1222-2C22-2AEF-A3A9B3219EC8}"/>
              </a:ext>
            </a:extLst>
          </p:cNvPr>
          <p:cNvPicPr>
            <a:picLocks noGrp="1" noChangeAspect="1"/>
          </p:cNvPicPr>
          <p:nvPr>
            <p:ph idx="1"/>
          </p:nvPr>
        </p:nvPicPr>
        <p:blipFill>
          <a:blip r:embed="rId2"/>
          <a:stretch>
            <a:fillRect/>
          </a:stretch>
        </p:blipFill>
        <p:spPr>
          <a:xfrm>
            <a:off x="1119196" y="1793150"/>
            <a:ext cx="9020802" cy="1550449"/>
          </a:xfrm>
        </p:spPr>
      </p:pic>
      <p:pic>
        <p:nvPicPr>
          <p:cNvPr id="7" name="Grafik 6">
            <a:extLst>
              <a:ext uri="{FF2B5EF4-FFF2-40B4-BE49-F238E27FC236}">
                <a16:creationId xmlns:a16="http://schemas.microsoft.com/office/drawing/2014/main" id="{6D2E8847-620E-10A3-5AA6-F97CABCA0191}"/>
              </a:ext>
            </a:extLst>
          </p:cNvPr>
          <p:cNvPicPr>
            <a:picLocks noChangeAspect="1"/>
          </p:cNvPicPr>
          <p:nvPr/>
        </p:nvPicPr>
        <p:blipFill>
          <a:blip r:embed="rId3"/>
          <a:stretch>
            <a:fillRect/>
          </a:stretch>
        </p:blipFill>
        <p:spPr>
          <a:xfrm>
            <a:off x="1198085" y="3199471"/>
            <a:ext cx="9106090" cy="2067988"/>
          </a:xfrm>
          <a:prstGeom prst="rect">
            <a:avLst/>
          </a:prstGeom>
        </p:spPr>
      </p:pic>
    </p:spTree>
    <p:extLst>
      <p:ext uri="{BB962C8B-B14F-4D97-AF65-F5344CB8AC3E}">
        <p14:creationId xmlns:p14="http://schemas.microsoft.com/office/powerpoint/2010/main" val="13801919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60BC29-EF18-C980-578E-8781CE269664}"/>
              </a:ext>
            </a:extLst>
          </p:cNvPr>
          <p:cNvSpPr>
            <a:spLocks noGrp="1"/>
          </p:cNvSpPr>
          <p:nvPr>
            <p:ph type="title"/>
          </p:nvPr>
        </p:nvSpPr>
        <p:spPr/>
        <p:txBody>
          <a:bodyPr/>
          <a:lstStyle/>
          <a:p>
            <a:r>
              <a:rPr lang="de-DE" dirty="0"/>
              <a:t>Therapie MRGS </a:t>
            </a:r>
          </a:p>
        </p:txBody>
      </p:sp>
      <p:sp>
        <p:nvSpPr>
          <p:cNvPr id="11" name="Inhaltsplatzhalter 10">
            <a:extLst>
              <a:ext uri="{FF2B5EF4-FFF2-40B4-BE49-F238E27FC236}">
                <a16:creationId xmlns:a16="http://schemas.microsoft.com/office/drawing/2014/main" id="{9788B37A-E324-FCAA-E5C8-B7C8A5B6C97B}"/>
              </a:ext>
            </a:extLst>
          </p:cNvPr>
          <p:cNvSpPr>
            <a:spLocks noGrp="1"/>
          </p:cNvSpPr>
          <p:nvPr>
            <p:ph idx="1"/>
          </p:nvPr>
        </p:nvSpPr>
        <p:spPr/>
        <p:txBody>
          <a:bodyPr>
            <a:normAutofit/>
          </a:bodyPr>
          <a:lstStyle/>
          <a:p>
            <a:pPr algn="l"/>
            <a:r>
              <a:rPr lang="de-DE" b="0" i="0" u="none" strike="noStrike" baseline="0" dirty="0">
                <a:latin typeface="MyriadPro-SemiCn"/>
              </a:rPr>
              <a:t>Ziel ist eine </a:t>
            </a:r>
            <a:r>
              <a:rPr lang="de-DE" b="1" i="0" u="none" strike="noStrike" baseline="0" dirty="0">
                <a:latin typeface="MyriadPro-BoldSemiCn"/>
              </a:rPr>
              <a:t>hämatologische Remission</a:t>
            </a:r>
            <a:r>
              <a:rPr lang="de-DE" b="0" i="0" u="none" strike="noStrike" baseline="0" dirty="0">
                <a:latin typeface="MyriadPro-SemiCn"/>
              </a:rPr>
              <a:t>, d.h. Chemotherapie </a:t>
            </a:r>
            <a:endParaRPr lang="de-DE" dirty="0">
              <a:latin typeface="MyriadPro-SemiCn"/>
            </a:endParaRPr>
          </a:p>
          <a:p>
            <a:pPr algn="l"/>
            <a:r>
              <a:rPr lang="de-DE" sz="1800" b="0" i="0" u="none" strike="noStrike" baseline="0" dirty="0">
                <a:latin typeface="MyriadPro-SemiCn"/>
                <a:sym typeface="Wingdings" panose="05000000000000000000" pitchFamily="2" charset="2"/>
              </a:rPr>
              <a:t> </a:t>
            </a:r>
            <a:r>
              <a:rPr lang="de-DE" sz="1800" b="0" i="0" u="none" strike="noStrike" baseline="0" dirty="0">
                <a:latin typeface="MyriadPro-SemiCn"/>
              </a:rPr>
              <a:t>Kontrolle bzw. Suppression des zugrunde liegenden Plasmazellklons.</a:t>
            </a:r>
          </a:p>
          <a:p>
            <a:pPr algn="l"/>
            <a:r>
              <a:rPr lang="de-DE" sz="1800" dirty="0">
                <a:latin typeface="MyriadPro-SemiCn"/>
                <a:sym typeface="Wingdings" panose="05000000000000000000" pitchFamily="2" charset="2"/>
              </a:rPr>
              <a:t> </a:t>
            </a:r>
            <a:r>
              <a:rPr lang="de-DE" sz="1800" b="0" i="0" u="none" strike="noStrike" baseline="0" dirty="0">
                <a:latin typeface="MyriadPro-SemiCn"/>
              </a:rPr>
              <a:t>Therapieprinzipien des </a:t>
            </a:r>
            <a:r>
              <a:rPr lang="de-DE" sz="1800" b="1" i="0" u="none" strike="noStrike" baseline="0" dirty="0">
                <a:latin typeface="MyriadPro-BoldSemiCn"/>
              </a:rPr>
              <a:t>multiplen Myeloms</a:t>
            </a:r>
            <a:r>
              <a:rPr lang="de-DE" sz="1800" b="0" i="0" u="none" strike="noStrike" baseline="0" dirty="0">
                <a:latin typeface="MyriadPro-SemiCn"/>
              </a:rPr>
              <a:t>.</a:t>
            </a:r>
          </a:p>
          <a:p>
            <a:pPr marL="0" indent="0" algn="l">
              <a:buNone/>
            </a:pPr>
            <a:endParaRPr lang="de-DE" sz="1800" b="0" i="0" u="none" strike="noStrike" baseline="0" dirty="0">
              <a:latin typeface="MyriadPro-SemiCn"/>
            </a:endParaRPr>
          </a:p>
          <a:p>
            <a:pPr algn="l">
              <a:buFont typeface="Wingdings" panose="05000000000000000000" pitchFamily="2" charset="2"/>
              <a:buChar char="à"/>
            </a:pPr>
            <a:r>
              <a:rPr lang="de-DE" sz="2000" b="1" i="0" u="none" strike="noStrike" baseline="0" dirty="0">
                <a:latin typeface="MyriadPro-BoldSemiCn"/>
                <a:sym typeface="Wingdings" panose="05000000000000000000" pitchFamily="2" charset="2"/>
              </a:rPr>
              <a:t>z.B. </a:t>
            </a:r>
            <a:r>
              <a:rPr lang="de-DE" sz="2000" b="1" i="0" u="none" strike="noStrike" baseline="0" dirty="0" err="1">
                <a:latin typeface="MyriadPro-BoldSemiCn"/>
              </a:rPr>
              <a:t>Melphalan</a:t>
            </a:r>
            <a:r>
              <a:rPr lang="de-DE" sz="2000" b="1" i="0" u="none" strike="noStrike" baseline="0" dirty="0">
                <a:latin typeface="MyriadPro-BoldSemiCn"/>
              </a:rPr>
              <a:t>-Dexamethaso</a:t>
            </a:r>
            <a:r>
              <a:rPr lang="de-DE" sz="2000" b="1" dirty="0">
                <a:latin typeface="MyriadPro-BoldSemiCn"/>
              </a:rPr>
              <a:t>n </a:t>
            </a:r>
          </a:p>
          <a:p>
            <a:pPr algn="l">
              <a:buFont typeface="Wingdings" panose="05000000000000000000" pitchFamily="2" charset="2"/>
              <a:buChar char="à"/>
            </a:pPr>
            <a:r>
              <a:rPr lang="de-DE" sz="2400" b="1" i="0" u="none" strike="noStrike" baseline="0" dirty="0">
                <a:latin typeface="MyriadPro-BoldSemiCn"/>
              </a:rPr>
              <a:t> </a:t>
            </a:r>
            <a:r>
              <a:rPr lang="de-DE" sz="1800" b="0" i="0" u="none" strike="noStrike" baseline="0" dirty="0" err="1">
                <a:latin typeface="MyriadPro-SemiCn"/>
              </a:rPr>
              <a:t>Bortezomib</a:t>
            </a:r>
            <a:r>
              <a:rPr lang="de-DE" sz="1800" b="0" i="0" u="none" strike="noStrike" baseline="0" dirty="0">
                <a:latin typeface="MyriadPro-SemiCn"/>
              </a:rPr>
              <a:t> und/oder Dexamethason.</a:t>
            </a:r>
          </a:p>
          <a:p>
            <a:pPr algn="l">
              <a:buFont typeface="Wingdings" panose="05000000000000000000" pitchFamily="2" charset="2"/>
              <a:buChar char="à"/>
            </a:pPr>
            <a:r>
              <a:rPr lang="de-DE" sz="1800" dirty="0">
                <a:latin typeface="MyriadPro-SemiCn"/>
              </a:rPr>
              <a:t>  </a:t>
            </a:r>
            <a:r>
              <a:rPr lang="de-DE" sz="1800" b="0" i="0" u="none" strike="noStrike" baseline="0" dirty="0" err="1">
                <a:latin typeface="MyriadPro-SemiCn"/>
              </a:rPr>
              <a:t>CyBorD</a:t>
            </a:r>
            <a:r>
              <a:rPr lang="de-DE" sz="1800" b="0" i="0" u="none" strike="noStrike" baseline="0" dirty="0">
                <a:latin typeface="MyriadPro-SemiCn"/>
              </a:rPr>
              <a:t> (Cyclophosphamid oral, </a:t>
            </a:r>
            <a:r>
              <a:rPr lang="de-DE" sz="1800" b="0" i="0" u="none" strike="noStrike" baseline="0" dirty="0" err="1">
                <a:latin typeface="MyriadPro-SemiCn"/>
              </a:rPr>
              <a:t>Bortezomib</a:t>
            </a:r>
            <a:r>
              <a:rPr lang="de-DE" sz="1800" b="0" i="0" u="none" strike="noStrike" baseline="0" dirty="0">
                <a:latin typeface="MyriadPro-SemiCn"/>
              </a:rPr>
              <a:t>, Dexamethason) oder </a:t>
            </a:r>
            <a:br>
              <a:rPr lang="de-DE" sz="1800" b="0" i="0" u="none" strike="noStrike" baseline="0" dirty="0">
                <a:latin typeface="MyriadPro-SemiCn"/>
              </a:rPr>
            </a:br>
            <a:r>
              <a:rPr lang="de-DE" sz="1800" b="0" i="0" u="none" strike="noStrike" baseline="0" dirty="0">
                <a:latin typeface="MyriadPro-SemiCn"/>
              </a:rPr>
              <a:t>  L-M-</a:t>
            </a:r>
            <a:r>
              <a:rPr lang="de-DE" sz="1800" b="0" i="0" u="none" strike="noStrike" baseline="0" dirty="0" err="1">
                <a:latin typeface="MyriadPro-SemiCn"/>
              </a:rPr>
              <a:t>Dex</a:t>
            </a:r>
            <a:r>
              <a:rPr lang="de-DE" sz="1800" b="0" i="0" u="none" strike="noStrike" baseline="0" dirty="0">
                <a:latin typeface="MyriadPro-SemiCn"/>
              </a:rPr>
              <a:t> (</a:t>
            </a:r>
            <a:r>
              <a:rPr lang="de-DE" sz="1800" b="0" i="0" u="none" strike="noStrike" baseline="0" dirty="0" err="1">
                <a:latin typeface="MyriadPro-SemiCn"/>
              </a:rPr>
              <a:t>Lenalidomid</a:t>
            </a:r>
            <a:r>
              <a:rPr lang="de-DE" sz="1800" b="0" i="0" u="none" strike="noStrike" baseline="0" dirty="0">
                <a:latin typeface="MyriadPro-SemiCn"/>
              </a:rPr>
              <a:t>, </a:t>
            </a:r>
            <a:r>
              <a:rPr lang="de-DE" sz="1800" b="0" i="0" u="none" strike="noStrike" baseline="0" dirty="0" err="1">
                <a:latin typeface="MyriadPro-SemiCn"/>
              </a:rPr>
              <a:t>Melphalan</a:t>
            </a:r>
            <a:r>
              <a:rPr lang="de-DE" sz="1800" b="0" i="0" u="none" strike="noStrike" baseline="0" dirty="0">
                <a:latin typeface="MyriadPro-SemiCn"/>
              </a:rPr>
              <a:t>, </a:t>
            </a:r>
            <a:r>
              <a:rPr lang="de-DE" sz="1800" b="0" i="0" u="none" strike="noStrike" baseline="0" dirty="0" err="1">
                <a:latin typeface="MyriadPro-SemiCn"/>
              </a:rPr>
              <a:t>Dexa</a:t>
            </a:r>
            <a:r>
              <a:rPr lang="de-DE" sz="1800" b="0" i="0" u="none" strike="noStrike" baseline="0" dirty="0">
                <a:latin typeface="MyriadPro-SemiCn"/>
              </a:rPr>
              <a:t>).</a:t>
            </a:r>
          </a:p>
          <a:p>
            <a:pPr algn="l">
              <a:buFont typeface="Wingdings" panose="05000000000000000000" pitchFamily="2" charset="2"/>
              <a:buChar char="à"/>
            </a:pPr>
            <a:r>
              <a:rPr lang="de-DE" sz="1800" dirty="0">
                <a:latin typeface="MyriadPro-SemiCn"/>
              </a:rPr>
              <a:t>  </a:t>
            </a:r>
            <a:r>
              <a:rPr lang="de-DE" sz="1800" b="0" i="0" u="none" strike="noStrike" baseline="0" dirty="0">
                <a:latin typeface="MyriadPro-SemiCn"/>
              </a:rPr>
              <a:t>weitere Therapieoptionen: z. B. </a:t>
            </a:r>
            <a:r>
              <a:rPr lang="de-DE" sz="1800" b="0" i="0" u="none" strike="noStrike" baseline="0" dirty="0" err="1">
                <a:latin typeface="MyriadPro-SemiCn"/>
              </a:rPr>
              <a:t>Daratumumab</a:t>
            </a:r>
            <a:r>
              <a:rPr lang="de-DE" sz="1800" b="0" i="0" u="none" strike="noStrike" baseline="0" dirty="0">
                <a:latin typeface="MyriadPro-SemiCn"/>
              </a:rPr>
              <a:t> in Betracht</a:t>
            </a:r>
          </a:p>
        </p:txBody>
      </p:sp>
    </p:spTree>
    <p:extLst>
      <p:ext uri="{BB962C8B-B14F-4D97-AF65-F5344CB8AC3E}">
        <p14:creationId xmlns:p14="http://schemas.microsoft.com/office/powerpoint/2010/main" val="2633242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623D24-D73A-2478-6820-BDE24303094C}"/>
              </a:ext>
            </a:extLst>
          </p:cNvPr>
          <p:cNvSpPr>
            <a:spLocks noGrp="1"/>
          </p:cNvSpPr>
          <p:nvPr>
            <p:ph type="title"/>
          </p:nvPr>
        </p:nvSpPr>
        <p:spPr/>
        <p:txBody>
          <a:bodyPr vert="horz" lIns="91440" tIns="45720" rIns="91440" bIns="45720" rtlCol="0" anchor="ctr">
            <a:normAutofit fontScale="90000"/>
          </a:bodyPr>
          <a:lstStyle/>
          <a:p>
            <a:pPr fontAlgn="base"/>
            <a:r>
              <a:rPr lang="de-DE" dirty="0">
                <a:solidFill>
                  <a:srgbClr val="1A1A1A"/>
                </a:solidFill>
                <a:latin typeface="inherit"/>
              </a:rPr>
              <a:t>Todesursachen bei monoklonaler </a:t>
            </a:r>
            <a:r>
              <a:rPr lang="de-DE" dirty="0" err="1">
                <a:solidFill>
                  <a:srgbClr val="1A1A1A"/>
                </a:solidFill>
                <a:latin typeface="inherit"/>
              </a:rPr>
              <a:t>Gammopathie</a:t>
            </a:r>
            <a:r>
              <a:rPr lang="de-DE" dirty="0">
                <a:solidFill>
                  <a:srgbClr val="1A1A1A"/>
                </a:solidFill>
                <a:latin typeface="inherit"/>
              </a:rPr>
              <a:t> und Kontrollpatienten an der chronischen Dialyse</a:t>
            </a:r>
          </a:p>
        </p:txBody>
      </p:sp>
      <p:pic>
        <p:nvPicPr>
          <p:cNvPr id="6" name="Grafik 5">
            <a:extLst>
              <a:ext uri="{FF2B5EF4-FFF2-40B4-BE49-F238E27FC236}">
                <a16:creationId xmlns:a16="http://schemas.microsoft.com/office/drawing/2014/main" id="{C3865FDF-F963-BCBC-1FBD-492CEAB45CEB}"/>
              </a:ext>
            </a:extLst>
          </p:cNvPr>
          <p:cNvPicPr>
            <a:picLocks noChangeAspect="1"/>
          </p:cNvPicPr>
          <p:nvPr/>
        </p:nvPicPr>
        <p:blipFill>
          <a:blip r:embed="rId2"/>
          <a:stretch>
            <a:fillRect/>
          </a:stretch>
        </p:blipFill>
        <p:spPr>
          <a:xfrm>
            <a:off x="2671329" y="1811181"/>
            <a:ext cx="6150699" cy="4135246"/>
          </a:xfrm>
          <a:prstGeom prst="rect">
            <a:avLst/>
          </a:prstGeom>
        </p:spPr>
      </p:pic>
      <p:sp>
        <p:nvSpPr>
          <p:cNvPr id="7" name="Fußzeilenplatzhalter 4">
            <a:extLst>
              <a:ext uri="{FF2B5EF4-FFF2-40B4-BE49-F238E27FC236}">
                <a16:creationId xmlns:a16="http://schemas.microsoft.com/office/drawing/2014/main" id="{636CD562-081C-EA4C-C73E-66A4F5D25323}"/>
              </a:ext>
            </a:extLst>
          </p:cNvPr>
          <p:cNvSpPr>
            <a:spLocks noGrp="1"/>
          </p:cNvSpPr>
          <p:nvPr>
            <p:ph type="ftr" sz="quarter" idx="3"/>
          </p:nvPr>
        </p:nvSpPr>
        <p:spPr>
          <a:xfrm>
            <a:off x="2504661" y="6329114"/>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de-DE" sz="1200" b="0" dirty="0"/>
              <a:t>A. </a:t>
            </a:r>
            <a:r>
              <a:rPr lang="de-DE" sz="1200" b="0" dirty="0" err="1"/>
              <a:t>Decourt</a:t>
            </a:r>
            <a:r>
              <a:rPr lang="de-DE" sz="1200" b="0" dirty="0"/>
              <a:t>, B. </a:t>
            </a:r>
            <a:r>
              <a:rPr lang="de-DE" sz="1200" b="0" dirty="0" err="1"/>
              <a:t>Gondouin</a:t>
            </a:r>
            <a:r>
              <a:rPr lang="de-DE" sz="1200" b="0" dirty="0"/>
              <a:t>, J. C. </a:t>
            </a:r>
            <a:r>
              <a:rPr lang="de-DE" sz="1200" b="0" dirty="0" err="1"/>
              <a:t>Delaroziere</a:t>
            </a:r>
            <a:r>
              <a:rPr lang="de-DE" sz="1200" b="0" dirty="0"/>
              <a:t>, P. </a:t>
            </a:r>
            <a:r>
              <a:rPr lang="de-DE" sz="1200" b="0" dirty="0" err="1"/>
              <a:t>Brunet</a:t>
            </a:r>
            <a:r>
              <a:rPr lang="de-DE" sz="1200" b="0" dirty="0"/>
              <a:t>, M. </a:t>
            </a:r>
            <a:r>
              <a:rPr lang="de-DE" sz="1200" b="0" dirty="0" err="1"/>
              <a:t>Sallee</a:t>
            </a:r>
            <a:r>
              <a:rPr lang="de-DE" sz="1200" b="0" dirty="0"/>
              <a:t>, S. </a:t>
            </a:r>
            <a:r>
              <a:rPr lang="de-DE" sz="1200" b="0" dirty="0" err="1"/>
              <a:t>Burtey</a:t>
            </a:r>
            <a:r>
              <a:rPr lang="de-DE" sz="1200" b="0" dirty="0"/>
              <a:t>, et al.</a:t>
            </a:r>
          </a:p>
          <a:p>
            <a:pPr algn="r"/>
            <a:r>
              <a:rPr lang="en-US" sz="1200" dirty="0"/>
              <a:t>Trends in Survival and Renal Recovery in Patients with Multiple Myeloma or Light-Chain Amyloidosis on Chronic Dialysis</a:t>
            </a:r>
          </a:p>
          <a:p>
            <a:pPr algn="r"/>
            <a:r>
              <a:rPr lang="en-US" sz="1200" b="0" dirty="0"/>
              <a:t>Clin J Am Soc Nephrol 2016 Vol. 11 Issue 3 Pages 431-41</a:t>
            </a:r>
            <a:endParaRPr lang="de-DE" sz="1200" b="0" dirty="0"/>
          </a:p>
        </p:txBody>
      </p:sp>
    </p:spTree>
    <p:extLst>
      <p:ext uri="{BB962C8B-B14F-4D97-AF65-F5344CB8AC3E}">
        <p14:creationId xmlns:p14="http://schemas.microsoft.com/office/powerpoint/2010/main" val="35628788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008747-49A7-E20F-6C8F-92580CCAD83A}"/>
              </a:ext>
            </a:extLst>
          </p:cNvPr>
          <p:cNvSpPr>
            <a:spLocks noGrp="1"/>
          </p:cNvSpPr>
          <p:nvPr>
            <p:ph type="title"/>
          </p:nvPr>
        </p:nvSpPr>
        <p:spPr/>
        <p:txBody>
          <a:bodyPr/>
          <a:lstStyle/>
          <a:p>
            <a:r>
              <a:rPr lang="de-DE" dirty="0"/>
              <a:t>Take Home 1</a:t>
            </a:r>
          </a:p>
        </p:txBody>
      </p:sp>
      <p:sp>
        <p:nvSpPr>
          <p:cNvPr id="3" name="Inhaltsplatzhalter 2">
            <a:extLst>
              <a:ext uri="{FF2B5EF4-FFF2-40B4-BE49-F238E27FC236}">
                <a16:creationId xmlns:a16="http://schemas.microsoft.com/office/drawing/2014/main" id="{85E0B623-CD84-AA70-E989-458579F6F09A}"/>
              </a:ext>
            </a:extLst>
          </p:cNvPr>
          <p:cNvSpPr>
            <a:spLocks noGrp="1"/>
          </p:cNvSpPr>
          <p:nvPr>
            <p:ph idx="1"/>
          </p:nvPr>
        </p:nvSpPr>
        <p:spPr/>
        <p:txBody>
          <a:bodyPr>
            <a:normAutofit/>
          </a:bodyPr>
          <a:lstStyle/>
          <a:p>
            <a:pPr marL="457200" indent="-457200">
              <a:buFont typeface="+mj-lt"/>
              <a:buAutoNum type="arabicPeriod"/>
            </a:pPr>
            <a:r>
              <a:rPr lang="de-DE" sz="2400" b="1" i="0" u="none" strike="noStrike" baseline="0" dirty="0">
                <a:latin typeface="MyriadPro-SemiCn"/>
              </a:rPr>
              <a:t>Nierenbeteiligung bei monoklonalen </a:t>
            </a:r>
            <a:r>
              <a:rPr lang="de-DE" sz="2400" b="1" i="0" u="none" strike="noStrike" baseline="0" dirty="0" err="1">
                <a:latin typeface="MyriadPro-SemiCn"/>
              </a:rPr>
              <a:t>Paraproteinämien</a:t>
            </a:r>
            <a:r>
              <a:rPr lang="de-DE" sz="2400" b="1" i="0" u="none" strike="noStrike" baseline="0" dirty="0">
                <a:latin typeface="MyriadPro-SemiCn"/>
              </a:rPr>
              <a:t> ist häufig</a:t>
            </a:r>
            <a:r>
              <a:rPr lang="de-DE" sz="2400" b="0" i="0" u="none" strike="noStrike" baseline="0" dirty="0">
                <a:latin typeface="MyriadPro-SemiCn"/>
              </a:rPr>
              <a:t>(er als gedacht)</a:t>
            </a:r>
          </a:p>
          <a:p>
            <a:pPr marL="457200" indent="-457200">
              <a:buFont typeface="+mj-lt"/>
              <a:buAutoNum type="arabicPeriod"/>
            </a:pPr>
            <a:r>
              <a:rPr lang="de-DE" sz="2400" b="1" i="0" u="none" strike="noStrike" baseline="0" dirty="0">
                <a:latin typeface="MyriadPro-SemiCn"/>
              </a:rPr>
              <a:t>bei MGUS immer an die Niere denken </a:t>
            </a:r>
            <a:r>
              <a:rPr lang="de-DE" sz="2400" b="1" i="0" u="none" strike="noStrike" baseline="0" dirty="0">
                <a:latin typeface="MyriadPro-SemiCn"/>
                <a:sym typeface="Wingdings" panose="05000000000000000000" pitchFamily="2" charset="2"/>
              </a:rPr>
              <a:t></a:t>
            </a:r>
            <a:endParaRPr lang="de-DE" sz="2400" b="1" i="0" u="none" strike="noStrike" baseline="0" dirty="0">
              <a:latin typeface="MyriadPro-SemiCn"/>
            </a:endParaRPr>
          </a:p>
          <a:p>
            <a:pPr marL="457200" indent="-457200">
              <a:buFont typeface="+mj-lt"/>
              <a:buAutoNum type="arabicPeriod"/>
            </a:pPr>
            <a:r>
              <a:rPr lang="de-DE" sz="2400" b="1" i="0" u="none" strike="noStrike" baseline="0" dirty="0">
                <a:latin typeface="MyriadPro-SemiCn"/>
              </a:rPr>
              <a:t>Monoklonale </a:t>
            </a:r>
            <a:r>
              <a:rPr lang="de-DE" sz="2400" b="1" i="0" u="none" strike="noStrike" baseline="0" dirty="0" err="1">
                <a:latin typeface="MyriadPro-SemiCn"/>
              </a:rPr>
              <a:t>Gammopathie</a:t>
            </a:r>
            <a:r>
              <a:rPr lang="de-DE" sz="2400" b="1" i="0" u="none" strike="noStrike" baseline="0" dirty="0">
                <a:latin typeface="MyriadPro-SemiCn"/>
              </a:rPr>
              <a:t> renaler Signifikanz (MGRS) </a:t>
            </a:r>
            <a:br>
              <a:rPr lang="de-DE" sz="2400" b="0" i="0" u="none" strike="noStrike" baseline="0" dirty="0">
                <a:latin typeface="MyriadPro-SemiCn"/>
                <a:sym typeface="Wingdings" panose="05000000000000000000" pitchFamily="2" charset="2"/>
              </a:rPr>
            </a:br>
            <a:r>
              <a:rPr lang="de-DE" sz="2400" b="0" i="0" u="none" strike="noStrike" baseline="0" dirty="0">
                <a:latin typeface="MyriadPro-SemiCn"/>
              </a:rPr>
              <a:t>nephrotoxischen Klon, der </a:t>
            </a:r>
            <a:r>
              <a:rPr lang="de-DE" sz="2400" b="0" i="1" u="none" strike="noStrike" baseline="0" dirty="0">
                <a:latin typeface="MyriadPro-SemiCnIt"/>
              </a:rPr>
              <a:t>per se </a:t>
            </a:r>
            <a:r>
              <a:rPr lang="de-DE" sz="2400" b="0" i="0" u="none" strike="noStrike" baseline="0" dirty="0">
                <a:latin typeface="MyriadPro-SemiCn"/>
              </a:rPr>
              <a:t>aus hämatologischer Sicht nicht therapiebedürftig wäre</a:t>
            </a:r>
          </a:p>
          <a:p>
            <a:pPr marL="457200" indent="-457200">
              <a:buFont typeface="+mj-lt"/>
              <a:buAutoNum type="arabicPeriod"/>
            </a:pPr>
            <a:endParaRPr lang="de-DE" sz="2400" dirty="0">
              <a:latin typeface="MyriadPro-SemiCn"/>
            </a:endParaRPr>
          </a:p>
          <a:p>
            <a:pPr marL="457200" indent="-457200">
              <a:buFont typeface="+mj-lt"/>
              <a:buAutoNum type="arabicPeriod"/>
            </a:pPr>
            <a:r>
              <a:rPr lang="de-DE" sz="2400" dirty="0">
                <a:latin typeface="MyriadPro-SemiCn"/>
              </a:rPr>
              <a:t>Diagnosesicherung durch </a:t>
            </a:r>
            <a:r>
              <a:rPr lang="de-DE" sz="2400" b="1" u="sng" dirty="0">
                <a:latin typeface="MyriadPro-SemiCn"/>
              </a:rPr>
              <a:t>Nierenbiopsie</a:t>
            </a:r>
            <a:endParaRPr lang="de-DE" sz="1800" b="0" i="0" u="sng" strike="noStrike" baseline="0" dirty="0">
              <a:latin typeface="MyriadPro-SemiCn"/>
            </a:endParaRPr>
          </a:p>
          <a:p>
            <a:endParaRPr lang="de-DE" sz="1800" b="0" i="0" u="none" strike="noStrike" baseline="0" dirty="0">
              <a:latin typeface="MyriadPro-SemiCn"/>
            </a:endParaRPr>
          </a:p>
          <a:p>
            <a:pPr algn="l"/>
            <a:endParaRPr lang="de-DE" dirty="0"/>
          </a:p>
        </p:txBody>
      </p:sp>
    </p:spTree>
    <p:extLst>
      <p:ext uri="{BB962C8B-B14F-4D97-AF65-F5344CB8AC3E}">
        <p14:creationId xmlns:p14="http://schemas.microsoft.com/office/powerpoint/2010/main" val="23530941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39BB6E-94F1-680F-CA01-090D4354009A}"/>
              </a:ext>
            </a:extLst>
          </p:cNvPr>
          <p:cNvSpPr>
            <a:spLocks noGrp="1"/>
          </p:cNvSpPr>
          <p:nvPr>
            <p:ph type="title"/>
          </p:nvPr>
        </p:nvSpPr>
        <p:spPr/>
        <p:txBody>
          <a:bodyPr/>
          <a:lstStyle/>
          <a:p>
            <a:r>
              <a:rPr lang="de-DE" dirty="0"/>
              <a:t>Take Home 2</a:t>
            </a:r>
          </a:p>
        </p:txBody>
      </p:sp>
      <p:sp>
        <p:nvSpPr>
          <p:cNvPr id="3" name="Inhaltsplatzhalter 2">
            <a:extLst>
              <a:ext uri="{FF2B5EF4-FFF2-40B4-BE49-F238E27FC236}">
                <a16:creationId xmlns:a16="http://schemas.microsoft.com/office/drawing/2014/main" id="{2BC9FFA5-B9D3-1BE4-10B6-06D81C5BF781}"/>
              </a:ext>
            </a:extLst>
          </p:cNvPr>
          <p:cNvSpPr>
            <a:spLocks noGrp="1"/>
          </p:cNvSpPr>
          <p:nvPr>
            <p:ph idx="1"/>
          </p:nvPr>
        </p:nvSpPr>
        <p:spPr/>
        <p:txBody>
          <a:bodyPr>
            <a:normAutofit/>
          </a:bodyPr>
          <a:lstStyle/>
          <a:p>
            <a:r>
              <a:rPr lang="de-DE" dirty="0"/>
              <a:t>AL Amyloidose ist die häufigste </a:t>
            </a:r>
            <a:r>
              <a:rPr lang="de-DE" dirty="0" err="1"/>
              <a:t>Amyloidform</a:t>
            </a:r>
            <a:r>
              <a:rPr lang="de-DE" dirty="0"/>
              <a:t> (70-80 %)</a:t>
            </a:r>
          </a:p>
          <a:p>
            <a:r>
              <a:rPr lang="de-DE" dirty="0"/>
              <a:t>AL-Amyloidose basiert meist auf einer MGUS </a:t>
            </a:r>
          </a:p>
          <a:p>
            <a:r>
              <a:rPr lang="de-DE" dirty="0"/>
              <a:t>renale Beteiligung: Nierenbiopsie und Proteinurie größer 0,5 g </a:t>
            </a:r>
          </a:p>
          <a:p>
            <a:r>
              <a:rPr lang="de-DE" dirty="0"/>
              <a:t>Behandlungsstrategien der renalen Amyloidosen zielen auf die zugrundeliegende Grunderkrankung: </a:t>
            </a:r>
            <a:br>
              <a:rPr lang="de-DE" dirty="0"/>
            </a:br>
            <a:r>
              <a:rPr lang="de-DE" dirty="0">
                <a:sym typeface="Wingdings" panose="05000000000000000000" pitchFamily="2" charset="2"/>
              </a:rPr>
              <a:t> </a:t>
            </a:r>
            <a:r>
              <a:rPr lang="de-DE" dirty="0"/>
              <a:t>Chemotherapie/Stammzelltransplantation </a:t>
            </a:r>
          </a:p>
          <a:p>
            <a:r>
              <a:rPr lang="de-DE" dirty="0"/>
              <a:t>renale Ansprechen (Reduktion Proteinurie) korreliert mit Gesamtprognose</a:t>
            </a:r>
          </a:p>
        </p:txBody>
      </p:sp>
    </p:spTree>
    <p:extLst>
      <p:ext uri="{BB962C8B-B14F-4D97-AF65-F5344CB8AC3E}">
        <p14:creationId xmlns:p14="http://schemas.microsoft.com/office/powerpoint/2010/main" val="40140653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Text Box 2"/>
          <p:cNvSpPr txBox="1">
            <a:spLocks noChangeArrowheads="1"/>
          </p:cNvSpPr>
          <p:nvPr/>
        </p:nvSpPr>
        <p:spPr bwMode="auto">
          <a:xfrm>
            <a:off x="2640014" y="765176"/>
            <a:ext cx="6582549" cy="1633397"/>
          </a:xfrm>
          <a:prstGeom prst="rect">
            <a:avLst/>
          </a:prstGeom>
          <a:noFill/>
          <a:ln w="9525" algn="ctr">
            <a:noFill/>
            <a:miter lim="800000"/>
            <a:headEnd/>
            <a:tailEnd/>
          </a:ln>
          <a:effectLst/>
        </p:spPr>
        <p:txBody>
          <a:bodyPr wrap="none" lIns="90000" tIns="46800" rIns="90000" bIns="46800">
            <a:spAutoFit/>
          </a:bodyPr>
          <a:lstStyle/>
          <a:p>
            <a:r>
              <a:rPr lang="de-DE" sz="10000" b="1">
                <a:effectLst>
                  <a:outerShdw blurRad="38100" dist="38100" dir="2700000" algn="tl">
                    <a:srgbClr val="C0C0C0"/>
                  </a:outerShdw>
                </a:effectLst>
              </a:rPr>
              <a:t>Vielen Dank</a:t>
            </a:r>
          </a:p>
        </p:txBody>
      </p:sp>
      <p:pic>
        <p:nvPicPr>
          <p:cNvPr id="381955" name="Picture 3" descr="59889"/>
          <p:cNvPicPr>
            <a:picLocks noChangeAspect="1" noChangeArrowheads="1"/>
          </p:cNvPicPr>
          <p:nvPr/>
        </p:nvPicPr>
        <p:blipFill>
          <a:blip r:embed="rId3" cstate="print"/>
          <a:srcRect/>
          <a:stretch>
            <a:fillRect/>
          </a:stretch>
        </p:blipFill>
        <p:spPr bwMode="auto">
          <a:xfrm>
            <a:off x="4007768" y="2412349"/>
            <a:ext cx="3810000" cy="2857500"/>
          </a:xfrm>
          <a:prstGeom prst="rect">
            <a:avLst/>
          </a:prstGeom>
          <a:noFill/>
        </p:spPr>
      </p:pic>
    </p:spTree>
    <p:extLst>
      <p:ext uri="{BB962C8B-B14F-4D97-AF65-F5344CB8AC3E}">
        <p14:creationId xmlns:p14="http://schemas.microsoft.com/office/powerpoint/2010/main" val="35206240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6A9A3-141C-BDDE-BDF2-70BB2EA9E84C}"/>
              </a:ext>
            </a:extLst>
          </p:cNvPr>
          <p:cNvSpPr>
            <a:spLocks noGrp="1"/>
          </p:cNvSpPr>
          <p:nvPr>
            <p:ph type="title"/>
          </p:nvPr>
        </p:nvSpPr>
        <p:spPr/>
        <p:txBody>
          <a:bodyPr/>
          <a:lstStyle/>
          <a:p>
            <a:r>
              <a:rPr lang="de-DE" dirty="0"/>
              <a:t>Take - Home</a:t>
            </a:r>
          </a:p>
        </p:txBody>
      </p:sp>
      <p:sp>
        <p:nvSpPr>
          <p:cNvPr id="3" name="Inhaltsplatzhalter 2">
            <a:extLst>
              <a:ext uri="{FF2B5EF4-FFF2-40B4-BE49-F238E27FC236}">
                <a16:creationId xmlns:a16="http://schemas.microsoft.com/office/drawing/2014/main" id="{90700D59-F8E4-B060-0D7D-55CF6B7BF4B7}"/>
              </a:ext>
            </a:extLst>
          </p:cNvPr>
          <p:cNvSpPr>
            <a:spLocks noGrp="1"/>
          </p:cNvSpPr>
          <p:nvPr>
            <p:ph idx="1"/>
          </p:nvPr>
        </p:nvSpPr>
        <p:spPr/>
        <p:txBody>
          <a:bodyPr>
            <a:normAutofit/>
          </a:bodyPr>
          <a:lstStyle/>
          <a:p>
            <a:pPr algn="l"/>
            <a:r>
              <a:rPr lang="de-DE" sz="1800" b="1" i="0" u="none" strike="noStrike" baseline="0" dirty="0">
                <a:solidFill>
                  <a:srgbClr val="000000"/>
                </a:solidFill>
                <a:latin typeface="MyriadPro-SemiboldSemiCn"/>
              </a:rPr>
              <a:t>Cast-Nephropathie </a:t>
            </a:r>
          </a:p>
          <a:p>
            <a:pPr algn="l"/>
            <a:r>
              <a:rPr lang="de-DE" sz="1800" b="0" i="0" u="none" strike="noStrike" baseline="0" dirty="0">
                <a:solidFill>
                  <a:srgbClr val="000000"/>
                </a:solidFill>
                <a:latin typeface="MyriadPro-SemiboldSemiCn"/>
              </a:rPr>
              <a:t>klassische Komplikation eines manifesten multiplen Myeloms mit hoher Tumorlast. </a:t>
            </a:r>
            <a:endParaRPr lang="de-DE" sz="1800" b="0" i="0" u="none" strike="noStrike" baseline="0" dirty="0">
              <a:solidFill>
                <a:srgbClr val="F68324"/>
              </a:solidFill>
              <a:latin typeface="SButtons"/>
            </a:endParaRPr>
          </a:p>
          <a:p>
            <a:pPr algn="l"/>
            <a:r>
              <a:rPr lang="de-DE" sz="1800" b="0" i="0" u="none" strike="noStrike" baseline="0" dirty="0">
                <a:solidFill>
                  <a:srgbClr val="000000"/>
                </a:solidFill>
                <a:latin typeface="MyriadPro-SemiboldSemiCn"/>
              </a:rPr>
              <a:t>unverzügliche und intensive Chemotherapie des multiplen Myeloms </a:t>
            </a:r>
          </a:p>
          <a:p>
            <a:pPr algn="l"/>
            <a:r>
              <a:rPr lang="de-DE" sz="1800" b="0" i="0" u="none" strike="noStrike" baseline="0" dirty="0">
                <a:solidFill>
                  <a:srgbClr val="000000"/>
                </a:solidFill>
                <a:latin typeface="MyriadPro-SemiboldSemiCn"/>
              </a:rPr>
              <a:t>zusätzliche maschinelle Leichtkettenelimination wohl ohne Nutzen  </a:t>
            </a:r>
          </a:p>
          <a:p>
            <a:pPr algn="l"/>
            <a:endParaRPr lang="de-DE" sz="1800" b="0" i="0" u="none" strike="noStrike" baseline="0" dirty="0">
              <a:solidFill>
                <a:srgbClr val="000000"/>
              </a:solidFill>
              <a:latin typeface="MyriadPro-SemiboldSemiCn"/>
            </a:endParaRPr>
          </a:p>
          <a:p>
            <a:pPr algn="l"/>
            <a:r>
              <a:rPr lang="de-DE" sz="1800" b="0" i="0" u="none" strike="noStrike" baseline="0" dirty="0">
                <a:solidFill>
                  <a:srgbClr val="000000"/>
                </a:solidFill>
                <a:latin typeface="MyriadPro-SemiboldSemiCn"/>
              </a:rPr>
              <a:t>Nierenbeteiligung bei </a:t>
            </a:r>
            <a:r>
              <a:rPr lang="de-DE" sz="1800" b="0" i="0" u="none" strike="noStrike" baseline="0" dirty="0" err="1">
                <a:solidFill>
                  <a:srgbClr val="000000"/>
                </a:solidFill>
                <a:latin typeface="MyriadPro-SemiboldSemiCn"/>
              </a:rPr>
              <a:t>Paraproteinämien</a:t>
            </a:r>
            <a:r>
              <a:rPr lang="de-DE" sz="1800" b="0" i="0" u="none" strike="noStrike" baseline="0" dirty="0">
                <a:solidFill>
                  <a:srgbClr val="000000"/>
                </a:solidFill>
                <a:latin typeface="MyriadPro-SemiboldSemiCn"/>
              </a:rPr>
              <a:t> </a:t>
            </a:r>
          </a:p>
          <a:p>
            <a:pPr algn="l"/>
            <a:r>
              <a:rPr lang="de-DE" sz="1800" b="0" i="0" u="none" strike="noStrike" baseline="0" dirty="0">
                <a:solidFill>
                  <a:srgbClr val="000000"/>
                </a:solidFill>
                <a:latin typeface="MyriadPro-SemiboldSemiCn"/>
              </a:rPr>
              <a:t>akute Nierenschädigung </a:t>
            </a:r>
          </a:p>
          <a:p>
            <a:pPr algn="l"/>
            <a:r>
              <a:rPr lang="de-DE" sz="1800" b="0" i="0" u="none" strike="noStrike" baseline="0" dirty="0">
                <a:solidFill>
                  <a:srgbClr val="000000"/>
                </a:solidFill>
                <a:latin typeface="MyriadPro-SemiboldSemiCn"/>
              </a:rPr>
              <a:t>chronisch-progrediente Niereninsuffizienz </a:t>
            </a:r>
          </a:p>
          <a:p>
            <a:pPr algn="l"/>
            <a:r>
              <a:rPr lang="de-DE" sz="1800" b="0" i="0" u="none" strike="noStrike" baseline="0" dirty="0">
                <a:solidFill>
                  <a:srgbClr val="000000"/>
                </a:solidFill>
                <a:latin typeface="MyriadPro-SemiboldSemiCn"/>
              </a:rPr>
              <a:t>tubuläre Dysfunktion</a:t>
            </a:r>
          </a:p>
        </p:txBody>
      </p:sp>
    </p:spTree>
    <p:extLst>
      <p:ext uri="{BB962C8B-B14F-4D97-AF65-F5344CB8AC3E}">
        <p14:creationId xmlns:p14="http://schemas.microsoft.com/office/powerpoint/2010/main" val="37815817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A038E9-E746-4E54-2878-13BFFFFF424A}"/>
              </a:ext>
            </a:extLst>
          </p:cNvPr>
          <p:cNvSpPr>
            <a:spLocks noGrp="1"/>
          </p:cNvSpPr>
          <p:nvPr>
            <p:ph type="title"/>
          </p:nvPr>
        </p:nvSpPr>
        <p:spPr/>
        <p:txBody>
          <a:bodyPr/>
          <a:lstStyle/>
          <a:p>
            <a:r>
              <a:rPr lang="de-DE" dirty="0"/>
              <a:t>Fazit für die Praxis </a:t>
            </a:r>
          </a:p>
        </p:txBody>
      </p:sp>
      <p:sp>
        <p:nvSpPr>
          <p:cNvPr id="4" name="Inhaltsplatzhalter 3">
            <a:extLst>
              <a:ext uri="{FF2B5EF4-FFF2-40B4-BE49-F238E27FC236}">
                <a16:creationId xmlns:a16="http://schemas.microsoft.com/office/drawing/2014/main" id="{208E1790-7CEC-6702-EEAA-7874BC49B6B7}"/>
              </a:ext>
            </a:extLst>
          </p:cNvPr>
          <p:cNvSpPr>
            <a:spLocks noGrp="1"/>
          </p:cNvSpPr>
          <p:nvPr>
            <p:ph idx="1"/>
          </p:nvPr>
        </p:nvSpPr>
        <p:spPr/>
        <p:txBody>
          <a:bodyPr/>
          <a:lstStyle/>
          <a:p>
            <a:r>
              <a:rPr lang="de-DE" dirty="0"/>
              <a:t>AA-Amyloidose ist  Folge chronischer Entzündungen </a:t>
            </a:r>
          </a:p>
          <a:p>
            <a:r>
              <a:rPr lang="de-DE" dirty="0"/>
              <a:t>hereditäre Amyloidose mit renaler Beteiligung sind selten (meist   autosomal-dominant)</a:t>
            </a:r>
          </a:p>
          <a:p>
            <a:endParaRPr lang="de-DE" dirty="0"/>
          </a:p>
        </p:txBody>
      </p:sp>
    </p:spTree>
    <p:extLst>
      <p:ext uri="{BB962C8B-B14F-4D97-AF65-F5344CB8AC3E}">
        <p14:creationId xmlns:p14="http://schemas.microsoft.com/office/powerpoint/2010/main" val="2620137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FF4B3A-93B5-05BE-5CCE-53035B8735E5}"/>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97500676-198F-1D96-4C25-087F21EEBE4B}"/>
              </a:ext>
            </a:extLst>
          </p:cNvPr>
          <p:cNvSpPr>
            <a:spLocks noGrp="1"/>
          </p:cNvSpPr>
          <p:nvPr>
            <p:ph idx="1"/>
          </p:nvPr>
        </p:nvSpPr>
        <p:spPr/>
        <p:txBody>
          <a:bodyPr>
            <a:normAutofit fontScale="85000" lnSpcReduction="20000"/>
          </a:bodyPr>
          <a:lstStyle/>
          <a:p>
            <a:r>
              <a:rPr lang="de-DE" b="1" i="0" dirty="0">
                <a:solidFill>
                  <a:srgbClr val="212529"/>
                </a:solidFill>
                <a:effectLst/>
                <a:latin typeface="Source Sans Pro" panose="020B0503030403020204" pitchFamily="34" charset="0"/>
              </a:rPr>
              <a:t>Zusammenfassung :</a:t>
            </a:r>
            <a:r>
              <a:rPr lang="de-DE" b="0" i="0" dirty="0">
                <a:solidFill>
                  <a:srgbClr val="212529"/>
                </a:solidFill>
                <a:effectLst/>
                <a:latin typeface="Source Sans Pro" panose="020B0503030403020204" pitchFamily="34" charset="0"/>
              </a:rPr>
              <a:t> Die Leichtketten(AL)- und die </a:t>
            </a:r>
            <a:r>
              <a:rPr lang="de-DE" b="0" i="0" dirty="0" err="1">
                <a:solidFill>
                  <a:srgbClr val="212529"/>
                </a:solidFill>
                <a:effectLst/>
                <a:latin typeface="Source Sans Pro" panose="020B0503030403020204" pitchFamily="34" charset="0"/>
              </a:rPr>
              <a:t>Transthyretin</a:t>
            </a:r>
            <a:r>
              <a:rPr lang="de-DE" b="0" i="0" dirty="0">
                <a:solidFill>
                  <a:srgbClr val="212529"/>
                </a:solidFill>
                <a:effectLst/>
                <a:latin typeface="Source Sans Pro" panose="020B0503030403020204" pitchFamily="34" charset="0"/>
              </a:rPr>
              <a:t>(ATTR)-Amyloidose sind die häufigsten </a:t>
            </a:r>
            <a:r>
              <a:rPr lang="de-DE" b="0" i="0" dirty="0" err="1">
                <a:solidFill>
                  <a:srgbClr val="212529"/>
                </a:solidFill>
                <a:effectLst/>
                <a:latin typeface="Source Sans Pro" panose="020B0503030403020204" pitchFamily="34" charset="0"/>
              </a:rPr>
              <a:t>Amyloidoseformen</a:t>
            </a:r>
            <a:r>
              <a:rPr lang="de-DE" b="0" i="0" dirty="0">
                <a:solidFill>
                  <a:srgbClr val="212529"/>
                </a:solidFill>
                <a:effectLst/>
                <a:latin typeface="Source Sans Pro" panose="020B0503030403020204" pitchFamily="34" charset="0"/>
              </a:rPr>
              <a:t> in Mitteleuropa. Beide können auch das Herz betreffen und sich klinisch als Kardiomyopathie manifestieren, mit fortschreitender Herzinsuffizienz, Herzrhythmusstörungen oder auch als Aortenstenose. Von der ATTR-Kardiomyopathie sind vorrangig ältere Männer betroffen, wobei die genaue Prävalenz nicht bekannt ist. Auch ist die Exaktheit der verwendeten Diagnoseinstrumente und -algorithmen noch unklar. Patienten mit kardialen Amyloidosen haben eine schlechte Prognose. Während es bei der AL-Form keine spezifische Behandlung gibt, stehen für die ATTR-Amyloidose neue Wirkstoffe zur Verfügung. </a:t>
            </a:r>
            <a:r>
              <a:rPr lang="de-DE" b="0" i="0" dirty="0" err="1">
                <a:solidFill>
                  <a:srgbClr val="212529"/>
                </a:solidFill>
                <a:effectLst/>
                <a:latin typeface="Source Sans Pro" panose="020B0503030403020204" pitchFamily="34" charset="0"/>
              </a:rPr>
              <a:t>Tafamidis</a:t>
            </a:r>
            <a:r>
              <a:rPr lang="de-DE" b="0" i="0" dirty="0">
                <a:solidFill>
                  <a:srgbClr val="212529"/>
                </a:solidFill>
                <a:effectLst/>
                <a:latin typeface="Source Sans Pro" panose="020B0503030403020204" pitchFamily="34" charset="0"/>
              </a:rPr>
              <a:t> verbesserte in einer randomisierten, kontrollierten Studie nach 23 Monaten Behandlung das Überleben um absolut 13% im Vergleich zu </a:t>
            </a:r>
            <a:r>
              <a:rPr lang="de-DE" b="0" i="0" dirty="0" err="1">
                <a:solidFill>
                  <a:srgbClr val="212529"/>
                </a:solidFill>
                <a:effectLst/>
                <a:latin typeface="Source Sans Pro" panose="020B0503030403020204" pitchFamily="34" charset="0"/>
              </a:rPr>
              <a:t>Plazebo</a:t>
            </a:r>
            <a:r>
              <a:rPr lang="de-DE" b="0" i="0" dirty="0">
                <a:solidFill>
                  <a:srgbClr val="212529"/>
                </a:solidFill>
                <a:effectLst/>
                <a:latin typeface="Source Sans Pro" panose="020B0503030403020204" pitchFamily="34" charset="0"/>
              </a:rPr>
              <a:t> bei etwa gleicher Verträglichkeit. Somit steht weniger die Wirksamkeit dieser neuen Wirkstoffe zur Diskussion, sondern ihr effizienter Einsatz, denn die Medikamente müssen dauerhaft angewendet werden und sind mit Jahrestherapiekosten von &gt; 320.000 € zur Behandlung der ATTR-Kardiomyopathie extrem teuer</a:t>
            </a:r>
            <a:endParaRPr lang="de-DE" dirty="0"/>
          </a:p>
        </p:txBody>
      </p:sp>
    </p:spTree>
    <p:extLst>
      <p:ext uri="{BB962C8B-B14F-4D97-AF65-F5344CB8AC3E}">
        <p14:creationId xmlns:p14="http://schemas.microsoft.com/office/powerpoint/2010/main" val="1770580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Computer enthält.&#10;&#10;Automatisch generierte Beschreibung">
            <a:extLst>
              <a:ext uri="{FF2B5EF4-FFF2-40B4-BE49-F238E27FC236}">
                <a16:creationId xmlns:a16="http://schemas.microsoft.com/office/drawing/2014/main" id="{D0CCEACA-4D4C-A940-8B03-06B4A3506D68}"/>
              </a:ext>
            </a:extLst>
          </p:cNvPr>
          <p:cNvPicPr>
            <a:picLocks noChangeAspect="1"/>
          </p:cNvPicPr>
          <p:nvPr/>
        </p:nvPicPr>
        <p:blipFill>
          <a:blip r:embed="rId3"/>
          <a:stretch>
            <a:fillRect/>
          </a:stretch>
        </p:blipFill>
        <p:spPr>
          <a:xfrm>
            <a:off x="5113875" y="2144097"/>
            <a:ext cx="4008196" cy="3661711"/>
          </a:xfrm>
          <a:prstGeom prst="rect">
            <a:avLst/>
          </a:prstGeom>
          <a:ln>
            <a:solidFill>
              <a:schemeClr val="tx1"/>
            </a:solidFill>
          </a:ln>
          <a:effectLst>
            <a:outerShdw blurRad="254000" dist="38100" dir="2700000" algn="tl" rotWithShape="0">
              <a:prstClr val="black">
                <a:alpha val="40000"/>
              </a:prstClr>
            </a:outerShdw>
          </a:effectLst>
        </p:spPr>
      </p:pic>
      <p:pic>
        <p:nvPicPr>
          <p:cNvPr id="11" name="Grafik 10">
            <a:extLst>
              <a:ext uri="{FF2B5EF4-FFF2-40B4-BE49-F238E27FC236}">
                <a16:creationId xmlns:a16="http://schemas.microsoft.com/office/drawing/2014/main" id="{D2D86826-1E2F-D94C-B253-F0C48D7182A7}"/>
              </a:ext>
            </a:extLst>
          </p:cNvPr>
          <p:cNvPicPr>
            <a:picLocks noChangeAspect="1"/>
          </p:cNvPicPr>
          <p:nvPr/>
        </p:nvPicPr>
        <p:blipFill rotWithShape="1">
          <a:blip r:embed="rId4"/>
          <a:srcRect t="-1" b="1013"/>
          <a:stretch/>
        </p:blipFill>
        <p:spPr>
          <a:xfrm>
            <a:off x="1154052" y="2156130"/>
            <a:ext cx="3659148" cy="3661711"/>
          </a:xfrm>
          <a:prstGeom prst="rect">
            <a:avLst/>
          </a:prstGeom>
          <a:ln>
            <a:solidFill>
              <a:schemeClr val="tx1"/>
            </a:solidFill>
          </a:ln>
          <a:effectLst>
            <a:outerShdw blurRad="254000" dist="38100" dir="2700000" algn="tl" rotWithShape="0">
              <a:prstClr val="black">
                <a:alpha val="40000"/>
              </a:prstClr>
            </a:outerShdw>
          </a:effectLst>
        </p:spPr>
      </p:pic>
      <p:sp>
        <p:nvSpPr>
          <p:cNvPr id="4" name="Titel 3">
            <a:extLst>
              <a:ext uri="{FF2B5EF4-FFF2-40B4-BE49-F238E27FC236}">
                <a16:creationId xmlns:a16="http://schemas.microsoft.com/office/drawing/2014/main" id="{6EEA2376-D600-49E2-801B-31A5458C9361}"/>
              </a:ext>
            </a:extLst>
          </p:cNvPr>
          <p:cNvSpPr>
            <a:spLocks noGrp="1"/>
          </p:cNvSpPr>
          <p:nvPr>
            <p:ph type="title"/>
          </p:nvPr>
        </p:nvSpPr>
        <p:spPr>
          <a:xfrm>
            <a:off x="819468" y="368912"/>
            <a:ext cx="10078904" cy="685800"/>
          </a:xfrm>
        </p:spPr>
        <p:txBody>
          <a:bodyPr/>
          <a:lstStyle/>
          <a:p>
            <a:r>
              <a:rPr lang="de-DE" sz="3600" dirty="0">
                <a:solidFill>
                  <a:srgbClr val="1A1A1A"/>
                </a:solidFill>
                <a:latin typeface="MyriadPro-SemiCn"/>
              </a:rPr>
              <a:t>Komplexität</a:t>
            </a:r>
            <a:r>
              <a:rPr lang="de-DE" sz="3200" b="0" dirty="0">
                <a:solidFill>
                  <a:srgbClr val="363D3B"/>
                </a:solidFill>
                <a:latin typeface="Arial" panose="020B0604020202020204" pitchFamily="34" charset="0"/>
                <a:cs typeface="Arial" panose="020B0604020202020204" pitchFamily="34" charset="0"/>
              </a:rPr>
              <a:t> </a:t>
            </a:r>
            <a:r>
              <a:rPr lang="de-DE" sz="3600" dirty="0">
                <a:solidFill>
                  <a:srgbClr val="1A1A1A"/>
                </a:solidFill>
                <a:latin typeface="MyriadPro-SemiCn"/>
              </a:rPr>
              <a:t>der Versorgung</a:t>
            </a:r>
          </a:p>
        </p:txBody>
      </p:sp>
      <p:sp>
        <p:nvSpPr>
          <p:cNvPr id="10" name="Textfeld 9">
            <a:extLst>
              <a:ext uri="{FF2B5EF4-FFF2-40B4-BE49-F238E27FC236}">
                <a16:creationId xmlns:a16="http://schemas.microsoft.com/office/drawing/2014/main" id="{F4394923-7E2A-4A56-ACB4-5EDB1CE56413}"/>
              </a:ext>
            </a:extLst>
          </p:cNvPr>
          <p:cNvSpPr txBox="1"/>
          <p:nvPr/>
        </p:nvSpPr>
        <p:spPr>
          <a:xfrm>
            <a:off x="7620000" y="6608829"/>
            <a:ext cx="4572000" cy="249171"/>
          </a:xfrm>
          <a:prstGeom prst="rect">
            <a:avLst/>
          </a:prstGeom>
        </p:spPr>
        <p:txBody>
          <a:bodyPr wrap="square">
            <a:spAutoFit/>
          </a:bodyPr>
          <a:lstStyle>
            <a:defPPr>
              <a:defRPr lang="de-DE"/>
            </a:defPPr>
            <a:lvl1pPr algn="r">
              <a:defRPr sz="1000">
                <a:solidFill>
                  <a:srgbClr val="00799B"/>
                </a:solidFill>
                <a:cs typeface="Arial" panose="020B0604020202020204" pitchFamily="34" charset="0"/>
              </a:defRPr>
            </a:lvl1pPr>
          </a:lstStyle>
          <a:p>
            <a:pPr fontAlgn="base">
              <a:lnSpc>
                <a:spcPct val="110000"/>
              </a:lnSpc>
              <a:spcBef>
                <a:spcPct val="30000"/>
              </a:spcBef>
              <a:spcAft>
                <a:spcPct val="0"/>
              </a:spcAft>
            </a:pPr>
            <a:r>
              <a:rPr lang="de-DE" dirty="0">
                <a:solidFill>
                  <a:srgbClr val="363D3B"/>
                </a:solidFill>
                <a:latin typeface="Arial" panose="020B0604020202020204" pitchFamily="34" charset="0"/>
              </a:rPr>
              <a:t>Tonelli M et al., JAMA Network Open. 2018;1(7):e184852 </a:t>
            </a:r>
          </a:p>
        </p:txBody>
      </p:sp>
      <p:sp>
        <p:nvSpPr>
          <p:cNvPr id="2" name="Rectangle 2">
            <a:extLst>
              <a:ext uri="{FF2B5EF4-FFF2-40B4-BE49-F238E27FC236}">
                <a16:creationId xmlns:a16="http://schemas.microsoft.com/office/drawing/2014/main" id="{96837F6C-5697-AC16-222A-051E124F4FDE}"/>
              </a:ext>
            </a:extLst>
          </p:cNvPr>
          <p:cNvSpPr>
            <a:spLocks noChangeArrowheads="1"/>
          </p:cNvSpPr>
          <p:nvPr/>
        </p:nvSpPr>
        <p:spPr bwMode="auto">
          <a:xfrm>
            <a:off x="1009311" y="1303903"/>
            <a:ext cx="8209128" cy="736985"/>
          </a:xfrm>
          <a:prstGeom prst="rect">
            <a:avLst/>
          </a:prstGeom>
          <a:solidFill>
            <a:srgbClr val="000099"/>
          </a:solidFill>
          <a:ln w="9525">
            <a:noFill/>
            <a:miter lim="800000"/>
            <a:headEnd/>
            <a:tailEnd/>
          </a:ln>
        </p:spPr>
        <p:txBody>
          <a:bodyPr lIns="69056" tIns="34529" rIns="69056" bIns="34529" anchor="b"/>
          <a:lstStyle/>
          <a:p>
            <a:pPr algn="ctr" defTabSz="685800">
              <a:defRPr/>
            </a:pPr>
            <a:r>
              <a:rPr lang="en-US" b="1" dirty="0">
                <a:solidFill>
                  <a:srgbClr val="FFFFFF"/>
                </a:solidFill>
                <a:latin typeface="Arial" panose="020B0604020202020204" pitchFamily="34" charset="0"/>
                <a:cs typeface="Arial" panose="020B0604020202020204" pitchFamily="34" charset="0"/>
              </a:rPr>
              <a:t>Comparison of the Complexity of Patients Seen by Different Medical </a:t>
            </a:r>
          </a:p>
          <a:p>
            <a:pPr algn="ctr" defTabSz="685800">
              <a:defRPr/>
            </a:pPr>
            <a:r>
              <a:rPr lang="en-US" b="1" dirty="0">
                <a:solidFill>
                  <a:srgbClr val="FFFFFF"/>
                </a:solidFill>
                <a:latin typeface="Arial" panose="020B0604020202020204" pitchFamily="34" charset="0"/>
                <a:cs typeface="Arial" panose="020B0604020202020204" pitchFamily="34" charset="0"/>
              </a:rPr>
              <a:t>Subspecialists in a Universal Health Care System </a:t>
            </a:r>
          </a:p>
        </p:txBody>
      </p:sp>
      <p:pic>
        <p:nvPicPr>
          <p:cNvPr id="5" name="Grafik 4">
            <a:extLst>
              <a:ext uri="{FF2B5EF4-FFF2-40B4-BE49-F238E27FC236}">
                <a16:creationId xmlns:a16="http://schemas.microsoft.com/office/drawing/2014/main" id="{3497962A-7224-B1E9-9036-9293B01A462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942989" y="52914"/>
            <a:ext cx="1166461" cy="837674"/>
          </a:xfrm>
          <a:prstGeom prst="rect">
            <a:avLst/>
          </a:prstGeom>
        </p:spPr>
      </p:pic>
      <p:pic>
        <p:nvPicPr>
          <p:cNvPr id="7" name="Grafik 6">
            <a:extLst>
              <a:ext uri="{FF2B5EF4-FFF2-40B4-BE49-F238E27FC236}">
                <a16:creationId xmlns:a16="http://schemas.microsoft.com/office/drawing/2014/main" id="{C1BB4860-69E3-A8C2-8411-4A4A13B02585}"/>
              </a:ext>
            </a:extLst>
          </p:cNvPr>
          <p:cNvPicPr>
            <a:picLocks noChangeAspect="1"/>
          </p:cNvPicPr>
          <p:nvPr/>
        </p:nvPicPr>
        <p:blipFill>
          <a:blip r:embed="rId6">
            <a:clrChange>
              <a:clrFrom>
                <a:srgbClr val="FAFAFA"/>
              </a:clrFrom>
              <a:clrTo>
                <a:srgbClr val="FAFAFA">
                  <a:alpha val="0"/>
                </a:srgbClr>
              </a:clrTo>
            </a:clrChange>
          </a:blip>
          <a:stretch>
            <a:fillRect/>
          </a:stretch>
        </p:blipFill>
        <p:spPr>
          <a:xfrm>
            <a:off x="0" y="6118860"/>
            <a:ext cx="711842" cy="739140"/>
          </a:xfrm>
          <a:prstGeom prst="rect">
            <a:avLst/>
          </a:prstGeom>
        </p:spPr>
      </p:pic>
      <p:sp>
        <p:nvSpPr>
          <p:cNvPr id="6" name="Rechteck 5">
            <a:extLst>
              <a:ext uri="{FF2B5EF4-FFF2-40B4-BE49-F238E27FC236}">
                <a16:creationId xmlns:a16="http://schemas.microsoft.com/office/drawing/2014/main" id="{813BC953-05AE-DA49-7095-3F6461CE157E}"/>
              </a:ext>
            </a:extLst>
          </p:cNvPr>
          <p:cNvSpPr/>
          <p:nvPr/>
        </p:nvSpPr>
        <p:spPr>
          <a:xfrm>
            <a:off x="1443790" y="2203249"/>
            <a:ext cx="2598821" cy="467761"/>
          </a:xfrm>
          <a:prstGeom prst="rect">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C5B2D3ED-D00A-F99C-31E4-A4A467AA0BC1}"/>
              </a:ext>
            </a:extLst>
          </p:cNvPr>
          <p:cNvSpPr/>
          <p:nvPr/>
        </p:nvSpPr>
        <p:spPr>
          <a:xfrm>
            <a:off x="5193642" y="2209796"/>
            <a:ext cx="2490536" cy="461213"/>
          </a:xfrm>
          <a:prstGeom prst="rect">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D068385F-D8DC-121B-679F-E2BB3D6FA540}"/>
              </a:ext>
            </a:extLst>
          </p:cNvPr>
          <p:cNvSpPr/>
          <p:nvPr/>
        </p:nvSpPr>
        <p:spPr>
          <a:xfrm>
            <a:off x="1511968" y="3316699"/>
            <a:ext cx="2490536" cy="288758"/>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CACE0D1C-73E5-9B69-9E57-9E6CA1FA350F}"/>
              </a:ext>
            </a:extLst>
          </p:cNvPr>
          <p:cNvSpPr/>
          <p:nvPr/>
        </p:nvSpPr>
        <p:spPr>
          <a:xfrm>
            <a:off x="5213687" y="3324715"/>
            <a:ext cx="2490536" cy="288758"/>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0648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9FEE0A-B6F0-8C1E-C913-310E6E57F00D}"/>
              </a:ext>
            </a:extLst>
          </p:cNvPr>
          <p:cNvSpPr>
            <a:spLocks noGrp="1"/>
          </p:cNvSpPr>
          <p:nvPr>
            <p:ph type="title"/>
          </p:nvPr>
        </p:nvSpPr>
        <p:spPr/>
        <p:txBody>
          <a:bodyPr vert="horz" lIns="91440" tIns="45720" rIns="91440" bIns="45720" rtlCol="0" anchor="ctr">
            <a:normAutofit/>
          </a:bodyPr>
          <a:lstStyle/>
          <a:p>
            <a:pPr fontAlgn="base"/>
            <a:r>
              <a:rPr lang="de-DE" dirty="0">
                <a:solidFill>
                  <a:srgbClr val="1A1A1A"/>
                </a:solidFill>
                <a:latin typeface="inherit"/>
              </a:rPr>
              <a:t>Nierenbiopsie</a:t>
            </a:r>
          </a:p>
        </p:txBody>
      </p:sp>
      <p:pic>
        <p:nvPicPr>
          <p:cNvPr id="4" name="Grafik 3">
            <a:extLst>
              <a:ext uri="{FF2B5EF4-FFF2-40B4-BE49-F238E27FC236}">
                <a16:creationId xmlns:a16="http://schemas.microsoft.com/office/drawing/2014/main" id="{294F6B1D-A8EF-4C2D-AE0D-871D470EA514}"/>
              </a:ext>
            </a:extLst>
          </p:cNvPr>
          <p:cNvPicPr>
            <a:picLocks noChangeAspect="1"/>
          </p:cNvPicPr>
          <p:nvPr/>
        </p:nvPicPr>
        <p:blipFill>
          <a:blip r:embed="rId3"/>
          <a:stretch>
            <a:fillRect/>
          </a:stretch>
        </p:blipFill>
        <p:spPr>
          <a:xfrm>
            <a:off x="6096000" y="164254"/>
            <a:ext cx="5123380" cy="6130247"/>
          </a:xfrm>
          <a:prstGeom prst="rect">
            <a:avLst/>
          </a:prstGeom>
        </p:spPr>
      </p:pic>
      <p:sp>
        <p:nvSpPr>
          <p:cNvPr id="6" name="Textfeld 5">
            <a:extLst>
              <a:ext uri="{FF2B5EF4-FFF2-40B4-BE49-F238E27FC236}">
                <a16:creationId xmlns:a16="http://schemas.microsoft.com/office/drawing/2014/main" id="{25520417-D79F-DF08-C61A-8EA7A442E5BF}"/>
              </a:ext>
            </a:extLst>
          </p:cNvPr>
          <p:cNvSpPr txBox="1"/>
          <p:nvPr/>
        </p:nvSpPr>
        <p:spPr>
          <a:xfrm>
            <a:off x="581160" y="1964029"/>
            <a:ext cx="5380420" cy="3173132"/>
          </a:xfrm>
          <a:prstGeom prst="rect">
            <a:avLst/>
          </a:prstGeom>
          <a:noFill/>
        </p:spPr>
        <p:txBody>
          <a:bodyPr wrap="square">
            <a:spAutoFit/>
          </a:bodyPr>
          <a:lstStyle/>
          <a:p>
            <a:r>
              <a:rPr lang="de-DE" b="1" dirty="0" err="1"/>
              <a:t>Nierenbiopsieprobe</a:t>
            </a:r>
            <a:r>
              <a:rPr lang="de-DE" b="1" dirty="0"/>
              <a:t> von einem Patienten mit </a:t>
            </a:r>
            <a:r>
              <a:rPr lang="de-DE" b="1" dirty="0" err="1"/>
              <a:t>Leichtkettengussnephropathie</a:t>
            </a:r>
            <a:r>
              <a:rPr lang="de-DE" b="1" dirty="0"/>
              <a:t>. </a:t>
            </a:r>
            <a:br>
              <a:rPr lang="de-DE" b="1" dirty="0"/>
            </a:br>
            <a:r>
              <a:rPr lang="de-DE" dirty="0"/>
              <a:t>(A) In den Tubuli sind </a:t>
            </a:r>
            <a:r>
              <a:rPr lang="de-DE" dirty="0" err="1"/>
              <a:t>hypereosinophile</a:t>
            </a:r>
            <a:r>
              <a:rPr lang="de-DE" dirty="0"/>
              <a:t>, gebrochene Abdrücke zu sehen </a:t>
            </a:r>
            <a:br>
              <a:rPr lang="de-DE" dirty="0"/>
            </a:br>
            <a:r>
              <a:rPr lang="de-DE" dirty="0"/>
              <a:t>(B) negativ PAS-Färbung </a:t>
            </a:r>
          </a:p>
          <a:p>
            <a:r>
              <a:rPr lang="de-DE" dirty="0"/>
              <a:t>(C) Immunfluoreszenz-(IF)-Mikroskopie negativ </a:t>
            </a:r>
            <a:r>
              <a:rPr lang="el-GR" dirty="0"/>
              <a:t>κ-</a:t>
            </a:r>
            <a:r>
              <a:rPr lang="de-DE" dirty="0"/>
              <a:t>Leichtkette (</a:t>
            </a:r>
            <a:r>
              <a:rPr lang="el-GR" dirty="0"/>
              <a:t>κ-</a:t>
            </a:r>
            <a:r>
              <a:rPr lang="de-DE" dirty="0"/>
              <a:t> </a:t>
            </a:r>
          </a:p>
          <a:p>
            <a:r>
              <a:rPr lang="de-DE" dirty="0"/>
              <a:t>(D) positiv </a:t>
            </a:r>
            <a:r>
              <a:rPr lang="el-GR" dirty="0"/>
              <a:t>λ-</a:t>
            </a:r>
            <a:r>
              <a:rPr lang="de-DE" dirty="0"/>
              <a:t>Leichtkette </a:t>
            </a:r>
          </a:p>
          <a:p>
            <a:r>
              <a:rPr lang="de-DE" dirty="0"/>
              <a:t>(E) Plasma Zellinfiltrat im Interstitium des Nierenparenchyms (F) mit immunhistochemischer Färbung positiv für CD138  </a:t>
            </a:r>
          </a:p>
        </p:txBody>
      </p:sp>
      <p:sp>
        <p:nvSpPr>
          <p:cNvPr id="9" name="Fußzeilenplatzhalter 4">
            <a:extLst>
              <a:ext uri="{FF2B5EF4-FFF2-40B4-BE49-F238E27FC236}">
                <a16:creationId xmlns:a16="http://schemas.microsoft.com/office/drawing/2014/main" id="{284C920A-2659-0A3A-9B4B-867613492F46}"/>
              </a:ext>
            </a:extLst>
          </p:cNvPr>
          <p:cNvSpPr>
            <a:spLocks noGrp="1"/>
          </p:cNvSpPr>
          <p:nvPr>
            <p:ph type="ftr" sz="quarter" idx="3"/>
          </p:nvPr>
        </p:nvSpPr>
        <p:spPr>
          <a:xfrm>
            <a:off x="2504661" y="6341992"/>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endParaRPr lang="de-DE" sz="1200" b="0" dirty="0"/>
          </a:p>
          <a:p>
            <a:pPr algn="r"/>
            <a:r>
              <a:rPr lang="de-DE" sz="1200" b="0" dirty="0"/>
              <a:t>J. J. Hogan, M. P. Alexander and N. Leung </a:t>
            </a:r>
            <a:r>
              <a:rPr lang="en-US" sz="1200" dirty="0"/>
              <a:t>Dysproteinemia and the Kidney: Core Curriculum 2019</a:t>
            </a:r>
            <a:endParaRPr lang="de-DE" sz="1200" dirty="0"/>
          </a:p>
          <a:p>
            <a:pPr algn="r"/>
            <a:r>
              <a:rPr lang="en-US" sz="1200" b="0" dirty="0"/>
              <a:t>Am J Kidney Dis 2019 Vol. 74 Issue 6 Pages 822-836</a:t>
            </a:r>
            <a:endParaRPr lang="de-DE" sz="1200" b="0" dirty="0"/>
          </a:p>
          <a:p>
            <a:pPr algn="r"/>
            <a:endParaRPr lang="en-US" sz="1200" b="0" dirty="0"/>
          </a:p>
        </p:txBody>
      </p:sp>
    </p:spTree>
    <p:extLst>
      <p:ext uri="{BB962C8B-B14F-4D97-AF65-F5344CB8AC3E}">
        <p14:creationId xmlns:p14="http://schemas.microsoft.com/office/powerpoint/2010/main" val="13023059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079880-8D5C-F776-2379-C53723D43BCA}"/>
              </a:ext>
            </a:extLst>
          </p:cNvPr>
          <p:cNvSpPr>
            <a:spLocks noGrp="1"/>
          </p:cNvSpPr>
          <p:nvPr>
            <p:ph type="title"/>
          </p:nvPr>
        </p:nvSpPr>
        <p:spPr/>
        <p:txBody>
          <a:bodyPr/>
          <a:lstStyle/>
          <a:p>
            <a:r>
              <a:rPr lang="de-DE" dirty="0"/>
              <a:t>Frage 1:</a:t>
            </a:r>
          </a:p>
        </p:txBody>
      </p:sp>
      <p:sp>
        <p:nvSpPr>
          <p:cNvPr id="3" name="Inhaltsplatzhalter 2">
            <a:extLst>
              <a:ext uri="{FF2B5EF4-FFF2-40B4-BE49-F238E27FC236}">
                <a16:creationId xmlns:a16="http://schemas.microsoft.com/office/drawing/2014/main" id="{272F2A86-2DDC-AEAB-D2DC-1C54704645CE}"/>
              </a:ext>
            </a:extLst>
          </p:cNvPr>
          <p:cNvSpPr>
            <a:spLocks noGrp="1"/>
          </p:cNvSpPr>
          <p:nvPr>
            <p:ph idx="1"/>
          </p:nvPr>
        </p:nvSpPr>
        <p:spPr/>
        <p:txBody>
          <a:bodyPr/>
          <a:lstStyle/>
          <a:p>
            <a:pPr marL="0" indent="0" algn="l">
              <a:buNone/>
            </a:pPr>
            <a:r>
              <a:rPr lang="de-DE" b="1" i="0" dirty="0">
                <a:solidFill>
                  <a:srgbClr val="212529"/>
                </a:solidFill>
                <a:effectLst/>
                <a:latin typeface="Source Sans Pro" panose="020B0503030403020204" pitchFamily="34" charset="0"/>
              </a:rPr>
              <a:t>Welche </a:t>
            </a:r>
            <a:r>
              <a:rPr lang="de-DE" b="1" i="0" dirty="0" err="1">
                <a:solidFill>
                  <a:srgbClr val="212529"/>
                </a:solidFill>
                <a:effectLst/>
                <a:latin typeface="Source Sans Pro" panose="020B0503030403020204" pitchFamily="34" charset="0"/>
              </a:rPr>
              <a:t>Amyloidoseform</a:t>
            </a:r>
            <a:r>
              <a:rPr lang="de-DE" b="1" i="0" dirty="0">
                <a:solidFill>
                  <a:srgbClr val="212529"/>
                </a:solidFill>
                <a:effectLst/>
                <a:latin typeface="Source Sans Pro" panose="020B0503030403020204" pitchFamily="34" charset="0"/>
              </a:rPr>
              <a:t> ist in Mitteleuropa am häufigsten?</a:t>
            </a:r>
          </a:p>
          <a:p>
            <a:pPr marL="514350" indent="-514350" algn="l">
              <a:buFont typeface="+mj-lt"/>
              <a:buAutoNum type="arabicPeriod"/>
            </a:pPr>
            <a:r>
              <a:rPr lang="de-DE" b="0" i="0" dirty="0">
                <a:solidFill>
                  <a:srgbClr val="212529"/>
                </a:solidFill>
                <a:effectLst/>
                <a:latin typeface="Source Sans Pro" panose="020B0503030403020204" pitchFamily="34" charset="0"/>
              </a:rPr>
              <a:t>die </a:t>
            </a:r>
            <a:r>
              <a:rPr lang="de-DE" b="0" i="0" dirty="0" err="1">
                <a:solidFill>
                  <a:srgbClr val="212529"/>
                </a:solidFill>
                <a:effectLst/>
                <a:latin typeface="Source Sans Pro" panose="020B0503030403020204" pitchFamily="34" charset="0"/>
              </a:rPr>
              <a:t>Transthyretin</a:t>
            </a:r>
            <a:r>
              <a:rPr lang="de-DE" b="0" i="0" dirty="0">
                <a:solidFill>
                  <a:srgbClr val="212529"/>
                </a:solidFill>
                <a:effectLst/>
                <a:latin typeface="Source Sans Pro" panose="020B0503030403020204" pitchFamily="34" charset="0"/>
              </a:rPr>
              <a:t> (ATTR)-Amyloidose</a:t>
            </a:r>
          </a:p>
          <a:p>
            <a:pPr marL="514350" indent="-514350" algn="l">
              <a:buFont typeface="+mj-lt"/>
              <a:buAutoNum type="arabicPeriod"/>
            </a:pPr>
            <a:r>
              <a:rPr lang="de-DE" b="0" i="0" dirty="0">
                <a:solidFill>
                  <a:srgbClr val="212529"/>
                </a:solidFill>
                <a:effectLst/>
                <a:latin typeface="Source Sans Pro" panose="020B0503030403020204" pitchFamily="34" charset="0"/>
              </a:rPr>
              <a:t>die Akute Phase Protein (AA)-Amyloidose</a:t>
            </a:r>
          </a:p>
          <a:p>
            <a:pPr marL="514350" indent="-514350" algn="l">
              <a:buFont typeface="+mj-lt"/>
              <a:buAutoNum type="arabicPeriod"/>
            </a:pPr>
            <a:r>
              <a:rPr lang="de-DE" b="0" i="0" dirty="0">
                <a:solidFill>
                  <a:srgbClr val="212529"/>
                </a:solidFill>
                <a:effectLst/>
                <a:latin typeface="Source Sans Pro" panose="020B0503030403020204" pitchFamily="34" charset="0"/>
              </a:rPr>
              <a:t>die senile (AS)-Amyloidose</a:t>
            </a:r>
          </a:p>
          <a:p>
            <a:pPr marL="514350" indent="-514350" algn="l">
              <a:buFont typeface="+mj-lt"/>
              <a:buAutoNum type="arabicPeriod"/>
            </a:pPr>
            <a:r>
              <a:rPr lang="de-DE" b="1" i="0" dirty="0">
                <a:solidFill>
                  <a:srgbClr val="212529"/>
                </a:solidFill>
                <a:effectLst/>
                <a:latin typeface="Source Sans Pro" panose="020B0503030403020204" pitchFamily="34" charset="0"/>
              </a:rPr>
              <a:t>die Leichtketten (AL)-Amyloidose</a:t>
            </a:r>
          </a:p>
          <a:p>
            <a:pPr marL="514350" indent="-514350" algn="l">
              <a:buFont typeface="+mj-lt"/>
              <a:buAutoNum type="arabicPeriod"/>
            </a:pPr>
            <a:r>
              <a:rPr lang="de-DE" b="0" i="0" dirty="0">
                <a:solidFill>
                  <a:srgbClr val="212529"/>
                </a:solidFill>
                <a:effectLst/>
                <a:latin typeface="Source Sans Pro" panose="020B0503030403020204" pitchFamily="34" charset="0"/>
              </a:rPr>
              <a:t>die Beta-2-Mikroglobulin (AB)-Amyloidose</a:t>
            </a:r>
          </a:p>
          <a:p>
            <a:pPr marL="0" indent="0">
              <a:buNone/>
            </a:pPr>
            <a:endParaRPr lang="de-DE" dirty="0"/>
          </a:p>
        </p:txBody>
      </p:sp>
      <p:sp>
        <p:nvSpPr>
          <p:cNvPr id="6" name="Fußzeilenplatzhalter 4">
            <a:extLst>
              <a:ext uri="{FF2B5EF4-FFF2-40B4-BE49-F238E27FC236}">
                <a16:creationId xmlns:a16="http://schemas.microsoft.com/office/drawing/2014/main" id="{B5B86E44-B8A7-ED9A-0A01-491101A7C102}"/>
              </a:ext>
            </a:extLst>
          </p:cNvPr>
          <p:cNvSpPr>
            <a:spLocks noGrp="1"/>
          </p:cNvSpPr>
          <p:nvPr>
            <p:ph type="ftr" sz="quarter" idx="3"/>
          </p:nvPr>
        </p:nvSpPr>
        <p:spPr>
          <a:xfrm>
            <a:off x="2504661" y="6341992"/>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de-DE" sz="1200" dirty="0"/>
              <a:t>Literatur</a:t>
            </a:r>
            <a:br>
              <a:rPr lang="de-DE" dirty="0"/>
            </a:br>
            <a:endParaRPr lang="de-DE" dirty="0"/>
          </a:p>
        </p:txBody>
      </p:sp>
    </p:spTree>
    <p:extLst>
      <p:ext uri="{BB962C8B-B14F-4D97-AF65-F5344CB8AC3E}">
        <p14:creationId xmlns:p14="http://schemas.microsoft.com/office/powerpoint/2010/main" val="27429609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079880-8D5C-F776-2379-C53723D43BCA}"/>
              </a:ext>
            </a:extLst>
          </p:cNvPr>
          <p:cNvSpPr>
            <a:spLocks noGrp="1"/>
          </p:cNvSpPr>
          <p:nvPr>
            <p:ph type="title"/>
          </p:nvPr>
        </p:nvSpPr>
        <p:spPr/>
        <p:txBody>
          <a:bodyPr/>
          <a:lstStyle/>
          <a:p>
            <a:r>
              <a:rPr lang="de-DE" dirty="0"/>
              <a:t>Frage 2:</a:t>
            </a:r>
          </a:p>
        </p:txBody>
      </p:sp>
      <p:sp>
        <p:nvSpPr>
          <p:cNvPr id="3" name="Inhaltsplatzhalter 2">
            <a:extLst>
              <a:ext uri="{FF2B5EF4-FFF2-40B4-BE49-F238E27FC236}">
                <a16:creationId xmlns:a16="http://schemas.microsoft.com/office/drawing/2014/main" id="{272F2A86-2DDC-AEAB-D2DC-1C54704645CE}"/>
              </a:ext>
            </a:extLst>
          </p:cNvPr>
          <p:cNvSpPr>
            <a:spLocks noGrp="1"/>
          </p:cNvSpPr>
          <p:nvPr>
            <p:ph idx="1"/>
          </p:nvPr>
        </p:nvSpPr>
        <p:spPr/>
        <p:txBody>
          <a:bodyPr/>
          <a:lstStyle/>
          <a:p>
            <a:pPr marL="0" indent="0" algn="l">
              <a:buNone/>
            </a:pPr>
            <a:r>
              <a:rPr lang="de-DE" b="1" i="0" dirty="0">
                <a:solidFill>
                  <a:srgbClr val="212529"/>
                </a:solidFill>
                <a:effectLst/>
                <a:latin typeface="Source Sans Pro" panose="020B0503030403020204" pitchFamily="34" charset="0"/>
              </a:rPr>
              <a:t>Welche Manifestation ist nicht typisch bei einer ATTR-Amyloidose?</a:t>
            </a:r>
          </a:p>
          <a:p>
            <a:pPr marL="514350" indent="-514350" algn="l">
              <a:buFont typeface="+mj-lt"/>
              <a:buAutoNum type="arabicPeriod"/>
            </a:pPr>
            <a:r>
              <a:rPr lang="de-DE" b="0" i="0" dirty="0">
                <a:solidFill>
                  <a:srgbClr val="212529"/>
                </a:solidFill>
                <a:effectLst/>
                <a:latin typeface="Source Sans Pro" panose="020B0503030403020204" pitchFamily="34" charset="0"/>
              </a:rPr>
              <a:t>Restriktive Kardiomyopathie</a:t>
            </a:r>
          </a:p>
          <a:p>
            <a:pPr marL="514350" indent="-514350" algn="l">
              <a:buFont typeface="+mj-lt"/>
              <a:buAutoNum type="arabicPeriod"/>
            </a:pPr>
            <a:r>
              <a:rPr lang="de-DE" b="0" i="0" dirty="0">
                <a:solidFill>
                  <a:srgbClr val="212529"/>
                </a:solidFill>
                <a:effectLst/>
                <a:latin typeface="Source Sans Pro" panose="020B0503030403020204" pitchFamily="34" charset="0"/>
              </a:rPr>
              <a:t>Periphere Polyneuropathie</a:t>
            </a:r>
          </a:p>
          <a:p>
            <a:pPr marL="514350" indent="-514350" algn="l">
              <a:buFont typeface="+mj-lt"/>
              <a:buAutoNum type="arabicPeriod"/>
            </a:pPr>
            <a:r>
              <a:rPr lang="de-DE" b="0" i="0" dirty="0">
                <a:solidFill>
                  <a:srgbClr val="212529"/>
                </a:solidFill>
                <a:effectLst/>
                <a:latin typeface="Source Sans Pro" panose="020B0503030403020204" pitchFamily="34" charset="0"/>
              </a:rPr>
              <a:t>Carpaltunnelsyndrom</a:t>
            </a:r>
          </a:p>
          <a:p>
            <a:pPr marL="514350" indent="-514350" algn="l">
              <a:buFont typeface="+mj-lt"/>
              <a:buAutoNum type="arabicPeriod"/>
            </a:pPr>
            <a:r>
              <a:rPr lang="de-DE" b="0" i="0" dirty="0">
                <a:solidFill>
                  <a:srgbClr val="212529"/>
                </a:solidFill>
                <a:effectLst/>
                <a:latin typeface="Source Sans Pro" panose="020B0503030403020204" pitchFamily="34" charset="0"/>
              </a:rPr>
              <a:t>Spinalkanalstenose</a:t>
            </a:r>
          </a:p>
          <a:p>
            <a:pPr marL="514350" indent="-514350" algn="l">
              <a:buFont typeface="+mj-lt"/>
              <a:buAutoNum type="arabicPeriod"/>
            </a:pPr>
            <a:r>
              <a:rPr lang="de-DE" b="1" i="0" dirty="0" err="1">
                <a:solidFill>
                  <a:srgbClr val="212529"/>
                </a:solidFill>
                <a:effectLst/>
                <a:latin typeface="Source Sans Pro" panose="020B0503030403020204" pitchFamily="34" charset="0"/>
              </a:rPr>
              <a:t>Ösophagusmotilitätsstörung</a:t>
            </a:r>
            <a:endParaRPr lang="de-DE" b="1" i="0" dirty="0">
              <a:solidFill>
                <a:srgbClr val="212529"/>
              </a:solidFill>
              <a:effectLst/>
              <a:latin typeface="Source Sans Pro" panose="020B0503030403020204" pitchFamily="34" charset="0"/>
            </a:endParaRPr>
          </a:p>
          <a:p>
            <a:pPr marL="0" indent="0">
              <a:buNone/>
            </a:pPr>
            <a:endParaRPr lang="de-DE" dirty="0"/>
          </a:p>
        </p:txBody>
      </p:sp>
      <p:sp>
        <p:nvSpPr>
          <p:cNvPr id="6" name="Fußzeilenplatzhalter 4">
            <a:extLst>
              <a:ext uri="{FF2B5EF4-FFF2-40B4-BE49-F238E27FC236}">
                <a16:creationId xmlns:a16="http://schemas.microsoft.com/office/drawing/2014/main" id="{B5B86E44-B8A7-ED9A-0A01-491101A7C102}"/>
              </a:ext>
            </a:extLst>
          </p:cNvPr>
          <p:cNvSpPr>
            <a:spLocks noGrp="1"/>
          </p:cNvSpPr>
          <p:nvPr>
            <p:ph type="ftr" sz="quarter" idx="3"/>
          </p:nvPr>
        </p:nvSpPr>
        <p:spPr>
          <a:xfrm>
            <a:off x="2504661" y="6341992"/>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de-DE" sz="1200" dirty="0"/>
              <a:t>Literatur</a:t>
            </a:r>
            <a:br>
              <a:rPr lang="de-DE" dirty="0"/>
            </a:br>
            <a:endParaRPr lang="de-DE" dirty="0"/>
          </a:p>
        </p:txBody>
      </p:sp>
    </p:spTree>
    <p:extLst>
      <p:ext uri="{BB962C8B-B14F-4D97-AF65-F5344CB8AC3E}">
        <p14:creationId xmlns:p14="http://schemas.microsoft.com/office/powerpoint/2010/main" val="34695666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079880-8D5C-F776-2379-C53723D43BCA}"/>
              </a:ext>
            </a:extLst>
          </p:cNvPr>
          <p:cNvSpPr>
            <a:spLocks noGrp="1"/>
          </p:cNvSpPr>
          <p:nvPr>
            <p:ph type="title"/>
          </p:nvPr>
        </p:nvSpPr>
        <p:spPr/>
        <p:txBody>
          <a:bodyPr/>
          <a:lstStyle/>
          <a:p>
            <a:r>
              <a:rPr lang="de-DE" dirty="0"/>
              <a:t>Frage 3:</a:t>
            </a:r>
          </a:p>
        </p:txBody>
      </p:sp>
      <p:sp>
        <p:nvSpPr>
          <p:cNvPr id="3" name="Inhaltsplatzhalter 2">
            <a:extLst>
              <a:ext uri="{FF2B5EF4-FFF2-40B4-BE49-F238E27FC236}">
                <a16:creationId xmlns:a16="http://schemas.microsoft.com/office/drawing/2014/main" id="{272F2A86-2DDC-AEAB-D2DC-1C54704645CE}"/>
              </a:ext>
            </a:extLst>
          </p:cNvPr>
          <p:cNvSpPr>
            <a:spLocks noGrp="1"/>
          </p:cNvSpPr>
          <p:nvPr>
            <p:ph idx="1"/>
          </p:nvPr>
        </p:nvSpPr>
        <p:spPr/>
        <p:txBody>
          <a:bodyPr>
            <a:normAutofit fontScale="70000" lnSpcReduction="20000"/>
          </a:bodyPr>
          <a:lstStyle/>
          <a:p>
            <a:pPr marL="0" indent="0" algn="l">
              <a:buNone/>
            </a:pPr>
            <a:r>
              <a:rPr lang="de-DE" sz="2800" b="0" i="0" u="none" strike="noStrike" baseline="0" dirty="0">
                <a:latin typeface="MyriadPro-SemiboldSemiCn"/>
              </a:rPr>
              <a:t>Durch welche Aussage wird der Begriff einer monoklonalen </a:t>
            </a:r>
            <a:r>
              <a:rPr lang="de-DE" sz="2800" b="0" i="0" u="none" strike="noStrike" baseline="0" dirty="0" err="1">
                <a:latin typeface="MyriadPro-SemiboldSemiCn"/>
              </a:rPr>
              <a:t>Gammopathie</a:t>
            </a:r>
            <a:r>
              <a:rPr lang="de-DE" sz="2800" b="0" i="0" u="none" strike="noStrike" baseline="0" dirty="0">
                <a:latin typeface="MyriadPro-SemiboldSemiCn"/>
              </a:rPr>
              <a:t> renaler Signifikanz (MGRS) am besten beschrieben?</a:t>
            </a:r>
          </a:p>
          <a:p>
            <a:pPr marL="514350" indent="-514350" algn="l">
              <a:buFont typeface="+mj-lt"/>
              <a:buAutoNum type="arabicPeriod"/>
            </a:pPr>
            <a:r>
              <a:rPr lang="de-DE" sz="2800" b="0" i="0" u="none" strike="noStrike" baseline="0" dirty="0">
                <a:latin typeface="MyriadPro-LightSemiCn"/>
              </a:rPr>
              <a:t>Nierenläsionen, die durch die Produktion eines monoklonalen Immunglobulins (</a:t>
            </a:r>
            <a:r>
              <a:rPr lang="de-DE" sz="2800" b="0" i="0" u="none" strike="noStrike" baseline="0" dirty="0" err="1">
                <a:latin typeface="MyriadPro-LightSemiCn"/>
              </a:rPr>
              <a:t>Ig</a:t>
            </a:r>
            <a:r>
              <a:rPr lang="de-DE" sz="2800" b="0" i="0" u="none" strike="noStrike" baseline="0" dirty="0">
                <a:latin typeface="MyriadPro-LightSemiCn"/>
              </a:rPr>
              <a:t>) bedingt sind, wobei der zugrunde liegende Klon </a:t>
            </a:r>
            <a:r>
              <a:rPr lang="de-DE" sz="2800" b="0" i="1" u="none" strike="noStrike" baseline="0" dirty="0">
                <a:latin typeface="MyriadPro-LightSemiCnIt"/>
              </a:rPr>
              <a:t>per se </a:t>
            </a:r>
            <a:r>
              <a:rPr lang="de-DE" sz="2800" b="0" i="0" u="none" strike="noStrike" baseline="0" dirty="0">
                <a:latin typeface="MyriadPro-LightSemiCn"/>
              </a:rPr>
              <a:t>keine Tumorkomplikationen verursacht oder hämatologische Kriterien für eine spezifische Therapie erfüllt.</a:t>
            </a:r>
          </a:p>
          <a:p>
            <a:pPr marL="514350" indent="-514350" algn="l">
              <a:buFont typeface="+mj-lt"/>
              <a:buAutoNum type="arabicPeriod"/>
            </a:pPr>
            <a:r>
              <a:rPr lang="de-DE" sz="2800" b="0" i="0" u="none" strike="noStrike" baseline="0" dirty="0">
                <a:latin typeface="MyriadPro-LightSemiCn"/>
              </a:rPr>
              <a:t>Nierenläsion, die durch die Produktion eines monoklonalen </a:t>
            </a:r>
            <a:r>
              <a:rPr lang="de-DE" sz="2800" b="0" i="0" u="none" strike="noStrike" baseline="0" dirty="0" err="1">
                <a:latin typeface="MyriadPro-LightSemiCn"/>
              </a:rPr>
              <a:t>Ig</a:t>
            </a:r>
            <a:r>
              <a:rPr lang="de-DE" sz="2800" b="0" i="0" u="none" strike="noStrike" baseline="0" dirty="0">
                <a:latin typeface="MyriadPro-LightSemiCn"/>
              </a:rPr>
              <a:t> bedingt sind, wobei die Menge des produzierten monoklonalen </a:t>
            </a:r>
            <a:r>
              <a:rPr lang="de-DE" sz="2800" b="0" i="0" u="none" strike="noStrike" baseline="0" dirty="0" err="1">
                <a:latin typeface="MyriadPro-LightSemiCn"/>
              </a:rPr>
              <a:t>Ig</a:t>
            </a:r>
            <a:r>
              <a:rPr lang="de-DE" sz="2800" b="0" i="0" u="none" strike="noStrike" baseline="0" dirty="0">
                <a:latin typeface="MyriadPro-LightSemiCn"/>
              </a:rPr>
              <a:t> das Ausmaß der Nierenschädigung bestimmt.</a:t>
            </a:r>
          </a:p>
          <a:p>
            <a:pPr marL="514350" indent="-514350" algn="l">
              <a:buFont typeface="+mj-lt"/>
              <a:buAutoNum type="arabicPeriod"/>
            </a:pPr>
            <a:r>
              <a:rPr lang="de-DE" sz="2800" b="0" i="0" u="none" strike="noStrike" baseline="0" dirty="0">
                <a:latin typeface="MyriadPro-LightSemiCn"/>
              </a:rPr>
              <a:t>Vorliegen </a:t>
            </a:r>
            <a:r>
              <a:rPr lang="de-DE" sz="2800" b="0" i="0" u="none" strike="noStrike" baseline="0" dirty="0" err="1">
                <a:latin typeface="MyriadPro-LightSemiCn"/>
              </a:rPr>
              <a:t>einesmultiplen</a:t>
            </a:r>
            <a:r>
              <a:rPr lang="de-DE" sz="2800" b="0" i="0" u="none" strike="noStrike" baseline="0" dirty="0">
                <a:latin typeface="MyriadPro-LightSemiCn"/>
              </a:rPr>
              <a:t> Myeloms, das zu einer Mitbeteiligung der Niere durch spezifische Ablagerungen von monoklonalen </a:t>
            </a:r>
            <a:r>
              <a:rPr lang="de-DE" sz="2800" b="0" i="0" u="none" strike="noStrike" baseline="0" dirty="0" err="1">
                <a:latin typeface="MyriadPro-LightSemiCn"/>
              </a:rPr>
              <a:t>Ig</a:t>
            </a:r>
            <a:r>
              <a:rPr lang="de-DE" sz="2800" b="0" i="0" u="none" strike="noStrike" baseline="0" dirty="0">
                <a:latin typeface="MyriadPro-LightSemiCn"/>
              </a:rPr>
              <a:t> führt.</a:t>
            </a:r>
          </a:p>
          <a:p>
            <a:pPr marL="514350" indent="-514350" algn="l">
              <a:buFont typeface="+mj-lt"/>
              <a:buAutoNum type="arabicPeriod"/>
            </a:pPr>
            <a:r>
              <a:rPr lang="de-DE" sz="2800" b="0" i="0" u="none" strike="noStrike" baseline="0" dirty="0">
                <a:latin typeface="MyriadPro-LightSemiCn"/>
              </a:rPr>
              <a:t>Aus hämatologischer Sicht therapiebedürftige monoklonale </a:t>
            </a:r>
            <a:r>
              <a:rPr lang="de-DE" sz="2800" b="0" i="0" u="none" strike="noStrike" baseline="0" dirty="0" err="1">
                <a:latin typeface="MyriadPro-LightSemiCn"/>
              </a:rPr>
              <a:t>Gammopathie</a:t>
            </a:r>
            <a:r>
              <a:rPr lang="de-DE" sz="2800" b="0" i="0" u="none" strike="noStrike" baseline="0" dirty="0">
                <a:latin typeface="MyriadPro-LightSemiCn"/>
              </a:rPr>
              <a:t>, bei der die renale Beteiligung aber zu einer Einschränkung der therapeutischen Möglichkeiten führt.</a:t>
            </a:r>
          </a:p>
          <a:p>
            <a:pPr marL="514350" indent="-514350" algn="l">
              <a:buFont typeface="+mj-lt"/>
              <a:buAutoNum type="arabicPeriod"/>
            </a:pPr>
            <a:r>
              <a:rPr lang="de-DE" sz="2800" b="0" i="0" u="none" strike="noStrike" baseline="0" dirty="0" err="1">
                <a:latin typeface="MyriadPro-LightSemiCn"/>
              </a:rPr>
              <a:t>Paraproteinämie</a:t>
            </a:r>
            <a:r>
              <a:rPr lang="de-DE" sz="2800" b="0" i="0" u="none" strike="noStrike" baseline="0" dirty="0">
                <a:latin typeface="MyriadPro-LightSemiCn"/>
              </a:rPr>
              <a:t>, bei der durch das Vorliegen einer renalen Organmanifestation mit einer geschätzten glomerulären Filtrationsrate (</a:t>
            </a:r>
            <a:r>
              <a:rPr lang="de-DE" sz="2800" b="0" i="0" u="none" strike="noStrike" baseline="0" dirty="0" err="1">
                <a:latin typeface="MyriadPro-LightSemiCn"/>
              </a:rPr>
              <a:t>eGFR</a:t>
            </a:r>
            <a:r>
              <a:rPr lang="de-DE" sz="2800" b="0" i="0" u="none" strike="noStrike" baseline="0" dirty="0">
                <a:latin typeface="MyriadPro-LightSemiCn"/>
              </a:rPr>
              <a:t>) &lt;40 ml/min oder einem Serumkreatinin &gt;2mg/dl die Diagnose </a:t>
            </a:r>
            <a:r>
              <a:rPr lang="de-DE" sz="2800" b="0" i="0" u="none" strike="noStrike" baseline="0" dirty="0" err="1">
                <a:latin typeface="MyriadPro-LightSemiCn"/>
              </a:rPr>
              <a:t>einesmanifestenmultiplenMyeloms</a:t>
            </a:r>
            <a:r>
              <a:rPr lang="de-DE" sz="2800" b="0" i="0" u="none" strike="noStrike" baseline="0" dirty="0">
                <a:latin typeface="MyriadPro-LightSemiCn"/>
              </a:rPr>
              <a:t> gestellt werden konnte.</a:t>
            </a:r>
            <a:endParaRPr lang="de-DE" dirty="0"/>
          </a:p>
          <a:p>
            <a:endParaRPr lang="de-DE" dirty="0"/>
          </a:p>
        </p:txBody>
      </p:sp>
      <p:sp>
        <p:nvSpPr>
          <p:cNvPr id="6" name="Fußzeilenplatzhalter 4">
            <a:extLst>
              <a:ext uri="{FF2B5EF4-FFF2-40B4-BE49-F238E27FC236}">
                <a16:creationId xmlns:a16="http://schemas.microsoft.com/office/drawing/2014/main" id="{B5B86E44-B8A7-ED9A-0A01-491101A7C102}"/>
              </a:ext>
            </a:extLst>
          </p:cNvPr>
          <p:cNvSpPr>
            <a:spLocks noGrp="1"/>
          </p:cNvSpPr>
          <p:nvPr>
            <p:ph type="ftr" sz="quarter" idx="3"/>
          </p:nvPr>
        </p:nvSpPr>
        <p:spPr>
          <a:xfrm>
            <a:off x="2504661" y="6341992"/>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de-DE" sz="1200" dirty="0"/>
              <a:t>Literatur</a:t>
            </a:r>
            <a:br>
              <a:rPr lang="de-DE" dirty="0"/>
            </a:br>
            <a:endParaRPr lang="de-DE" dirty="0"/>
          </a:p>
        </p:txBody>
      </p:sp>
    </p:spTree>
    <p:extLst>
      <p:ext uri="{BB962C8B-B14F-4D97-AF65-F5344CB8AC3E}">
        <p14:creationId xmlns:p14="http://schemas.microsoft.com/office/powerpoint/2010/main" val="15736490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1CF40B-0A08-DE85-3BFE-1EC3091871A1}"/>
              </a:ext>
            </a:extLst>
          </p:cNvPr>
          <p:cNvSpPr>
            <a:spLocks noGrp="1"/>
          </p:cNvSpPr>
          <p:nvPr>
            <p:ph type="title"/>
          </p:nvPr>
        </p:nvSpPr>
        <p:spPr/>
        <p:txBody>
          <a:bodyPr/>
          <a:lstStyle/>
          <a:p>
            <a:r>
              <a:rPr lang="de-DE" dirty="0"/>
              <a:t>Frage 3</a:t>
            </a:r>
          </a:p>
        </p:txBody>
      </p:sp>
      <p:sp>
        <p:nvSpPr>
          <p:cNvPr id="3" name="Inhaltsplatzhalter 2">
            <a:extLst>
              <a:ext uri="{FF2B5EF4-FFF2-40B4-BE49-F238E27FC236}">
                <a16:creationId xmlns:a16="http://schemas.microsoft.com/office/drawing/2014/main" id="{F12E87FD-2AF4-4F69-8BC6-56BF8FC3EB2E}"/>
              </a:ext>
            </a:extLst>
          </p:cNvPr>
          <p:cNvSpPr>
            <a:spLocks noGrp="1"/>
          </p:cNvSpPr>
          <p:nvPr>
            <p:ph idx="1"/>
          </p:nvPr>
        </p:nvSpPr>
        <p:spPr/>
        <p:txBody>
          <a:bodyPr/>
          <a:lstStyle/>
          <a:p>
            <a:pPr marL="0" indent="0" algn="l">
              <a:buNone/>
            </a:pPr>
            <a:r>
              <a:rPr lang="de-DE" sz="2800" b="1" i="0" u="none" strike="noStrike" baseline="0" dirty="0">
                <a:latin typeface="MyriadPro-SemiboldSemiCn"/>
              </a:rPr>
              <a:t>Welches Therapiestandbein hat am ehesten einen Einfluss auf die Mortalität bei der Cast-Nephropathie im Rahmen eines multiplen Myeloms?</a:t>
            </a:r>
          </a:p>
          <a:p>
            <a:pPr marL="514350" indent="-514350" algn="l">
              <a:buFont typeface="+mj-lt"/>
              <a:buAutoNum type="arabicPeriod"/>
            </a:pPr>
            <a:r>
              <a:rPr lang="de-DE" sz="2800" b="0" i="0" u="none" strike="noStrike" baseline="0" dirty="0">
                <a:latin typeface="MyriadPro-LightSemiCn"/>
              </a:rPr>
              <a:t>HCO(„high </a:t>
            </a:r>
            <a:r>
              <a:rPr lang="de-DE" sz="2800" b="0" i="0" u="none" strike="noStrike" baseline="0" dirty="0" err="1">
                <a:latin typeface="MyriadPro-LightSemiCn"/>
              </a:rPr>
              <a:t>cut</a:t>
            </a:r>
            <a:r>
              <a:rPr lang="de-DE" sz="2800" b="0" i="0" u="none" strike="noStrike" baseline="0" dirty="0">
                <a:latin typeface="MyriadPro-LightSemiCn"/>
              </a:rPr>
              <a:t>-off“)-Dialyse</a:t>
            </a:r>
          </a:p>
          <a:p>
            <a:pPr marL="514350" indent="-514350" algn="l">
              <a:buFont typeface="+mj-lt"/>
              <a:buAutoNum type="arabicPeriod"/>
            </a:pPr>
            <a:r>
              <a:rPr lang="de-DE" sz="2800" b="0" i="0" u="none" strike="noStrike" baseline="0" dirty="0">
                <a:latin typeface="MyriadPro-LightSemiCn"/>
              </a:rPr>
              <a:t>Forcierte Diurese mit </a:t>
            </a:r>
            <a:r>
              <a:rPr lang="de-DE" sz="2800" b="0" i="0" u="none" strike="noStrike" baseline="0" dirty="0" err="1">
                <a:latin typeface="MyriadPro-LightSemiCn"/>
              </a:rPr>
              <a:t>i.v.</a:t>
            </a:r>
            <a:r>
              <a:rPr lang="de-DE" sz="2800" b="0" i="0" u="none" strike="noStrike" baseline="0" dirty="0">
                <a:latin typeface="MyriadPro-LightSemiCn"/>
              </a:rPr>
              <a:t> Flüssigkeit und Schleifendiuretikum</a:t>
            </a:r>
          </a:p>
          <a:p>
            <a:pPr marL="514350" indent="-514350" algn="l">
              <a:buFont typeface="+mj-lt"/>
              <a:buAutoNum type="arabicPeriod"/>
            </a:pPr>
            <a:r>
              <a:rPr lang="de-DE" sz="2800" b="1" i="0" u="none" strike="noStrike" baseline="0" dirty="0">
                <a:latin typeface="MyriadPro-LightSemiCn"/>
              </a:rPr>
              <a:t>Intensive Chemotherapie</a:t>
            </a:r>
          </a:p>
          <a:p>
            <a:pPr marL="514350" indent="-514350" algn="l">
              <a:buFont typeface="+mj-lt"/>
              <a:buAutoNum type="arabicPeriod"/>
            </a:pPr>
            <a:r>
              <a:rPr lang="de-DE" sz="2800" b="0" i="0" u="none" strike="noStrike" baseline="0" dirty="0">
                <a:latin typeface="MyriadPro-LightSemiCn"/>
              </a:rPr>
              <a:t>Bisphosphonate</a:t>
            </a:r>
          </a:p>
          <a:p>
            <a:pPr marL="514350" indent="-514350" algn="l">
              <a:buFont typeface="+mj-lt"/>
              <a:buAutoNum type="arabicPeriod"/>
            </a:pPr>
            <a:r>
              <a:rPr lang="de-DE" sz="2800" b="0" i="0" u="none" strike="noStrike" baseline="0" dirty="0">
                <a:latin typeface="MyriadPro-LightSemiCn"/>
              </a:rPr>
              <a:t>Antibiotikaprophylaxe</a:t>
            </a:r>
            <a:endParaRPr lang="de-DE" dirty="0"/>
          </a:p>
          <a:p>
            <a:pPr marL="0" indent="0">
              <a:buNone/>
            </a:pPr>
            <a:endParaRPr lang="de-DE" dirty="0"/>
          </a:p>
        </p:txBody>
      </p:sp>
    </p:spTree>
    <p:extLst>
      <p:ext uri="{BB962C8B-B14F-4D97-AF65-F5344CB8AC3E}">
        <p14:creationId xmlns:p14="http://schemas.microsoft.com/office/powerpoint/2010/main" val="22431728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8B3FF6-1F42-A915-C2F1-7B069D6F2462}"/>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A05092E2-0AC9-5831-703D-08AC683EAA3B}"/>
              </a:ext>
            </a:extLst>
          </p:cNvPr>
          <p:cNvSpPr>
            <a:spLocks noGrp="1"/>
          </p:cNvSpPr>
          <p:nvPr>
            <p:ph idx="1"/>
          </p:nvPr>
        </p:nvSpPr>
        <p:spPr/>
        <p:txBody>
          <a:bodyPr/>
          <a:lstStyle/>
          <a:p>
            <a:pPr marL="0" indent="0">
              <a:buNone/>
            </a:pPr>
            <a:r>
              <a:rPr lang="de-DE" b="1" i="0" dirty="0">
                <a:effectLst/>
                <a:latin typeface="Arial" panose="020B0604020202020204" pitchFamily="34" charset="0"/>
              </a:rPr>
              <a:t>Eine AL(Leichtketten)-Amyloidose basiert in der Mehrzahl der Fälle auf welcher der folgenden Erkrankungen?</a:t>
            </a:r>
          </a:p>
          <a:p>
            <a:pPr marL="228600" indent="-228600">
              <a:buAutoNum type="arabicPeriod"/>
            </a:pPr>
            <a:r>
              <a:rPr lang="de-DE" b="1" i="0" dirty="0">
                <a:effectLst/>
                <a:latin typeface="Arial" panose="020B0604020202020204" pitchFamily="34" charset="0"/>
              </a:rPr>
              <a:t> Monoklonale </a:t>
            </a:r>
            <a:r>
              <a:rPr lang="de-DE" b="1" i="0" dirty="0" err="1">
                <a:effectLst/>
                <a:latin typeface="Arial" panose="020B0604020202020204" pitchFamily="34" charset="0"/>
              </a:rPr>
              <a:t>Gammopathie</a:t>
            </a:r>
            <a:r>
              <a:rPr lang="de-DE" b="1" i="0" dirty="0">
                <a:effectLst/>
                <a:latin typeface="Arial" panose="020B0604020202020204" pitchFamily="34" charset="0"/>
              </a:rPr>
              <a:t> unklarer Signifikanz (MGUS)</a:t>
            </a:r>
          </a:p>
          <a:p>
            <a:pPr marL="228600" indent="-228600">
              <a:buAutoNum type="arabicPeriod"/>
            </a:pPr>
            <a:r>
              <a:rPr lang="de-DE" b="0" i="0" dirty="0">
                <a:effectLst/>
                <a:latin typeface="Arial" panose="020B0604020202020204" pitchFamily="34" charset="0"/>
              </a:rPr>
              <a:t> Multiples Myelom</a:t>
            </a:r>
          </a:p>
          <a:p>
            <a:pPr marL="228600" indent="-228600">
              <a:buAutoNum type="arabicPeriod"/>
            </a:pPr>
            <a:r>
              <a:rPr lang="de-DE" b="0" i="0" dirty="0">
                <a:effectLst/>
                <a:latin typeface="Arial" panose="020B0604020202020204" pitchFamily="34" charset="0"/>
              </a:rPr>
              <a:t> Non-Hodgkin-Lymphom</a:t>
            </a:r>
          </a:p>
          <a:p>
            <a:pPr marL="228600" indent="-228600">
              <a:buAutoNum type="arabicPeriod"/>
            </a:pPr>
            <a:r>
              <a:rPr lang="de-DE" b="0" i="0" dirty="0">
                <a:effectLst/>
                <a:latin typeface="Arial" panose="020B0604020202020204" pitchFamily="34" charset="0"/>
              </a:rPr>
              <a:t> </a:t>
            </a:r>
            <a:r>
              <a:rPr lang="de-DE" b="0" i="0" dirty="0" err="1">
                <a:effectLst/>
                <a:latin typeface="Arial" panose="020B0604020202020204" pitchFamily="34" charset="0"/>
              </a:rPr>
              <a:t>Behçet</a:t>
            </a:r>
            <a:r>
              <a:rPr lang="de-DE" b="0" i="0" dirty="0">
                <a:effectLst/>
                <a:latin typeface="Arial" panose="020B0604020202020204" pitchFamily="34" charset="0"/>
              </a:rPr>
              <a:t>-Syndrom</a:t>
            </a:r>
          </a:p>
          <a:p>
            <a:pPr marL="228600" indent="-228600">
              <a:buAutoNum type="arabicPeriod"/>
            </a:pPr>
            <a:r>
              <a:rPr lang="de-DE" b="0" i="0" dirty="0">
                <a:effectLst/>
                <a:latin typeface="Arial" panose="020B0604020202020204" pitchFamily="34" charset="0"/>
              </a:rPr>
              <a:t> </a:t>
            </a:r>
            <a:r>
              <a:rPr lang="de-DE" b="0" i="0" dirty="0" err="1">
                <a:effectLst/>
                <a:latin typeface="Arial" panose="020B0604020202020204" pitchFamily="34" charset="0"/>
              </a:rPr>
              <a:t>Myelodsysplastisches</a:t>
            </a:r>
            <a:r>
              <a:rPr lang="de-DE" b="0" i="0" dirty="0">
                <a:effectLst/>
                <a:latin typeface="Arial" panose="020B0604020202020204" pitchFamily="34" charset="0"/>
              </a:rPr>
              <a:t> Syndrom</a:t>
            </a:r>
            <a:endParaRPr lang="de-DE" dirty="0"/>
          </a:p>
          <a:p>
            <a:endParaRPr lang="de-DE" dirty="0"/>
          </a:p>
        </p:txBody>
      </p:sp>
    </p:spTree>
    <p:extLst>
      <p:ext uri="{BB962C8B-B14F-4D97-AF65-F5344CB8AC3E}">
        <p14:creationId xmlns:p14="http://schemas.microsoft.com/office/powerpoint/2010/main" val="33055376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AB9D67-5541-092E-D8D5-29F23193449F}"/>
              </a:ext>
            </a:extLst>
          </p:cNvPr>
          <p:cNvSpPr>
            <a:spLocks noGrp="1"/>
          </p:cNvSpPr>
          <p:nvPr>
            <p:ph type="title"/>
          </p:nvPr>
        </p:nvSpPr>
        <p:spPr/>
        <p:txBody>
          <a:bodyPr/>
          <a:lstStyle/>
          <a:p>
            <a:r>
              <a:rPr lang="de-DE" dirty="0"/>
              <a:t>Diagnosekriterien</a:t>
            </a:r>
          </a:p>
        </p:txBody>
      </p:sp>
      <p:sp>
        <p:nvSpPr>
          <p:cNvPr id="4" name="Fußzeilenplatzhalter 4">
            <a:extLst>
              <a:ext uri="{FF2B5EF4-FFF2-40B4-BE49-F238E27FC236}">
                <a16:creationId xmlns:a16="http://schemas.microsoft.com/office/drawing/2014/main" id="{1FC5F1A9-9C76-ECDE-0FB0-5D035ACD8E99}"/>
              </a:ext>
            </a:extLst>
          </p:cNvPr>
          <p:cNvSpPr>
            <a:spLocks noGrp="1"/>
          </p:cNvSpPr>
          <p:nvPr>
            <p:ph type="ftr" sz="quarter" idx="3"/>
          </p:nvPr>
        </p:nvSpPr>
        <p:spPr>
          <a:xfrm>
            <a:off x="2504661" y="6341992"/>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200" b="0" dirty="0">
                <a:latin typeface="Segoe UI" panose="020B0502040204020203" pitchFamily="34" charset="0"/>
              </a:rPr>
              <a:t>H. Rupprecht and K. Amann: </a:t>
            </a:r>
            <a:r>
              <a:rPr lang="de-DE" sz="1200" dirty="0" err="1">
                <a:latin typeface="Segoe UI" panose="020B0502040204020203" pitchFamily="34" charset="0"/>
              </a:rPr>
              <a:t>Paraproteinämien</a:t>
            </a:r>
            <a:r>
              <a:rPr lang="de-DE" sz="1200" dirty="0">
                <a:latin typeface="Segoe UI" panose="020B0502040204020203" pitchFamily="34" charset="0"/>
              </a:rPr>
              <a:t> und Nierenbeteiligung</a:t>
            </a:r>
          </a:p>
          <a:p>
            <a:pPr marR="0" algn="r"/>
            <a:r>
              <a:rPr lang="nl-NL" sz="1200" b="0" dirty="0">
                <a:latin typeface="Segoe UI" panose="020B0502040204020203" pitchFamily="34" charset="0"/>
              </a:rPr>
              <a:t>Die Nephrologie 2022 Vol. 17 Issue 6 Pages 415-429</a:t>
            </a:r>
          </a:p>
        </p:txBody>
      </p:sp>
      <p:pic>
        <p:nvPicPr>
          <p:cNvPr id="6" name="Grafik 5">
            <a:extLst>
              <a:ext uri="{FF2B5EF4-FFF2-40B4-BE49-F238E27FC236}">
                <a16:creationId xmlns:a16="http://schemas.microsoft.com/office/drawing/2014/main" id="{A9796322-3BA5-DB0C-4AB3-5525A89598B7}"/>
              </a:ext>
            </a:extLst>
          </p:cNvPr>
          <p:cNvPicPr>
            <a:picLocks noChangeAspect="1"/>
          </p:cNvPicPr>
          <p:nvPr/>
        </p:nvPicPr>
        <p:blipFill>
          <a:blip r:embed="rId3"/>
          <a:stretch>
            <a:fillRect/>
          </a:stretch>
        </p:blipFill>
        <p:spPr>
          <a:xfrm>
            <a:off x="838200" y="1819943"/>
            <a:ext cx="10641130" cy="4281940"/>
          </a:xfrm>
          <a:prstGeom prst="rect">
            <a:avLst/>
          </a:prstGeom>
        </p:spPr>
      </p:pic>
    </p:spTree>
    <p:extLst>
      <p:ext uri="{BB962C8B-B14F-4D97-AF65-F5344CB8AC3E}">
        <p14:creationId xmlns:p14="http://schemas.microsoft.com/office/powerpoint/2010/main" val="39490920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8860AC-E8D9-5CAB-C4EE-304974B5B41B}"/>
              </a:ext>
            </a:extLst>
          </p:cNvPr>
          <p:cNvSpPr>
            <a:spLocks noGrp="1"/>
          </p:cNvSpPr>
          <p:nvPr>
            <p:ph type="title"/>
          </p:nvPr>
        </p:nvSpPr>
        <p:spPr/>
        <p:txBody>
          <a:bodyPr/>
          <a:lstStyle/>
          <a:p>
            <a:r>
              <a:rPr lang="de-DE" sz="4000" i="0" u="none" strike="noStrike" baseline="0" dirty="0">
                <a:solidFill>
                  <a:srgbClr val="002D5B"/>
                </a:solidFill>
                <a:latin typeface="MyriadPro-SemiboldSemiCn"/>
              </a:rPr>
              <a:t>Ursachen AA-Amyloidose</a:t>
            </a:r>
            <a:endParaRPr lang="de-DE" dirty="0"/>
          </a:p>
        </p:txBody>
      </p:sp>
      <p:pic>
        <p:nvPicPr>
          <p:cNvPr id="5" name="Grafik 4">
            <a:extLst>
              <a:ext uri="{FF2B5EF4-FFF2-40B4-BE49-F238E27FC236}">
                <a16:creationId xmlns:a16="http://schemas.microsoft.com/office/drawing/2014/main" id="{A54D15AF-0E07-98B4-96AB-205DCB0C9BE1}"/>
              </a:ext>
            </a:extLst>
          </p:cNvPr>
          <p:cNvPicPr>
            <a:picLocks noChangeAspect="1"/>
          </p:cNvPicPr>
          <p:nvPr/>
        </p:nvPicPr>
        <p:blipFill>
          <a:blip r:embed="rId2"/>
          <a:stretch>
            <a:fillRect/>
          </a:stretch>
        </p:blipFill>
        <p:spPr>
          <a:xfrm>
            <a:off x="1596885" y="1690688"/>
            <a:ext cx="8052441" cy="4365935"/>
          </a:xfrm>
          <a:prstGeom prst="rect">
            <a:avLst/>
          </a:prstGeom>
        </p:spPr>
      </p:pic>
    </p:spTree>
    <p:extLst>
      <p:ext uri="{BB962C8B-B14F-4D97-AF65-F5344CB8AC3E}">
        <p14:creationId xmlns:p14="http://schemas.microsoft.com/office/powerpoint/2010/main" val="34963549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DFFF10-A2AF-630D-93D6-E5176811E21F}"/>
              </a:ext>
            </a:extLst>
          </p:cNvPr>
          <p:cNvSpPr>
            <a:spLocks noGrp="1"/>
          </p:cNvSpPr>
          <p:nvPr>
            <p:ph type="title"/>
          </p:nvPr>
        </p:nvSpPr>
        <p:spPr/>
        <p:txBody>
          <a:bodyPr/>
          <a:lstStyle/>
          <a:p>
            <a:endParaRPr lang="de-DE"/>
          </a:p>
        </p:txBody>
      </p:sp>
      <p:pic>
        <p:nvPicPr>
          <p:cNvPr id="5" name="Grafik 4">
            <a:extLst>
              <a:ext uri="{FF2B5EF4-FFF2-40B4-BE49-F238E27FC236}">
                <a16:creationId xmlns:a16="http://schemas.microsoft.com/office/drawing/2014/main" id="{851F863A-D74D-F377-2DB9-2FDA10CD7FAD}"/>
              </a:ext>
            </a:extLst>
          </p:cNvPr>
          <p:cNvPicPr>
            <a:picLocks noChangeAspect="1"/>
          </p:cNvPicPr>
          <p:nvPr/>
        </p:nvPicPr>
        <p:blipFill>
          <a:blip r:embed="rId3"/>
          <a:stretch>
            <a:fillRect/>
          </a:stretch>
        </p:blipFill>
        <p:spPr>
          <a:xfrm>
            <a:off x="1888958" y="282552"/>
            <a:ext cx="9155881" cy="6292896"/>
          </a:xfrm>
          <a:prstGeom prst="rect">
            <a:avLst/>
          </a:prstGeom>
        </p:spPr>
      </p:pic>
    </p:spTree>
    <p:extLst>
      <p:ext uri="{BB962C8B-B14F-4D97-AF65-F5344CB8AC3E}">
        <p14:creationId xmlns:p14="http://schemas.microsoft.com/office/powerpoint/2010/main" val="20972872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22CA8-0638-696C-7E61-223041A1701D}"/>
              </a:ext>
            </a:extLst>
          </p:cNvPr>
          <p:cNvSpPr>
            <a:spLocks noGrp="1"/>
          </p:cNvSpPr>
          <p:nvPr>
            <p:ph type="title"/>
          </p:nvPr>
        </p:nvSpPr>
        <p:spPr/>
        <p:txBody>
          <a:bodyPr/>
          <a:lstStyle/>
          <a:p>
            <a:r>
              <a:rPr lang="de-DE" dirty="0"/>
              <a:t>MRGS </a:t>
            </a:r>
            <a:r>
              <a:rPr lang="de-DE" dirty="0">
                <a:sym typeface="Wingdings" panose="05000000000000000000" pitchFamily="2" charset="2"/>
              </a:rPr>
              <a:t> renale Schädigungen</a:t>
            </a:r>
            <a:endParaRPr lang="de-DE" dirty="0"/>
          </a:p>
        </p:txBody>
      </p:sp>
      <p:pic>
        <p:nvPicPr>
          <p:cNvPr id="5" name="Inhaltsplatzhalter 4">
            <a:extLst>
              <a:ext uri="{FF2B5EF4-FFF2-40B4-BE49-F238E27FC236}">
                <a16:creationId xmlns:a16="http://schemas.microsoft.com/office/drawing/2014/main" id="{F522B665-D1D0-6348-1B3E-ACD7A2DB5FC7}"/>
              </a:ext>
            </a:extLst>
          </p:cNvPr>
          <p:cNvPicPr>
            <a:picLocks noGrp="1" noChangeAspect="1"/>
          </p:cNvPicPr>
          <p:nvPr>
            <p:ph idx="1"/>
          </p:nvPr>
        </p:nvPicPr>
        <p:blipFill>
          <a:blip r:embed="rId3"/>
          <a:stretch>
            <a:fillRect/>
          </a:stretch>
        </p:blipFill>
        <p:spPr>
          <a:xfrm>
            <a:off x="1503002" y="2073499"/>
            <a:ext cx="10309854" cy="4327301"/>
          </a:xfrm>
        </p:spPr>
      </p:pic>
    </p:spTree>
    <p:extLst>
      <p:ext uri="{BB962C8B-B14F-4D97-AF65-F5344CB8AC3E}">
        <p14:creationId xmlns:p14="http://schemas.microsoft.com/office/powerpoint/2010/main" val="408512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F99CB8-6847-1C06-08E3-BF3F8F61C8B6}"/>
              </a:ext>
            </a:extLst>
          </p:cNvPr>
          <p:cNvSpPr>
            <a:spLocks noGrp="1"/>
          </p:cNvSpPr>
          <p:nvPr>
            <p:ph type="title"/>
          </p:nvPr>
        </p:nvSpPr>
        <p:spPr/>
        <p:txBody>
          <a:bodyPr/>
          <a:lstStyle/>
          <a:p>
            <a:r>
              <a:rPr lang="de-DE" dirty="0"/>
              <a:t> </a:t>
            </a:r>
          </a:p>
        </p:txBody>
      </p:sp>
      <p:sp>
        <p:nvSpPr>
          <p:cNvPr id="6" name="Textplatzhalter 5">
            <a:extLst>
              <a:ext uri="{FF2B5EF4-FFF2-40B4-BE49-F238E27FC236}">
                <a16:creationId xmlns:a16="http://schemas.microsoft.com/office/drawing/2014/main" id="{4142C3D6-5EC8-C9CF-2116-88E47A6EAEF2}"/>
              </a:ext>
            </a:extLst>
          </p:cNvPr>
          <p:cNvSpPr>
            <a:spLocks noGrp="1"/>
          </p:cNvSpPr>
          <p:nvPr>
            <p:ph type="body" idx="1"/>
          </p:nvPr>
        </p:nvSpPr>
        <p:spPr>
          <a:xfrm>
            <a:off x="994335" y="770996"/>
            <a:ext cx="9920510" cy="1675990"/>
          </a:xfrm>
        </p:spPr>
        <p:txBody>
          <a:bodyPr>
            <a:normAutofit/>
          </a:bodyPr>
          <a:lstStyle/>
          <a:p>
            <a:r>
              <a:rPr lang="de-DE" sz="3600" dirty="0">
                <a:solidFill>
                  <a:schemeClr val="accent5">
                    <a:lumMod val="50000"/>
                  </a:schemeClr>
                </a:solidFill>
                <a:effectLst>
                  <a:outerShdw blurRad="38100" dist="38100" dir="2700000" algn="tl">
                    <a:srgbClr val="000000">
                      <a:alpha val="43137"/>
                    </a:srgbClr>
                  </a:outerShdw>
                </a:effectLst>
                <a:latin typeface="+mn-lt"/>
              </a:rPr>
              <a:t>Nierenmanifestation(en) bei </a:t>
            </a:r>
            <a:br>
              <a:rPr lang="de-DE" sz="3600" dirty="0">
                <a:solidFill>
                  <a:schemeClr val="accent5">
                    <a:lumMod val="50000"/>
                  </a:schemeClr>
                </a:solidFill>
                <a:effectLst>
                  <a:outerShdw blurRad="38100" dist="38100" dir="2700000" algn="tl">
                    <a:srgbClr val="000000">
                      <a:alpha val="43137"/>
                    </a:srgbClr>
                  </a:outerShdw>
                </a:effectLst>
                <a:latin typeface="+mn-lt"/>
              </a:rPr>
            </a:br>
            <a:br>
              <a:rPr lang="de-DE" sz="3600" dirty="0">
                <a:solidFill>
                  <a:schemeClr val="accent5">
                    <a:lumMod val="50000"/>
                  </a:schemeClr>
                </a:solidFill>
                <a:effectLst>
                  <a:outerShdw blurRad="38100" dist="38100" dir="2700000" algn="tl">
                    <a:srgbClr val="000000">
                      <a:alpha val="43137"/>
                    </a:srgbClr>
                  </a:outerShdw>
                </a:effectLst>
                <a:latin typeface="+mn-lt"/>
              </a:rPr>
            </a:br>
            <a:r>
              <a:rPr lang="de-DE" sz="3600" dirty="0">
                <a:solidFill>
                  <a:schemeClr val="accent5">
                    <a:lumMod val="50000"/>
                  </a:schemeClr>
                </a:solidFill>
                <a:effectLst>
                  <a:outerShdw blurRad="38100" dist="38100" dir="2700000" algn="tl">
                    <a:srgbClr val="000000">
                      <a:alpha val="43137"/>
                    </a:srgbClr>
                  </a:outerShdw>
                </a:effectLst>
                <a:latin typeface="+mn-lt"/>
              </a:rPr>
              <a:t>MGUS, Plasmozytom   und 	Amyloidose</a:t>
            </a:r>
            <a:endParaRPr lang="de-DE" sz="3600" dirty="0"/>
          </a:p>
        </p:txBody>
      </p:sp>
      <p:pic>
        <p:nvPicPr>
          <p:cNvPr id="5" name="Inhaltsplatzhalter 4">
            <a:extLst>
              <a:ext uri="{FF2B5EF4-FFF2-40B4-BE49-F238E27FC236}">
                <a16:creationId xmlns:a16="http://schemas.microsoft.com/office/drawing/2014/main" id="{EFBB48D8-2EBF-AFA6-2580-A71DB67B50E8}"/>
              </a:ext>
            </a:extLst>
          </p:cNvPr>
          <p:cNvPicPr>
            <a:picLocks noGrp="1" noChangeAspect="1"/>
          </p:cNvPicPr>
          <p:nvPr>
            <p:ph sz="half" idx="2"/>
          </p:nvPr>
        </p:nvPicPr>
        <p:blipFill>
          <a:blip r:embed="rId2"/>
          <a:stretch>
            <a:fillRect/>
          </a:stretch>
        </p:blipFill>
        <p:spPr>
          <a:xfrm>
            <a:off x="1100676" y="2505075"/>
            <a:ext cx="4311859" cy="2776129"/>
          </a:xfrm>
        </p:spPr>
      </p:pic>
      <p:pic>
        <p:nvPicPr>
          <p:cNvPr id="10" name="Inhaltsplatzhalter 9">
            <a:extLst>
              <a:ext uri="{FF2B5EF4-FFF2-40B4-BE49-F238E27FC236}">
                <a16:creationId xmlns:a16="http://schemas.microsoft.com/office/drawing/2014/main" id="{092331E0-6909-2C06-3264-E8460AEAE21C}"/>
              </a:ext>
            </a:extLst>
          </p:cNvPr>
          <p:cNvPicPr>
            <a:picLocks noGrp="1" noChangeAspect="1"/>
          </p:cNvPicPr>
          <p:nvPr>
            <p:ph sz="quarter" idx="4"/>
          </p:nvPr>
        </p:nvPicPr>
        <p:blipFill>
          <a:blip r:embed="rId3"/>
          <a:stretch>
            <a:fillRect/>
          </a:stretch>
        </p:blipFill>
        <p:spPr>
          <a:xfrm>
            <a:off x="6096000" y="2847717"/>
            <a:ext cx="4624117" cy="2690198"/>
          </a:xfrm>
        </p:spPr>
      </p:pic>
    </p:spTree>
    <p:extLst>
      <p:ext uri="{BB962C8B-B14F-4D97-AF65-F5344CB8AC3E}">
        <p14:creationId xmlns:p14="http://schemas.microsoft.com/office/powerpoint/2010/main" val="3918384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079880-8D5C-F776-2379-C53723D43BCA}"/>
              </a:ext>
            </a:extLst>
          </p:cNvPr>
          <p:cNvSpPr>
            <a:spLocks noGrp="1"/>
          </p:cNvSpPr>
          <p:nvPr>
            <p:ph type="title"/>
          </p:nvPr>
        </p:nvSpPr>
        <p:spPr/>
        <p:txBody>
          <a:bodyPr/>
          <a:lstStyle/>
          <a:p>
            <a:r>
              <a:rPr lang="de-DE" dirty="0"/>
              <a:t>Amyloidosen</a:t>
            </a:r>
          </a:p>
        </p:txBody>
      </p:sp>
      <p:sp>
        <p:nvSpPr>
          <p:cNvPr id="3" name="Inhaltsplatzhalter 2">
            <a:extLst>
              <a:ext uri="{FF2B5EF4-FFF2-40B4-BE49-F238E27FC236}">
                <a16:creationId xmlns:a16="http://schemas.microsoft.com/office/drawing/2014/main" id="{272F2A86-2DDC-AEAB-D2DC-1C54704645CE}"/>
              </a:ext>
            </a:extLst>
          </p:cNvPr>
          <p:cNvSpPr>
            <a:spLocks noGrp="1"/>
          </p:cNvSpPr>
          <p:nvPr>
            <p:ph idx="1"/>
          </p:nvPr>
        </p:nvSpPr>
        <p:spPr/>
        <p:txBody>
          <a:bodyPr/>
          <a:lstStyle/>
          <a:p>
            <a:pPr algn="l"/>
            <a:r>
              <a:rPr lang="de-DE" sz="1800" b="0" i="0" u="none" strike="noStrike" baseline="0" dirty="0">
                <a:solidFill>
                  <a:srgbClr val="231F20"/>
                </a:solidFill>
                <a:latin typeface="AdvTT1875e499"/>
              </a:rPr>
              <a:t>Amyloidosen sind (seltene) </a:t>
            </a:r>
            <a:r>
              <a:rPr lang="de-DE" sz="1800" b="1" i="0" u="none" strike="noStrike" baseline="0" dirty="0">
                <a:solidFill>
                  <a:srgbClr val="231F20"/>
                </a:solidFill>
                <a:latin typeface="AdvTT1875e499"/>
              </a:rPr>
              <a:t>Proteinfehlfaltungskrankheiten </a:t>
            </a:r>
          </a:p>
          <a:p>
            <a:pPr lvl="1"/>
            <a:r>
              <a:rPr lang="de-DE" sz="1400" dirty="0">
                <a:solidFill>
                  <a:srgbClr val="231F20"/>
                </a:solidFill>
                <a:latin typeface="AdvTT1875e499"/>
              </a:rPr>
              <a:t>Aktuell 36 amyloide Proteine (z.T. lokal, </a:t>
            </a:r>
            <a:r>
              <a:rPr lang="de-DE" sz="1400" dirty="0" err="1">
                <a:solidFill>
                  <a:srgbClr val="231F20"/>
                </a:solidFill>
                <a:latin typeface="AdvTT1875e499"/>
              </a:rPr>
              <a:t>z.T</a:t>
            </a:r>
            <a:r>
              <a:rPr lang="de-DE" sz="1400" dirty="0">
                <a:solidFill>
                  <a:srgbClr val="231F20"/>
                </a:solidFill>
                <a:latin typeface="AdvTT1875e499"/>
              </a:rPr>
              <a:t> systemisch)</a:t>
            </a:r>
            <a:endParaRPr lang="de-DE" sz="1400" i="0" u="none" strike="noStrike" baseline="0" dirty="0">
              <a:solidFill>
                <a:srgbClr val="231F20"/>
              </a:solidFill>
              <a:latin typeface="AdvTT1875e499"/>
            </a:endParaRPr>
          </a:p>
          <a:p>
            <a:pPr algn="l"/>
            <a:r>
              <a:rPr lang="de-DE" sz="1800" b="0" i="0" u="none" strike="noStrike" baseline="0" dirty="0">
                <a:solidFill>
                  <a:srgbClr val="231F20"/>
                </a:solidFill>
                <a:latin typeface="AdvTT1875e499"/>
              </a:rPr>
              <a:t>Konformationsänderung </a:t>
            </a:r>
            <a:r>
              <a:rPr lang="de-DE" sz="1800" b="0" i="0" u="none" strike="noStrike" baseline="0" dirty="0">
                <a:solidFill>
                  <a:srgbClr val="231F20"/>
                </a:solidFill>
                <a:latin typeface="AdvTT1875e499"/>
                <a:sym typeface="Wingdings" panose="05000000000000000000" pitchFamily="2" charset="2"/>
              </a:rPr>
              <a:t> </a:t>
            </a:r>
            <a:r>
              <a:rPr lang="de-DE" sz="1800" b="1" i="0" u="none" strike="noStrike" baseline="0" dirty="0">
                <a:solidFill>
                  <a:srgbClr val="231F20"/>
                </a:solidFill>
                <a:latin typeface="AdvTT1875e499"/>
              </a:rPr>
              <a:t>unlösliche fibrilläre Aggregate, </a:t>
            </a:r>
            <a:r>
              <a:rPr lang="de-DE" sz="1800" i="0" u="none" strike="noStrike" baseline="0" dirty="0">
                <a:solidFill>
                  <a:srgbClr val="231F20"/>
                </a:solidFill>
                <a:latin typeface="AdvTT1875e499"/>
              </a:rPr>
              <a:t>die </a:t>
            </a:r>
            <a:r>
              <a:rPr lang="de-DE" sz="1800" b="0" i="0" u="none" strike="noStrike" baseline="0" dirty="0">
                <a:solidFill>
                  <a:srgbClr val="231F20"/>
                </a:solidFill>
                <a:latin typeface="AdvTT1875e499"/>
              </a:rPr>
              <a:t> v. a. extrazellulär ablagern</a:t>
            </a:r>
            <a:endParaRPr lang="de-DE" sz="1800" dirty="0">
              <a:solidFill>
                <a:srgbClr val="231F20"/>
              </a:solidFill>
              <a:latin typeface="AdvTT1875e499"/>
            </a:endParaRPr>
          </a:p>
          <a:p>
            <a:pPr algn="l"/>
            <a:endParaRPr lang="de-DE" sz="1800" b="0" i="0" u="none" strike="noStrike" baseline="0" dirty="0">
              <a:latin typeface="MyriadPro-SemiCn"/>
            </a:endParaRPr>
          </a:p>
          <a:p>
            <a:pPr algn="l"/>
            <a:endParaRPr lang="de-DE" sz="1800" b="0" i="0" u="none" strike="noStrike" baseline="0" dirty="0">
              <a:latin typeface="MyriadPro-SemiCn"/>
            </a:endParaRPr>
          </a:p>
        </p:txBody>
      </p:sp>
      <p:sp>
        <p:nvSpPr>
          <p:cNvPr id="4" name="Fußzeilenplatzhalter 4">
            <a:extLst>
              <a:ext uri="{FF2B5EF4-FFF2-40B4-BE49-F238E27FC236}">
                <a16:creationId xmlns:a16="http://schemas.microsoft.com/office/drawing/2014/main" id="{D4C5DC15-EB49-4E48-5E67-02C5B1A2ECC8}"/>
              </a:ext>
            </a:extLst>
          </p:cNvPr>
          <p:cNvSpPr>
            <a:spLocks noGrp="1"/>
          </p:cNvSpPr>
          <p:nvPr>
            <p:ph type="ftr" sz="quarter" idx="3"/>
          </p:nvPr>
        </p:nvSpPr>
        <p:spPr>
          <a:xfrm>
            <a:off x="2504661" y="6341992"/>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de-DE" sz="1200" b="0" dirty="0"/>
              <a:t>J. Beimler and M. Zeier: </a:t>
            </a:r>
            <a:r>
              <a:rPr lang="de-DE" sz="1200" dirty="0"/>
              <a:t>Nierenmanifestationen bei Amyloidose und Sarkoidose</a:t>
            </a:r>
            <a:br>
              <a:rPr lang="de-DE" sz="1200" dirty="0"/>
            </a:br>
            <a:r>
              <a:rPr lang="de-DE" sz="1200" b="0" dirty="0" err="1"/>
              <a:t>Dtsch</a:t>
            </a:r>
            <a:r>
              <a:rPr lang="de-DE" sz="1200" b="0" dirty="0"/>
              <a:t> Med </a:t>
            </a:r>
            <a:r>
              <a:rPr lang="de-DE" sz="1200" b="0" dirty="0" err="1"/>
              <a:t>Wochenschr</a:t>
            </a:r>
            <a:r>
              <a:rPr lang="de-DE" sz="1200" b="0" dirty="0"/>
              <a:t> 2018 Vol. 143 </a:t>
            </a:r>
            <a:r>
              <a:rPr lang="de-DE" sz="1200" b="0" dirty="0" err="1"/>
              <a:t>Issue</a:t>
            </a:r>
            <a:r>
              <a:rPr lang="de-DE" sz="1200" b="0" dirty="0"/>
              <a:t> 2 Pages 101-109</a:t>
            </a:r>
          </a:p>
        </p:txBody>
      </p:sp>
      <p:pic>
        <p:nvPicPr>
          <p:cNvPr id="5" name="Grafik 4">
            <a:extLst>
              <a:ext uri="{FF2B5EF4-FFF2-40B4-BE49-F238E27FC236}">
                <a16:creationId xmlns:a16="http://schemas.microsoft.com/office/drawing/2014/main" id="{44E2F529-3E07-4381-A731-E760C01ACA4A}"/>
              </a:ext>
            </a:extLst>
          </p:cNvPr>
          <p:cNvPicPr>
            <a:picLocks noChangeAspect="1"/>
          </p:cNvPicPr>
          <p:nvPr/>
        </p:nvPicPr>
        <p:blipFill>
          <a:blip r:embed="rId3"/>
          <a:stretch>
            <a:fillRect/>
          </a:stretch>
        </p:blipFill>
        <p:spPr>
          <a:xfrm>
            <a:off x="1953349" y="3023033"/>
            <a:ext cx="3288867" cy="3288867"/>
          </a:xfrm>
          <a:prstGeom prst="rect">
            <a:avLst/>
          </a:prstGeom>
        </p:spPr>
      </p:pic>
      <p:grpSp>
        <p:nvGrpSpPr>
          <p:cNvPr id="6" name="Gruppieren 5">
            <a:extLst>
              <a:ext uri="{FF2B5EF4-FFF2-40B4-BE49-F238E27FC236}">
                <a16:creationId xmlns:a16="http://schemas.microsoft.com/office/drawing/2014/main" id="{7A77916A-B43C-FE8C-6B06-FBE49C7BB3E4}"/>
              </a:ext>
            </a:extLst>
          </p:cNvPr>
          <p:cNvGrpSpPr/>
          <p:nvPr/>
        </p:nvGrpSpPr>
        <p:grpSpPr>
          <a:xfrm>
            <a:off x="5991728" y="3202695"/>
            <a:ext cx="4612560" cy="2929541"/>
            <a:chOff x="5378695" y="2127322"/>
            <a:chExt cx="6591377" cy="3288243"/>
          </a:xfrm>
        </p:grpSpPr>
        <p:pic>
          <p:nvPicPr>
            <p:cNvPr id="7" name="Grafik 6">
              <a:extLst>
                <a:ext uri="{FF2B5EF4-FFF2-40B4-BE49-F238E27FC236}">
                  <a16:creationId xmlns:a16="http://schemas.microsoft.com/office/drawing/2014/main" id="{9CDDBC59-C469-26F8-AB09-CC31B86083A2}"/>
                </a:ext>
              </a:extLst>
            </p:cNvPr>
            <p:cNvPicPr>
              <a:picLocks noChangeAspect="1"/>
            </p:cNvPicPr>
            <p:nvPr/>
          </p:nvPicPr>
          <p:blipFill>
            <a:blip r:embed="rId4"/>
            <a:stretch>
              <a:fillRect/>
            </a:stretch>
          </p:blipFill>
          <p:spPr>
            <a:xfrm>
              <a:off x="5578318" y="2127322"/>
              <a:ext cx="6192132" cy="3082182"/>
            </a:xfrm>
            <a:prstGeom prst="rect">
              <a:avLst/>
            </a:prstGeom>
          </p:spPr>
        </p:pic>
        <p:sp>
          <p:nvSpPr>
            <p:cNvPr id="8" name="Rechteck 7">
              <a:extLst>
                <a:ext uri="{FF2B5EF4-FFF2-40B4-BE49-F238E27FC236}">
                  <a16:creationId xmlns:a16="http://schemas.microsoft.com/office/drawing/2014/main" id="{7580B1E4-C328-737C-2E67-34C6465C4EBE}"/>
                </a:ext>
              </a:extLst>
            </p:cNvPr>
            <p:cNvSpPr/>
            <p:nvPr/>
          </p:nvSpPr>
          <p:spPr>
            <a:xfrm>
              <a:off x="5378695" y="4501164"/>
              <a:ext cx="399245" cy="914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a:extLst>
                <a:ext uri="{FF2B5EF4-FFF2-40B4-BE49-F238E27FC236}">
                  <a16:creationId xmlns:a16="http://schemas.microsoft.com/office/drawing/2014/main" id="{12487D0E-CD1B-963A-E655-EF861CA089CA}"/>
                </a:ext>
              </a:extLst>
            </p:cNvPr>
            <p:cNvSpPr/>
            <p:nvPr/>
          </p:nvSpPr>
          <p:spPr>
            <a:xfrm>
              <a:off x="11570827" y="4295103"/>
              <a:ext cx="399245" cy="914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Tree>
    <p:extLst>
      <p:ext uri="{BB962C8B-B14F-4D97-AF65-F5344CB8AC3E}">
        <p14:creationId xmlns:p14="http://schemas.microsoft.com/office/powerpoint/2010/main" val="166841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17FC89-811C-1206-93A6-720539C0167A}"/>
              </a:ext>
            </a:extLst>
          </p:cNvPr>
          <p:cNvSpPr>
            <a:spLocks noGrp="1"/>
          </p:cNvSpPr>
          <p:nvPr>
            <p:ph type="title"/>
          </p:nvPr>
        </p:nvSpPr>
        <p:spPr/>
        <p:txBody>
          <a:bodyPr/>
          <a:lstStyle/>
          <a:p>
            <a:r>
              <a:rPr lang="de-DE" dirty="0"/>
              <a:t>Formation von </a:t>
            </a:r>
            <a:r>
              <a:rPr lang="de-DE" dirty="0" err="1"/>
              <a:t>Amyloidfibrillen</a:t>
            </a:r>
            <a:endParaRPr lang="de-DE" dirty="0"/>
          </a:p>
        </p:txBody>
      </p:sp>
      <p:pic>
        <p:nvPicPr>
          <p:cNvPr id="5" name="Grafik 4">
            <a:extLst>
              <a:ext uri="{FF2B5EF4-FFF2-40B4-BE49-F238E27FC236}">
                <a16:creationId xmlns:a16="http://schemas.microsoft.com/office/drawing/2014/main" id="{5D40426A-6531-C5CC-D8D7-9ABBCB34FFAB}"/>
              </a:ext>
            </a:extLst>
          </p:cNvPr>
          <p:cNvPicPr>
            <a:picLocks noChangeAspect="1"/>
          </p:cNvPicPr>
          <p:nvPr/>
        </p:nvPicPr>
        <p:blipFill>
          <a:blip r:embed="rId3"/>
          <a:stretch>
            <a:fillRect/>
          </a:stretch>
        </p:blipFill>
        <p:spPr>
          <a:xfrm>
            <a:off x="2985925" y="2100687"/>
            <a:ext cx="6217103" cy="4101432"/>
          </a:xfrm>
          <a:prstGeom prst="rect">
            <a:avLst/>
          </a:prstGeom>
        </p:spPr>
      </p:pic>
      <p:sp>
        <p:nvSpPr>
          <p:cNvPr id="8" name="Textfeld 7">
            <a:extLst>
              <a:ext uri="{FF2B5EF4-FFF2-40B4-BE49-F238E27FC236}">
                <a16:creationId xmlns:a16="http://schemas.microsoft.com/office/drawing/2014/main" id="{D1FA7D9A-8F64-8388-3ADF-F054522D1239}"/>
              </a:ext>
            </a:extLst>
          </p:cNvPr>
          <p:cNvSpPr txBox="1"/>
          <p:nvPr/>
        </p:nvSpPr>
        <p:spPr>
          <a:xfrm>
            <a:off x="6094477" y="6396335"/>
            <a:ext cx="6093994" cy="461665"/>
          </a:xfrm>
          <a:prstGeom prst="rect">
            <a:avLst/>
          </a:prstGeom>
          <a:noFill/>
        </p:spPr>
        <p:txBody>
          <a:bodyPr wrap="square">
            <a:spAutoFit/>
          </a:bodyPr>
          <a:lstStyle/>
          <a:p>
            <a:pPr algn="r"/>
            <a:r>
              <a:rPr lang="en-US" sz="1200" b="0" i="0" u="none" strike="noStrike" dirty="0">
                <a:solidFill>
                  <a:srgbClr val="005B92"/>
                </a:solidFill>
                <a:effectLst/>
                <a:latin typeface="Fira Sans" panose="020B0503050000020004" pitchFamily="34" charset="0"/>
              </a:rPr>
              <a:t>Amyloidosis-Associated Kidney Disease</a:t>
            </a:r>
            <a:endParaRPr lang="en-US" sz="1200" b="0" i="0" dirty="0">
              <a:solidFill>
                <a:srgbClr val="000000"/>
              </a:solidFill>
              <a:effectLst/>
              <a:latin typeface="Fira Sans" panose="020B0503050000020004" pitchFamily="34" charset="0"/>
            </a:endParaRPr>
          </a:p>
          <a:p>
            <a:pPr algn="r"/>
            <a:r>
              <a:rPr lang="en-US" sz="1200" b="0" i="0" dirty="0">
                <a:solidFill>
                  <a:srgbClr val="000000"/>
                </a:solidFill>
                <a:effectLst/>
                <a:latin typeface="Fira Sans" panose="020B0503050000020004" pitchFamily="34" charset="0"/>
              </a:rPr>
              <a:t>Journal of the American Society of Nephrology17(12):3458-3471, December 2006.</a:t>
            </a:r>
          </a:p>
        </p:txBody>
      </p:sp>
      <p:sp>
        <p:nvSpPr>
          <p:cNvPr id="4" name="Textfeld 3">
            <a:extLst>
              <a:ext uri="{FF2B5EF4-FFF2-40B4-BE49-F238E27FC236}">
                <a16:creationId xmlns:a16="http://schemas.microsoft.com/office/drawing/2014/main" id="{E3847503-EFFC-859F-D13C-866711ED9E94}"/>
              </a:ext>
            </a:extLst>
          </p:cNvPr>
          <p:cNvSpPr txBox="1"/>
          <p:nvPr/>
        </p:nvSpPr>
        <p:spPr>
          <a:xfrm>
            <a:off x="6532144" y="1826840"/>
            <a:ext cx="4821656" cy="646331"/>
          </a:xfrm>
          <a:prstGeom prst="rect">
            <a:avLst/>
          </a:prstGeom>
          <a:noFill/>
        </p:spPr>
        <p:txBody>
          <a:bodyPr wrap="square">
            <a:spAutoFit/>
          </a:bodyPr>
          <a:lstStyle/>
          <a:p>
            <a:r>
              <a:rPr lang="de-DE" b="1" i="0" dirty="0" err="1">
                <a:solidFill>
                  <a:srgbClr val="000000"/>
                </a:solidFill>
                <a:effectLst/>
                <a:latin typeface="Times New Roman" panose="02020603050405020304" pitchFamily="18" charset="0"/>
              </a:rPr>
              <a:t>Fibrillogenese</a:t>
            </a:r>
            <a:r>
              <a:rPr lang="de-DE" b="1" i="0" dirty="0">
                <a:solidFill>
                  <a:srgbClr val="000000"/>
                </a:solidFill>
                <a:effectLst/>
                <a:latin typeface="Times New Roman" panose="02020603050405020304" pitchFamily="18" charset="0"/>
              </a:rPr>
              <a:t> </a:t>
            </a:r>
            <a:br>
              <a:rPr lang="de-DE" b="1" i="0" dirty="0">
                <a:solidFill>
                  <a:srgbClr val="000000"/>
                </a:solidFill>
                <a:effectLst/>
                <a:latin typeface="Times New Roman" panose="02020603050405020304" pitchFamily="18" charset="0"/>
              </a:rPr>
            </a:br>
            <a:r>
              <a:rPr lang="de-DE" b="1" i="0" dirty="0">
                <a:solidFill>
                  <a:srgbClr val="000000"/>
                </a:solidFill>
                <a:effectLst/>
                <a:latin typeface="Times New Roman" panose="02020603050405020304" pitchFamily="18" charset="0"/>
              </a:rPr>
              <a:t>gefördert durch </a:t>
            </a:r>
            <a:r>
              <a:rPr lang="de-DE" b="1" i="0" dirty="0" err="1">
                <a:solidFill>
                  <a:srgbClr val="000000"/>
                </a:solidFill>
                <a:effectLst/>
                <a:latin typeface="Times New Roman" panose="02020603050405020304" pitchFamily="18" charset="0"/>
              </a:rPr>
              <a:t>Glykosaminoglykane</a:t>
            </a:r>
            <a:r>
              <a:rPr lang="de-DE" b="1" i="0" dirty="0">
                <a:solidFill>
                  <a:srgbClr val="000000"/>
                </a:solidFill>
                <a:effectLst/>
                <a:latin typeface="Times New Roman" panose="02020603050405020304" pitchFamily="18" charset="0"/>
              </a:rPr>
              <a:t> (GAGs)</a:t>
            </a:r>
            <a:endParaRPr lang="de-DE" b="1" dirty="0"/>
          </a:p>
        </p:txBody>
      </p:sp>
      <p:sp>
        <p:nvSpPr>
          <p:cNvPr id="7" name="Textfeld 6">
            <a:extLst>
              <a:ext uri="{FF2B5EF4-FFF2-40B4-BE49-F238E27FC236}">
                <a16:creationId xmlns:a16="http://schemas.microsoft.com/office/drawing/2014/main" id="{F2ADB554-0508-C681-0BB0-BE86D97E2072}"/>
              </a:ext>
            </a:extLst>
          </p:cNvPr>
          <p:cNvSpPr txBox="1"/>
          <p:nvPr/>
        </p:nvSpPr>
        <p:spPr>
          <a:xfrm>
            <a:off x="228143" y="1906471"/>
            <a:ext cx="3215439" cy="646331"/>
          </a:xfrm>
          <a:prstGeom prst="rect">
            <a:avLst/>
          </a:prstGeom>
          <a:noFill/>
        </p:spPr>
        <p:txBody>
          <a:bodyPr wrap="square">
            <a:spAutoFit/>
          </a:bodyPr>
          <a:lstStyle/>
          <a:p>
            <a:r>
              <a:rPr lang="de-DE" b="1" i="0" dirty="0">
                <a:solidFill>
                  <a:srgbClr val="000000"/>
                </a:solidFill>
                <a:effectLst/>
                <a:latin typeface="Times New Roman" panose="02020603050405020304" pitchFamily="18" charset="0"/>
              </a:rPr>
              <a:t>Instabiles Vorläuferprotein </a:t>
            </a:r>
            <a:br>
              <a:rPr lang="de-DE" b="1" i="0" dirty="0">
                <a:solidFill>
                  <a:srgbClr val="000000"/>
                </a:solidFill>
                <a:effectLst/>
                <a:latin typeface="Times New Roman" panose="02020603050405020304" pitchFamily="18" charset="0"/>
              </a:rPr>
            </a:br>
            <a:r>
              <a:rPr lang="de-DE" b="1" i="0" dirty="0">
                <a:solidFill>
                  <a:srgbClr val="000000"/>
                </a:solidFill>
                <a:effectLst/>
                <a:latin typeface="Times New Roman" panose="02020603050405020304" pitchFamily="18" charset="0"/>
                <a:sym typeface="Wingdings" panose="05000000000000000000" pitchFamily="2" charset="2"/>
              </a:rPr>
              <a:t> </a:t>
            </a:r>
            <a:r>
              <a:rPr lang="de-DE" b="1" i="0" dirty="0">
                <a:solidFill>
                  <a:srgbClr val="000000"/>
                </a:solidFill>
                <a:effectLst/>
                <a:latin typeface="Times New Roman" panose="02020603050405020304" pitchFamily="18" charset="0"/>
              </a:rPr>
              <a:t>Faltungszwischenprodukte</a:t>
            </a:r>
            <a:endParaRPr lang="de-DE" b="1" dirty="0"/>
          </a:p>
        </p:txBody>
      </p:sp>
      <p:sp>
        <p:nvSpPr>
          <p:cNvPr id="10" name="Textfeld 9">
            <a:extLst>
              <a:ext uri="{FF2B5EF4-FFF2-40B4-BE49-F238E27FC236}">
                <a16:creationId xmlns:a16="http://schemas.microsoft.com/office/drawing/2014/main" id="{62A72AE6-9DBC-EDD0-FA76-704179C18AAB}"/>
              </a:ext>
            </a:extLst>
          </p:cNvPr>
          <p:cNvSpPr txBox="1"/>
          <p:nvPr/>
        </p:nvSpPr>
        <p:spPr>
          <a:xfrm>
            <a:off x="685800" y="5555788"/>
            <a:ext cx="3826042" cy="646331"/>
          </a:xfrm>
          <a:prstGeom prst="rect">
            <a:avLst/>
          </a:prstGeom>
          <a:noFill/>
        </p:spPr>
        <p:txBody>
          <a:bodyPr wrap="square">
            <a:spAutoFit/>
          </a:bodyPr>
          <a:lstStyle/>
          <a:p>
            <a:pPr algn="r"/>
            <a:r>
              <a:rPr lang="de-DE" b="1" i="0" dirty="0">
                <a:solidFill>
                  <a:srgbClr val="000000"/>
                </a:solidFill>
                <a:effectLst/>
                <a:latin typeface="Times New Roman" panose="02020603050405020304" pitchFamily="18" charset="0"/>
              </a:rPr>
              <a:t>GAGs und Serum-Amyloid-P (SAP) </a:t>
            </a:r>
          </a:p>
          <a:p>
            <a:pPr algn="r"/>
            <a:r>
              <a:rPr lang="de-DE" b="1" i="0" dirty="0">
                <a:solidFill>
                  <a:srgbClr val="000000"/>
                </a:solidFill>
                <a:effectLst/>
                <a:latin typeface="Times New Roman" panose="02020603050405020304" pitchFamily="18" charset="0"/>
              </a:rPr>
              <a:t>mindern Proteol</a:t>
            </a:r>
            <a:r>
              <a:rPr lang="de-DE" b="1" dirty="0">
                <a:solidFill>
                  <a:srgbClr val="000000"/>
                </a:solidFill>
                <a:latin typeface="Times New Roman" panose="02020603050405020304" pitchFamily="18" charset="0"/>
              </a:rPr>
              <a:t>yse</a:t>
            </a:r>
            <a:r>
              <a:rPr lang="de-DE" b="1" i="0" dirty="0">
                <a:solidFill>
                  <a:srgbClr val="000000"/>
                </a:solidFill>
                <a:effectLst/>
                <a:latin typeface="Times New Roman" panose="02020603050405020304" pitchFamily="18" charset="0"/>
              </a:rPr>
              <a:t> </a:t>
            </a:r>
            <a:endParaRPr lang="de-DE" b="1" dirty="0"/>
          </a:p>
        </p:txBody>
      </p:sp>
    </p:spTree>
    <p:extLst>
      <p:ext uri="{BB962C8B-B14F-4D97-AF65-F5344CB8AC3E}">
        <p14:creationId xmlns:p14="http://schemas.microsoft.com/office/powerpoint/2010/main" val="419544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rtragsvolage Vorlage Kattenbühl.potx" id="{9B9A45B1-AFEA-4154-9F7A-7C1990B18B62}" vid="{46AD6BA6-D27B-4AE2-8E3C-C11A727EBFD2}"/>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Vortragsvolage Vorlage Kattenbühl</Template>
  <TotalTime>0</TotalTime>
  <Words>7121</Words>
  <Application>Microsoft Office PowerPoint</Application>
  <PresentationFormat>Breitbild</PresentationFormat>
  <Paragraphs>568</Paragraphs>
  <Slides>69</Slides>
  <Notes>55</Notes>
  <HiddenSlides>0</HiddenSlides>
  <MMClips>0</MMClips>
  <ScaleCrop>false</ScaleCrop>
  <HeadingPairs>
    <vt:vector size="6" baseType="variant">
      <vt:variant>
        <vt:lpstr>Verwendete Schriftarten</vt:lpstr>
      </vt:variant>
      <vt:variant>
        <vt:i4>27</vt:i4>
      </vt:variant>
      <vt:variant>
        <vt:lpstr>Design</vt:lpstr>
      </vt:variant>
      <vt:variant>
        <vt:i4>1</vt:i4>
      </vt:variant>
      <vt:variant>
        <vt:lpstr>Folientitel</vt:lpstr>
      </vt:variant>
      <vt:variant>
        <vt:i4>69</vt:i4>
      </vt:variant>
    </vt:vector>
  </HeadingPairs>
  <TitlesOfParts>
    <vt:vector size="97" baseType="lpstr">
      <vt:lpstr>AdvBOOKO-R</vt:lpstr>
      <vt:lpstr>AdvTT1875e499</vt:lpstr>
      <vt:lpstr>Arial</vt:lpstr>
      <vt:lpstr>Calibri</vt:lpstr>
      <vt:lpstr>Calibri Light</vt:lpstr>
      <vt:lpstr>ff-quadraat-web-pro</vt:lpstr>
      <vt:lpstr>Fira Sans</vt:lpstr>
      <vt:lpstr>Georgia</vt:lpstr>
      <vt:lpstr>Google Sans</vt:lpstr>
      <vt:lpstr>inherit</vt:lpstr>
      <vt:lpstr>MinionPro-Regular</vt:lpstr>
      <vt:lpstr>MnSymbol7</vt:lpstr>
      <vt:lpstr>MyriadPro-BoldIt</vt:lpstr>
      <vt:lpstr>MyriadPro-BoldSemiCn</vt:lpstr>
      <vt:lpstr>MyriadPro-It</vt:lpstr>
      <vt:lpstr>MyriadPro-LightSemiCn</vt:lpstr>
      <vt:lpstr>MyriadPro-LightSemiCnIt</vt:lpstr>
      <vt:lpstr>MyriadPro-SemiboldSemiCn</vt:lpstr>
      <vt:lpstr>MyriadPro-SemiCn</vt:lpstr>
      <vt:lpstr>MyriadPro-SemiCnIt</vt:lpstr>
      <vt:lpstr>proxima-nova</vt:lpstr>
      <vt:lpstr>Roboto</vt:lpstr>
      <vt:lpstr>SButtons</vt:lpstr>
      <vt:lpstr>Segoe UI</vt:lpstr>
      <vt:lpstr>Source Sans Pro</vt:lpstr>
      <vt:lpstr>Times New Roman</vt:lpstr>
      <vt:lpstr>Wingdings</vt:lpstr>
      <vt:lpstr>Office</vt:lpstr>
      <vt:lpstr>Nierenmanifestation(en) bei  MGUS, Plasmozytom  und Amyloidose</vt:lpstr>
      <vt:lpstr>Ca. 9 Millionen Menschen in Deutschland leiden an einer chronischen Niereninsuffizienz</vt:lpstr>
      <vt:lpstr>REVEAL-CKD –  84,3 % im Stadium III sind undiagnostiziert</vt:lpstr>
      <vt:lpstr>Diagnostische Trias</vt:lpstr>
      <vt:lpstr>Klinik der CKD im Überblick (Schema)</vt:lpstr>
      <vt:lpstr>Komplexität der Versorgung</vt:lpstr>
      <vt:lpstr> </vt:lpstr>
      <vt:lpstr>Amyloidosen</vt:lpstr>
      <vt:lpstr>Formation von Amyloidfibrillen</vt:lpstr>
      <vt:lpstr>Mechanismen der Amyloid - Schädigung</vt:lpstr>
      <vt:lpstr>Hämatologische Erkrankungen mit Paraproteinen</vt:lpstr>
      <vt:lpstr>Menschen sind verschieden</vt:lpstr>
      <vt:lpstr>Seltene Erkrankungen:</vt:lpstr>
      <vt:lpstr>Diagnose: oft durch renale Beteiligung</vt:lpstr>
      <vt:lpstr>Formen der Nierenbeteiligung bei Paraproteinämien</vt:lpstr>
      <vt:lpstr>Renale Amyloidose (Leichtketten)</vt:lpstr>
      <vt:lpstr>Mechanismen der glomerulären Toxizität  durch monoklonale Gammopathie </vt:lpstr>
      <vt:lpstr>Niereninsuffizienz bei Paraproteinämien</vt:lpstr>
      <vt:lpstr>Wichtig!</vt:lpstr>
      <vt:lpstr>Diagnosekriterien für das multiple Myelom</vt:lpstr>
      <vt:lpstr>Diagnosekriterien Multiples Myelom</vt:lpstr>
      <vt:lpstr>Renale Beteiligung bei AL - Amyloidose</vt:lpstr>
      <vt:lpstr>MGRS  nicht undeterminiert, sondern RENAL</vt:lpstr>
      <vt:lpstr>MGRS Monoklonale Gammopathie renaler Signifikanz</vt:lpstr>
      <vt:lpstr>MRGS</vt:lpstr>
      <vt:lpstr>AL- Amyloidose Nierenbiopsie</vt:lpstr>
      <vt:lpstr>Risiko</vt:lpstr>
      <vt:lpstr>Serologische Diagnostik</vt:lpstr>
      <vt:lpstr>Detektion monoklonaler Immunglobuline</vt:lpstr>
      <vt:lpstr>Eingeschränkte Prognose</vt:lpstr>
      <vt:lpstr>Kaplan-Meier-Überlebensanalysen bei monoklonalen Gammopathien</vt:lpstr>
      <vt:lpstr>Überleben MGRS</vt:lpstr>
      <vt:lpstr>Wann dran denken ?</vt:lpstr>
      <vt:lpstr>Systemische Manifestationen der AL-Amyloidose:</vt:lpstr>
      <vt:lpstr>PowerPoint-Präsentation</vt:lpstr>
      <vt:lpstr>AL-Amyloidose Hautveränderungen </vt:lpstr>
      <vt:lpstr>Waschbäraugen bei Plasmozytom</vt:lpstr>
      <vt:lpstr>PowerPoint-Präsentation</vt:lpstr>
      <vt:lpstr>Amyloid Purpura</vt:lpstr>
      <vt:lpstr>Makroglossie bei Leichtketten - Amyloidose</vt:lpstr>
      <vt:lpstr>PowerPoint-Präsentation</vt:lpstr>
      <vt:lpstr>Uvula Amyloidose</vt:lpstr>
      <vt:lpstr>Amyloidose vom AA-Typ</vt:lpstr>
      <vt:lpstr>AA Amyloidose</vt:lpstr>
      <vt:lpstr>Gastrointestinale Amyloidose</vt:lpstr>
      <vt:lpstr>(Renale) Amyloidosen</vt:lpstr>
      <vt:lpstr>Systemische Amyloidosen mit renaler Beteiligung</vt:lpstr>
      <vt:lpstr>Kardiale Amyloidose</vt:lpstr>
      <vt:lpstr>ATTR - Kardiomyopathie</vt:lpstr>
      <vt:lpstr>Bessere Prognose seit 15 Jahren </vt:lpstr>
      <vt:lpstr>Therapie</vt:lpstr>
      <vt:lpstr>Therapie MRGS </vt:lpstr>
      <vt:lpstr>Todesursachen bei monoklonaler Gammopathie und Kontrollpatienten an der chronischen Dialyse</vt:lpstr>
      <vt:lpstr>Take Home 1</vt:lpstr>
      <vt:lpstr>Take Home 2</vt:lpstr>
      <vt:lpstr>PowerPoint-Präsentation</vt:lpstr>
      <vt:lpstr>Take - Home</vt:lpstr>
      <vt:lpstr>Fazit für die Praxis </vt:lpstr>
      <vt:lpstr>PowerPoint-Präsentation</vt:lpstr>
      <vt:lpstr>Nierenbiopsie</vt:lpstr>
      <vt:lpstr>Frage 1:</vt:lpstr>
      <vt:lpstr>Frage 2:</vt:lpstr>
      <vt:lpstr>Frage 3:</vt:lpstr>
      <vt:lpstr>Frage 3</vt:lpstr>
      <vt:lpstr>PowerPoint-Präsentation</vt:lpstr>
      <vt:lpstr>Diagnosekriterien</vt:lpstr>
      <vt:lpstr>Ursachen AA-Amyloidose</vt:lpstr>
      <vt:lpstr>PowerPoint-Präsentation</vt:lpstr>
      <vt:lpstr>MRGS  renale Schädigungen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Nierenmanifestation(en) bei  MGUS, Plasmozytom  und Amyloidose</dc:title>
  <dc:creator>Carsten Hafer</dc:creator>
  <cp:lastModifiedBy>Carsten Hafer</cp:lastModifiedBy>
  <cp:revision>4</cp:revision>
  <dcterms:created xsi:type="dcterms:W3CDTF">2023-06-25T10:05:44Z</dcterms:created>
  <dcterms:modified xsi:type="dcterms:W3CDTF">2023-07-01T06:27:33Z</dcterms:modified>
</cp:coreProperties>
</file>