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3"/>
  </p:notesMasterIdLst>
  <p:handoutMasterIdLst>
    <p:handoutMasterId r:id="rId134"/>
  </p:handoutMasterIdLst>
  <p:sldIdLst>
    <p:sldId id="256" r:id="rId2"/>
    <p:sldId id="476" r:id="rId3"/>
    <p:sldId id="531" r:id="rId4"/>
    <p:sldId id="298" r:id="rId5"/>
    <p:sldId id="545" r:id="rId6"/>
    <p:sldId id="286" r:id="rId7"/>
    <p:sldId id="529" r:id="rId8"/>
    <p:sldId id="480" r:id="rId9"/>
    <p:sldId id="477" r:id="rId10"/>
    <p:sldId id="479" r:id="rId11"/>
    <p:sldId id="293" r:id="rId12"/>
    <p:sldId id="2147482507" r:id="rId13"/>
    <p:sldId id="2147482508" r:id="rId14"/>
    <p:sldId id="535" r:id="rId15"/>
    <p:sldId id="2147482509" r:id="rId16"/>
    <p:sldId id="444" r:id="rId17"/>
    <p:sldId id="449" r:id="rId18"/>
    <p:sldId id="328" r:id="rId19"/>
    <p:sldId id="528" r:id="rId20"/>
    <p:sldId id="381" r:id="rId21"/>
    <p:sldId id="269" r:id="rId22"/>
    <p:sldId id="534" r:id="rId23"/>
    <p:sldId id="439" r:id="rId24"/>
    <p:sldId id="280" r:id="rId25"/>
    <p:sldId id="537" r:id="rId26"/>
    <p:sldId id="2147482513" r:id="rId27"/>
    <p:sldId id="2147482514" r:id="rId28"/>
    <p:sldId id="532" r:id="rId29"/>
    <p:sldId id="404" r:id="rId30"/>
    <p:sldId id="437" r:id="rId31"/>
    <p:sldId id="419" r:id="rId32"/>
    <p:sldId id="405" r:id="rId33"/>
    <p:sldId id="452" r:id="rId34"/>
    <p:sldId id="442" r:id="rId35"/>
    <p:sldId id="544" r:id="rId36"/>
    <p:sldId id="320" r:id="rId37"/>
    <p:sldId id="542" r:id="rId38"/>
    <p:sldId id="387" r:id="rId39"/>
    <p:sldId id="464" r:id="rId40"/>
    <p:sldId id="301" r:id="rId41"/>
    <p:sldId id="409" r:id="rId42"/>
    <p:sldId id="443" r:id="rId43"/>
    <p:sldId id="367" r:id="rId44"/>
    <p:sldId id="526" r:id="rId45"/>
    <p:sldId id="527" r:id="rId46"/>
    <p:sldId id="313" r:id="rId47"/>
    <p:sldId id="257" r:id="rId48"/>
    <p:sldId id="332" r:id="rId49"/>
    <p:sldId id="2147482511" r:id="rId50"/>
    <p:sldId id="2147482512" r:id="rId51"/>
    <p:sldId id="333" r:id="rId52"/>
    <p:sldId id="354" r:id="rId53"/>
    <p:sldId id="277" r:id="rId54"/>
    <p:sldId id="335" r:id="rId55"/>
    <p:sldId id="454" r:id="rId56"/>
    <p:sldId id="533" r:id="rId57"/>
    <p:sldId id="455" r:id="rId58"/>
    <p:sldId id="423" r:id="rId59"/>
    <p:sldId id="424" r:id="rId60"/>
    <p:sldId id="470" r:id="rId61"/>
    <p:sldId id="456" r:id="rId62"/>
    <p:sldId id="414" r:id="rId63"/>
    <p:sldId id="438" r:id="rId64"/>
    <p:sldId id="425" r:id="rId65"/>
    <p:sldId id="426" r:id="rId66"/>
    <p:sldId id="471" r:id="rId67"/>
    <p:sldId id="427" r:id="rId68"/>
    <p:sldId id="441" r:id="rId69"/>
    <p:sldId id="445" r:id="rId70"/>
    <p:sldId id="446" r:id="rId71"/>
    <p:sldId id="473" r:id="rId72"/>
    <p:sldId id="2147482500" r:id="rId73"/>
    <p:sldId id="2147482501" r:id="rId74"/>
    <p:sldId id="428" r:id="rId75"/>
    <p:sldId id="360" r:id="rId76"/>
    <p:sldId id="361" r:id="rId77"/>
    <p:sldId id="359" r:id="rId78"/>
    <p:sldId id="447" r:id="rId79"/>
    <p:sldId id="2147482510" r:id="rId80"/>
    <p:sldId id="2147482506" r:id="rId81"/>
    <p:sldId id="348" r:id="rId82"/>
    <p:sldId id="261" r:id="rId83"/>
    <p:sldId id="429" r:id="rId84"/>
    <p:sldId id="418" r:id="rId85"/>
    <p:sldId id="2147482503" r:id="rId86"/>
    <p:sldId id="343" r:id="rId87"/>
    <p:sldId id="2147482515" r:id="rId88"/>
    <p:sldId id="2147482505" r:id="rId89"/>
    <p:sldId id="2147482502" r:id="rId90"/>
    <p:sldId id="451" r:id="rId91"/>
    <p:sldId id="420" r:id="rId92"/>
    <p:sldId id="411" r:id="rId93"/>
    <p:sldId id="410" r:id="rId94"/>
    <p:sldId id="415" r:id="rId95"/>
    <p:sldId id="2147482504" r:id="rId96"/>
    <p:sldId id="374" r:id="rId97"/>
    <p:sldId id="391" r:id="rId98"/>
    <p:sldId id="386" r:id="rId99"/>
    <p:sldId id="457" r:id="rId100"/>
    <p:sldId id="458" r:id="rId101"/>
    <p:sldId id="459" r:id="rId102"/>
    <p:sldId id="460" r:id="rId103"/>
    <p:sldId id="461" r:id="rId104"/>
    <p:sldId id="462" r:id="rId105"/>
    <p:sldId id="538" r:id="rId106"/>
    <p:sldId id="541" r:id="rId107"/>
    <p:sldId id="463" r:id="rId108"/>
    <p:sldId id="413" r:id="rId109"/>
    <p:sldId id="401" r:id="rId110"/>
    <p:sldId id="402" r:id="rId111"/>
    <p:sldId id="369" r:id="rId112"/>
    <p:sldId id="394" r:id="rId113"/>
    <p:sldId id="398" r:id="rId114"/>
    <p:sldId id="434" r:id="rId115"/>
    <p:sldId id="433" r:id="rId116"/>
    <p:sldId id="435" r:id="rId117"/>
    <p:sldId id="436" r:id="rId118"/>
    <p:sldId id="478" r:id="rId119"/>
    <p:sldId id="543" r:id="rId120"/>
    <p:sldId id="356" r:id="rId121"/>
    <p:sldId id="273" r:id="rId122"/>
    <p:sldId id="355" r:id="rId123"/>
    <p:sldId id="376" r:id="rId124"/>
    <p:sldId id="358" r:id="rId125"/>
    <p:sldId id="344" r:id="rId126"/>
    <p:sldId id="525" r:id="rId127"/>
    <p:sldId id="417" r:id="rId128"/>
    <p:sldId id="292" r:id="rId129"/>
    <p:sldId id="350" r:id="rId130"/>
    <p:sldId id="349" r:id="rId131"/>
    <p:sldId id="412" r:id="rId132"/>
  </p:sldIdLst>
  <p:sldSz cx="9144000" cy="6858000" type="screen4x3"/>
  <p:notesSz cx="6858000" cy="9144000"/>
  <p:defaultTextStyle>
    <a:defPPr>
      <a:defRPr lang="de-DE"/>
    </a:defPPr>
    <a:lvl1pPr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1pPr>
    <a:lvl2pPr marL="4572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2pPr>
    <a:lvl3pPr marL="9144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3pPr>
    <a:lvl4pPr marL="13716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4pPr>
    <a:lvl5pPr marL="18288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13" autoAdjust="0"/>
    <p:restoredTop sz="84446" autoAdjust="0"/>
  </p:normalViewPr>
  <p:slideViewPr>
    <p:cSldViewPr>
      <p:cViewPr varScale="1">
        <p:scale>
          <a:sx n="86" d="100"/>
          <a:sy n="86" d="100"/>
        </p:scale>
        <p:origin x="195" y="42"/>
      </p:cViewPr>
      <p:guideLst>
        <p:guide orient="horz" pos="2160"/>
        <p:guide pos="2880"/>
      </p:guideLst>
    </p:cSldViewPr>
  </p:slideViewPr>
  <p:outlineViewPr>
    <p:cViewPr>
      <p:scale>
        <a:sx n="33" d="100"/>
        <a:sy n="33" d="100"/>
      </p:scale>
      <p:origin x="0" y="-10293"/>
    </p:cViewPr>
  </p:outlineViewPr>
  <p:notesTextViewPr>
    <p:cViewPr>
      <p:scale>
        <a:sx n="3" d="2"/>
        <a:sy n="3" d="2"/>
      </p:scale>
      <p:origin x="0" y="0"/>
    </p:cViewPr>
  </p:notesTextViewPr>
  <p:sorterViewPr>
    <p:cViewPr>
      <p:scale>
        <a:sx n="140" d="100"/>
        <a:sy n="140" d="100"/>
      </p:scale>
      <p:origin x="0" y="-40194"/>
    </p:cViewPr>
  </p:sorterViewPr>
  <p:notesViewPr>
    <p:cSldViewPr>
      <p:cViewPr varScale="1">
        <p:scale>
          <a:sx n="66" d="100"/>
          <a:sy n="66" d="100"/>
        </p:scale>
        <p:origin x="2280" y="4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spPr>
            <a:ln>
              <a:solidFill>
                <a:schemeClr val="bg1"/>
              </a:solidFill>
            </a:ln>
          </c:spPr>
          <c:dPt>
            <c:idx val="0"/>
            <c:bubble3D val="0"/>
            <c:spPr>
              <a:gradFill>
                <a:gsLst>
                  <a:gs pos="0">
                    <a:schemeClr val="bg2"/>
                  </a:gs>
                  <a:gs pos="100000">
                    <a:schemeClr val="bg2">
                      <a:lumMod val="75000"/>
                    </a:schemeClr>
                  </a:gs>
                </a:gsLst>
                <a:lin ang="0" scaled="0"/>
              </a:gradFill>
              <a:ln w="19050">
                <a:solidFill>
                  <a:schemeClr val="bg1"/>
                </a:solidFill>
              </a:ln>
              <a:effectLst/>
            </c:spPr>
            <c:extLst>
              <c:ext xmlns:c16="http://schemas.microsoft.com/office/drawing/2014/chart" uri="{C3380CC4-5D6E-409C-BE32-E72D297353CC}">
                <c16:uniqueId val="{00000003-05BF-4BBC-A1D3-85748E2E2856}"/>
              </c:ext>
            </c:extLst>
          </c:dPt>
          <c:dPt>
            <c:idx val="1"/>
            <c:bubble3D val="0"/>
            <c:spPr>
              <a:gradFill flip="none" rotWithShape="1">
                <a:gsLst>
                  <a:gs pos="100000">
                    <a:schemeClr val="bg2">
                      <a:lumMod val="40000"/>
                      <a:lumOff val="60000"/>
                    </a:schemeClr>
                  </a:gs>
                  <a:gs pos="0">
                    <a:schemeClr val="bg2">
                      <a:lumMod val="60000"/>
                      <a:lumOff val="40000"/>
                    </a:schemeClr>
                  </a:gs>
                </a:gsLst>
                <a:lin ang="0" scaled="0"/>
                <a:tileRect/>
              </a:gradFill>
              <a:ln w="19050">
                <a:solidFill>
                  <a:schemeClr val="bg1"/>
                </a:solidFill>
              </a:ln>
              <a:effectLst/>
            </c:spPr>
            <c:extLst>
              <c:ext xmlns:c16="http://schemas.microsoft.com/office/drawing/2014/chart" uri="{C3380CC4-5D6E-409C-BE32-E72D297353CC}">
                <c16:uniqueId val="{00000002-05BF-4BBC-A1D3-85748E2E2856}"/>
              </c:ext>
            </c:extLst>
          </c:dPt>
          <c:cat>
            <c:strRef>
              <c:f>Tabelle1!$A$2:$A$3</c:f>
              <c:strCache>
                <c:ptCount val="2"/>
                <c:pt idx="0">
                  <c:v>Allgemein</c:v>
                </c:pt>
                <c:pt idx="1">
                  <c:v>Internist</c:v>
                </c:pt>
              </c:strCache>
            </c:strRef>
          </c:cat>
          <c:val>
            <c:numRef>
              <c:f>Tabelle1!$B$2:$B$3</c:f>
              <c:numCache>
                <c:formatCode>General</c:formatCode>
                <c:ptCount val="2"/>
                <c:pt idx="0">
                  <c:v>65</c:v>
                </c:pt>
                <c:pt idx="1">
                  <c:v>35</c:v>
                </c:pt>
              </c:numCache>
            </c:numRef>
          </c:val>
          <c:extLst>
            <c:ext xmlns:c16="http://schemas.microsoft.com/office/drawing/2014/chart" uri="{C3380CC4-5D6E-409C-BE32-E72D297353CC}">
              <c16:uniqueId val="{00000000-05BF-4BBC-A1D3-85748E2E2856}"/>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chemeClr val="bg1"/>
      </a:solid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Messung</c:v>
                </c:pt>
              </c:strCache>
            </c:strRef>
          </c:tx>
          <c:spPr>
            <a:ln>
              <a:noFill/>
            </a:ln>
          </c:spPr>
          <c:dPt>
            <c:idx val="0"/>
            <c:bubble3D val="0"/>
            <c:spPr>
              <a:solidFill>
                <a:schemeClr val="accent6">
                  <a:lumMod val="40000"/>
                  <a:lumOff val="60000"/>
                </a:schemeClr>
              </a:solidFill>
              <a:ln w="19050">
                <a:noFill/>
              </a:ln>
              <a:effectLst/>
            </c:spPr>
            <c:extLst>
              <c:ext xmlns:c16="http://schemas.microsoft.com/office/drawing/2014/chart" uri="{C3380CC4-5D6E-409C-BE32-E72D297353CC}">
                <c16:uniqueId val="{00000001-C2D1-48EA-9A1F-85F5835A2D61}"/>
              </c:ext>
            </c:extLst>
          </c:dPt>
          <c:dPt>
            <c:idx val="1"/>
            <c:bubble3D val="0"/>
            <c:spPr>
              <a:solidFill>
                <a:schemeClr val="tx2"/>
              </a:solidFill>
              <a:ln w="19050">
                <a:noFill/>
              </a:ln>
              <a:effectLst/>
            </c:spPr>
            <c:extLst>
              <c:ext xmlns:c16="http://schemas.microsoft.com/office/drawing/2014/chart" uri="{C3380CC4-5D6E-409C-BE32-E72D297353CC}">
                <c16:uniqueId val="{00000003-C2D1-48EA-9A1F-85F5835A2D61}"/>
              </c:ext>
            </c:extLst>
          </c:dPt>
          <c:cat>
            <c:strRef>
              <c:f>Tabelle1!$A$2:$A$3</c:f>
              <c:strCache>
                <c:ptCount val="2"/>
                <c:pt idx="0">
                  <c:v>keine eGFR</c:v>
                </c:pt>
                <c:pt idx="1">
                  <c:v>eGFR</c:v>
                </c:pt>
              </c:strCache>
            </c:strRef>
          </c:cat>
          <c:val>
            <c:numRef>
              <c:f>Tabelle1!$B$2:$B$3</c:f>
              <c:numCache>
                <c:formatCode>General</c:formatCode>
                <c:ptCount val="2"/>
                <c:pt idx="0">
                  <c:v>54.5</c:v>
                </c:pt>
                <c:pt idx="1">
                  <c:v>45.5</c:v>
                </c:pt>
              </c:numCache>
            </c:numRef>
          </c:val>
          <c:extLst>
            <c:ext xmlns:c16="http://schemas.microsoft.com/office/drawing/2014/chart" uri="{C3380CC4-5D6E-409C-BE32-E72D297353CC}">
              <c16:uniqueId val="{00000004-C2D1-48EA-9A1F-85F5835A2D61}"/>
            </c:ext>
          </c:extLst>
        </c:ser>
        <c:dLbls>
          <c:showLegendKey val="0"/>
          <c:showVal val="0"/>
          <c:showCatName val="0"/>
          <c:showSerName val="0"/>
          <c:showPercent val="0"/>
          <c:showBubbleSize val="0"/>
          <c:showLeaderLines val="1"/>
        </c:dLbls>
        <c:firstSliceAng val="0"/>
        <c:holeSize val="7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Meesung</c:v>
                </c:pt>
              </c:strCache>
            </c:strRef>
          </c:tx>
          <c:spPr>
            <a:gradFill>
              <a:gsLst>
                <a:gs pos="100000">
                  <a:schemeClr val="bg2"/>
                </a:gs>
                <a:gs pos="0">
                  <a:schemeClr val="bg2">
                    <a:lumMod val="75000"/>
                  </a:schemeClr>
                </a:gs>
              </a:gsLst>
              <a:lin ang="0" scaled="0"/>
            </a:gradFill>
            <a:ln>
              <a:solidFill>
                <a:schemeClr val="bg1"/>
              </a:solidFill>
            </a:ln>
          </c:spPr>
          <c:dPt>
            <c:idx val="0"/>
            <c:bubble3D val="0"/>
            <c:spPr>
              <a:solidFill>
                <a:schemeClr val="tx2"/>
              </a:solidFill>
              <a:ln w="19050">
                <a:noFill/>
              </a:ln>
              <a:effectLst/>
            </c:spPr>
            <c:extLst>
              <c:ext xmlns:c16="http://schemas.microsoft.com/office/drawing/2014/chart" uri="{C3380CC4-5D6E-409C-BE32-E72D297353CC}">
                <c16:uniqueId val="{00000001-2702-42A2-A8BE-9F50244181B7}"/>
              </c:ext>
            </c:extLst>
          </c:dPt>
          <c:dPt>
            <c:idx val="1"/>
            <c:bubble3D val="0"/>
            <c:spPr>
              <a:solidFill>
                <a:schemeClr val="accent6">
                  <a:lumMod val="40000"/>
                  <a:lumOff val="60000"/>
                </a:schemeClr>
              </a:solidFill>
              <a:ln w="19050">
                <a:noFill/>
              </a:ln>
              <a:effectLst/>
            </c:spPr>
            <c:extLst>
              <c:ext xmlns:c16="http://schemas.microsoft.com/office/drawing/2014/chart" uri="{C3380CC4-5D6E-409C-BE32-E72D297353CC}">
                <c16:uniqueId val="{00000003-2702-42A2-A8BE-9F50244181B7}"/>
              </c:ext>
            </c:extLst>
          </c:dPt>
          <c:cat>
            <c:strRef>
              <c:f>Tabelle1!$A$2:$A$3</c:f>
              <c:strCache>
                <c:ptCount val="2"/>
                <c:pt idx="0">
                  <c:v>UACR</c:v>
                </c:pt>
                <c:pt idx="1">
                  <c:v>keine UACR</c:v>
                </c:pt>
              </c:strCache>
            </c:strRef>
          </c:cat>
          <c:val>
            <c:numRef>
              <c:f>Tabelle1!$B$2:$B$3</c:f>
              <c:numCache>
                <c:formatCode>General</c:formatCode>
                <c:ptCount val="2"/>
                <c:pt idx="0">
                  <c:v>0.4</c:v>
                </c:pt>
                <c:pt idx="1">
                  <c:v>99.6</c:v>
                </c:pt>
              </c:numCache>
            </c:numRef>
          </c:val>
          <c:extLst>
            <c:ext xmlns:c16="http://schemas.microsoft.com/office/drawing/2014/chart" uri="{C3380CC4-5D6E-409C-BE32-E72D297353CC}">
              <c16:uniqueId val="{00000004-2702-42A2-A8BE-9F50244181B7}"/>
            </c:ext>
          </c:extLst>
        </c:ser>
        <c:dLbls>
          <c:showLegendKey val="0"/>
          <c:showVal val="0"/>
          <c:showCatName val="0"/>
          <c:showSerName val="0"/>
          <c:showPercent val="0"/>
          <c:showBubbleSize val="0"/>
          <c:showLeaderLines val="1"/>
        </c:dLbls>
        <c:firstSliceAng val="318"/>
        <c:holeSize val="7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Messung</c:v>
                </c:pt>
              </c:strCache>
            </c:strRef>
          </c:tx>
          <c:spPr>
            <a:ln>
              <a:noFill/>
            </a:ln>
          </c:spPr>
          <c:dPt>
            <c:idx val="0"/>
            <c:bubble3D val="0"/>
            <c:spPr>
              <a:solidFill>
                <a:schemeClr val="accent6">
                  <a:lumMod val="40000"/>
                  <a:lumOff val="60000"/>
                </a:schemeClr>
              </a:solidFill>
              <a:ln w="19050">
                <a:noFill/>
              </a:ln>
              <a:effectLst/>
            </c:spPr>
            <c:extLst>
              <c:ext xmlns:c16="http://schemas.microsoft.com/office/drawing/2014/chart" uri="{C3380CC4-5D6E-409C-BE32-E72D297353CC}">
                <c16:uniqueId val="{00000001-0E2B-4E73-8967-41C961021D17}"/>
              </c:ext>
            </c:extLst>
          </c:dPt>
          <c:dPt>
            <c:idx val="1"/>
            <c:bubble3D val="0"/>
            <c:spPr>
              <a:solidFill>
                <a:schemeClr val="tx2"/>
              </a:solidFill>
              <a:ln w="19050">
                <a:noFill/>
              </a:ln>
              <a:effectLst/>
            </c:spPr>
            <c:extLst>
              <c:ext xmlns:c16="http://schemas.microsoft.com/office/drawing/2014/chart" uri="{C3380CC4-5D6E-409C-BE32-E72D297353CC}">
                <c16:uniqueId val="{00000003-0E2B-4E73-8967-41C961021D17}"/>
              </c:ext>
            </c:extLst>
          </c:dPt>
          <c:cat>
            <c:strRef>
              <c:f>Tabelle1!$A$2:$A$3</c:f>
              <c:strCache>
                <c:ptCount val="2"/>
                <c:pt idx="0">
                  <c:v>Kein Harn</c:v>
                </c:pt>
                <c:pt idx="1">
                  <c:v>Harn</c:v>
                </c:pt>
              </c:strCache>
            </c:strRef>
          </c:cat>
          <c:val>
            <c:numRef>
              <c:f>Tabelle1!$B$2:$B$3</c:f>
              <c:numCache>
                <c:formatCode>General</c:formatCode>
                <c:ptCount val="2"/>
                <c:pt idx="0">
                  <c:v>92.1</c:v>
                </c:pt>
                <c:pt idx="1">
                  <c:v>7.9</c:v>
                </c:pt>
              </c:numCache>
            </c:numRef>
          </c:val>
          <c:extLst>
            <c:ext xmlns:c16="http://schemas.microsoft.com/office/drawing/2014/chart" uri="{C3380CC4-5D6E-409C-BE32-E72D297353CC}">
              <c16:uniqueId val="{00000004-0E2B-4E73-8967-41C961021D17}"/>
            </c:ext>
          </c:extLst>
        </c:ser>
        <c:dLbls>
          <c:showLegendKey val="0"/>
          <c:showVal val="0"/>
          <c:showCatName val="0"/>
          <c:showSerName val="0"/>
          <c:showPercent val="0"/>
          <c:showBubbleSize val="0"/>
          <c:showLeaderLines val="1"/>
        </c:dLbls>
        <c:firstSliceAng val="336"/>
        <c:holeSize val="7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55F513-A561-4D4D-AC0F-C31697E36673}" type="datetimeFigureOut">
              <a:rPr lang="de-DE" smtClean="0"/>
              <a:t>11.03.2025</a:t>
            </a:fld>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B67262-3383-4D67-BBA7-EAC4FA87120B}" type="slidenum">
              <a:rPr lang="de-DE" smtClean="0"/>
              <a:t>‹Nr.›</a:t>
            </a:fld>
            <a:endParaRPr lang="de-DE"/>
          </a:p>
        </p:txBody>
      </p:sp>
      <p:sp>
        <p:nvSpPr>
          <p:cNvPr id="7" name="Rectangle 5"/>
          <p:cNvSpPr>
            <a:spLocks noGrp="1" noChangeArrowheads="1"/>
          </p:cNvSpPr>
          <p:nvPr>
            <p:ph type="ftr" sz="quarter" idx="2"/>
          </p:nvPr>
        </p:nvSpPr>
        <p:spPr bwMode="auto">
          <a:xfrm>
            <a:off x="620688" y="8680987"/>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480946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200">
                <a:latin typeface="Times New Roman" panose="02020603050405020304" pitchFamily="18" charset="0"/>
              </a:defRPr>
            </a:lvl1pPr>
          </a:lstStyle>
          <a:p>
            <a:endParaRPr lang="de-DE" altLang="de-DE"/>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endParaRPr lang="de-DE" altLang="de-DE"/>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fld id="{AA55AA2F-4E93-4509-85C8-CCA704B7FAFC}" type="slidenum">
              <a:rPr lang="de-DE" altLang="de-DE"/>
              <a:pPr/>
              <a:t>‹Nr.›</a:t>
            </a:fld>
            <a:endParaRPr lang="de-DE" altLang="de-DE"/>
          </a:p>
        </p:txBody>
      </p:sp>
      <p:sp>
        <p:nvSpPr>
          <p:cNvPr id="8" name="Rectangle 5"/>
          <p:cNvSpPr>
            <a:spLocks noGrp="1" noChangeArrowheads="1"/>
          </p:cNvSpPr>
          <p:nvPr>
            <p:ph type="ftr" sz="quarter" idx="4"/>
          </p:nvPr>
        </p:nvSpPr>
        <p:spPr bwMode="auto">
          <a:xfrm>
            <a:off x="476672" y="8686800"/>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7088963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ejm.org/doi/full/10.1056/NEJMoa2412006?query=cardiology"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a:t>
            </a:fld>
            <a:endParaRPr lang="de-DE" altLang="de-DE"/>
          </a:p>
        </p:txBody>
      </p:sp>
    </p:spTree>
    <p:extLst>
      <p:ext uri="{BB962C8B-B14F-4D97-AF65-F5344CB8AC3E}">
        <p14:creationId xmlns:p14="http://schemas.microsoft.com/office/powerpoint/2010/main" val="3594973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endParaRPr lang="en-US" sz="1800" b="1" dirty="0">
              <a:latin typeface="Segoe UI" panose="020B0502040204020203" pitchFamily="34" charset="0"/>
            </a:endParaRPr>
          </a:p>
          <a:p>
            <a:pPr marR="0"/>
            <a:endParaRPr lang="de-DE" sz="1800" dirty="0">
              <a:latin typeface="Segoe UI" panose="020B0502040204020203" pitchFamily="34" charset="0"/>
            </a:endParaRPr>
          </a:p>
          <a:p>
            <a:pPr marR="0"/>
            <a:r>
              <a:rPr lang="nl-NL" sz="1800" dirty="0">
                <a:latin typeface="Segoe UI" panose="020B0502040204020203" pitchFamily="34" charset="0"/>
              </a:rPr>
              <a:t>H. Wang, J. Song, Z. </a:t>
            </a:r>
            <a:r>
              <a:rPr lang="nl-NL" sz="1800" dirty="0" err="1">
                <a:latin typeface="Segoe UI" panose="020B0502040204020203" pitchFamily="34" charset="0"/>
              </a:rPr>
              <a:t>Liu</a:t>
            </a:r>
            <a:r>
              <a:rPr lang="nl-NL" sz="1800" dirty="0">
                <a:latin typeface="Segoe UI" panose="020B0502040204020203" pitchFamily="34" charset="0"/>
              </a:rPr>
              <a:t>, H. </a:t>
            </a:r>
            <a:r>
              <a:rPr lang="nl-NL" sz="1800" dirty="0" err="1">
                <a:latin typeface="Segoe UI" panose="020B0502040204020203" pitchFamily="34" charset="0"/>
              </a:rPr>
              <a:t>Yu</a:t>
            </a:r>
            <a:r>
              <a:rPr lang="nl-NL" sz="1800" dirty="0">
                <a:latin typeface="Segoe UI" panose="020B0502040204020203" pitchFamily="34" charset="0"/>
              </a:rPr>
              <a:t>, K. Wang, X. </a:t>
            </a:r>
            <a:r>
              <a:rPr lang="nl-NL" sz="1800" dirty="0" err="1">
                <a:latin typeface="Segoe UI" panose="020B0502040204020203" pitchFamily="34" charset="0"/>
              </a:rPr>
              <a:t>Qin</a:t>
            </a:r>
            <a:r>
              <a:rPr lang="nl-NL" sz="1800" dirty="0">
                <a:latin typeface="Segoe UI" panose="020B0502040204020203" pitchFamily="34" charset="0"/>
              </a:rPr>
              <a:t>, et al.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b="1" dirty="0">
                <a:latin typeface="Segoe UI" panose="020B0502040204020203" pitchFamily="34" charset="0"/>
              </a:rPr>
              <a:t>Time in Target Range for Blood Pressure and Adverse Health Outcomes: A Systematic Review. </a:t>
            </a:r>
            <a:r>
              <a:rPr lang="de-DE" sz="1800" dirty="0">
                <a:latin typeface="Segoe UI" panose="020B0502040204020203" pitchFamily="34" charset="0"/>
              </a:rPr>
              <a:t>Hypertension 2025 Vol. 82 </a:t>
            </a:r>
            <a:r>
              <a:rPr lang="de-DE" sz="1800" dirty="0" err="1">
                <a:latin typeface="Segoe UI" panose="020B0502040204020203" pitchFamily="34" charset="0"/>
              </a:rPr>
              <a:t>Issue</a:t>
            </a:r>
            <a:r>
              <a:rPr lang="de-DE" sz="1800" dirty="0">
                <a:latin typeface="Segoe UI" panose="020B0502040204020203" pitchFamily="34" charset="0"/>
              </a:rPr>
              <a:t> 3 Pages 419-431</a:t>
            </a:r>
          </a:p>
          <a:p>
            <a:pPr marR="0"/>
            <a:endParaRPr lang="de-DE" sz="1800" dirty="0">
              <a:latin typeface="Segoe UI" panose="020B0502040204020203" pitchFamily="34" charset="0"/>
            </a:endParaRPr>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26</a:t>
            </a:fld>
            <a:endParaRPr lang="de-DE" altLang="de-DE"/>
          </a:p>
        </p:txBody>
      </p:sp>
    </p:spTree>
    <p:extLst>
      <p:ext uri="{BB962C8B-B14F-4D97-AF65-F5344CB8AC3E}">
        <p14:creationId xmlns:p14="http://schemas.microsoft.com/office/powerpoint/2010/main" val="563581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28</a:t>
            </a:fld>
            <a:endParaRPr lang="de-DE" altLang="de-DE"/>
          </a:p>
        </p:txBody>
      </p:sp>
    </p:spTree>
    <p:extLst>
      <p:ext uri="{BB962C8B-B14F-4D97-AF65-F5344CB8AC3E}">
        <p14:creationId xmlns:p14="http://schemas.microsoft.com/office/powerpoint/2010/main" val="2336486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30</a:t>
            </a:fld>
            <a:endParaRPr lang="de-DE" altLang="de-DE"/>
          </a:p>
        </p:txBody>
      </p:sp>
    </p:spTree>
    <p:extLst>
      <p:ext uri="{BB962C8B-B14F-4D97-AF65-F5344CB8AC3E}">
        <p14:creationId xmlns:p14="http://schemas.microsoft.com/office/powerpoint/2010/main" val="259374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33</a:t>
            </a:fld>
            <a:endParaRPr lang="de-DE" altLang="de-DE"/>
          </a:p>
        </p:txBody>
      </p:sp>
    </p:spTree>
    <p:extLst>
      <p:ext uri="{BB962C8B-B14F-4D97-AF65-F5344CB8AC3E}">
        <p14:creationId xmlns:p14="http://schemas.microsoft.com/office/powerpoint/2010/main" val="243641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34</a:t>
            </a:fld>
            <a:endParaRPr lang="de-DE" altLang="de-DE"/>
          </a:p>
        </p:txBody>
      </p:sp>
    </p:spTree>
    <p:extLst>
      <p:ext uri="{BB962C8B-B14F-4D97-AF65-F5344CB8AC3E}">
        <p14:creationId xmlns:p14="http://schemas.microsoft.com/office/powerpoint/2010/main" val="37258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36</a:t>
            </a:fld>
            <a:endParaRPr lang="de-DE" altLang="de-DE"/>
          </a:p>
        </p:txBody>
      </p:sp>
    </p:spTree>
    <p:extLst>
      <p:ext uri="{BB962C8B-B14F-4D97-AF65-F5344CB8AC3E}">
        <p14:creationId xmlns:p14="http://schemas.microsoft.com/office/powerpoint/2010/main" val="1667760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EADBDB5-37D9-4D2F-A7B1-C2EFDE29FF54}" type="slidenum">
              <a:rPr lang="de-DE" altLang="de-DE"/>
              <a:pPr eaLnBrk="1" hangingPunct="1"/>
              <a:t>40</a:t>
            </a:fld>
            <a:endParaRPr lang="de-DE" altLang="de-DE"/>
          </a:p>
        </p:txBody>
      </p:sp>
      <p:sp>
        <p:nvSpPr>
          <p:cNvPr id="148483" name="Rectangle 1031"/>
          <p:cNvSpPr txBox="1">
            <a:spLocks noGrp="1"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49263"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49263"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49263"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49263"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algn="r" eaLnBrk="1" hangingPunct="1">
              <a:buClr>
                <a:srgbClr val="000000"/>
              </a:buClr>
              <a:buSzPct val="45000"/>
              <a:buFont typeface="Wingdings" panose="05000000000000000000" pitchFamily="2" charset="2"/>
              <a:buNone/>
            </a:pPr>
            <a:fld id="{BC7398AE-15C4-49CD-A74F-89343DCD94C2}" type="slidenum">
              <a:rPr lang="de-DE" altLang="de-DE" sz="12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lgn="r" eaLnBrk="1" hangingPunct="1">
                <a:buClr>
                  <a:srgbClr val="000000"/>
                </a:buClr>
                <a:buSzPct val="45000"/>
                <a:buFont typeface="Wingdings" panose="05000000000000000000" pitchFamily="2" charset="2"/>
                <a:buNone/>
              </a:pPr>
              <a:t>40</a:t>
            </a:fld>
            <a:endParaRPr lang="de-DE" altLang="de-DE" sz="12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48484" name="Rectangle 2"/>
          <p:cNvSpPr>
            <a:spLocks noGrp="1" noRot="1" noChangeAspect="1" noChangeArrowheads="1" noTextEdit="1"/>
          </p:cNvSpPr>
          <p:nvPr>
            <p:ph type="sldImg"/>
          </p:nvPr>
        </p:nvSpPr>
        <p:spPr>
          <a:xfrm>
            <a:off x="1143000" y="685800"/>
            <a:ext cx="4570413" cy="3427413"/>
          </a:xfrm>
          <a:ln/>
        </p:spPr>
      </p:sp>
      <p:sp>
        <p:nvSpPr>
          <p:cNvPr id="148485" name="Rectangle 3"/>
          <p:cNvSpPr>
            <a:spLocks noGrp="1" noChangeArrowheads="1"/>
          </p:cNvSpPr>
          <p:nvPr>
            <p:ph type="body" idx="1"/>
          </p:nvPr>
        </p:nvSpPr>
        <p:spPr>
          <a:xfrm>
            <a:off x="685800" y="4343400"/>
            <a:ext cx="5484813"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eaLnBrk="1" hangingPunct="1"/>
            <a:endParaRPr lang="de-DE" altLang="de-DE"/>
          </a:p>
        </p:txBody>
      </p:sp>
    </p:spTree>
    <p:extLst>
      <p:ext uri="{BB962C8B-B14F-4D97-AF65-F5344CB8AC3E}">
        <p14:creationId xmlns:p14="http://schemas.microsoft.com/office/powerpoint/2010/main" val="4074286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41</a:t>
            </a:fld>
            <a:endParaRPr lang="de-DE" altLang="de-DE"/>
          </a:p>
        </p:txBody>
      </p:sp>
    </p:spTree>
    <p:extLst>
      <p:ext uri="{BB962C8B-B14F-4D97-AF65-F5344CB8AC3E}">
        <p14:creationId xmlns:p14="http://schemas.microsoft.com/office/powerpoint/2010/main" val="488338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42</a:t>
            </a:fld>
            <a:endParaRPr lang="de-DE" altLang="de-DE"/>
          </a:p>
        </p:txBody>
      </p:sp>
    </p:spTree>
    <p:extLst>
      <p:ext uri="{BB962C8B-B14F-4D97-AF65-F5344CB8AC3E}">
        <p14:creationId xmlns:p14="http://schemas.microsoft.com/office/powerpoint/2010/main" val="3857254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Differences in SBP between the self-titration and control groups in the TASMIN-SR Study. The overall difference was 9.2 mmHg, and the intervention was effective across multiple subgroups. IMD, index of multiple deprivation. </a:t>
            </a:r>
          </a:p>
          <a:p>
            <a:endParaRPr lang="de-DE" sz="1200" b="0" i="0" u="none" strike="noStrike" kern="1200" baseline="0" dirty="0">
              <a:solidFill>
                <a:schemeClr val="tx1"/>
              </a:solidFill>
              <a:latin typeface="Times New Roman" panose="02020603050405020304" pitchFamily="18" charset="0"/>
              <a:ea typeface="+mn-ea"/>
              <a:cs typeface="+mn-cs"/>
            </a:endParaRPr>
          </a:p>
          <a:p>
            <a:r>
              <a:rPr lang="de-DE" sz="1200" b="0" i="0" u="none" strike="noStrike" kern="1200" baseline="0" dirty="0" err="1">
                <a:solidFill>
                  <a:schemeClr val="tx1"/>
                </a:solidFill>
                <a:latin typeface="Times New Roman" panose="02020603050405020304" pitchFamily="18" charset="0"/>
                <a:ea typeface="+mn-ea"/>
                <a:cs typeface="+mn-cs"/>
              </a:rPr>
              <a:t>McManus</a:t>
            </a:r>
            <a:r>
              <a:rPr lang="de-DE" sz="1200" b="0" i="0" u="none" strike="noStrike" kern="1200" baseline="0" dirty="0">
                <a:solidFill>
                  <a:schemeClr val="tx1"/>
                </a:solidFill>
                <a:latin typeface="Times New Roman" panose="02020603050405020304" pitchFamily="18" charset="0"/>
                <a:ea typeface="+mn-ea"/>
                <a:cs typeface="+mn-cs"/>
              </a:rPr>
              <a:t> RJ et al </a:t>
            </a:r>
            <a:r>
              <a:rPr lang="en-US" sz="1200" b="0" i="0" u="none" strike="noStrike" kern="1200" baseline="0" dirty="0">
                <a:solidFill>
                  <a:schemeClr val="tx1"/>
                </a:solidFill>
                <a:latin typeface="Times New Roman" panose="02020603050405020304" pitchFamily="18" charset="0"/>
                <a:ea typeface="+mn-ea"/>
                <a:cs typeface="+mn-cs"/>
              </a:rPr>
              <a:t>: Effect of self-monitoring and medication self-titration on systolic blood pressure in hypertensive patients at high risk of cardiovascular disease: The TASMIN-SR randomized clinical trial. JAMA 312: 799–808, 2014</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43</a:t>
            </a:fld>
            <a:endParaRPr lang="de-DE" altLang="de-DE"/>
          </a:p>
        </p:txBody>
      </p:sp>
    </p:spTree>
    <p:extLst>
      <p:ext uri="{BB962C8B-B14F-4D97-AF65-F5344CB8AC3E}">
        <p14:creationId xmlns:p14="http://schemas.microsoft.com/office/powerpoint/2010/main" val="340429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a:t>
            </a:fld>
            <a:endParaRPr lang="de-DE" altLang="de-DE"/>
          </a:p>
        </p:txBody>
      </p:sp>
    </p:spTree>
    <p:extLst>
      <p:ext uri="{BB962C8B-B14F-4D97-AF65-F5344CB8AC3E}">
        <p14:creationId xmlns:p14="http://schemas.microsoft.com/office/powerpoint/2010/main" val="229234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49</a:t>
            </a:fld>
            <a:endParaRPr lang="de-DE" altLang="de-DE"/>
          </a:p>
        </p:txBody>
      </p:sp>
    </p:spTree>
    <p:extLst>
      <p:ext uri="{BB962C8B-B14F-4D97-AF65-F5344CB8AC3E}">
        <p14:creationId xmlns:p14="http://schemas.microsoft.com/office/powerpoint/2010/main" val="3233414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50</a:t>
            </a:fld>
            <a:endParaRPr lang="de-DE" altLang="de-DE"/>
          </a:p>
        </p:txBody>
      </p:sp>
    </p:spTree>
    <p:extLst>
      <p:ext uri="{BB962C8B-B14F-4D97-AF65-F5344CB8AC3E}">
        <p14:creationId xmlns:p14="http://schemas.microsoft.com/office/powerpoint/2010/main" val="1663445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52</a:t>
            </a:fld>
            <a:endParaRPr lang="de-DE" altLang="de-DE"/>
          </a:p>
        </p:txBody>
      </p:sp>
    </p:spTree>
    <p:extLst>
      <p:ext uri="{BB962C8B-B14F-4D97-AF65-F5344CB8AC3E}">
        <p14:creationId xmlns:p14="http://schemas.microsoft.com/office/powerpoint/2010/main" val="1379831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F02F21-173D-468D-8EC1-8729D55530A5}" type="slidenum">
              <a:rPr lang="de-DE" altLang="de-DE"/>
              <a:pPr/>
              <a:t>53</a:t>
            </a:fld>
            <a:endParaRPr lang="de-DE" altLang="de-DE"/>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419622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55</a:t>
            </a:fld>
            <a:endParaRPr lang="de-DE" altLang="de-DE"/>
          </a:p>
        </p:txBody>
      </p:sp>
    </p:spTree>
    <p:extLst>
      <p:ext uri="{BB962C8B-B14F-4D97-AF65-F5344CB8AC3E}">
        <p14:creationId xmlns:p14="http://schemas.microsoft.com/office/powerpoint/2010/main" val="2231652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60</a:t>
            </a:fld>
            <a:endParaRPr lang="de-DE" altLang="de-DE"/>
          </a:p>
        </p:txBody>
      </p:sp>
    </p:spTree>
    <p:extLst>
      <p:ext uri="{BB962C8B-B14F-4D97-AF65-F5344CB8AC3E}">
        <p14:creationId xmlns:p14="http://schemas.microsoft.com/office/powerpoint/2010/main" val="4136513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61</a:t>
            </a:fld>
            <a:endParaRPr lang="de-DE" altLang="de-DE"/>
          </a:p>
        </p:txBody>
      </p:sp>
    </p:spTree>
    <p:extLst>
      <p:ext uri="{BB962C8B-B14F-4D97-AF65-F5344CB8AC3E}">
        <p14:creationId xmlns:p14="http://schemas.microsoft.com/office/powerpoint/2010/main" val="2804708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69</a:t>
            </a:fld>
            <a:endParaRPr lang="de-DE" altLang="de-DE"/>
          </a:p>
        </p:txBody>
      </p:sp>
    </p:spTree>
    <p:extLst>
      <p:ext uri="{BB962C8B-B14F-4D97-AF65-F5344CB8AC3E}">
        <p14:creationId xmlns:p14="http://schemas.microsoft.com/office/powerpoint/2010/main" val="754815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Changes from baseline in the insulin sensitivity index, serum triglyceride levels, and SBP in the modified </a:t>
            </a:r>
            <a:r>
              <a:rPr lang="en-US" sz="1200" b="0" i="0" u="none" strike="noStrike" kern="1200" baseline="0" dirty="0" err="1">
                <a:solidFill>
                  <a:schemeClr val="tx1"/>
                </a:solidFill>
                <a:latin typeface="Times New Roman" panose="02020603050405020304" pitchFamily="18" charset="0"/>
                <a:ea typeface="+mn-ea"/>
                <a:cs typeface="+mn-cs"/>
              </a:rPr>
              <a:t>intentionto</a:t>
            </a:r>
            <a:r>
              <a:rPr lang="en-US" sz="1200" b="0" i="0" u="none" strike="noStrike" kern="1200" baseline="0" dirty="0">
                <a:solidFill>
                  <a:schemeClr val="tx1"/>
                </a:solidFill>
                <a:latin typeface="Times New Roman" panose="02020603050405020304" pitchFamily="18" charset="0"/>
                <a:ea typeface="+mn-ea"/>
                <a:cs typeface="+mn-cs"/>
              </a:rPr>
              <a:t>-</a:t>
            </a:r>
          </a:p>
          <a:p>
            <a:r>
              <a:rPr lang="en-US" sz="1200" b="0" i="0" u="none" strike="noStrike" kern="1200" baseline="0" dirty="0">
                <a:solidFill>
                  <a:schemeClr val="tx1"/>
                </a:solidFill>
                <a:latin typeface="Times New Roman" panose="02020603050405020304" pitchFamily="18" charset="0"/>
                <a:ea typeface="+mn-ea"/>
                <a:cs typeface="+mn-cs"/>
              </a:rPr>
              <a:t>treat and per-protocol populations. A shows changes in the insulin sensitivity index, B shows changes in serum triglyceride</a:t>
            </a:r>
          </a:p>
          <a:p>
            <a:r>
              <a:rPr lang="en-US" sz="1200" b="0" i="0" u="none" strike="noStrike" kern="1200" baseline="0" dirty="0">
                <a:solidFill>
                  <a:schemeClr val="tx1"/>
                </a:solidFill>
                <a:latin typeface="Times New Roman" panose="02020603050405020304" pitchFamily="18" charset="0"/>
                <a:ea typeface="+mn-ea"/>
                <a:cs typeface="+mn-cs"/>
              </a:rPr>
              <a:t>levels, and C shows changes in SBP. I bars represent 95% CIs. P values without brackets are for the change from baseline in</a:t>
            </a:r>
          </a:p>
          <a:p>
            <a:r>
              <a:rPr lang="en-US" sz="1200" b="0" i="0" u="none" strike="noStrike" kern="1200" baseline="0" dirty="0">
                <a:solidFill>
                  <a:schemeClr val="tx1"/>
                </a:solidFill>
                <a:latin typeface="Times New Roman" panose="02020603050405020304" pitchFamily="18" charset="0"/>
                <a:ea typeface="+mn-ea"/>
                <a:cs typeface="+mn-cs"/>
              </a:rPr>
              <a:t>each group. P values with brackets are for between-group differences at week 24. To convert the values for triglycerides to</a:t>
            </a:r>
          </a:p>
          <a:p>
            <a:r>
              <a:rPr lang="de-DE" sz="1200" b="0" i="0" u="none" strike="noStrike" kern="1200" baseline="0" dirty="0" err="1">
                <a:solidFill>
                  <a:schemeClr val="tx1"/>
                </a:solidFill>
                <a:latin typeface="Times New Roman" panose="02020603050405020304" pitchFamily="18" charset="0"/>
                <a:ea typeface="+mn-ea"/>
                <a:cs typeface="+mn-cs"/>
              </a:rPr>
              <a:t>millimoles</a:t>
            </a:r>
            <a:r>
              <a:rPr lang="de-DE" sz="1200" b="0" i="0" u="none" strike="noStrike" kern="1200" baseline="0" dirty="0">
                <a:solidFill>
                  <a:schemeClr val="tx1"/>
                </a:solidFill>
                <a:latin typeface="Times New Roman" panose="02020603050405020304" pitchFamily="18" charset="0"/>
                <a:ea typeface="+mn-ea"/>
                <a:cs typeface="+mn-cs"/>
              </a:rPr>
              <a:t> per </a:t>
            </a:r>
            <a:r>
              <a:rPr lang="de-DE" sz="1200" b="0" i="0" u="none" strike="noStrike" kern="1200" baseline="0" dirty="0" err="1">
                <a:solidFill>
                  <a:schemeClr val="tx1"/>
                </a:solidFill>
                <a:latin typeface="Times New Roman" panose="02020603050405020304" pitchFamily="18" charset="0"/>
                <a:ea typeface="+mn-ea"/>
                <a:cs typeface="+mn-cs"/>
              </a:rPr>
              <a:t>liter</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multiply</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by</a:t>
            </a:r>
            <a:r>
              <a:rPr lang="de-DE" sz="1200" b="0" i="0" u="none" strike="noStrike" kern="1200" baseline="0" dirty="0">
                <a:solidFill>
                  <a:schemeClr val="tx1"/>
                </a:solidFill>
                <a:latin typeface="Times New Roman" panose="02020603050405020304" pitchFamily="18" charset="0"/>
                <a:ea typeface="+mn-ea"/>
                <a:cs typeface="+mn-cs"/>
              </a:rPr>
              <a:t> 0.01129. </a:t>
            </a:r>
          </a:p>
          <a:p>
            <a:r>
              <a:rPr lang="de-DE" sz="1200" b="0" i="0" u="none" strike="noStrike" kern="1200" baseline="0" dirty="0" err="1">
                <a:solidFill>
                  <a:schemeClr val="tx1"/>
                </a:solidFill>
                <a:latin typeface="Times New Roman" panose="02020603050405020304" pitchFamily="18" charset="0"/>
                <a:ea typeface="+mn-ea"/>
                <a:cs typeface="+mn-cs"/>
              </a:rPr>
              <a:t>Chirinos</a:t>
            </a:r>
            <a:r>
              <a:rPr lang="de-DE" sz="1200" b="0" i="0" u="none" strike="noStrike" kern="1200" baseline="0" dirty="0">
                <a:solidFill>
                  <a:schemeClr val="tx1"/>
                </a:solidFill>
                <a:latin typeface="Times New Roman" panose="02020603050405020304" pitchFamily="18" charset="0"/>
                <a:ea typeface="+mn-ea"/>
                <a:cs typeface="+mn-cs"/>
              </a:rPr>
              <a:t> JA: </a:t>
            </a:r>
            <a:r>
              <a:rPr lang="de-DE" sz="1200" b="1" i="0" u="none" strike="noStrike" kern="1200" baseline="0" dirty="0">
                <a:solidFill>
                  <a:schemeClr val="tx1"/>
                </a:solidFill>
                <a:latin typeface="Times New Roman" panose="02020603050405020304" pitchFamily="18" charset="0"/>
                <a:ea typeface="+mn-ea"/>
                <a:cs typeface="+mn-cs"/>
              </a:rPr>
              <a:t>CPAP, </a:t>
            </a:r>
            <a:r>
              <a:rPr lang="de-DE" sz="1200" b="1" i="0" u="none" strike="noStrike" kern="1200" baseline="0" dirty="0" err="1">
                <a:solidFill>
                  <a:schemeClr val="tx1"/>
                </a:solidFill>
                <a:latin typeface="Times New Roman" panose="02020603050405020304" pitchFamily="18" charset="0"/>
                <a:ea typeface="+mn-ea"/>
                <a:cs typeface="+mn-cs"/>
              </a:rPr>
              <a:t>weight</a:t>
            </a:r>
            <a:r>
              <a:rPr lang="de-DE" sz="1200" b="1" i="0" u="none" strike="noStrike" kern="1200" baseline="0" dirty="0">
                <a:solidFill>
                  <a:schemeClr val="tx1"/>
                </a:solidFill>
                <a:latin typeface="Times New Roman" panose="02020603050405020304" pitchFamily="18" charset="0"/>
                <a:ea typeface="+mn-ea"/>
                <a:cs typeface="+mn-cs"/>
              </a:rPr>
              <a:t> </a:t>
            </a:r>
            <a:r>
              <a:rPr lang="de-DE" sz="1200" b="1" i="0" u="none" strike="noStrike" kern="1200" baseline="0" dirty="0" err="1">
                <a:solidFill>
                  <a:schemeClr val="tx1"/>
                </a:solidFill>
                <a:latin typeface="Times New Roman" panose="02020603050405020304" pitchFamily="18" charset="0"/>
                <a:ea typeface="+mn-ea"/>
                <a:cs typeface="+mn-cs"/>
              </a:rPr>
              <a:t>loss</a:t>
            </a:r>
            <a:r>
              <a:rPr lang="de-DE" sz="1200" b="1" i="0" u="none" strike="noStrike" kern="1200" baseline="0" dirty="0">
                <a:solidFill>
                  <a:schemeClr val="tx1"/>
                </a:solidFill>
                <a:latin typeface="Times New Roman" panose="02020603050405020304" pitchFamily="18" charset="0"/>
                <a:ea typeface="+mn-ea"/>
                <a:cs typeface="+mn-cs"/>
              </a:rPr>
              <a:t>, </a:t>
            </a:r>
            <a:r>
              <a:rPr lang="de-DE" sz="1200" b="1" i="0" u="none" strike="noStrike" kern="1200" baseline="0" dirty="0" err="1">
                <a:solidFill>
                  <a:schemeClr val="tx1"/>
                </a:solidFill>
                <a:latin typeface="Times New Roman" panose="02020603050405020304" pitchFamily="18" charset="0"/>
                <a:ea typeface="+mn-ea"/>
                <a:cs typeface="+mn-cs"/>
              </a:rPr>
              <a:t>or</a:t>
            </a:r>
            <a:r>
              <a:rPr lang="de-DE" sz="1200" b="1" i="0" u="none" strike="noStrike" kern="1200" baseline="0" dirty="0">
                <a:solidFill>
                  <a:schemeClr val="tx1"/>
                </a:solidFill>
                <a:latin typeface="Times New Roman" panose="02020603050405020304" pitchFamily="18" charset="0"/>
                <a:ea typeface="+mn-ea"/>
                <a:cs typeface="+mn-cs"/>
              </a:rPr>
              <a:t> </a:t>
            </a:r>
            <a:r>
              <a:rPr lang="en-US" sz="1200" b="1" i="0" u="none" strike="noStrike" kern="1200" baseline="0" dirty="0">
                <a:solidFill>
                  <a:schemeClr val="tx1"/>
                </a:solidFill>
                <a:latin typeface="Times New Roman" panose="02020603050405020304" pitchFamily="18" charset="0"/>
                <a:ea typeface="+mn-ea"/>
                <a:cs typeface="+mn-cs"/>
              </a:rPr>
              <a:t>both for obstructive sleep apnea. </a:t>
            </a:r>
            <a:r>
              <a:rPr lang="en-US" sz="1200" b="0" i="0" u="none" strike="noStrike" kern="1200" baseline="0" dirty="0">
                <a:solidFill>
                  <a:schemeClr val="tx1"/>
                </a:solidFill>
                <a:latin typeface="Times New Roman" panose="02020603050405020304" pitchFamily="18" charset="0"/>
                <a:ea typeface="+mn-ea"/>
                <a:cs typeface="+mn-cs"/>
              </a:rPr>
              <a:t>N </a:t>
            </a:r>
            <a:r>
              <a:rPr lang="en-US" sz="1200" b="0" i="0" u="none" strike="noStrike" kern="1200" baseline="0" dirty="0" err="1">
                <a:solidFill>
                  <a:schemeClr val="tx1"/>
                </a:solidFill>
                <a:latin typeface="Times New Roman" panose="02020603050405020304" pitchFamily="18" charset="0"/>
                <a:ea typeface="+mn-ea"/>
                <a:cs typeface="+mn-cs"/>
              </a:rPr>
              <a:t>Engl</a:t>
            </a:r>
            <a:r>
              <a:rPr lang="en-US" sz="1200" b="0" i="0" u="none" strike="noStrike" kern="1200" baseline="0" dirty="0">
                <a:solidFill>
                  <a:schemeClr val="tx1"/>
                </a:solidFill>
                <a:latin typeface="Times New Roman" panose="02020603050405020304" pitchFamily="18" charset="0"/>
                <a:ea typeface="+mn-ea"/>
                <a:cs typeface="+mn-cs"/>
              </a:rPr>
              <a:t> J Med 370: 2265–2275, 2014.</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75</a:t>
            </a:fld>
            <a:endParaRPr lang="de-DE" altLang="de-DE"/>
          </a:p>
        </p:txBody>
      </p:sp>
    </p:spTree>
    <p:extLst>
      <p:ext uri="{BB962C8B-B14F-4D97-AF65-F5344CB8AC3E}">
        <p14:creationId xmlns:p14="http://schemas.microsoft.com/office/powerpoint/2010/main" val="1479930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Correlation between changes in 24-hour mean BP, SBP, DBP, and number of hours of CPAP use. Correlation between</a:t>
            </a:r>
          </a:p>
          <a:p>
            <a:r>
              <a:rPr lang="en-US" sz="1200" b="0" i="0" u="none" strike="noStrike" kern="1200" baseline="0" dirty="0">
                <a:solidFill>
                  <a:schemeClr val="tx1"/>
                </a:solidFill>
                <a:latin typeface="Times New Roman" panose="02020603050405020304" pitchFamily="18" charset="0"/>
                <a:ea typeface="+mn-ea"/>
                <a:cs typeface="+mn-cs"/>
              </a:rPr>
              <a:t>CPAP use and change in BP in the patients of the CPAP group who finished the follow-up. </a:t>
            </a:r>
          </a:p>
          <a:p>
            <a:r>
              <a:rPr lang="de-DE" sz="1200" b="0" i="0" u="none" strike="noStrike" kern="1200" baseline="0" dirty="0">
                <a:solidFill>
                  <a:schemeClr val="tx1"/>
                </a:solidFill>
                <a:latin typeface="Times New Roman" panose="02020603050405020304" pitchFamily="18" charset="0"/>
                <a:ea typeface="+mn-ea"/>
                <a:cs typeface="+mn-cs"/>
              </a:rPr>
              <a:t>Martínez-García MA et al; </a:t>
            </a:r>
            <a:r>
              <a:rPr lang="de-DE" sz="1200" b="1" i="0" u="none" strike="noStrike" kern="1200" baseline="0" dirty="0" err="1">
                <a:solidFill>
                  <a:schemeClr val="tx1"/>
                </a:solidFill>
                <a:latin typeface="Times New Roman" panose="02020603050405020304" pitchFamily="18" charset="0"/>
                <a:ea typeface="+mn-ea"/>
                <a:cs typeface="+mn-cs"/>
              </a:rPr>
              <a:t>Spanish</a:t>
            </a:r>
            <a:r>
              <a:rPr lang="de-DE" sz="1200" b="1" i="0" u="none" strike="noStrike" kern="1200" baseline="0" dirty="0">
                <a:solidFill>
                  <a:schemeClr val="tx1"/>
                </a:solidFill>
                <a:latin typeface="Times New Roman" panose="02020603050405020304" pitchFamily="18" charset="0"/>
                <a:ea typeface="+mn-ea"/>
                <a:cs typeface="+mn-cs"/>
              </a:rPr>
              <a:t> </a:t>
            </a:r>
            <a:r>
              <a:rPr lang="de-DE" sz="1200" b="1" i="0" u="none" strike="noStrike" kern="1200" baseline="0" dirty="0" err="1">
                <a:solidFill>
                  <a:schemeClr val="tx1"/>
                </a:solidFill>
                <a:latin typeface="Times New Roman" panose="02020603050405020304" pitchFamily="18" charset="0"/>
                <a:ea typeface="+mn-ea"/>
                <a:cs typeface="+mn-cs"/>
              </a:rPr>
              <a:t>Sleep</a:t>
            </a:r>
            <a:r>
              <a:rPr lang="de-DE" sz="1200" b="1" i="0" u="none" strike="noStrike" kern="1200" baseline="0" dirty="0">
                <a:solidFill>
                  <a:schemeClr val="tx1"/>
                </a:solidFill>
                <a:latin typeface="Times New Roman" panose="02020603050405020304" pitchFamily="18" charset="0"/>
                <a:ea typeface="+mn-ea"/>
                <a:cs typeface="+mn-cs"/>
              </a:rPr>
              <a:t> Network: </a:t>
            </a:r>
            <a:r>
              <a:rPr lang="de-DE" sz="1200" b="1" i="0" u="none" strike="noStrike" kern="1200" baseline="0" dirty="0" err="1">
                <a:solidFill>
                  <a:schemeClr val="tx1"/>
                </a:solidFill>
                <a:latin typeface="Times New Roman" panose="02020603050405020304" pitchFamily="18" charset="0"/>
                <a:ea typeface="+mn-ea"/>
                <a:cs typeface="+mn-cs"/>
              </a:rPr>
              <a:t>Effect</a:t>
            </a:r>
            <a:r>
              <a:rPr lang="de-DE" sz="1200" b="1" i="0" u="none" strike="noStrike" kern="1200" baseline="0" dirty="0">
                <a:solidFill>
                  <a:schemeClr val="tx1"/>
                </a:solidFill>
                <a:latin typeface="Times New Roman" panose="02020603050405020304" pitchFamily="18" charset="0"/>
                <a:ea typeface="+mn-ea"/>
                <a:cs typeface="+mn-cs"/>
              </a:rPr>
              <a:t> of CPAP on </a:t>
            </a:r>
            <a:r>
              <a:rPr lang="de-DE" sz="1200" b="1" i="0" u="none" strike="noStrike" kern="1200" baseline="0" dirty="0" err="1">
                <a:solidFill>
                  <a:schemeClr val="tx1"/>
                </a:solidFill>
                <a:latin typeface="Times New Roman" panose="02020603050405020304" pitchFamily="18" charset="0"/>
                <a:ea typeface="+mn-ea"/>
                <a:cs typeface="+mn-cs"/>
              </a:rPr>
              <a:t>blood</a:t>
            </a:r>
            <a:r>
              <a:rPr lang="de-DE" sz="1200" b="1" i="0" u="none" strike="noStrike" kern="1200" baseline="0" dirty="0">
                <a:solidFill>
                  <a:schemeClr val="tx1"/>
                </a:solidFill>
                <a:latin typeface="Times New Roman" panose="02020603050405020304" pitchFamily="18" charset="0"/>
                <a:ea typeface="+mn-ea"/>
                <a:cs typeface="+mn-cs"/>
              </a:rPr>
              <a:t> </a:t>
            </a:r>
            <a:r>
              <a:rPr lang="de-DE" sz="1200" b="1" i="0" u="none" strike="noStrike" kern="1200" baseline="0" dirty="0" err="1">
                <a:solidFill>
                  <a:schemeClr val="tx1"/>
                </a:solidFill>
                <a:latin typeface="Times New Roman" panose="02020603050405020304" pitchFamily="18" charset="0"/>
                <a:ea typeface="+mn-ea"/>
                <a:cs typeface="+mn-cs"/>
              </a:rPr>
              <a:t>pressure</a:t>
            </a:r>
            <a:r>
              <a:rPr lang="de-DE" sz="1200" b="1" i="0" u="none" strike="noStrike" kern="1200" baseline="0" dirty="0">
                <a:solidFill>
                  <a:schemeClr val="tx1"/>
                </a:solidFill>
                <a:latin typeface="Times New Roman" panose="02020603050405020304" pitchFamily="18" charset="0"/>
                <a:ea typeface="+mn-ea"/>
                <a:cs typeface="+mn-cs"/>
              </a:rPr>
              <a:t> in </a:t>
            </a:r>
            <a:r>
              <a:rPr lang="de-DE" sz="1200" b="1" i="0" u="none" strike="noStrike" kern="1200" baseline="0" dirty="0" err="1">
                <a:solidFill>
                  <a:schemeClr val="tx1"/>
                </a:solidFill>
                <a:latin typeface="Times New Roman" panose="02020603050405020304" pitchFamily="18" charset="0"/>
                <a:ea typeface="+mn-ea"/>
                <a:cs typeface="+mn-cs"/>
              </a:rPr>
              <a:t>patients</a:t>
            </a:r>
            <a:r>
              <a:rPr lang="de-DE" sz="1200" b="1" i="0" u="none" strike="noStrike" kern="1200" baseline="0" dirty="0">
                <a:solidFill>
                  <a:schemeClr val="tx1"/>
                </a:solidFill>
                <a:latin typeface="Times New Roman" panose="02020603050405020304" pitchFamily="18" charset="0"/>
                <a:ea typeface="+mn-ea"/>
                <a:cs typeface="+mn-cs"/>
              </a:rPr>
              <a:t> </a:t>
            </a:r>
            <a:r>
              <a:rPr lang="en-US" sz="1200" b="1" i="0" u="none" strike="noStrike" kern="1200" baseline="0" dirty="0">
                <a:solidFill>
                  <a:schemeClr val="tx1"/>
                </a:solidFill>
                <a:latin typeface="Times New Roman" panose="02020603050405020304" pitchFamily="18" charset="0"/>
                <a:ea typeface="+mn-ea"/>
                <a:cs typeface="+mn-cs"/>
              </a:rPr>
              <a:t>with obstructive sleep apnea and resistant hypertension: </a:t>
            </a:r>
            <a:r>
              <a:rPr lang="en-US" sz="1200" b="0" i="0" u="none" strike="noStrike" kern="1200" baseline="0" dirty="0">
                <a:solidFill>
                  <a:schemeClr val="tx1"/>
                </a:solidFill>
                <a:latin typeface="Times New Roman" panose="02020603050405020304" pitchFamily="18" charset="0"/>
                <a:ea typeface="+mn-ea"/>
                <a:cs typeface="+mn-cs"/>
              </a:rPr>
              <a:t>The HIPARCO randomized clinical trial. JAMA 310: 2407–2415, 2013.</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76</a:t>
            </a:fld>
            <a:endParaRPr lang="de-DE" altLang="de-DE"/>
          </a:p>
        </p:txBody>
      </p:sp>
    </p:spTree>
    <p:extLst>
      <p:ext uri="{BB962C8B-B14F-4D97-AF65-F5344CB8AC3E}">
        <p14:creationId xmlns:p14="http://schemas.microsoft.com/office/powerpoint/2010/main" val="1400925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49C0F3-E9ED-4F7A-A732-BC5FB2314203}" type="slidenum">
              <a:rPr lang="de-DE" altLang="de-DE"/>
              <a:pPr eaLnBrk="1" hangingPunct="1"/>
              <a:t>11</a:t>
            </a:fld>
            <a:endParaRPr lang="de-DE" altLang="de-DE"/>
          </a:p>
        </p:txBody>
      </p:sp>
      <p:sp>
        <p:nvSpPr>
          <p:cNvPr id="146435"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3" tIns="47421" rIns="94843" bIns="47421" anchor="b"/>
          <a:lstStyle>
            <a:lvl1pPr defTabSz="946150" eaLnBrk="0" hangingPunct="0">
              <a:defRPr>
                <a:solidFill>
                  <a:schemeClr val="tx1"/>
                </a:solidFill>
                <a:latin typeface="Arial" panose="020B0604020202020204" pitchFamily="34" charset="0"/>
              </a:defRPr>
            </a:lvl1pPr>
            <a:lvl2pPr marL="742950" indent="-285750" defTabSz="946150" eaLnBrk="0" hangingPunct="0">
              <a:defRPr>
                <a:solidFill>
                  <a:schemeClr val="tx1"/>
                </a:solidFill>
                <a:latin typeface="Arial" panose="020B0604020202020204" pitchFamily="34" charset="0"/>
              </a:defRPr>
            </a:lvl2pPr>
            <a:lvl3pPr marL="1143000" indent="-228600" defTabSz="946150" eaLnBrk="0" hangingPunct="0">
              <a:defRPr>
                <a:solidFill>
                  <a:schemeClr val="tx1"/>
                </a:solidFill>
                <a:latin typeface="Arial" panose="020B0604020202020204" pitchFamily="34" charset="0"/>
              </a:defRPr>
            </a:lvl3pPr>
            <a:lvl4pPr marL="1600200" indent="-228600" defTabSz="946150" eaLnBrk="0" hangingPunct="0">
              <a:defRPr>
                <a:solidFill>
                  <a:schemeClr val="tx1"/>
                </a:solidFill>
                <a:latin typeface="Arial" panose="020B0604020202020204" pitchFamily="34" charset="0"/>
              </a:defRPr>
            </a:lvl4pPr>
            <a:lvl5pPr marL="2057400" indent="-228600" defTabSz="946150" eaLnBrk="0" hangingPunct="0">
              <a:defRPr>
                <a:solidFill>
                  <a:schemeClr val="tx1"/>
                </a:solidFill>
                <a:latin typeface="Arial" panose="020B0604020202020204" pitchFamily="34" charset="0"/>
              </a:defRPr>
            </a:lvl5pPr>
            <a:lvl6pPr marL="2514600" indent="-228600" defTabSz="946150" eaLnBrk="0" fontAlgn="base" hangingPunct="0">
              <a:spcBef>
                <a:spcPct val="0"/>
              </a:spcBef>
              <a:spcAft>
                <a:spcPct val="0"/>
              </a:spcAft>
              <a:defRPr>
                <a:solidFill>
                  <a:schemeClr val="tx1"/>
                </a:solidFill>
                <a:latin typeface="Arial" panose="020B0604020202020204" pitchFamily="34" charset="0"/>
              </a:defRPr>
            </a:lvl6pPr>
            <a:lvl7pPr marL="2971800" indent="-228600" defTabSz="946150" eaLnBrk="0" fontAlgn="base" hangingPunct="0">
              <a:spcBef>
                <a:spcPct val="0"/>
              </a:spcBef>
              <a:spcAft>
                <a:spcPct val="0"/>
              </a:spcAft>
              <a:defRPr>
                <a:solidFill>
                  <a:schemeClr val="tx1"/>
                </a:solidFill>
                <a:latin typeface="Arial" panose="020B0604020202020204" pitchFamily="34" charset="0"/>
              </a:defRPr>
            </a:lvl7pPr>
            <a:lvl8pPr marL="3429000" indent="-228600" defTabSz="946150" eaLnBrk="0" fontAlgn="base" hangingPunct="0">
              <a:spcBef>
                <a:spcPct val="0"/>
              </a:spcBef>
              <a:spcAft>
                <a:spcPct val="0"/>
              </a:spcAft>
              <a:defRPr>
                <a:solidFill>
                  <a:schemeClr val="tx1"/>
                </a:solidFill>
                <a:latin typeface="Arial" panose="020B0604020202020204" pitchFamily="34" charset="0"/>
              </a:defRPr>
            </a:lvl8pPr>
            <a:lvl9pPr marL="3886200" indent="-228600" defTabSz="9461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B172734-D082-40AE-96AB-0130CE7E52B6}" type="slidenum">
              <a:rPr lang="en-US" altLang="de-DE" sz="1200">
                <a:solidFill>
                  <a:srgbClr val="000000"/>
                </a:solidFill>
                <a:ea typeface="MS PGothic" panose="020B0600070205080204" pitchFamily="34" charset="-128"/>
                <a:cs typeface="Arial" panose="020B0604020202020204" pitchFamily="34" charset="0"/>
              </a:rPr>
              <a:pPr algn="r" eaLnBrk="1" hangingPunct="1"/>
              <a:t>11</a:t>
            </a:fld>
            <a:endParaRPr lang="en-US" altLang="de-DE" sz="1200">
              <a:solidFill>
                <a:srgbClr val="000000"/>
              </a:solidFill>
              <a:ea typeface="MS PGothic" panose="020B0600070205080204" pitchFamily="34" charset="-128"/>
              <a:cs typeface="Arial" panose="020B0604020202020204" pitchFamily="34" charset="0"/>
            </a:endParaRPr>
          </a:p>
        </p:txBody>
      </p:sp>
      <p:sp>
        <p:nvSpPr>
          <p:cNvPr id="146436" name="Rectangle 2"/>
          <p:cNvSpPr>
            <a:spLocks noGrp="1" noRot="1" noChangeAspect="1" noChangeArrowheads="1" noTextEdit="1"/>
          </p:cNvSpPr>
          <p:nvPr>
            <p:ph type="sldImg"/>
          </p:nvPr>
        </p:nvSpPr>
        <p:spPr>
          <a:xfrm>
            <a:off x="1146175" y="687388"/>
            <a:ext cx="4567238" cy="3425825"/>
          </a:xfrm>
          <a:ln/>
        </p:spPr>
      </p:sp>
      <p:sp>
        <p:nvSpPr>
          <p:cNvPr id="146437"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3" tIns="47421" rIns="94843" bIns="47421"/>
          <a:lstStyle/>
          <a:p>
            <a:pPr eaLnBrk="1" hangingPunct="1"/>
            <a:r>
              <a:rPr lang="de-DE" altLang="de-DE"/>
              <a:t>Statt: „je niedriger, desto besser“, gilt: „je frühzeitiger, desto besser“!</a:t>
            </a:r>
          </a:p>
          <a:p>
            <a:pPr eaLnBrk="1" hangingPunct="1"/>
            <a:r>
              <a:rPr lang="de-DE" altLang="de-DE"/>
              <a:t>Wenn keinen besonderen Begleitumstände gegeben sind, gelten Blutdruckvorgaben von &lt;140/90. Nur bei Älteren oder KHK-Patienten gilt nicht: je niedriger, desto besser“, da eine zu starke Blutdrucksenkung zu einer höheren kardiovaskulären Ereignisrate führen kann. Es gibt keine Evidenz für eine Blutdrucksenkung unter 120 mm/Hg.</a:t>
            </a:r>
            <a:endParaRPr lang="en-US" altLang="de-DE"/>
          </a:p>
          <a:p>
            <a:pPr eaLnBrk="1" hangingPunct="1"/>
            <a:endParaRPr lang="en-US" altLang="de-DE"/>
          </a:p>
        </p:txBody>
      </p:sp>
    </p:spTree>
    <p:extLst>
      <p:ext uri="{BB962C8B-B14F-4D97-AF65-F5344CB8AC3E}">
        <p14:creationId xmlns:p14="http://schemas.microsoft.com/office/powerpoint/2010/main" val="3899056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Figure 10. Observed and modeled percentage weight changes</a:t>
            </a:r>
          </a:p>
          <a:p>
            <a:r>
              <a:rPr lang="en-US" sz="1200" b="0" i="0" u="none" strike="noStrike" kern="1200" baseline="0" dirty="0">
                <a:solidFill>
                  <a:schemeClr val="tx1"/>
                </a:solidFill>
                <a:latin typeface="Times New Roman" panose="02020603050405020304" pitchFamily="18" charset="0"/>
                <a:ea typeface="+mn-ea"/>
                <a:cs typeface="+mn-cs"/>
              </a:rPr>
              <a:t>by time point. Lines indicate modeled weight changes; data</a:t>
            </a:r>
          </a:p>
          <a:p>
            <a:r>
              <a:rPr lang="en-US" sz="1200" b="0" i="0" u="none" strike="noStrike" kern="1200" baseline="0" dirty="0">
                <a:solidFill>
                  <a:schemeClr val="tx1"/>
                </a:solidFill>
                <a:latin typeface="Times New Roman" panose="02020603050405020304" pitchFamily="18" charset="0"/>
                <a:ea typeface="+mn-ea"/>
                <a:cs typeface="+mn-cs"/>
              </a:rPr>
              <a:t>markers are median values, and bars are interquartile ranges</a:t>
            </a:r>
          </a:p>
          <a:p>
            <a:r>
              <a:rPr lang="en-US" sz="1200" b="0" i="0" u="none" strike="noStrike" kern="1200" baseline="0" dirty="0">
                <a:solidFill>
                  <a:schemeClr val="tx1"/>
                </a:solidFill>
                <a:latin typeface="Times New Roman" panose="02020603050405020304" pitchFamily="18" charset="0"/>
                <a:ea typeface="+mn-ea"/>
                <a:cs typeface="+mn-cs"/>
              </a:rPr>
              <a:t>(IQRs). </a:t>
            </a:r>
          </a:p>
          <a:p>
            <a:r>
              <a:rPr lang="en-US" sz="1200" b="0" i="0" u="none" strike="noStrike" kern="1200" baseline="0" dirty="0" err="1">
                <a:solidFill>
                  <a:schemeClr val="tx1"/>
                </a:solidFill>
                <a:latin typeface="Times New Roman" panose="02020603050405020304" pitchFamily="18" charset="0"/>
                <a:ea typeface="+mn-ea"/>
                <a:cs typeface="+mn-cs"/>
              </a:rPr>
              <a:t>Courcoulas</a:t>
            </a:r>
            <a:r>
              <a:rPr lang="en-US" sz="1200" b="0" i="0" u="none" strike="noStrike" kern="1200" baseline="0" dirty="0">
                <a:solidFill>
                  <a:schemeClr val="tx1"/>
                </a:solidFill>
                <a:latin typeface="Times New Roman" panose="02020603050405020304" pitchFamily="18" charset="0"/>
                <a:ea typeface="+mn-ea"/>
                <a:cs typeface="+mn-cs"/>
              </a:rPr>
              <a:t> AP et al; </a:t>
            </a:r>
            <a:r>
              <a:rPr lang="en-US" sz="1200" b="1" i="0" u="none" strike="noStrike" kern="1200" baseline="0" dirty="0">
                <a:solidFill>
                  <a:schemeClr val="tx1"/>
                </a:solidFill>
                <a:latin typeface="Times New Roman" panose="02020603050405020304" pitchFamily="18" charset="0"/>
                <a:ea typeface="+mn-ea"/>
                <a:cs typeface="+mn-cs"/>
              </a:rPr>
              <a:t>Longitudinal Assessment of Bariatric Surgery (LABS) Consortium: Weight change and health outcomes at 3</a:t>
            </a:r>
          </a:p>
          <a:p>
            <a:r>
              <a:rPr lang="en-US" sz="1200" b="1" i="0" u="none" strike="noStrike" kern="1200" baseline="0" dirty="0">
                <a:solidFill>
                  <a:schemeClr val="tx1"/>
                </a:solidFill>
                <a:latin typeface="Times New Roman" panose="02020603050405020304" pitchFamily="18" charset="0"/>
                <a:ea typeface="+mn-ea"/>
                <a:cs typeface="+mn-cs"/>
              </a:rPr>
              <a:t>years after bariatric surgery among individuals with severe </a:t>
            </a:r>
            <a:r>
              <a:rPr lang="fi-FI" sz="1200" b="1" i="0" u="none" strike="noStrike" kern="1200" baseline="0" dirty="0">
                <a:solidFill>
                  <a:schemeClr val="tx1"/>
                </a:solidFill>
                <a:latin typeface="Times New Roman" panose="02020603050405020304" pitchFamily="18" charset="0"/>
                <a:ea typeface="+mn-ea"/>
                <a:cs typeface="+mn-cs"/>
              </a:rPr>
              <a:t>obesity. </a:t>
            </a:r>
            <a:r>
              <a:rPr lang="fi-FI" sz="1200" b="0" i="0" u="none" strike="noStrike" kern="1200" baseline="0" dirty="0">
                <a:solidFill>
                  <a:schemeClr val="tx1"/>
                </a:solidFill>
                <a:latin typeface="Times New Roman" panose="02020603050405020304" pitchFamily="18" charset="0"/>
                <a:ea typeface="+mn-ea"/>
                <a:cs typeface="+mn-cs"/>
              </a:rPr>
              <a:t>JAMA 310: 2416–2425, 2013.</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77</a:t>
            </a:fld>
            <a:endParaRPr lang="de-DE" altLang="de-DE"/>
          </a:p>
        </p:txBody>
      </p:sp>
    </p:spTree>
    <p:extLst>
      <p:ext uri="{BB962C8B-B14F-4D97-AF65-F5344CB8AC3E}">
        <p14:creationId xmlns:p14="http://schemas.microsoft.com/office/powerpoint/2010/main" val="10499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80</a:t>
            </a:fld>
            <a:endParaRPr lang="de-DE" altLang="de-DE"/>
          </a:p>
        </p:txBody>
      </p:sp>
    </p:spTree>
    <p:extLst>
      <p:ext uri="{BB962C8B-B14F-4D97-AF65-F5344CB8AC3E}">
        <p14:creationId xmlns:p14="http://schemas.microsoft.com/office/powerpoint/2010/main" val="1713460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u="none" strike="noStrike" kern="1200" baseline="0" dirty="0">
                <a:solidFill>
                  <a:schemeClr val="tx1"/>
                </a:solidFill>
                <a:latin typeface="Times New Roman" panose="02020603050405020304" pitchFamily="18" charset="0"/>
                <a:ea typeface="+mn-ea"/>
                <a:cs typeface="+mn-cs"/>
              </a:rPr>
              <a:t>Home systolic and diastolic blood pressures comparing spironolactone with each of the </a:t>
            </a:r>
            <a:r>
              <a:rPr lang="de-DE" sz="1200" b="1" i="0" u="none" strike="noStrike" kern="1200" baseline="0" dirty="0" err="1">
                <a:solidFill>
                  <a:schemeClr val="tx1"/>
                </a:solidFill>
                <a:latin typeface="Times New Roman" panose="02020603050405020304" pitchFamily="18" charset="0"/>
                <a:ea typeface="+mn-ea"/>
                <a:cs typeface="+mn-cs"/>
              </a:rPr>
              <a:t>other</a:t>
            </a:r>
            <a:r>
              <a:rPr lang="de-DE" sz="1200" b="1" i="0" u="none" strike="noStrike" kern="1200" baseline="0" dirty="0">
                <a:solidFill>
                  <a:schemeClr val="tx1"/>
                </a:solidFill>
                <a:latin typeface="Times New Roman" panose="02020603050405020304" pitchFamily="18" charset="0"/>
                <a:ea typeface="+mn-ea"/>
                <a:cs typeface="+mn-cs"/>
              </a:rPr>
              <a:t> </a:t>
            </a:r>
            <a:r>
              <a:rPr lang="de-DE" sz="1200" b="1" i="0" u="none" strike="noStrike" kern="1200" baseline="0" dirty="0" err="1">
                <a:solidFill>
                  <a:schemeClr val="tx1"/>
                </a:solidFill>
                <a:latin typeface="Times New Roman" panose="02020603050405020304" pitchFamily="18" charset="0"/>
                <a:ea typeface="+mn-ea"/>
                <a:cs typeface="+mn-cs"/>
              </a:rPr>
              <a:t>cycles</a:t>
            </a:r>
            <a:endParaRPr lang="de-DE" sz="1200" b="1" i="0" u="none" strike="noStrike" kern="1200" baseline="0" dirty="0">
              <a:solidFill>
                <a:schemeClr val="tx1"/>
              </a:solidFill>
              <a:latin typeface="Times New Roman" panose="02020603050405020304" pitchFamily="18" charset="0"/>
              <a:ea typeface="+mn-ea"/>
              <a:cs typeface="+mn-cs"/>
            </a:endParaRPr>
          </a:p>
          <a:p>
            <a:endParaRPr lang="de-DE" sz="1200" b="1" i="0" u="none" strike="noStrike" kern="1200" baseline="0" dirty="0">
              <a:solidFill>
                <a:schemeClr val="tx1"/>
              </a:solidFill>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a:solidFill>
                  <a:schemeClr val="tx1"/>
                </a:solidFill>
                <a:latin typeface="Times New Roman" panose="02020603050405020304" pitchFamily="18" charset="0"/>
                <a:ea typeface="+mn-ea"/>
                <a:cs typeface="+mn-cs"/>
              </a:rPr>
              <a:t>Williams, B., et al., </a:t>
            </a:r>
            <a:r>
              <a:rPr lang="de-DE" sz="1200" i="1" kern="1200" dirty="0" err="1">
                <a:solidFill>
                  <a:schemeClr val="tx1"/>
                </a:solidFill>
                <a:latin typeface="Times New Roman" panose="02020603050405020304" pitchFamily="18" charset="0"/>
                <a:ea typeface="+mn-ea"/>
                <a:cs typeface="+mn-cs"/>
              </a:rPr>
              <a:t>Spironolactone</a:t>
            </a:r>
            <a:r>
              <a:rPr lang="de-DE" sz="1200" i="1" kern="1200" dirty="0">
                <a:solidFill>
                  <a:schemeClr val="tx1"/>
                </a:solidFill>
                <a:latin typeface="Times New Roman" panose="02020603050405020304" pitchFamily="18" charset="0"/>
                <a:ea typeface="+mn-ea"/>
                <a:cs typeface="+mn-cs"/>
              </a:rPr>
              <a:t> versus </a:t>
            </a:r>
            <a:r>
              <a:rPr lang="de-DE" sz="1200" i="1" kern="1200" dirty="0" err="1">
                <a:solidFill>
                  <a:schemeClr val="tx1"/>
                </a:solidFill>
                <a:latin typeface="Times New Roman" panose="02020603050405020304" pitchFamily="18" charset="0"/>
                <a:ea typeface="+mn-ea"/>
                <a:cs typeface="+mn-cs"/>
              </a:rPr>
              <a:t>placebo</a:t>
            </a:r>
            <a:r>
              <a:rPr lang="de-DE" sz="1200" i="1" kern="1200" dirty="0">
                <a:solidFill>
                  <a:schemeClr val="tx1"/>
                </a:solidFill>
                <a:latin typeface="Times New Roman" panose="02020603050405020304" pitchFamily="18" charset="0"/>
                <a:ea typeface="+mn-ea"/>
                <a:cs typeface="+mn-cs"/>
              </a:rPr>
              <a:t>, </a:t>
            </a:r>
            <a:r>
              <a:rPr lang="de-DE" sz="1200" i="1" kern="1200" dirty="0" err="1">
                <a:solidFill>
                  <a:schemeClr val="tx1"/>
                </a:solidFill>
                <a:latin typeface="Times New Roman" panose="02020603050405020304" pitchFamily="18" charset="0"/>
                <a:ea typeface="+mn-ea"/>
                <a:cs typeface="+mn-cs"/>
              </a:rPr>
              <a:t>bisoprolol</a:t>
            </a:r>
            <a:r>
              <a:rPr lang="de-DE" sz="1200" i="1" kern="1200" dirty="0">
                <a:solidFill>
                  <a:schemeClr val="tx1"/>
                </a:solidFill>
                <a:latin typeface="Times New Roman" panose="02020603050405020304" pitchFamily="18" charset="0"/>
                <a:ea typeface="+mn-ea"/>
                <a:cs typeface="+mn-cs"/>
              </a:rPr>
              <a:t>, and </a:t>
            </a:r>
            <a:r>
              <a:rPr lang="de-DE" sz="1200" i="1" kern="1200" dirty="0" err="1">
                <a:solidFill>
                  <a:schemeClr val="tx1"/>
                </a:solidFill>
                <a:latin typeface="Times New Roman" panose="02020603050405020304" pitchFamily="18" charset="0"/>
                <a:ea typeface="+mn-ea"/>
                <a:cs typeface="+mn-cs"/>
              </a:rPr>
              <a:t>doxazosin</a:t>
            </a:r>
            <a:r>
              <a:rPr lang="de-DE" sz="1200" i="1" kern="1200" dirty="0">
                <a:solidFill>
                  <a:schemeClr val="tx1"/>
                </a:solidFill>
                <a:latin typeface="Times New Roman" panose="02020603050405020304" pitchFamily="18" charset="0"/>
                <a:ea typeface="+mn-ea"/>
                <a:cs typeface="+mn-cs"/>
              </a:rPr>
              <a:t> </a:t>
            </a:r>
            <a:r>
              <a:rPr lang="de-DE" sz="1200" i="1" kern="1200" dirty="0" err="1">
                <a:solidFill>
                  <a:schemeClr val="tx1"/>
                </a:solidFill>
                <a:latin typeface="Times New Roman" panose="02020603050405020304" pitchFamily="18" charset="0"/>
                <a:ea typeface="+mn-ea"/>
                <a:cs typeface="+mn-cs"/>
              </a:rPr>
              <a:t>to</a:t>
            </a:r>
            <a:r>
              <a:rPr lang="de-DE" sz="1200" i="1" kern="1200" dirty="0">
                <a:solidFill>
                  <a:schemeClr val="tx1"/>
                </a:solidFill>
                <a:latin typeface="Times New Roman" panose="02020603050405020304" pitchFamily="18" charset="0"/>
                <a:ea typeface="+mn-ea"/>
                <a:cs typeface="+mn-cs"/>
              </a:rPr>
              <a:t> </a:t>
            </a:r>
            <a:r>
              <a:rPr lang="de-DE" sz="1200" i="1" kern="1200" dirty="0" err="1">
                <a:solidFill>
                  <a:schemeClr val="tx1"/>
                </a:solidFill>
                <a:latin typeface="Times New Roman" panose="02020603050405020304" pitchFamily="18" charset="0"/>
                <a:ea typeface="+mn-ea"/>
                <a:cs typeface="+mn-cs"/>
              </a:rPr>
              <a:t>determine</a:t>
            </a:r>
            <a:r>
              <a:rPr lang="de-DE" sz="1200" i="1" kern="1200" dirty="0">
                <a:solidFill>
                  <a:schemeClr val="tx1"/>
                </a:solidFill>
                <a:latin typeface="Times New Roman" panose="02020603050405020304" pitchFamily="18" charset="0"/>
                <a:ea typeface="+mn-ea"/>
                <a:cs typeface="+mn-cs"/>
              </a:rPr>
              <a:t> </a:t>
            </a:r>
            <a:r>
              <a:rPr lang="de-DE" sz="1200" i="1" kern="1200" dirty="0" err="1">
                <a:solidFill>
                  <a:schemeClr val="tx1"/>
                </a:solidFill>
                <a:latin typeface="Times New Roman" panose="02020603050405020304" pitchFamily="18" charset="0"/>
                <a:ea typeface="+mn-ea"/>
                <a:cs typeface="+mn-cs"/>
              </a:rPr>
              <a:t>the</a:t>
            </a:r>
            <a:r>
              <a:rPr lang="de-DE" sz="1200" i="1" kern="1200" dirty="0">
                <a:solidFill>
                  <a:schemeClr val="tx1"/>
                </a:solidFill>
                <a:latin typeface="Times New Roman" panose="02020603050405020304" pitchFamily="18" charset="0"/>
                <a:ea typeface="+mn-ea"/>
                <a:cs typeface="+mn-cs"/>
              </a:rPr>
              <a:t> optimal </a:t>
            </a:r>
            <a:r>
              <a:rPr lang="de-DE" sz="1200" i="1" kern="1200" dirty="0" err="1">
                <a:solidFill>
                  <a:schemeClr val="tx1"/>
                </a:solidFill>
                <a:latin typeface="Times New Roman" panose="02020603050405020304" pitchFamily="18" charset="0"/>
                <a:ea typeface="+mn-ea"/>
                <a:cs typeface="+mn-cs"/>
              </a:rPr>
              <a:t>treatment</a:t>
            </a:r>
            <a:r>
              <a:rPr lang="de-DE" sz="1200" i="1" kern="1200" dirty="0">
                <a:solidFill>
                  <a:schemeClr val="tx1"/>
                </a:solidFill>
                <a:latin typeface="Times New Roman" panose="02020603050405020304" pitchFamily="18" charset="0"/>
                <a:ea typeface="+mn-ea"/>
                <a:cs typeface="+mn-cs"/>
              </a:rPr>
              <a:t> </a:t>
            </a:r>
            <a:r>
              <a:rPr lang="de-DE" sz="1200" i="1" kern="1200" dirty="0" err="1">
                <a:solidFill>
                  <a:schemeClr val="tx1"/>
                </a:solidFill>
                <a:latin typeface="Times New Roman" panose="02020603050405020304" pitchFamily="18" charset="0"/>
                <a:ea typeface="+mn-ea"/>
                <a:cs typeface="+mn-cs"/>
              </a:rPr>
              <a:t>for</a:t>
            </a:r>
            <a:r>
              <a:rPr lang="de-DE" sz="1200" i="1" kern="1200" dirty="0">
                <a:solidFill>
                  <a:schemeClr val="tx1"/>
                </a:solidFill>
                <a:latin typeface="Times New Roman" panose="02020603050405020304" pitchFamily="18" charset="0"/>
                <a:ea typeface="+mn-ea"/>
                <a:cs typeface="+mn-cs"/>
              </a:rPr>
              <a:t> </a:t>
            </a:r>
            <a:r>
              <a:rPr lang="de-DE" sz="1200" i="1" kern="1200" dirty="0" err="1">
                <a:solidFill>
                  <a:schemeClr val="tx1"/>
                </a:solidFill>
                <a:latin typeface="Times New Roman" panose="02020603050405020304" pitchFamily="18" charset="0"/>
                <a:ea typeface="+mn-ea"/>
                <a:cs typeface="+mn-cs"/>
              </a:rPr>
              <a:t>drug-resistant</a:t>
            </a:r>
            <a:r>
              <a:rPr lang="de-DE" sz="1200" i="1" kern="1200" dirty="0">
                <a:solidFill>
                  <a:schemeClr val="tx1"/>
                </a:solidFill>
                <a:latin typeface="Times New Roman" panose="02020603050405020304" pitchFamily="18" charset="0"/>
                <a:ea typeface="+mn-ea"/>
                <a:cs typeface="+mn-cs"/>
              </a:rPr>
              <a:t> </a:t>
            </a:r>
            <a:r>
              <a:rPr lang="de-DE" sz="1200" i="1" kern="1200" dirty="0" err="1">
                <a:solidFill>
                  <a:schemeClr val="tx1"/>
                </a:solidFill>
                <a:latin typeface="Times New Roman" panose="02020603050405020304" pitchFamily="18" charset="0"/>
                <a:ea typeface="+mn-ea"/>
                <a:cs typeface="+mn-cs"/>
              </a:rPr>
              <a:t>hypertension</a:t>
            </a:r>
            <a:r>
              <a:rPr lang="de-DE" sz="1200" i="1" kern="1200" dirty="0">
                <a:solidFill>
                  <a:schemeClr val="tx1"/>
                </a:solidFill>
                <a:latin typeface="Times New Roman" panose="02020603050405020304" pitchFamily="18" charset="0"/>
                <a:ea typeface="+mn-ea"/>
                <a:cs typeface="+mn-cs"/>
              </a:rPr>
              <a:t> (PATHWAY-2): a </a:t>
            </a:r>
            <a:r>
              <a:rPr lang="de-DE" sz="1200" i="1" kern="1200" dirty="0" err="1">
                <a:solidFill>
                  <a:schemeClr val="tx1"/>
                </a:solidFill>
                <a:latin typeface="Times New Roman" panose="02020603050405020304" pitchFamily="18" charset="0"/>
                <a:ea typeface="+mn-ea"/>
                <a:cs typeface="+mn-cs"/>
              </a:rPr>
              <a:t>randomised</a:t>
            </a:r>
            <a:r>
              <a:rPr lang="de-DE" sz="1200" i="1" kern="1200" dirty="0">
                <a:solidFill>
                  <a:schemeClr val="tx1"/>
                </a:solidFill>
                <a:latin typeface="Times New Roman" panose="02020603050405020304" pitchFamily="18" charset="0"/>
                <a:ea typeface="+mn-ea"/>
                <a:cs typeface="+mn-cs"/>
              </a:rPr>
              <a:t>, double-blind, </a:t>
            </a:r>
            <a:r>
              <a:rPr lang="de-DE" sz="1200" i="1" kern="1200" dirty="0" err="1">
                <a:solidFill>
                  <a:schemeClr val="tx1"/>
                </a:solidFill>
                <a:latin typeface="Times New Roman" panose="02020603050405020304" pitchFamily="18" charset="0"/>
                <a:ea typeface="+mn-ea"/>
                <a:cs typeface="+mn-cs"/>
              </a:rPr>
              <a:t>crossover</a:t>
            </a:r>
            <a:r>
              <a:rPr lang="de-DE" sz="1200" i="1" kern="1200" dirty="0">
                <a:solidFill>
                  <a:schemeClr val="tx1"/>
                </a:solidFill>
                <a:latin typeface="Times New Roman" panose="02020603050405020304" pitchFamily="18" charset="0"/>
                <a:ea typeface="+mn-ea"/>
                <a:cs typeface="+mn-cs"/>
              </a:rPr>
              <a:t> </a:t>
            </a:r>
            <a:r>
              <a:rPr lang="de-DE" sz="1200" i="1" kern="1200" dirty="0" err="1">
                <a:solidFill>
                  <a:schemeClr val="tx1"/>
                </a:solidFill>
                <a:latin typeface="Times New Roman" panose="02020603050405020304" pitchFamily="18" charset="0"/>
                <a:ea typeface="+mn-ea"/>
                <a:cs typeface="+mn-cs"/>
              </a:rPr>
              <a:t>trial</a:t>
            </a:r>
            <a:r>
              <a:rPr lang="de-DE" sz="1200" i="1" kern="1200" dirty="0">
                <a:solidFill>
                  <a:schemeClr val="tx1"/>
                </a:solidFill>
                <a:latin typeface="Times New Roman" panose="02020603050405020304" pitchFamily="18" charset="0"/>
                <a:ea typeface="+mn-ea"/>
                <a:cs typeface="+mn-cs"/>
              </a:rPr>
              <a:t>.</a:t>
            </a:r>
            <a:r>
              <a:rPr lang="de-DE" sz="1200" i="0" kern="1200" dirty="0">
                <a:solidFill>
                  <a:schemeClr val="tx1"/>
                </a:solidFill>
                <a:latin typeface="Times New Roman" panose="02020603050405020304" pitchFamily="18" charset="0"/>
                <a:ea typeface="+mn-ea"/>
                <a:cs typeface="+mn-cs"/>
              </a:rPr>
              <a:t> The Lancet, 2015. </a:t>
            </a:r>
            <a:r>
              <a:rPr lang="de-DE" sz="1200" b="1" i="0" kern="1200" dirty="0">
                <a:solidFill>
                  <a:schemeClr val="tx1"/>
                </a:solidFill>
                <a:latin typeface="Times New Roman" panose="02020603050405020304" pitchFamily="18" charset="0"/>
                <a:ea typeface="+mn-ea"/>
                <a:cs typeface="+mn-cs"/>
              </a:rPr>
              <a:t>386</a:t>
            </a:r>
            <a:r>
              <a:rPr lang="de-DE" sz="1200" b="0" i="0" kern="1200" dirty="0">
                <a:solidFill>
                  <a:schemeClr val="tx1"/>
                </a:solidFill>
                <a:latin typeface="Times New Roman" panose="02020603050405020304" pitchFamily="18" charset="0"/>
                <a:ea typeface="+mn-ea"/>
                <a:cs typeface="+mn-cs"/>
              </a:rPr>
              <a:t>(10008): p. 2059-2068.</a:t>
            </a:r>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82</a:t>
            </a:fld>
            <a:endParaRPr lang="de-DE" altLang="de-DE"/>
          </a:p>
        </p:txBody>
      </p:sp>
    </p:spTree>
    <p:extLst>
      <p:ext uri="{BB962C8B-B14F-4D97-AF65-F5344CB8AC3E}">
        <p14:creationId xmlns:p14="http://schemas.microsoft.com/office/powerpoint/2010/main" val="1188815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86</a:t>
            </a:fld>
            <a:endParaRPr lang="de-DE" altLang="de-DE"/>
          </a:p>
        </p:txBody>
      </p:sp>
    </p:spTree>
    <p:extLst>
      <p:ext uri="{BB962C8B-B14F-4D97-AF65-F5344CB8AC3E}">
        <p14:creationId xmlns:p14="http://schemas.microsoft.com/office/powerpoint/2010/main" val="3565489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92</a:t>
            </a:fld>
            <a:endParaRPr lang="de-DE" altLang="de-DE"/>
          </a:p>
        </p:txBody>
      </p:sp>
    </p:spTree>
    <p:extLst>
      <p:ext uri="{BB962C8B-B14F-4D97-AF65-F5344CB8AC3E}">
        <p14:creationId xmlns:p14="http://schemas.microsoft.com/office/powerpoint/2010/main" val="3363984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endParaRPr lang="en-US" b="0" i="0" dirty="0">
              <a:solidFill>
                <a:srgbClr val="FFFFFF"/>
              </a:solidFill>
              <a:effectLst/>
              <a:latin typeface="OTNEJMScalaSansLF"/>
            </a:endParaRPr>
          </a:p>
          <a:p>
            <a:pPr algn="l"/>
            <a:r>
              <a:rPr lang="en-US" b="0" i="0" dirty="0">
                <a:solidFill>
                  <a:srgbClr val="FFFFFF"/>
                </a:solidFill>
                <a:effectLst/>
                <a:latin typeface="OTNEJMScalaSansLF"/>
              </a:rPr>
              <a:t>Kaplan–Meier Curves for the Primary Outcome.</a:t>
            </a:r>
          </a:p>
          <a:p>
            <a:br>
              <a:rPr lang="en-US" b="0" i="0" u="none" strike="noStrike" dirty="0">
                <a:solidFill>
                  <a:srgbClr val="FFFFFF"/>
                </a:solidFill>
                <a:effectLst/>
                <a:latin typeface="OTNEJMScalaSansLF"/>
                <a:hlinkClick r:id="rId3" tooltip="Zoom"/>
              </a:rPr>
            </a:b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93</a:t>
            </a:fld>
            <a:endParaRPr lang="de-DE" altLang="de-DE"/>
          </a:p>
        </p:txBody>
      </p:sp>
    </p:spTree>
    <p:extLst>
      <p:ext uri="{BB962C8B-B14F-4D97-AF65-F5344CB8AC3E}">
        <p14:creationId xmlns:p14="http://schemas.microsoft.com/office/powerpoint/2010/main" val="2526808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95</a:t>
            </a:fld>
            <a:endParaRPr lang="de-DE" altLang="de-DE"/>
          </a:p>
        </p:txBody>
      </p:sp>
    </p:spTree>
    <p:extLst>
      <p:ext uri="{BB962C8B-B14F-4D97-AF65-F5344CB8AC3E}">
        <p14:creationId xmlns:p14="http://schemas.microsoft.com/office/powerpoint/2010/main" val="3750544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98</a:t>
            </a:fld>
            <a:endParaRPr lang="de-DE" altLang="de-DE"/>
          </a:p>
        </p:txBody>
      </p:sp>
    </p:spTree>
    <p:extLst>
      <p:ext uri="{BB962C8B-B14F-4D97-AF65-F5344CB8AC3E}">
        <p14:creationId xmlns:p14="http://schemas.microsoft.com/office/powerpoint/2010/main" val="12421926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111</a:t>
            </a:fld>
            <a:endParaRPr lang="de-DE" altLang="de-DE"/>
          </a:p>
        </p:txBody>
      </p:sp>
    </p:spTree>
    <p:extLst>
      <p:ext uri="{BB962C8B-B14F-4D97-AF65-F5344CB8AC3E}">
        <p14:creationId xmlns:p14="http://schemas.microsoft.com/office/powerpoint/2010/main" val="1202923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Figure 2. | Percentage of participants with masked and sustained hypertension by </a:t>
            </a:r>
            <a:r>
              <a:rPr lang="en-US" sz="1200" b="0" i="0" u="none" strike="noStrike" kern="1200" baseline="0" dirty="0" err="1">
                <a:solidFill>
                  <a:schemeClr val="tx1"/>
                </a:solidFill>
                <a:latin typeface="Times New Roman" panose="02020603050405020304" pitchFamily="18" charset="0"/>
                <a:ea typeface="+mn-ea"/>
                <a:cs typeface="+mn-cs"/>
              </a:rPr>
              <a:t>eGFR</a:t>
            </a:r>
            <a:r>
              <a:rPr lang="en-US" sz="1200" b="0" i="0" u="none" strike="noStrike" kern="1200" baseline="0" dirty="0">
                <a:solidFill>
                  <a:schemeClr val="tx1"/>
                </a:solidFill>
                <a:latin typeface="Times New Roman" panose="02020603050405020304" pitchFamily="18" charset="0"/>
                <a:ea typeface="+mn-ea"/>
                <a:cs typeface="+mn-cs"/>
              </a:rPr>
              <a:t> and urine protein/creatinine ratio categories.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dirty="0" err="1">
                <a:solidFill>
                  <a:schemeClr val="tx1"/>
                </a:solidFill>
                <a:latin typeface="Times New Roman" panose="02020603050405020304" pitchFamily="18" charset="0"/>
                <a:ea typeface="+mn-ea"/>
                <a:cs typeface="+mn-cs"/>
              </a:rPr>
              <a:t>Drawz</a:t>
            </a:r>
            <a:r>
              <a:rPr lang="de-DE" sz="1200" kern="1200" dirty="0">
                <a:solidFill>
                  <a:schemeClr val="tx1"/>
                </a:solidFill>
                <a:latin typeface="Times New Roman" panose="02020603050405020304" pitchFamily="18" charset="0"/>
                <a:ea typeface="+mn-ea"/>
                <a:cs typeface="+mn-cs"/>
              </a:rPr>
              <a:t>, P.E., et al., </a:t>
            </a:r>
            <a:r>
              <a:rPr lang="de-DE" sz="1200" i="1" kern="1200" dirty="0" err="1">
                <a:solidFill>
                  <a:schemeClr val="tx1"/>
                </a:solidFill>
                <a:latin typeface="Times New Roman" panose="02020603050405020304" pitchFamily="18" charset="0"/>
                <a:ea typeface="+mn-ea"/>
                <a:cs typeface="+mn-cs"/>
              </a:rPr>
              <a:t>Masked</a:t>
            </a:r>
            <a:r>
              <a:rPr lang="de-DE" sz="1200" i="1" kern="1200" dirty="0">
                <a:solidFill>
                  <a:schemeClr val="tx1"/>
                </a:solidFill>
                <a:latin typeface="Times New Roman" panose="02020603050405020304" pitchFamily="18" charset="0"/>
                <a:ea typeface="+mn-ea"/>
                <a:cs typeface="+mn-cs"/>
              </a:rPr>
              <a:t> Hypertension and </a:t>
            </a:r>
            <a:r>
              <a:rPr lang="de-DE" sz="1200" i="1" kern="1200" dirty="0" err="1">
                <a:solidFill>
                  <a:schemeClr val="tx1"/>
                </a:solidFill>
                <a:latin typeface="Times New Roman" panose="02020603050405020304" pitchFamily="18" charset="0"/>
                <a:ea typeface="+mn-ea"/>
                <a:cs typeface="+mn-cs"/>
              </a:rPr>
              <a:t>Elevated</a:t>
            </a:r>
            <a:r>
              <a:rPr lang="de-DE" sz="1200" i="1" kern="1200" dirty="0">
                <a:solidFill>
                  <a:schemeClr val="tx1"/>
                </a:solidFill>
                <a:latin typeface="Times New Roman" panose="02020603050405020304" pitchFamily="18" charset="0"/>
                <a:ea typeface="+mn-ea"/>
                <a:cs typeface="+mn-cs"/>
              </a:rPr>
              <a:t> </a:t>
            </a:r>
            <a:r>
              <a:rPr lang="de-DE" sz="1200" i="1" kern="1200" dirty="0" err="1">
                <a:solidFill>
                  <a:schemeClr val="tx1"/>
                </a:solidFill>
                <a:latin typeface="Times New Roman" panose="02020603050405020304" pitchFamily="18" charset="0"/>
                <a:ea typeface="+mn-ea"/>
                <a:cs typeface="+mn-cs"/>
              </a:rPr>
              <a:t>Nighttime</a:t>
            </a:r>
            <a:r>
              <a:rPr lang="de-DE" sz="1200" i="1" kern="1200" dirty="0">
                <a:solidFill>
                  <a:schemeClr val="tx1"/>
                </a:solidFill>
                <a:latin typeface="Times New Roman" panose="02020603050405020304" pitchFamily="18" charset="0"/>
                <a:ea typeface="+mn-ea"/>
                <a:cs typeface="+mn-cs"/>
              </a:rPr>
              <a:t> Blood </a:t>
            </a:r>
            <a:r>
              <a:rPr lang="de-DE" sz="1200" i="1" kern="1200" dirty="0" err="1">
                <a:solidFill>
                  <a:schemeClr val="tx1"/>
                </a:solidFill>
                <a:latin typeface="Times New Roman" panose="02020603050405020304" pitchFamily="18" charset="0"/>
                <a:ea typeface="+mn-ea"/>
                <a:cs typeface="+mn-cs"/>
              </a:rPr>
              <a:t>Pressure</a:t>
            </a:r>
            <a:r>
              <a:rPr lang="de-DE" sz="1200" i="1" kern="1200" dirty="0">
                <a:solidFill>
                  <a:schemeClr val="tx1"/>
                </a:solidFill>
                <a:latin typeface="Times New Roman" panose="02020603050405020304" pitchFamily="18" charset="0"/>
                <a:ea typeface="+mn-ea"/>
                <a:cs typeface="+mn-cs"/>
              </a:rPr>
              <a:t> in CKD: </a:t>
            </a:r>
            <a:r>
              <a:rPr lang="de-DE" sz="1200" i="1" kern="1200" dirty="0" err="1">
                <a:solidFill>
                  <a:schemeClr val="tx1"/>
                </a:solidFill>
                <a:latin typeface="Times New Roman" panose="02020603050405020304" pitchFamily="18" charset="0"/>
                <a:ea typeface="+mn-ea"/>
                <a:cs typeface="+mn-cs"/>
              </a:rPr>
              <a:t>Prevalence</a:t>
            </a:r>
            <a:r>
              <a:rPr lang="de-DE" sz="1200" i="1" kern="1200" dirty="0">
                <a:solidFill>
                  <a:schemeClr val="tx1"/>
                </a:solidFill>
                <a:latin typeface="Times New Roman" panose="02020603050405020304" pitchFamily="18" charset="0"/>
                <a:ea typeface="+mn-ea"/>
                <a:cs typeface="+mn-cs"/>
              </a:rPr>
              <a:t> and </a:t>
            </a:r>
            <a:r>
              <a:rPr lang="de-DE" sz="1200" i="1" kern="1200" dirty="0" err="1">
                <a:solidFill>
                  <a:schemeClr val="tx1"/>
                </a:solidFill>
                <a:latin typeface="Times New Roman" panose="02020603050405020304" pitchFamily="18" charset="0"/>
                <a:ea typeface="+mn-ea"/>
                <a:cs typeface="+mn-cs"/>
              </a:rPr>
              <a:t>Association</a:t>
            </a:r>
            <a:r>
              <a:rPr lang="de-DE" sz="1200" i="1" kern="1200" dirty="0">
                <a:solidFill>
                  <a:schemeClr val="tx1"/>
                </a:solidFill>
                <a:latin typeface="Times New Roman" panose="02020603050405020304" pitchFamily="18" charset="0"/>
                <a:ea typeface="+mn-ea"/>
                <a:cs typeface="+mn-cs"/>
              </a:rPr>
              <a:t> </a:t>
            </a:r>
            <a:r>
              <a:rPr lang="de-DE" sz="1200" i="1" kern="1200" dirty="0" err="1">
                <a:solidFill>
                  <a:schemeClr val="tx1"/>
                </a:solidFill>
                <a:latin typeface="Times New Roman" panose="02020603050405020304" pitchFamily="18" charset="0"/>
                <a:ea typeface="+mn-ea"/>
                <a:cs typeface="+mn-cs"/>
              </a:rPr>
              <a:t>with</a:t>
            </a:r>
            <a:r>
              <a:rPr lang="de-DE" sz="1200" i="1" kern="1200" dirty="0">
                <a:solidFill>
                  <a:schemeClr val="tx1"/>
                </a:solidFill>
                <a:latin typeface="Times New Roman" panose="02020603050405020304" pitchFamily="18" charset="0"/>
                <a:ea typeface="+mn-ea"/>
                <a:cs typeface="+mn-cs"/>
              </a:rPr>
              <a:t> Target Organ </a:t>
            </a:r>
            <a:r>
              <a:rPr lang="de-DE" sz="1200" i="1" kern="1200" dirty="0" err="1">
                <a:solidFill>
                  <a:schemeClr val="tx1"/>
                </a:solidFill>
                <a:latin typeface="Times New Roman" panose="02020603050405020304" pitchFamily="18" charset="0"/>
                <a:ea typeface="+mn-ea"/>
                <a:cs typeface="+mn-cs"/>
              </a:rPr>
              <a:t>Damage</a:t>
            </a:r>
            <a:r>
              <a:rPr lang="de-DE" sz="1200" i="1" kern="1200" dirty="0">
                <a:solidFill>
                  <a:schemeClr val="tx1"/>
                </a:solidFill>
                <a:latin typeface="Times New Roman" panose="02020603050405020304" pitchFamily="18" charset="0"/>
                <a:ea typeface="+mn-ea"/>
                <a:cs typeface="+mn-cs"/>
              </a:rPr>
              <a:t>.</a:t>
            </a:r>
            <a:r>
              <a:rPr lang="de-DE" sz="1200" i="0" kern="1200" dirty="0">
                <a:solidFill>
                  <a:schemeClr val="tx1"/>
                </a:solidFill>
                <a:latin typeface="Times New Roman" panose="02020603050405020304" pitchFamily="18" charset="0"/>
                <a:ea typeface="+mn-ea"/>
                <a:cs typeface="+mn-cs"/>
              </a:rPr>
              <a:t> </a:t>
            </a:r>
            <a:r>
              <a:rPr lang="de-DE" sz="1200" i="0" kern="1200" dirty="0" err="1">
                <a:solidFill>
                  <a:schemeClr val="tx1"/>
                </a:solidFill>
                <a:latin typeface="Times New Roman" panose="02020603050405020304" pitchFamily="18" charset="0"/>
                <a:ea typeface="+mn-ea"/>
                <a:cs typeface="+mn-cs"/>
              </a:rPr>
              <a:t>Clin</a:t>
            </a:r>
            <a:r>
              <a:rPr lang="de-DE" sz="1200" i="0" kern="1200" dirty="0">
                <a:solidFill>
                  <a:schemeClr val="tx1"/>
                </a:solidFill>
                <a:latin typeface="Times New Roman" panose="02020603050405020304" pitchFamily="18" charset="0"/>
                <a:ea typeface="+mn-ea"/>
                <a:cs typeface="+mn-cs"/>
              </a:rPr>
              <a:t> J Am </a:t>
            </a:r>
            <a:r>
              <a:rPr lang="de-DE" sz="1200" i="0" kern="1200" dirty="0" err="1">
                <a:solidFill>
                  <a:schemeClr val="tx1"/>
                </a:solidFill>
                <a:latin typeface="Times New Roman" panose="02020603050405020304" pitchFamily="18" charset="0"/>
                <a:ea typeface="+mn-ea"/>
                <a:cs typeface="+mn-cs"/>
              </a:rPr>
              <a:t>Soc</a:t>
            </a:r>
            <a:r>
              <a:rPr lang="de-DE" sz="1200" i="0" kern="1200" dirty="0">
                <a:solidFill>
                  <a:schemeClr val="tx1"/>
                </a:solidFill>
                <a:latin typeface="Times New Roman" panose="02020603050405020304" pitchFamily="18" charset="0"/>
                <a:ea typeface="+mn-ea"/>
                <a:cs typeface="+mn-cs"/>
              </a:rPr>
              <a:t> </a:t>
            </a:r>
            <a:r>
              <a:rPr lang="de-DE" sz="1200" i="0" kern="1200" dirty="0" err="1">
                <a:solidFill>
                  <a:schemeClr val="tx1"/>
                </a:solidFill>
                <a:latin typeface="Times New Roman" panose="02020603050405020304" pitchFamily="18" charset="0"/>
                <a:ea typeface="+mn-ea"/>
                <a:cs typeface="+mn-cs"/>
              </a:rPr>
              <a:t>Nephrol</a:t>
            </a:r>
            <a:r>
              <a:rPr lang="de-DE" sz="1200" i="0" kern="1200" dirty="0">
                <a:solidFill>
                  <a:schemeClr val="tx1"/>
                </a:solidFill>
                <a:latin typeface="Times New Roman" panose="02020603050405020304" pitchFamily="18" charset="0"/>
                <a:ea typeface="+mn-ea"/>
                <a:cs typeface="+mn-cs"/>
              </a:rPr>
              <a:t>, 2016. </a:t>
            </a:r>
            <a:r>
              <a:rPr lang="de-DE" sz="1200" b="1" i="0" kern="1200" dirty="0">
                <a:solidFill>
                  <a:schemeClr val="tx1"/>
                </a:solidFill>
                <a:latin typeface="Times New Roman" panose="02020603050405020304" pitchFamily="18" charset="0"/>
                <a:ea typeface="+mn-ea"/>
                <a:cs typeface="+mn-cs"/>
              </a:rPr>
              <a:t>11</a:t>
            </a:r>
            <a:r>
              <a:rPr lang="de-DE" sz="1200" b="0" i="0" kern="1200" dirty="0">
                <a:solidFill>
                  <a:schemeClr val="tx1"/>
                </a:solidFill>
                <a:latin typeface="Times New Roman" panose="02020603050405020304" pitchFamily="18" charset="0"/>
                <a:ea typeface="+mn-ea"/>
                <a:cs typeface="+mn-cs"/>
              </a:rPr>
              <a:t>(4): p. 642-52.</a:t>
            </a:r>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113</a:t>
            </a:fld>
            <a:endParaRPr lang="de-DE" altLang="de-DE"/>
          </a:p>
        </p:txBody>
      </p:sp>
    </p:spTree>
    <p:extLst>
      <p:ext uri="{BB962C8B-B14F-4D97-AF65-F5344CB8AC3E}">
        <p14:creationId xmlns:p14="http://schemas.microsoft.com/office/powerpoint/2010/main" val="11310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17</a:t>
            </a:fld>
            <a:endParaRPr lang="de-DE" altLang="de-DE"/>
          </a:p>
        </p:txBody>
      </p:sp>
    </p:spTree>
    <p:extLst>
      <p:ext uri="{BB962C8B-B14F-4D97-AF65-F5344CB8AC3E}">
        <p14:creationId xmlns:p14="http://schemas.microsoft.com/office/powerpoint/2010/main" val="2829614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Relative roles of systolic and diastolic hypertension on years of life lost to cardiovascular disease up to 95 years</a:t>
            </a:r>
          </a:p>
          <a:p>
            <a:r>
              <a:rPr lang="en-US" sz="1200" b="0" i="0" u="none" strike="noStrike" kern="1200" baseline="0" dirty="0">
                <a:solidFill>
                  <a:schemeClr val="tx1"/>
                </a:solidFill>
                <a:latin typeface="Times New Roman" panose="02020603050405020304" pitchFamily="18" charset="0"/>
                <a:ea typeface="+mn-ea"/>
                <a:cs typeface="+mn-cs"/>
              </a:rPr>
              <a:t>of age associated with hypertension at index ages 30, 60, and 80 years old adjusted for sex, smoking, diabetes, and total</a:t>
            </a:r>
          </a:p>
          <a:p>
            <a:r>
              <a:rPr lang="en-US" sz="1200" b="0" i="0" u="none" strike="noStrike" kern="1200" baseline="0" dirty="0">
                <a:solidFill>
                  <a:schemeClr val="tx1"/>
                </a:solidFill>
                <a:latin typeface="Times New Roman" panose="02020603050405020304" pitchFamily="18" charset="0"/>
                <a:ea typeface="+mn-ea"/>
                <a:cs typeface="+mn-cs"/>
              </a:rPr>
              <a:t>and HDL-cholesterol. Data from the Cardiovascular Research Using Linked Bespoke Studies and Electronic Health</a:t>
            </a:r>
          </a:p>
          <a:p>
            <a:r>
              <a:rPr lang="en-US" sz="1200" b="0" i="0" u="none" strike="noStrike" kern="1200" baseline="0" dirty="0">
                <a:solidFill>
                  <a:schemeClr val="tx1"/>
                </a:solidFill>
                <a:latin typeface="Times New Roman" panose="02020603050405020304" pitchFamily="18" charset="0"/>
                <a:ea typeface="+mn-ea"/>
                <a:cs typeface="+mn-cs"/>
              </a:rPr>
              <a:t>Records cohort. Reprinted with permission from Rodriguez M, Shah AD, </a:t>
            </a:r>
            <a:r>
              <a:rPr lang="en-US" sz="1200" b="0" i="0" u="none" strike="noStrike" kern="1200" baseline="0" dirty="0" err="1">
                <a:solidFill>
                  <a:schemeClr val="tx1"/>
                </a:solidFill>
                <a:latin typeface="Times New Roman" panose="02020603050405020304" pitchFamily="18" charset="0"/>
                <a:ea typeface="+mn-ea"/>
                <a:cs typeface="+mn-cs"/>
              </a:rPr>
              <a:t>Denaxas</a:t>
            </a:r>
            <a:r>
              <a:rPr lang="en-US" sz="1200" b="0" i="0" u="none" strike="noStrike" kern="1200" baseline="0" dirty="0">
                <a:solidFill>
                  <a:schemeClr val="tx1"/>
                </a:solidFill>
                <a:latin typeface="Times New Roman" panose="02020603050405020304" pitchFamily="18" charset="0"/>
                <a:ea typeface="+mn-ea"/>
                <a:cs typeface="+mn-cs"/>
              </a:rPr>
              <a:t> S, White IR, Caulfield MJ, </a:t>
            </a:r>
            <a:r>
              <a:rPr lang="en-US" sz="1200" b="0" i="0" u="none" strike="noStrike" kern="1200" baseline="0" dirty="0" err="1">
                <a:solidFill>
                  <a:schemeClr val="tx1"/>
                </a:solidFill>
                <a:latin typeface="Times New Roman" panose="02020603050405020304" pitchFamily="18" charset="0"/>
                <a:ea typeface="+mn-ea"/>
                <a:cs typeface="+mn-cs"/>
              </a:rPr>
              <a:t>Deanfield</a:t>
            </a:r>
            <a:endParaRPr lang="en-US" sz="1200" b="0" i="0" u="none" strike="noStrike" kern="1200" baseline="0" dirty="0">
              <a:solidFill>
                <a:schemeClr val="tx1"/>
              </a:solidFill>
              <a:latin typeface="Times New Roman" panose="02020603050405020304" pitchFamily="18" charset="0"/>
              <a:ea typeface="+mn-ea"/>
              <a:cs typeface="+mn-cs"/>
            </a:endParaRPr>
          </a:p>
          <a:p>
            <a:r>
              <a:rPr lang="en-US" sz="1200" b="0" i="0" u="none" strike="noStrike" kern="1200" baseline="0" dirty="0">
                <a:solidFill>
                  <a:schemeClr val="tx1"/>
                </a:solidFill>
                <a:latin typeface="Times New Roman" panose="02020603050405020304" pitchFamily="18" charset="0"/>
                <a:ea typeface="+mn-ea"/>
                <a:cs typeface="+mn-cs"/>
              </a:rPr>
              <a:t>JE, Smeeth </a:t>
            </a:r>
            <a:r>
              <a:rPr lang="en-US" sz="1200" b="0" i="0" u="none" strike="noStrike" kern="1200" baseline="0" dirty="0" err="1">
                <a:solidFill>
                  <a:schemeClr val="tx1"/>
                </a:solidFill>
                <a:latin typeface="Times New Roman" panose="02020603050405020304" pitchFamily="18" charset="0"/>
                <a:ea typeface="+mn-ea"/>
                <a:cs typeface="+mn-cs"/>
              </a:rPr>
              <a:t>L,Williams</a:t>
            </a:r>
            <a:r>
              <a:rPr lang="en-US" sz="1200" b="0" i="0" u="none" strike="noStrike" kern="1200" baseline="0" dirty="0">
                <a:solidFill>
                  <a:schemeClr val="tx1"/>
                </a:solidFill>
                <a:latin typeface="Times New Roman" panose="02020603050405020304" pitchFamily="18" charset="0"/>
                <a:ea typeface="+mn-ea"/>
                <a:cs typeface="+mn-cs"/>
              </a:rPr>
              <a:t> B, </a:t>
            </a:r>
            <a:r>
              <a:rPr lang="en-US" sz="1200" b="0" i="0" u="none" strike="noStrike" kern="1200" baseline="0" dirty="0" err="1">
                <a:solidFill>
                  <a:schemeClr val="tx1"/>
                </a:solidFill>
                <a:latin typeface="Times New Roman" panose="02020603050405020304" pitchFamily="18" charset="0"/>
                <a:ea typeface="+mn-ea"/>
                <a:cs typeface="+mn-cs"/>
              </a:rPr>
              <a:t>Hingorani</a:t>
            </a:r>
            <a:r>
              <a:rPr lang="en-US" sz="1200" b="0" i="0" u="none" strike="noStrike" kern="1200" baseline="0" dirty="0">
                <a:solidFill>
                  <a:schemeClr val="tx1"/>
                </a:solidFill>
                <a:latin typeface="Times New Roman" panose="02020603050405020304" pitchFamily="18" charset="0"/>
                <a:ea typeface="+mn-ea"/>
                <a:cs typeface="+mn-cs"/>
              </a:rPr>
              <a:t> A, Hemingway H: Blood pressure and incidence of twelve cardiovascular diseases:</a:t>
            </a:r>
          </a:p>
          <a:p>
            <a:r>
              <a:rPr lang="en-US" sz="1200" b="0" i="0" u="none" strike="noStrike" kern="1200" baseline="0" dirty="0">
                <a:solidFill>
                  <a:schemeClr val="tx1"/>
                </a:solidFill>
                <a:latin typeface="Times New Roman" panose="02020603050405020304" pitchFamily="18" charset="0"/>
                <a:ea typeface="+mn-ea"/>
                <a:cs typeface="+mn-cs"/>
              </a:rPr>
              <a:t>Lifetime risks, healthy life-years lost, and age-specific associations in 125 million people. Lancet 383: 1899–1911,</a:t>
            </a:r>
          </a:p>
          <a:p>
            <a:r>
              <a:rPr lang="de-DE" sz="1200" b="0" i="0" u="none" strike="noStrike" kern="1200" baseline="0" dirty="0">
                <a:solidFill>
                  <a:schemeClr val="tx1"/>
                </a:solidFill>
                <a:latin typeface="Times New Roman" panose="02020603050405020304" pitchFamily="18" charset="0"/>
                <a:ea typeface="+mn-ea"/>
                <a:cs typeface="+mn-cs"/>
              </a:rPr>
              <a:t>2014.</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120</a:t>
            </a:fld>
            <a:endParaRPr lang="de-DE" altLang="de-DE"/>
          </a:p>
        </p:txBody>
      </p:sp>
    </p:spTree>
    <p:extLst>
      <p:ext uri="{BB962C8B-B14F-4D97-AF65-F5344CB8AC3E}">
        <p14:creationId xmlns:p14="http://schemas.microsoft.com/office/powerpoint/2010/main" val="1243892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7ACAB9-BA2E-4E69-90B4-D6DA063DA85A}" type="slidenum">
              <a:rPr lang="de-DE" altLang="de-DE"/>
              <a:pPr/>
              <a:t>121</a:t>
            </a:fld>
            <a:endParaRPr lang="de-DE" altLang="de-DE"/>
          </a:p>
        </p:txBody>
      </p:sp>
      <p:sp>
        <p:nvSpPr>
          <p:cNvPr id="296962" name="Rectangle 2"/>
          <p:cNvSpPr>
            <a:spLocks noGrp="1" noRot="1" noChangeAspect="1" noChangeArrowheads="1" noTextEdit="1"/>
          </p:cNvSpPr>
          <p:nvPr>
            <p:ph type="sldImg"/>
          </p:nvPr>
        </p:nvSpPr>
        <p:spPr>
          <a:xfrm>
            <a:off x="1290638" y="301625"/>
            <a:ext cx="4572000" cy="3429000"/>
          </a:xfrm>
          <a:ln/>
        </p:spPr>
      </p:sp>
      <p:sp>
        <p:nvSpPr>
          <p:cNvPr id="296963" name="Rectangle 3"/>
          <p:cNvSpPr>
            <a:spLocks noGrp="1" noChangeArrowheads="1"/>
          </p:cNvSpPr>
          <p:nvPr>
            <p:ph type="body" idx="1"/>
          </p:nvPr>
        </p:nvSpPr>
        <p:spPr>
          <a:xfrm>
            <a:off x="668338" y="3959225"/>
            <a:ext cx="5851525" cy="4297363"/>
          </a:xfrm>
          <a:ln/>
        </p:spPr>
        <p:txBody>
          <a:bodyPr lIns="91167" tIns="45584" rIns="91167" bIns="45584"/>
          <a:lstStyle/>
          <a:p>
            <a:pPr marL="228600" indent="-228600" defTabSz="949325"/>
            <a:r>
              <a:rPr lang="en-US" altLang="de-DE" b="1"/>
              <a:t>Slide 6</a:t>
            </a:r>
          </a:p>
          <a:p>
            <a:pPr marL="228600" indent="-228600" defTabSz="949325"/>
            <a:r>
              <a:rPr lang="en-US" altLang="de-DE" b="1"/>
              <a:t>BP and coronary disease risk</a:t>
            </a:r>
          </a:p>
          <a:p>
            <a:pPr marL="228600" indent="-228600" defTabSz="949325">
              <a:buFontTx/>
              <a:buChar char="•"/>
            </a:pPr>
            <a:r>
              <a:rPr lang="en-US" altLang="de-DE" sz="1000"/>
              <a:t>Franklin et al re-analyzed the Framingham 36-year data and the offspring study to identify the relative roles of SBP, DBP, and pulse pressure (PP) in predicting CHD. (Franklin, et al. 1999)</a:t>
            </a:r>
          </a:p>
          <a:p>
            <a:pPr marL="228600" indent="-228600" defTabSz="949325">
              <a:buFontTx/>
              <a:buChar char="•"/>
            </a:pPr>
            <a:r>
              <a:rPr lang="en-US" altLang="de-DE" sz="1000"/>
              <a:t>For any level of DBP, those with higher SBP had a greater risk of CHD. (Franklin, et al. 1999)</a:t>
            </a:r>
          </a:p>
          <a:p>
            <a:pPr marL="228600" indent="-228600" defTabSz="949325">
              <a:buFontTx/>
              <a:buChar char="•"/>
            </a:pPr>
            <a:r>
              <a:rPr lang="en-US" altLang="de-DE" sz="1000"/>
              <a:t>SBP appears to play a greater role in determining BP stage and eligibility for therapy than previously believed. (Lloyd-Jones, et al. 1999)</a:t>
            </a:r>
          </a:p>
          <a:p>
            <a:pPr marL="228600" indent="-228600" defTabSz="949325">
              <a:buFontTx/>
              <a:buChar char="•"/>
            </a:pPr>
            <a:r>
              <a:rPr lang="en-US" altLang="de-DE" sz="1000"/>
              <a:t>Future guidelines might consider a greater role for SBP than for DBP in determining the presence of hypertension, risk of cardiovascular events, eligibility for therapy, and benefits of treatment. (Lloyd-Jones, et al. 1999)</a:t>
            </a:r>
          </a:p>
          <a:p>
            <a:pPr marL="228600" indent="-228600" defTabSz="949325">
              <a:buFontTx/>
              <a:buChar char="•"/>
            </a:pPr>
            <a:endParaRPr lang="en-US" altLang="de-DE" sz="1000"/>
          </a:p>
          <a:p>
            <a:pPr marL="228600" indent="-228600" defTabSz="949325"/>
            <a:r>
              <a:rPr lang="en-US" altLang="de-DE" sz="1000" b="1"/>
              <a:t>References</a:t>
            </a:r>
          </a:p>
          <a:p>
            <a:pPr marL="228600" indent="-228600" defTabSz="949325">
              <a:buFontTx/>
              <a:buChar char="•"/>
            </a:pPr>
            <a:r>
              <a:rPr lang="en-US" altLang="de-DE" sz="1000"/>
              <a:t>Franklin SS, Khan SA, Wong ND, Larson, MG, Levy D. Is pulse pressure useful in predicting risk for coronary heart disease? The Framingham Heart Study. </a:t>
            </a:r>
            <a:r>
              <a:rPr lang="en-US" altLang="de-DE" sz="1000" i="1"/>
              <a:t>Circ</a:t>
            </a:r>
            <a:r>
              <a:rPr lang="en-US" altLang="de-DE" sz="1000"/>
              <a:t>. 1999;100:354-360.</a:t>
            </a:r>
          </a:p>
          <a:p>
            <a:pPr marL="228600" indent="-228600" defTabSz="949325">
              <a:buFontTx/>
              <a:buChar char="•"/>
            </a:pPr>
            <a:r>
              <a:rPr lang="en-US" altLang="de-DE" sz="1000"/>
              <a:t>Lloyd-Jones DM, Evans JC, Larson MG, O’Donnell CJ, Levy D. Differential impact of systolic and diastolic blood pressure level on JNC-VI staging. Joint National Committee on Prevention, Detection, Evaluation, and Treatment of High Blood Pressure. </a:t>
            </a:r>
            <a:r>
              <a:rPr lang="en-US" altLang="de-DE" sz="1000" i="1"/>
              <a:t>Hypertens</a:t>
            </a:r>
            <a:r>
              <a:rPr lang="en-US" altLang="de-DE" sz="1000"/>
              <a:t>. 1999;34:381-385.</a:t>
            </a:r>
          </a:p>
        </p:txBody>
      </p:sp>
    </p:spTree>
    <p:extLst>
      <p:ext uri="{BB962C8B-B14F-4D97-AF65-F5344CB8AC3E}">
        <p14:creationId xmlns:p14="http://schemas.microsoft.com/office/powerpoint/2010/main" val="1575010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Prevalence of uncontrolled hypertension by different guidelines (significant P values for comparison of prevalence of uncontrolled hypertension by the 2014 evidence-based guideline [EBG] with other guidelines for each subgroup are marked in by symbols).</a:t>
            </a:r>
          </a:p>
          <a:p>
            <a:r>
              <a:rPr lang="en-US" sz="1200" b="0" i="0" u="none" strike="noStrike" kern="1200" baseline="0" dirty="0">
                <a:solidFill>
                  <a:schemeClr val="tx1"/>
                </a:solidFill>
                <a:latin typeface="Times New Roman" panose="02020603050405020304" pitchFamily="18" charset="0"/>
                <a:ea typeface="+mn-ea"/>
                <a:cs typeface="+mn-cs"/>
              </a:rPr>
              <a:t>(A) Overall prevalence of uncontrolled hypertension by different guidelines. (B) Age group–specific prevalence of uncontrolled hypertension</a:t>
            </a:r>
          </a:p>
          <a:p>
            <a:r>
              <a:rPr lang="en-US" sz="1200" b="0" i="0" u="none" strike="noStrike" kern="1200" baseline="0" dirty="0">
                <a:solidFill>
                  <a:schemeClr val="tx1"/>
                </a:solidFill>
                <a:latin typeface="Times New Roman" panose="02020603050405020304" pitchFamily="18" charset="0"/>
                <a:ea typeface="+mn-ea"/>
                <a:cs typeface="+mn-cs"/>
              </a:rPr>
              <a:t>by different guidelines. (C) sex-specific prevalence of uncontrolled hypertension by different guidelines. (D) Race-specific prevalence of</a:t>
            </a:r>
          </a:p>
          <a:p>
            <a:r>
              <a:rPr lang="en-US" sz="1200" b="0" i="0" u="none" strike="noStrike" kern="1200" baseline="0" dirty="0">
                <a:solidFill>
                  <a:schemeClr val="tx1"/>
                </a:solidFill>
                <a:latin typeface="Times New Roman" panose="02020603050405020304" pitchFamily="18" charset="0"/>
                <a:ea typeface="+mn-ea"/>
                <a:cs typeface="+mn-cs"/>
              </a:rPr>
              <a:t>uncontrolled hypertension by different guidelines. (E) Group-specific prevalence of uncontrolled hypertension by different guidelines (based</a:t>
            </a:r>
          </a:p>
          <a:p>
            <a:r>
              <a:rPr lang="de-DE" sz="1200" b="0" i="0" u="none" strike="noStrike" kern="1200" baseline="0" dirty="0">
                <a:solidFill>
                  <a:schemeClr val="tx1"/>
                </a:solidFill>
                <a:latin typeface="Times New Roman" panose="02020603050405020304" pitchFamily="18" charset="0"/>
                <a:ea typeface="+mn-ea"/>
                <a:cs typeface="+mn-cs"/>
              </a:rPr>
              <a:t>on CKD and </a:t>
            </a:r>
            <a:r>
              <a:rPr lang="de-DE" sz="1200" b="0" i="0" u="none" strike="noStrike" kern="1200" baseline="0" dirty="0" err="1">
                <a:solidFill>
                  <a:schemeClr val="tx1"/>
                </a:solidFill>
                <a:latin typeface="Times New Roman" panose="02020603050405020304" pitchFamily="18" charset="0"/>
                <a:ea typeface="+mn-ea"/>
                <a:cs typeface="+mn-cs"/>
              </a:rPr>
              <a:t>diabetes</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status</a:t>
            </a:r>
            <a:r>
              <a:rPr lang="de-DE" sz="1200" b="0" i="0" u="none" strike="noStrike" kern="1200" baseline="0" dirty="0">
                <a:solidFill>
                  <a:schemeClr val="tx1"/>
                </a:solidFill>
                <a:latin typeface="Times New Roman" panose="02020603050405020304" pitchFamily="18" charset="0"/>
                <a:ea typeface="+mn-ea"/>
                <a:cs typeface="+mn-cs"/>
              </a:rPr>
              <a:t>). CHEP, Canadian Hypertension Education </a:t>
            </a:r>
            <a:r>
              <a:rPr lang="de-DE" sz="1200" b="0" i="0" u="none" strike="noStrike" kern="1200" baseline="0" dirty="0" err="1">
                <a:solidFill>
                  <a:schemeClr val="tx1"/>
                </a:solidFill>
                <a:latin typeface="Times New Roman" panose="02020603050405020304" pitchFamily="18" charset="0"/>
                <a:ea typeface="+mn-ea"/>
                <a:cs typeface="+mn-cs"/>
              </a:rPr>
              <a:t>Program</a:t>
            </a:r>
            <a:r>
              <a:rPr lang="de-DE" sz="1200" b="0" i="0" u="none" strike="noStrike" kern="1200" baseline="0" dirty="0">
                <a:solidFill>
                  <a:schemeClr val="tx1"/>
                </a:solidFill>
                <a:latin typeface="Times New Roman" panose="02020603050405020304" pitchFamily="18" charset="0"/>
                <a:ea typeface="+mn-ea"/>
                <a:cs typeface="+mn-cs"/>
              </a:rPr>
              <a:t>; ESH, European Society of Hypertension. *P=0.001;</a:t>
            </a:r>
          </a:p>
          <a:p>
            <a:r>
              <a:rPr lang="en-US" sz="1200" b="0" i="0" u="none" strike="noStrike" kern="1200" baseline="0" dirty="0" err="1">
                <a:solidFill>
                  <a:schemeClr val="tx1"/>
                </a:solidFill>
                <a:latin typeface="Times New Roman" panose="02020603050405020304" pitchFamily="18" charset="0"/>
                <a:ea typeface="+mn-ea"/>
                <a:cs typeface="+mn-cs"/>
              </a:rPr>
              <a:t>xP</a:t>
            </a:r>
            <a:r>
              <a:rPr lang="en-US" sz="1200" b="0" i="0" u="none" strike="noStrike" kern="1200" baseline="0" dirty="0">
                <a:solidFill>
                  <a:schemeClr val="tx1"/>
                </a:solidFill>
                <a:latin typeface="Times New Roman" panose="02020603050405020304" pitchFamily="18" charset="0"/>
                <a:ea typeface="+mn-ea"/>
                <a:cs typeface="+mn-cs"/>
              </a:rPr>
              <a:t>=0.002; #P=0.003; ^P=0.01; ¶P=0.03; </a:t>
            </a:r>
            <a:r>
              <a:rPr lang="en-US" sz="1200" b="0" i="0" u="none" strike="noStrike" kern="1200" baseline="0" dirty="0" err="1">
                <a:solidFill>
                  <a:schemeClr val="tx1"/>
                </a:solidFill>
                <a:latin typeface="Times New Roman" panose="02020603050405020304" pitchFamily="18" charset="0"/>
                <a:ea typeface="+mn-ea"/>
                <a:cs typeface="+mn-cs"/>
              </a:rPr>
              <a:t>uP</a:t>
            </a:r>
            <a:r>
              <a:rPr lang="en-US" sz="1200" b="0" i="0" u="none" strike="noStrike" kern="1200" baseline="0" dirty="0">
                <a:solidFill>
                  <a:schemeClr val="tx1"/>
                </a:solidFill>
                <a:latin typeface="Times New Roman" panose="02020603050405020304" pitchFamily="18" charset="0"/>
                <a:ea typeface="+mn-ea"/>
                <a:cs typeface="+mn-cs"/>
              </a:rPr>
              <a:t>=0.05. </a:t>
            </a:r>
          </a:p>
          <a:p>
            <a:r>
              <a:rPr lang="en-US" sz="1200" b="0" i="0" u="none" strike="noStrike" kern="1200" baseline="0" dirty="0" err="1">
                <a:solidFill>
                  <a:schemeClr val="tx1"/>
                </a:solidFill>
                <a:latin typeface="Times New Roman" panose="02020603050405020304" pitchFamily="18" charset="0"/>
                <a:ea typeface="+mn-ea"/>
                <a:cs typeface="+mn-cs"/>
              </a:rPr>
              <a:t>Sakhuja</a:t>
            </a:r>
            <a:r>
              <a:rPr lang="en-US" sz="1200" b="0" i="0" u="none" strike="noStrike" kern="1200" baseline="0" dirty="0">
                <a:solidFill>
                  <a:schemeClr val="tx1"/>
                </a:solidFill>
                <a:latin typeface="Times New Roman" panose="02020603050405020304" pitchFamily="18" charset="0"/>
                <a:ea typeface="+mn-ea"/>
                <a:cs typeface="+mn-cs"/>
              </a:rPr>
              <a:t> A et al: Uncontrolled hypertension by the 2014 evidence-based guideline: Results from NHANES 2011-2012. J </a:t>
            </a:r>
            <a:r>
              <a:rPr lang="en-US" sz="1200" b="0" i="0" u="none" strike="noStrike" kern="1200" baseline="0" dirty="0" err="1">
                <a:solidFill>
                  <a:schemeClr val="tx1"/>
                </a:solidFill>
                <a:latin typeface="Times New Roman" panose="02020603050405020304" pitchFamily="18" charset="0"/>
                <a:ea typeface="+mn-ea"/>
                <a:cs typeface="+mn-cs"/>
              </a:rPr>
              <a:t>Hypertens</a:t>
            </a:r>
            <a:r>
              <a:rPr lang="en-US" sz="1200" b="0" i="0" u="none" strike="noStrike" kern="1200" baseline="0" dirty="0">
                <a:solidFill>
                  <a:schemeClr val="tx1"/>
                </a:solidFill>
                <a:latin typeface="Times New Roman" panose="02020603050405020304" pitchFamily="18" charset="0"/>
                <a:ea typeface="+mn-ea"/>
                <a:cs typeface="+mn-cs"/>
              </a:rPr>
              <a:t> 33: 644–651, 2015.</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123</a:t>
            </a:fld>
            <a:endParaRPr lang="de-DE" altLang="de-DE"/>
          </a:p>
        </p:txBody>
      </p:sp>
    </p:spTree>
    <p:extLst>
      <p:ext uri="{BB962C8B-B14F-4D97-AF65-F5344CB8AC3E}">
        <p14:creationId xmlns:p14="http://schemas.microsoft.com/office/powerpoint/2010/main" val="28800596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New insights into the roles of dietary potassium, plasma potassium, intracellular chloride, and membrane polarity on the</a:t>
            </a:r>
          </a:p>
          <a:p>
            <a:r>
              <a:rPr lang="en-US" sz="1200" b="0" i="0" u="none" strike="noStrike" kern="1200" baseline="0" dirty="0">
                <a:solidFill>
                  <a:schemeClr val="tx1"/>
                </a:solidFill>
                <a:latin typeface="Times New Roman" panose="02020603050405020304" pitchFamily="18" charset="0"/>
                <a:ea typeface="+mn-ea"/>
                <a:cs typeface="+mn-cs"/>
              </a:rPr>
              <a:t>regulation of sodium and potassium balance and BP (the adrenal-renal axis). In states of high potassium intake, plasma potassium</a:t>
            </a:r>
          </a:p>
          <a:p>
            <a:r>
              <a:rPr lang="en-US" sz="1200" b="0" i="0" u="none" strike="noStrike" kern="1200" baseline="0" dirty="0">
                <a:solidFill>
                  <a:schemeClr val="tx1"/>
                </a:solidFill>
                <a:latin typeface="Times New Roman" panose="02020603050405020304" pitchFamily="18" charset="0"/>
                <a:ea typeface="+mn-ea"/>
                <a:cs typeface="+mn-cs"/>
              </a:rPr>
              <a:t>increases, resulting in cell membrane depolarization accompanied by increased intracellular calcium in the adrenal and increased</a:t>
            </a:r>
          </a:p>
          <a:p>
            <a:r>
              <a:rPr lang="en-US" sz="1200" b="0" i="0" u="none" strike="noStrike" kern="1200" baseline="0" dirty="0">
                <a:solidFill>
                  <a:schemeClr val="tx1"/>
                </a:solidFill>
                <a:latin typeface="Times New Roman" panose="02020603050405020304" pitchFamily="18" charset="0"/>
                <a:ea typeface="+mn-ea"/>
                <a:cs typeface="+mn-cs"/>
              </a:rPr>
              <a:t>intracellular chloride in the distal convoluted tubule (DCT). In the adrenal, this results in increased aldosterone secretion, which</a:t>
            </a:r>
          </a:p>
          <a:p>
            <a:r>
              <a:rPr lang="en-US" sz="1200" b="0" i="0" u="none" strike="noStrike" kern="1200" baseline="0" dirty="0">
                <a:solidFill>
                  <a:schemeClr val="tx1"/>
                </a:solidFill>
                <a:latin typeface="Times New Roman" panose="02020603050405020304" pitchFamily="18" charset="0"/>
                <a:ea typeface="+mn-ea"/>
                <a:cs typeface="+mn-cs"/>
              </a:rPr>
              <a:t>will act on connecting tubule/collecting duct (CNT/CD) to promote </a:t>
            </a:r>
            <a:r>
              <a:rPr lang="en-US" sz="1200" b="0" i="0" u="none" strike="noStrike" kern="1200" baseline="0" dirty="0" err="1">
                <a:solidFill>
                  <a:schemeClr val="tx1"/>
                </a:solidFill>
                <a:latin typeface="Times New Roman" panose="02020603050405020304" pitchFamily="18" charset="0"/>
                <a:ea typeface="+mn-ea"/>
                <a:cs typeface="+mn-cs"/>
              </a:rPr>
              <a:t>kaliuresis</a:t>
            </a:r>
            <a:r>
              <a:rPr lang="en-US" sz="1200" b="0" i="0" u="none" strike="noStrike" kern="1200" baseline="0" dirty="0">
                <a:solidFill>
                  <a:schemeClr val="tx1"/>
                </a:solidFill>
                <a:latin typeface="Times New Roman" panose="02020603050405020304" pitchFamily="18" charset="0"/>
                <a:ea typeface="+mn-ea"/>
                <a:cs typeface="+mn-cs"/>
              </a:rPr>
              <a:t>. In DCT, high intracellular chloride directly inhibits</a:t>
            </a:r>
          </a:p>
          <a:p>
            <a:r>
              <a:rPr lang="en-US" sz="1200" b="0" i="0" u="none" strike="noStrike" kern="1200" baseline="0" dirty="0">
                <a:solidFill>
                  <a:schemeClr val="tx1"/>
                </a:solidFill>
                <a:latin typeface="Times New Roman" panose="02020603050405020304" pitchFamily="18" charset="0"/>
                <a:ea typeface="+mn-ea"/>
                <a:cs typeface="+mn-cs"/>
              </a:rPr>
              <a:t>with-no-lysine kinase 1 (WNK1), resulting in decreased phosphorylation of NCC and </a:t>
            </a:r>
            <a:r>
              <a:rPr lang="en-US" sz="1200" b="0" i="0" u="none" strike="noStrike" kern="1200" baseline="0" dirty="0" err="1">
                <a:solidFill>
                  <a:schemeClr val="tx1"/>
                </a:solidFill>
                <a:latin typeface="Times New Roman" panose="02020603050405020304" pitchFamily="18" charset="0"/>
                <a:ea typeface="+mn-ea"/>
                <a:cs typeface="+mn-cs"/>
              </a:rPr>
              <a:t>natriuresis</a:t>
            </a:r>
            <a:r>
              <a:rPr lang="en-US" sz="1200" b="0" i="0" u="none" strike="noStrike" kern="1200" baseline="0" dirty="0">
                <a:solidFill>
                  <a:schemeClr val="tx1"/>
                </a:solidFill>
                <a:latin typeface="Times New Roman" panose="02020603050405020304" pitchFamily="18" charset="0"/>
                <a:ea typeface="+mn-ea"/>
                <a:cs typeface="+mn-cs"/>
              </a:rPr>
              <a:t>. The net balance is one of</a:t>
            </a:r>
          </a:p>
          <a:p>
            <a:r>
              <a:rPr lang="en-US" sz="1200" b="0" i="0" u="none" strike="noStrike" kern="1200" baseline="0" dirty="0" err="1">
                <a:solidFill>
                  <a:schemeClr val="tx1"/>
                </a:solidFill>
                <a:latin typeface="Times New Roman" panose="02020603050405020304" pitchFamily="18" charset="0"/>
                <a:ea typeface="+mn-ea"/>
                <a:cs typeface="+mn-cs"/>
              </a:rPr>
              <a:t>natriuresis</a:t>
            </a:r>
            <a:r>
              <a:rPr lang="en-US" sz="1200" b="0" i="0" u="none" strike="noStrike" kern="1200" baseline="0" dirty="0">
                <a:solidFill>
                  <a:schemeClr val="tx1"/>
                </a:solidFill>
                <a:latin typeface="Times New Roman" panose="02020603050405020304" pitchFamily="18" charset="0"/>
                <a:ea typeface="+mn-ea"/>
                <a:cs typeface="+mn-cs"/>
              </a:rPr>
              <a:t>, </a:t>
            </a:r>
            <a:r>
              <a:rPr lang="en-US" sz="1200" b="0" i="0" u="none" strike="noStrike" kern="1200" baseline="0" dirty="0" err="1">
                <a:solidFill>
                  <a:schemeClr val="tx1"/>
                </a:solidFill>
                <a:latin typeface="Times New Roman" panose="02020603050405020304" pitchFamily="18" charset="0"/>
                <a:ea typeface="+mn-ea"/>
                <a:cs typeface="+mn-cs"/>
              </a:rPr>
              <a:t>kaliuresis</a:t>
            </a:r>
            <a:r>
              <a:rPr lang="en-US" sz="1200" b="0" i="0" u="none" strike="noStrike" kern="1200" baseline="0" dirty="0">
                <a:solidFill>
                  <a:schemeClr val="tx1"/>
                </a:solidFill>
                <a:latin typeface="Times New Roman" panose="02020603050405020304" pitchFamily="18" charset="0"/>
                <a:ea typeface="+mn-ea"/>
                <a:cs typeface="+mn-cs"/>
              </a:rPr>
              <a:t>, and lower BP. In states of low potassium intake, plasma potassium falls, leading to opposite effects on</a:t>
            </a:r>
          </a:p>
          <a:p>
            <a:r>
              <a:rPr lang="en-US" sz="1200" b="0" i="0" u="none" strike="noStrike" kern="1200" baseline="0" dirty="0">
                <a:solidFill>
                  <a:schemeClr val="tx1"/>
                </a:solidFill>
                <a:latin typeface="Times New Roman" panose="02020603050405020304" pitchFamily="18" charset="0"/>
                <a:ea typeface="+mn-ea"/>
                <a:cs typeface="+mn-cs"/>
              </a:rPr>
              <a:t>aldosterone production (decreased) and NCC phosphorylation. Therefore, the net result is sodium and potassium retention and</a:t>
            </a:r>
          </a:p>
          <a:p>
            <a:r>
              <a:rPr lang="de-DE" sz="1200" b="0" i="0" u="none" strike="noStrike" kern="1200" baseline="0" dirty="0" err="1">
                <a:solidFill>
                  <a:schemeClr val="tx1"/>
                </a:solidFill>
                <a:latin typeface="Times New Roman" panose="02020603050405020304" pitchFamily="18" charset="0"/>
                <a:ea typeface="+mn-ea"/>
                <a:cs typeface="+mn-cs"/>
              </a:rPr>
              <a:t>increased</a:t>
            </a:r>
            <a:r>
              <a:rPr lang="de-DE" sz="1200" b="0" i="0" u="none" strike="noStrike" kern="1200" baseline="0" dirty="0">
                <a:solidFill>
                  <a:schemeClr val="tx1"/>
                </a:solidFill>
                <a:latin typeface="Times New Roman" panose="02020603050405020304" pitchFamily="18" charset="0"/>
                <a:ea typeface="+mn-ea"/>
                <a:cs typeface="+mn-cs"/>
              </a:rPr>
              <a:t> BP.  </a:t>
            </a:r>
          </a:p>
          <a:p>
            <a:r>
              <a:rPr lang="de-DE" sz="1200" b="0" i="0" u="none" strike="noStrike" kern="1200" baseline="0" dirty="0" err="1">
                <a:solidFill>
                  <a:schemeClr val="tx1"/>
                </a:solidFill>
                <a:latin typeface="Times New Roman" panose="02020603050405020304" pitchFamily="18" charset="0"/>
                <a:ea typeface="+mn-ea"/>
                <a:cs typeface="+mn-cs"/>
              </a:rPr>
              <a:t>Terker</a:t>
            </a:r>
            <a:r>
              <a:rPr lang="de-DE" sz="1200" b="0" i="0" u="none" strike="noStrike" kern="1200" baseline="0" dirty="0">
                <a:solidFill>
                  <a:schemeClr val="tx1"/>
                </a:solidFill>
                <a:latin typeface="Times New Roman" panose="02020603050405020304" pitchFamily="18" charset="0"/>
                <a:ea typeface="+mn-ea"/>
                <a:cs typeface="+mn-cs"/>
              </a:rPr>
              <a:t> AS et al : </a:t>
            </a:r>
            <a:r>
              <a:rPr lang="de-DE" sz="1200" b="1" i="0" u="none" strike="noStrike" kern="1200" baseline="0" dirty="0" err="1">
                <a:solidFill>
                  <a:schemeClr val="tx1"/>
                </a:solidFill>
                <a:latin typeface="Times New Roman" panose="02020603050405020304" pitchFamily="18" charset="0"/>
                <a:ea typeface="+mn-ea"/>
                <a:cs typeface="+mn-cs"/>
              </a:rPr>
              <a:t>Potassium</a:t>
            </a:r>
            <a:r>
              <a:rPr lang="de-DE" sz="1200" b="1" i="0" u="none" strike="noStrike" kern="1200" baseline="0" dirty="0">
                <a:solidFill>
                  <a:schemeClr val="tx1"/>
                </a:solidFill>
                <a:latin typeface="Times New Roman" panose="02020603050405020304" pitchFamily="18" charset="0"/>
                <a:ea typeface="+mn-ea"/>
                <a:cs typeface="+mn-cs"/>
              </a:rPr>
              <a:t> </a:t>
            </a:r>
            <a:r>
              <a:rPr lang="de-DE" sz="1200" b="1" i="0" u="none" strike="noStrike" kern="1200" baseline="0" dirty="0" err="1">
                <a:solidFill>
                  <a:schemeClr val="tx1"/>
                </a:solidFill>
                <a:latin typeface="Times New Roman" panose="02020603050405020304" pitchFamily="18" charset="0"/>
                <a:ea typeface="+mn-ea"/>
                <a:cs typeface="+mn-cs"/>
              </a:rPr>
              <a:t>modulates</a:t>
            </a:r>
            <a:r>
              <a:rPr lang="de-DE" sz="1200" b="1" i="0" u="none" strike="noStrike" kern="1200" baseline="0" dirty="0">
                <a:solidFill>
                  <a:schemeClr val="tx1"/>
                </a:solidFill>
                <a:latin typeface="Times New Roman" panose="02020603050405020304" pitchFamily="18" charset="0"/>
                <a:ea typeface="+mn-ea"/>
                <a:cs typeface="+mn-cs"/>
              </a:rPr>
              <a:t> </a:t>
            </a:r>
            <a:r>
              <a:rPr lang="de-DE" sz="1200" b="1" i="0" u="none" strike="noStrike" kern="1200" baseline="0" dirty="0" err="1">
                <a:solidFill>
                  <a:schemeClr val="tx1"/>
                </a:solidFill>
                <a:latin typeface="Times New Roman" panose="02020603050405020304" pitchFamily="18" charset="0"/>
                <a:ea typeface="+mn-ea"/>
                <a:cs typeface="+mn-cs"/>
              </a:rPr>
              <a:t>electrolyte</a:t>
            </a:r>
            <a:r>
              <a:rPr lang="de-DE" sz="1200" b="1" i="0" u="none" strike="noStrike" kern="1200" baseline="0" dirty="0">
                <a:solidFill>
                  <a:schemeClr val="tx1"/>
                </a:solidFill>
                <a:latin typeface="Times New Roman" panose="02020603050405020304" pitchFamily="18" charset="0"/>
                <a:ea typeface="+mn-ea"/>
                <a:cs typeface="+mn-cs"/>
              </a:rPr>
              <a:t> </a:t>
            </a:r>
            <a:r>
              <a:rPr lang="de-DE" sz="1200" b="1" i="0" u="none" strike="noStrike" kern="1200" baseline="0" dirty="0" err="1">
                <a:solidFill>
                  <a:schemeClr val="tx1"/>
                </a:solidFill>
                <a:latin typeface="Times New Roman" panose="02020603050405020304" pitchFamily="18" charset="0"/>
                <a:ea typeface="+mn-ea"/>
                <a:cs typeface="+mn-cs"/>
              </a:rPr>
              <a:t>balance</a:t>
            </a:r>
            <a:r>
              <a:rPr lang="de-DE" sz="1200" b="1" i="0" u="none" strike="noStrike" kern="1200" baseline="0" dirty="0">
                <a:solidFill>
                  <a:schemeClr val="tx1"/>
                </a:solidFill>
                <a:latin typeface="Times New Roman" panose="02020603050405020304" pitchFamily="18" charset="0"/>
                <a:ea typeface="+mn-ea"/>
                <a:cs typeface="+mn-cs"/>
              </a:rPr>
              <a:t> and </a:t>
            </a:r>
            <a:r>
              <a:rPr lang="en-US" sz="1200" b="1" i="0" u="none" strike="noStrike" kern="1200" baseline="0" dirty="0">
                <a:solidFill>
                  <a:schemeClr val="tx1"/>
                </a:solidFill>
                <a:latin typeface="Times New Roman" panose="02020603050405020304" pitchFamily="18" charset="0"/>
                <a:ea typeface="+mn-ea"/>
                <a:cs typeface="+mn-cs"/>
              </a:rPr>
              <a:t>blood pressure through effects on distal cell voltage and chloride. </a:t>
            </a:r>
            <a:r>
              <a:rPr lang="en-US" sz="1200" b="0" i="0" u="none" strike="noStrike" kern="1200" baseline="0" dirty="0">
                <a:solidFill>
                  <a:schemeClr val="tx1"/>
                </a:solidFill>
                <a:latin typeface="Times New Roman" panose="02020603050405020304" pitchFamily="18" charset="0"/>
                <a:ea typeface="+mn-ea"/>
                <a:cs typeface="+mn-cs"/>
              </a:rPr>
              <a:t>Cell </a:t>
            </a:r>
            <a:r>
              <a:rPr lang="en-US" sz="1200" b="0" i="0" u="none" strike="noStrike" kern="1200" baseline="0" dirty="0" err="1">
                <a:solidFill>
                  <a:schemeClr val="tx1"/>
                </a:solidFill>
                <a:latin typeface="Times New Roman" panose="02020603050405020304" pitchFamily="18" charset="0"/>
                <a:ea typeface="+mn-ea"/>
                <a:cs typeface="+mn-cs"/>
              </a:rPr>
              <a:t>Metab</a:t>
            </a:r>
            <a:r>
              <a:rPr lang="en-US" sz="1200" b="0" i="0" u="none" strike="noStrike" kern="1200" baseline="0" dirty="0">
                <a:solidFill>
                  <a:schemeClr val="tx1"/>
                </a:solidFill>
                <a:latin typeface="Times New Roman" panose="02020603050405020304" pitchFamily="18" charset="0"/>
                <a:ea typeface="+mn-ea"/>
                <a:cs typeface="+mn-cs"/>
              </a:rPr>
              <a:t> 21: 39–50, 2015.</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124</a:t>
            </a:fld>
            <a:endParaRPr lang="de-DE" altLang="de-DE"/>
          </a:p>
        </p:txBody>
      </p:sp>
    </p:spTree>
    <p:extLst>
      <p:ext uri="{BB962C8B-B14F-4D97-AF65-F5344CB8AC3E}">
        <p14:creationId xmlns:p14="http://schemas.microsoft.com/office/powerpoint/2010/main" val="15770909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err="1">
                <a:solidFill>
                  <a:schemeClr val="tx1"/>
                </a:solidFill>
                <a:latin typeface="Times New Roman" panose="02020603050405020304" pitchFamily="18" charset="0"/>
                <a:ea typeface="+mn-ea"/>
                <a:cs typeface="+mn-cs"/>
              </a:rPr>
              <a:t>Benetos</a:t>
            </a:r>
            <a:r>
              <a:rPr lang="en-US" sz="1200" kern="1200" dirty="0">
                <a:solidFill>
                  <a:schemeClr val="tx1"/>
                </a:solidFill>
                <a:latin typeface="Times New Roman" panose="02020603050405020304" pitchFamily="18" charset="0"/>
                <a:ea typeface="+mn-ea"/>
                <a:cs typeface="+mn-cs"/>
              </a:rPr>
              <a:t>, A., et al., </a:t>
            </a:r>
            <a:r>
              <a:rPr lang="en-US" sz="1200" i="1" kern="1200" dirty="0">
                <a:solidFill>
                  <a:schemeClr val="tx1"/>
                </a:solidFill>
                <a:latin typeface="Times New Roman" panose="02020603050405020304" pitchFamily="18" charset="0"/>
                <a:ea typeface="+mn-ea"/>
                <a:cs typeface="+mn-cs"/>
              </a:rPr>
              <a:t>Polypharmacy in the Aging Patient: Management of Hypertension in Octogenarians.</a:t>
            </a:r>
            <a:r>
              <a:rPr lang="en-US" sz="1200" i="0" kern="1200" dirty="0">
                <a:solidFill>
                  <a:schemeClr val="tx1"/>
                </a:solidFill>
                <a:latin typeface="Times New Roman" panose="02020603050405020304" pitchFamily="18" charset="0"/>
                <a:ea typeface="+mn-ea"/>
                <a:cs typeface="+mn-cs"/>
              </a:rPr>
              <a:t> JAMA, 2015. </a:t>
            </a:r>
            <a:r>
              <a:rPr lang="en-US" sz="1200" b="1" i="0" kern="1200" dirty="0">
                <a:solidFill>
                  <a:schemeClr val="tx1"/>
                </a:solidFill>
                <a:latin typeface="Times New Roman" panose="02020603050405020304" pitchFamily="18" charset="0"/>
                <a:ea typeface="+mn-ea"/>
                <a:cs typeface="+mn-cs"/>
              </a:rPr>
              <a:t>314</a:t>
            </a:r>
            <a:r>
              <a:rPr lang="en-US" sz="1200" b="0" i="0" kern="1200" dirty="0">
                <a:solidFill>
                  <a:schemeClr val="tx1"/>
                </a:solidFill>
                <a:latin typeface="Times New Roman" panose="02020603050405020304" pitchFamily="18" charset="0"/>
                <a:ea typeface="+mn-ea"/>
                <a:cs typeface="+mn-cs"/>
              </a:rPr>
              <a:t>(2): p. 170-80.</a:t>
            </a:r>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125</a:t>
            </a:fld>
            <a:endParaRPr lang="de-DE" altLang="de-DE"/>
          </a:p>
        </p:txBody>
      </p:sp>
    </p:spTree>
    <p:extLst>
      <p:ext uri="{BB962C8B-B14F-4D97-AF65-F5344CB8AC3E}">
        <p14:creationId xmlns:p14="http://schemas.microsoft.com/office/powerpoint/2010/main" val="26967781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0E6959-AE07-4958-B2C0-170BD23500D7}" type="slidenum">
              <a:rPr lang="de-DE"/>
              <a:pPr/>
              <a:t>126</a:t>
            </a:fld>
            <a:endParaRPr lang="de-DE"/>
          </a:p>
        </p:txBody>
      </p:sp>
      <p:sp>
        <p:nvSpPr>
          <p:cNvPr id="403458" name="Rectangle 2"/>
          <p:cNvSpPr>
            <a:spLocks noGrp="1" noRot="1" noChangeAspect="1" noChangeArrowheads="1" noTextEdit="1"/>
          </p:cNvSpPr>
          <p:nvPr>
            <p:ph type="sldImg"/>
          </p:nvPr>
        </p:nvSpPr>
        <p:spPr>
          <a:xfrm>
            <a:off x="1144588" y="685800"/>
            <a:ext cx="4572000" cy="3429000"/>
          </a:xfrm>
          <a:ln/>
        </p:spPr>
      </p:sp>
      <p:sp>
        <p:nvSpPr>
          <p:cNvPr id="403459" name="Rectangle 3"/>
          <p:cNvSpPr>
            <a:spLocks noGrp="1" noChangeArrowheads="1"/>
          </p:cNvSpPr>
          <p:nvPr>
            <p:ph type="body" idx="1"/>
          </p:nvPr>
        </p:nvSpPr>
        <p:spPr>
          <a:xfrm>
            <a:off x="914400" y="4343400"/>
            <a:ext cx="5029200" cy="4114800"/>
          </a:xfrm>
        </p:spPr>
        <p:txBody>
          <a:bodyPr lIns="91167" tIns="45584" rIns="91167" bIns="45584"/>
          <a:lstStyle/>
          <a:p>
            <a:endParaRPr lang="fr-FR"/>
          </a:p>
        </p:txBody>
      </p:sp>
    </p:spTree>
    <p:extLst>
      <p:ext uri="{BB962C8B-B14F-4D97-AF65-F5344CB8AC3E}">
        <p14:creationId xmlns:p14="http://schemas.microsoft.com/office/powerpoint/2010/main" val="42374195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a:solidFill>
                  <a:schemeClr val="tx1"/>
                </a:solidFill>
                <a:latin typeface="Times New Roman" panose="02020603050405020304" pitchFamily="18" charset="0"/>
                <a:ea typeface="+mn-ea"/>
                <a:cs typeface="+mn-cs"/>
              </a:rPr>
              <a:t>Rund 10% aller Patienten mit arterieller Hypertonie, die medikamentös </a:t>
            </a:r>
            <a:r>
              <a:rPr lang="de-DE" sz="1200" b="0" i="0" u="none" strike="noStrike" kern="1200" baseline="0" dirty="0" err="1">
                <a:solidFill>
                  <a:schemeClr val="tx1"/>
                </a:solidFill>
                <a:latin typeface="Times New Roman" panose="02020603050405020304" pitchFamily="18" charset="0"/>
                <a:ea typeface="+mn-ea"/>
                <a:cs typeface="+mn-cs"/>
              </a:rPr>
              <a:t>antihypertensiv</a:t>
            </a:r>
            <a:r>
              <a:rPr lang="de-DE" sz="1200" b="0" i="0" u="none" strike="noStrike" kern="1200" baseline="0" dirty="0">
                <a:solidFill>
                  <a:schemeClr val="tx1"/>
                </a:solidFill>
                <a:latin typeface="Times New Roman" panose="02020603050405020304" pitchFamily="18" charset="0"/>
                <a:ea typeface="+mn-ea"/>
                <a:cs typeface="+mn-cs"/>
              </a:rPr>
              <a:t> behandelt wer- den, können als „schwer einstellbar“ bzw. „therapieresistent“ eingestuft werden. Eine Therapieresistenz liegt definitionsgemäß vor, wenn trotz einer dreifachen </a:t>
            </a:r>
            <a:r>
              <a:rPr lang="de-DE" sz="1200" b="0" i="0" u="none" strike="noStrike" kern="1200" baseline="0" dirty="0" err="1">
                <a:solidFill>
                  <a:schemeClr val="tx1"/>
                </a:solidFill>
                <a:latin typeface="Times New Roman" panose="02020603050405020304" pitchFamily="18" charset="0"/>
                <a:ea typeface="+mn-ea"/>
                <a:cs typeface="+mn-cs"/>
              </a:rPr>
              <a:t>antihypertensiven</a:t>
            </a:r>
            <a:r>
              <a:rPr lang="de-DE" sz="1200" b="0" i="0" u="none" strike="noStrike" kern="1200" baseline="0" dirty="0">
                <a:solidFill>
                  <a:schemeClr val="tx1"/>
                </a:solidFill>
                <a:latin typeface="Times New Roman" panose="02020603050405020304" pitchFamily="18" charset="0"/>
                <a:ea typeface="+mn-ea"/>
                <a:cs typeface="+mn-cs"/>
              </a:rPr>
              <a:t> Medikation inkl. eines </a:t>
            </a:r>
            <a:r>
              <a:rPr lang="de-DE" sz="1200" b="0" i="0" u="none" strike="noStrike" kern="1200" baseline="0" dirty="0" err="1">
                <a:solidFill>
                  <a:schemeClr val="tx1"/>
                </a:solidFill>
                <a:latin typeface="Times New Roman" panose="02020603050405020304" pitchFamily="18" charset="0"/>
                <a:ea typeface="+mn-ea"/>
                <a:cs typeface="+mn-cs"/>
              </a:rPr>
              <a:t>Diure</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tikums</a:t>
            </a:r>
            <a:r>
              <a:rPr lang="de-DE" sz="1200" b="0" i="0" u="none" strike="noStrike" kern="1200" baseline="0" dirty="0">
                <a:solidFill>
                  <a:schemeClr val="tx1"/>
                </a:solidFill>
                <a:latin typeface="Times New Roman" panose="02020603050405020304" pitchFamily="18" charset="0"/>
                <a:ea typeface="+mn-ea"/>
                <a:cs typeface="+mn-cs"/>
              </a:rPr>
              <a:t> Zielblutdruckwerte unter 140/90 mm </a:t>
            </a:r>
            <a:r>
              <a:rPr lang="de-DE" sz="1200" b="0" i="0" u="none" strike="noStrike" kern="1200" baseline="0" dirty="0" err="1">
                <a:solidFill>
                  <a:schemeClr val="tx1"/>
                </a:solidFill>
                <a:latin typeface="Times New Roman" panose="02020603050405020304" pitchFamily="18" charset="0"/>
                <a:ea typeface="+mn-ea"/>
                <a:cs typeface="+mn-cs"/>
              </a:rPr>
              <a:t>Hg</a:t>
            </a:r>
            <a:r>
              <a:rPr lang="de-DE" sz="1200" b="0" i="0" u="none" strike="noStrike" kern="1200" baseline="0" dirty="0">
                <a:solidFill>
                  <a:schemeClr val="tx1"/>
                </a:solidFill>
                <a:latin typeface="Times New Roman" panose="02020603050405020304" pitchFamily="18" charset="0"/>
                <a:ea typeface="+mn-ea"/>
                <a:cs typeface="+mn-cs"/>
              </a:rPr>
              <a:t> nicht erreicht werden. Patienten mit </a:t>
            </a:r>
            <a:r>
              <a:rPr lang="de-DE" sz="1200" b="0" i="0" u="none" strike="noStrike" kern="1200" baseline="0" dirty="0" err="1">
                <a:solidFill>
                  <a:schemeClr val="tx1"/>
                </a:solidFill>
                <a:latin typeface="Times New Roman" panose="02020603050405020304" pitchFamily="18" charset="0"/>
                <a:ea typeface="+mn-ea"/>
                <a:cs typeface="+mn-cs"/>
              </a:rPr>
              <a:t>therapieresisten</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ter</a:t>
            </a:r>
            <a:r>
              <a:rPr lang="de-DE" sz="1200" b="0" i="0" u="none" strike="noStrike" kern="1200" baseline="0" dirty="0">
                <a:solidFill>
                  <a:schemeClr val="tx1"/>
                </a:solidFill>
                <a:latin typeface="Times New Roman" panose="02020603050405020304" pitchFamily="18" charset="0"/>
                <a:ea typeface="+mn-ea"/>
                <a:cs typeface="+mn-cs"/>
              </a:rPr>
              <a:t> Hypertonie tragen ein hohes Risiko für </a:t>
            </a:r>
            <a:r>
              <a:rPr lang="de-DE" sz="1200" b="0" i="0" u="none" strike="noStrike" kern="1200" baseline="0" dirty="0" err="1">
                <a:solidFill>
                  <a:schemeClr val="tx1"/>
                </a:solidFill>
                <a:latin typeface="Times New Roman" panose="02020603050405020304" pitchFamily="18" charset="0"/>
                <a:ea typeface="+mn-ea"/>
                <a:cs typeface="+mn-cs"/>
              </a:rPr>
              <a:t>Hypertoniefolgeerkrankungen</a:t>
            </a:r>
            <a:r>
              <a:rPr lang="de-DE" sz="1200" b="0" i="0" u="none" strike="noStrike" kern="1200" baseline="0" dirty="0">
                <a:solidFill>
                  <a:schemeClr val="tx1"/>
                </a:solidFill>
                <a:latin typeface="Times New Roman" panose="02020603050405020304" pitchFamily="18" charset="0"/>
                <a:ea typeface="+mn-ea"/>
                <a:cs typeface="+mn-cs"/>
              </a:rPr>
              <a:t>, besonders bei Vorliegen zu- </a:t>
            </a:r>
            <a:r>
              <a:rPr lang="de-DE" sz="1200" b="0" i="0" u="none" strike="noStrike" kern="1200" baseline="0" dirty="0" err="1">
                <a:solidFill>
                  <a:schemeClr val="tx1"/>
                </a:solidFill>
                <a:latin typeface="Times New Roman" panose="02020603050405020304" pitchFamily="18" charset="0"/>
                <a:ea typeface="+mn-ea"/>
                <a:cs typeface="+mn-cs"/>
              </a:rPr>
              <a:t>sätzlicher</a:t>
            </a:r>
            <a:r>
              <a:rPr lang="de-DE" sz="1200" b="0" i="0" u="none" strike="noStrike" kern="1200" baseline="0" dirty="0">
                <a:solidFill>
                  <a:schemeClr val="tx1"/>
                </a:solidFill>
                <a:latin typeface="Times New Roman" panose="02020603050405020304" pitchFamily="18" charset="0"/>
                <a:ea typeface="+mn-ea"/>
                <a:cs typeface="+mn-cs"/>
              </a:rPr>
              <a:t> kardiovaskulärer Risikofaktoren wie Diabetes mellitus, </a:t>
            </a:r>
            <a:r>
              <a:rPr lang="de-DE" sz="1200" b="0" i="0" u="none" strike="noStrike" kern="1200" baseline="0" dirty="0" err="1">
                <a:solidFill>
                  <a:schemeClr val="tx1"/>
                </a:solidFill>
                <a:latin typeface="Times New Roman" panose="02020603050405020304" pitchFamily="18" charset="0"/>
                <a:ea typeface="+mn-ea"/>
                <a:cs typeface="+mn-cs"/>
              </a:rPr>
              <a:t>Hyperlipidämie</a:t>
            </a:r>
            <a:r>
              <a:rPr lang="de-DE" sz="1200" b="0" i="0" u="none" strike="noStrike" kern="1200" baseline="0" dirty="0">
                <a:solidFill>
                  <a:schemeClr val="tx1"/>
                </a:solidFill>
                <a:latin typeface="Times New Roman" panose="02020603050405020304" pitchFamily="18" charset="0"/>
                <a:ea typeface="+mn-ea"/>
                <a:cs typeface="+mn-cs"/>
              </a:rPr>
              <a:t> und Nikotinkonsum. Die Genese einer schwer einstellbaren Hypertonie ist oft multifaktoriell. Häufig trägt eine nicht </a:t>
            </a:r>
            <a:r>
              <a:rPr lang="de-DE" sz="1200" b="0" i="0" u="none" strike="noStrike" kern="1200" baseline="0" dirty="0" err="1">
                <a:solidFill>
                  <a:schemeClr val="tx1"/>
                </a:solidFill>
                <a:latin typeface="Times New Roman" panose="02020603050405020304" pitchFamily="18" charset="0"/>
                <a:ea typeface="+mn-ea"/>
                <a:cs typeface="+mn-cs"/>
              </a:rPr>
              <a:t>sachge</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mäß</a:t>
            </a:r>
            <a:r>
              <a:rPr lang="de-DE" sz="1200" b="0" i="0" u="none" strike="noStrike" kern="1200" baseline="0" dirty="0">
                <a:solidFill>
                  <a:schemeClr val="tx1"/>
                </a:solidFill>
                <a:latin typeface="Times New Roman" panose="02020603050405020304" pitchFamily="18" charset="0"/>
                <a:ea typeface="+mn-ea"/>
                <a:cs typeface="+mn-cs"/>
              </a:rPr>
              <a:t> durchgeführte Blutdruckmessung zu falsch hohen Blutdruckwerten bei. Non-Compliance in </a:t>
            </a:r>
            <a:r>
              <a:rPr lang="de-DE" sz="1200" b="0" i="0" u="none" strike="noStrike" kern="1200" baseline="0" dirty="0" err="1">
                <a:solidFill>
                  <a:schemeClr val="tx1"/>
                </a:solidFill>
                <a:latin typeface="Times New Roman" panose="02020603050405020304" pitchFamily="18" charset="0"/>
                <a:ea typeface="+mn-ea"/>
                <a:cs typeface="+mn-cs"/>
              </a:rPr>
              <a:t>Be</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zug</a:t>
            </a:r>
            <a:r>
              <a:rPr lang="de-DE" sz="1200" b="0" i="0" u="none" strike="noStrike" kern="1200" baseline="0" dirty="0">
                <a:solidFill>
                  <a:schemeClr val="tx1"/>
                </a:solidFill>
                <a:latin typeface="Times New Roman" panose="02020603050405020304" pitchFamily="18" charset="0"/>
                <a:ea typeface="+mn-ea"/>
                <a:cs typeface="+mn-cs"/>
              </a:rPr>
              <a:t> auf die Einnahme der verordneten </a:t>
            </a:r>
            <a:r>
              <a:rPr lang="de-DE" sz="1200" b="0" i="0" u="none" strike="noStrike" kern="1200" baseline="0" dirty="0" err="1">
                <a:solidFill>
                  <a:schemeClr val="tx1"/>
                </a:solidFill>
                <a:latin typeface="Times New Roman" panose="02020603050405020304" pitchFamily="18" charset="0"/>
                <a:ea typeface="+mn-ea"/>
                <a:cs typeface="+mn-cs"/>
              </a:rPr>
              <a:t>Antihypertensiva</a:t>
            </a:r>
            <a:r>
              <a:rPr lang="de-DE" sz="1200" b="0" i="0" u="none" strike="noStrike" kern="1200" baseline="0" dirty="0">
                <a:solidFill>
                  <a:schemeClr val="tx1"/>
                </a:solidFill>
                <a:latin typeface="Times New Roman" panose="02020603050405020304" pitchFamily="18" charset="0"/>
                <a:ea typeface="+mn-ea"/>
                <a:cs typeface="+mn-cs"/>
              </a:rPr>
              <a:t> scheint bei etwa jedem fünften Betroffenen die Hauptursache der Therapieresistenz zu sein. Bei rund 10% der Patienten mit therapieresistenter Hyper- </a:t>
            </a:r>
            <a:r>
              <a:rPr lang="de-DE" sz="1200" b="0" i="0" u="none" strike="noStrike" kern="1200" baseline="0" dirty="0" err="1">
                <a:solidFill>
                  <a:schemeClr val="tx1"/>
                </a:solidFill>
                <a:latin typeface="Times New Roman" panose="02020603050405020304" pitchFamily="18" charset="0"/>
                <a:ea typeface="+mn-ea"/>
                <a:cs typeface="+mn-cs"/>
              </a:rPr>
              <a:t>tonie</a:t>
            </a:r>
            <a:r>
              <a:rPr lang="de-DE" sz="1200" b="0" i="0" u="none" strike="noStrike" kern="1200" baseline="0" dirty="0">
                <a:solidFill>
                  <a:schemeClr val="tx1"/>
                </a:solidFill>
                <a:latin typeface="Times New Roman" panose="02020603050405020304" pitchFamily="18" charset="0"/>
                <a:ea typeface="+mn-ea"/>
                <a:cs typeface="+mn-cs"/>
              </a:rPr>
              <a:t> liegt eine bisher unbehandelte, unvermutete bzw. neu hinzugetretene sekundäre </a:t>
            </a:r>
            <a:r>
              <a:rPr lang="de-DE" sz="1200" b="0" i="0" u="none" strike="noStrike" kern="1200" baseline="0" dirty="0" err="1">
                <a:solidFill>
                  <a:schemeClr val="tx1"/>
                </a:solidFill>
                <a:latin typeface="Times New Roman" panose="02020603050405020304" pitchFamily="18" charset="0"/>
                <a:ea typeface="+mn-ea"/>
                <a:cs typeface="+mn-cs"/>
              </a:rPr>
              <a:t>Hypertonieform</a:t>
            </a:r>
            <a:r>
              <a:rPr lang="de-DE" sz="1200" b="0" i="0" u="none" strike="noStrike" kern="1200" baseline="0" dirty="0">
                <a:solidFill>
                  <a:schemeClr val="tx1"/>
                </a:solidFill>
                <a:latin typeface="Times New Roman" panose="02020603050405020304" pitchFamily="18" charset="0"/>
                <a:ea typeface="+mn-ea"/>
                <a:cs typeface="+mn-cs"/>
              </a:rPr>
              <a:t> vor. Das Ziel der Therapie ist die Normalisierung des Blutdrucks, die oft einen multifaktoriellen Ansatz erforderlich macht. Einer optimalen Dosierung der verordneten </a:t>
            </a:r>
            <a:r>
              <a:rPr lang="de-DE" sz="1200" b="0" i="0" u="none" strike="noStrike" kern="1200" baseline="0" dirty="0" err="1">
                <a:solidFill>
                  <a:schemeClr val="tx1"/>
                </a:solidFill>
                <a:latin typeface="Times New Roman" panose="02020603050405020304" pitchFamily="18" charset="0"/>
                <a:ea typeface="+mn-ea"/>
                <a:cs typeface="+mn-cs"/>
              </a:rPr>
              <a:t>Antihypertensiva</a:t>
            </a:r>
            <a:r>
              <a:rPr lang="de-DE" sz="1200" b="0" i="0" u="none" strike="noStrike" kern="1200" baseline="0" dirty="0">
                <a:solidFill>
                  <a:schemeClr val="tx1"/>
                </a:solidFill>
                <a:latin typeface="Times New Roman" panose="02020603050405020304" pitchFamily="18" charset="0"/>
                <a:ea typeface="+mn-ea"/>
                <a:cs typeface="+mn-cs"/>
              </a:rPr>
              <a:t> kommt dabei </a:t>
            </a:r>
            <a:r>
              <a:rPr lang="de-DE" sz="1200" b="0" i="0" u="none" strike="noStrike" kern="1200" baseline="0" dirty="0" err="1">
                <a:solidFill>
                  <a:schemeClr val="tx1"/>
                </a:solidFill>
                <a:latin typeface="Times New Roman" panose="02020603050405020304" pitchFamily="18" charset="0"/>
                <a:ea typeface="+mn-ea"/>
                <a:cs typeface="+mn-cs"/>
              </a:rPr>
              <a:t>beson</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dere</a:t>
            </a:r>
            <a:r>
              <a:rPr lang="de-DE" sz="1200" b="0" i="0" u="none" strike="noStrike" kern="1200" baseline="0" dirty="0">
                <a:solidFill>
                  <a:schemeClr val="tx1"/>
                </a:solidFill>
                <a:latin typeface="Times New Roman" panose="02020603050405020304" pitchFamily="18" charset="0"/>
                <a:ea typeface="+mn-ea"/>
                <a:cs typeface="+mn-cs"/>
              </a:rPr>
              <a:t> Bedeutung zu. Neuere invasive Verfahren (z. B. renale </a:t>
            </a:r>
            <a:r>
              <a:rPr lang="de-DE" sz="1200" b="0" i="0" u="none" strike="noStrike" kern="1200" baseline="0" dirty="0" err="1">
                <a:solidFill>
                  <a:schemeClr val="tx1"/>
                </a:solidFill>
                <a:latin typeface="Times New Roman" panose="02020603050405020304" pitchFamily="18" charset="0"/>
                <a:ea typeface="+mn-ea"/>
                <a:cs typeface="+mn-cs"/>
              </a:rPr>
              <a:t>Denervation</a:t>
            </a:r>
            <a:r>
              <a:rPr lang="de-DE" sz="1200" b="0" i="0" u="none" strike="noStrike" kern="1200" baseline="0" dirty="0">
                <a:solidFill>
                  <a:schemeClr val="tx1"/>
                </a:solidFill>
                <a:latin typeface="Times New Roman" panose="02020603050405020304" pitchFamily="18" charset="0"/>
                <a:ea typeface="+mn-ea"/>
                <a:cs typeface="+mn-cs"/>
              </a:rPr>
              <a:t>) ergänzen das therapeutische Arsenal bei therapieresistenter Hypertonie, wobei aus heutiger Sicht wegen der fehlenden </a:t>
            </a:r>
            <a:r>
              <a:rPr lang="de-DE" sz="1200" b="0" i="0" u="none" strike="noStrike" kern="1200" baseline="0" dirty="0" err="1">
                <a:solidFill>
                  <a:schemeClr val="tx1"/>
                </a:solidFill>
                <a:latin typeface="Times New Roman" panose="02020603050405020304" pitchFamily="18" charset="0"/>
                <a:ea typeface="+mn-ea"/>
                <a:cs typeface="+mn-cs"/>
              </a:rPr>
              <a:t>Langzeiter</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gebnisse</a:t>
            </a:r>
            <a:r>
              <a:rPr lang="de-DE" sz="1200" b="0" i="0" u="none" strike="noStrike" kern="1200" baseline="0" dirty="0">
                <a:solidFill>
                  <a:schemeClr val="tx1"/>
                </a:solidFill>
                <a:latin typeface="Times New Roman" panose="02020603050405020304" pitchFamily="18" charset="0"/>
                <a:ea typeface="+mn-ea"/>
                <a:cs typeface="+mn-cs"/>
              </a:rPr>
              <a:t> eine abschließende Bewertung dieser Ansätze noch nicht erfolgen kann. </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129</a:t>
            </a:fld>
            <a:endParaRPr lang="de-DE" altLang="de-DE"/>
          </a:p>
        </p:txBody>
      </p:sp>
    </p:spTree>
    <p:extLst>
      <p:ext uri="{BB962C8B-B14F-4D97-AF65-F5344CB8AC3E}">
        <p14:creationId xmlns:p14="http://schemas.microsoft.com/office/powerpoint/2010/main" val="3202923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Diagnostik</a:t>
            </a:r>
            <a:r>
              <a:rPr lang="en-US" dirty="0"/>
              <a:t>	https://www.leitlinien.de/themen/hypertonie/algorithmen/algorithmen-hypertonie/hypertonie-algorithmus-diagnostic		</a:t>
            </a:r>
            <a:r>
              <a:rPr lang="en-US" dirty="0" err="1"/>
              <a:t>letzter</a:t>
            </a:r>
            <a:r>
              <a:rPr lang="en-US" dirty="0"/>
              <a:t> </a:t>
            </a:r>
            <a:r>
              <a:rPr lang="en-US" dirty="0" err="1"/>
              <a:t>Zugriff</a:t>
            </a:r>
            <a:r>
              <a:rPr lang="en-US" dirty="0"/>
              <a:t> 16.09.2023</a:t>
            </a:r>
          </a:p>
          <a:p>
            <a:r>
              <a:rPr lang="de-DE" dirty="0"/>
              <a:t>Tabelle 5	https://www.leitlinien.de/themen/hypertonie/version-1/kapitel-3#tab5	letzter Zugriff 16.09.2023</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Tabelle 3	https://www.leitlinien.de/themen/hypertonie/version-1/kapitel-3#tab3	letzter Zugriff 16.09.2023</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Kopfzeilenplatzhalter 3"/>
          <p:cNvSpPr>
            <a:spLocks noGrp="1"/>
          </p:cNvSpPr>
          <p:nvPr>
            <p:ph type="hdr" sz="quarter" idx="10"/>
          </p:nvPr>
        </p:nvSpPr>
        <p:spPr/>
        <p:txBody>
          <a:bodyPr/>
          <a:lstStyle/>
          <a:p>
            <a:r>
              <a:rPr lang="en-US"/>
              <a:t>xxx</a:t>
            </a:r>
            <a:endParaRPr lang="de-DE"/>
          </a:p>
        </p:txBody>
      </p:sp>
      <p:sp>
        <p:nvSpPr>
          <p:cNvPr id="5" name="Datumsplatzhalter 4"/>
          <p:cNvSpPr>
            <a:spLocks noGrp="1"/>
          </p:cNvSpPr>
          <p:nvPr>
            <p:ph type="dt" idx="11"/>
          </p:nvPr>
        </p:nvSpPr>
        <p:spPr/>
        <p:txBody>
          <a:bodyPr/>
          <a:lstStyle/>
          <a:p>
            <a:fld id="{323DA32D-528B-4629-B1C5-6037C4C183E7}" type="datetime1">
              <a:rPr lang="de-DE" smtClean="0"/>
              <a:t>11.03.2025</a:t>
            </a:fld>
            <a:endParaRPr lang="de-DE"/>
          </a:p>
        </p:txBody>
      </p:sp>
      <p:sp>
        <p:nvSpPr>
          <p:cNvPr id="6" name="Fußzeilenplatzhalter 5"/>
          <p:cNvSpPr>
            <a:spLocks noGrp="1"/>
          </p:cNvSpPr>
          <p:nvPr>
            <p:ph type="ftr" sz="quarter" idx="12"/>
          </p:nvPr>
        </p:nvSpPr>
        <p:spPr/>
        <p:txBody>
          <a:bodyPr/>
          <a:lstStyle/>
          <a:p>
            <a:r>
              <a:rPr lang="en-US"/>
              <a:t>allgemeinmedizin@med.uni-goettingen.de</a:t>
            </a:r>
            <a:endParaRPr lang="de-DE" dirty="0"/>
          </a:p>
        </p:txBody>
      </p:sp>
      <p:sp>
        <p:nvSpPr>
          <p:cNvPr id="7" name="Foliennummernplatzhalter 6"/>
          <p:cNvSpPr>
            <a:spLocks noGrp="1"/>
          </p:cNvSpPr>
          <p:nvPr>
            <p:ph type="sldNum" sz="quarter" idx="13"/>
          </p:nvPr>
        </p:nvSpPr>
        <p:spPr/>
        <p:txBody>
          <a:bodyPr/>
          <a:lstStyle/>
          <a:p>
            <a:fld id="{C2BA3D65-E152-4792-8078-226897E94DAD}" type="slidenum">
              <a:rPr lang="de-DE" smtClean="0"/>
              <a:t>18</a:t>
            </a:fld>
            <a:endParaRPr lang="de-DE"/>
          </a:p>
        </p:txBody>
      </p:sp>
    </p:spTree>
    <p:extLst>
      <p:ext uri="{BB962C8B-B14F-4D97-AF65-F5344CB8AC3E}">
        <p14:creationId xmlns:p14="http://schemas.microsoft.com/office/powerpoint/2010/main" val="4210760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19</a:t>
            </a:fld>
            <a:endParaRPr lang="de-DE" altLang="de-DE"/>
          </a:p>
        </p:txBody>
      </p:sp>
    </p:spTree>
    <p:extLst>
      <p:ext uri="{BB962C8B-B14F-4D97-AF65-F5344CB8AC3E}">
        <p14:creationId xmlns:p14="http://schemas.microsoft.com/office/powerpoint/2010/main" val="1172115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C3BD7-619F-45F5-A470-71D15F62E6B4}" type="slidenum">
              <a:rPr lang="de-DE" altLang="de-DE"/>
              <a:pPr/>
              <a:t>20</a:t>
            </a:fld>
            <a:endParaRPr lang="de-DE" altLang="de-DE"/>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4014289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0D0D50-5BF5-4FDC-AB5F-3CE8912D0484}" type="slidenum">
              <a:rPr lang="de-DE" altLang="de-DE"/>
              <a:pPr/>
              <a:t>21</a:t>
            </a:fld>
            <a:endParaRPr lang="de-DE" altLang="de-DE"/>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38974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23</a:t>
            </a:fld>
            <a:endParaRPr lang="de-DE" altLang="de-DE"/>
          </a:p>
        </p:txBody>
      </p:sp>
    </p:spTree>
    <p:extLst>
      <p:ext uri="{BB962C8B-B14F-4D97-AF65-F5344CB8AC3E}">
        <p14:creationId xmlns:p14="http://schemas.microsoft.com/office/powerpoint/2010/main" val="3347564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63200" y="2286000"/>
            <a:ext cx="6476400" cy="1144800"/>
          </a:xfrm>
        </p:spPr>
        <p:txBody>
          <a:bodyPr/>
          <a:lstStyle>
            <a:lvl1pPr algn="l">
              <a:defRPr sz="3000" b="1"/>
            </a:lvl1pPr>
          </a:lstStyle>
          <a:p>
            <a:r>
              <a:rPr lang="de-DE"/>
              <a:t>Titelmasterformat durch Klicken bearbeiten</a:t>
            </a:r>
            <a:endParaRPr lang="de-DE" dirty="0"/>
          </a:p>
        </p:txBody>
      </p:sp>
      <p:sp>
        <p:nvSpPr>
          <p:cNvPr id="3" name="Untertitel 2"/>
          <p:cNvSpPr>
            <a:spLocks noGrp="1"/>
          </p:cNvSpPr>
          <p:nvPr>
            <p:ph type="subTitle" idx="1"/>
          </p:nvPr>
        </p:nvSpPr>
        <p:spPr>
          <a:xfrm>
            <a:off x="763200" y="3582000"/>
            <a:ext cx="6476400" cy="2059200"/>
          </a:xfrm>
        </p:spPr>
        <p:txBody>
          <a:bodyPr/>
          <a:lstStyle>
            <a:lvl1pPr marL="0" indent="0" algn="l">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Tree>
    <p:extLst>
      <p:ext uri="{BB962C8B-B14F-4D97-AF65-F5344CB8AC3E}">
        <p14:creationId xmlns:p14="http://schemas.microsoft.com/office/powerpoint/2010/main" val="163884736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4"/>
          <p:cNvSpPr>
            <a:spLocks noGrp="1"/>
          </p:cNvSpPr>
          <p:nvPr>
            <p:ph sz="quarter" idx="10"/>
          </p:nvPr>
        </p:nvSpPr>
        <p:spPr>
          <a:xfrm>
            <a:off x="562855" y="6308769"/>
            <a:ext cx="8310245" cy="432643"/>
          </a:xfrm>
        </p:spPr>
        <p:txBody>
          <a:bodyPr anchor="b">
            <a:noAutofit/>
          </a:bodyPr>
          <a:lstStyle>
            <a:lvl1pPr marL="0" indent="0">
              <a:spcBef>
                <a:spcPts val="0"/>
              </a:spcBef>
              <a:buNone/>
              <a:defRPr sz="675" b="0"/>
            </a:lvl1pPr>
            <a:lvl2pPr>
              <a:buNone/>
              <a:defRPr sz="1050"/>
            </a:lvl2pPr>
            <a:lvl3pPr>
              <a:buNone/>
              <a:defRPr sz="1050"/>
            </a:lvl3pPr>
            <a:lvl4pPr>
              <a:buNone/>
              <a:defRPr sz="900"/>
            </a:lvl4pPr>
            <a:lvl5pPr>
              <a:buNone/>
              <a:defRPr sz="825"/>
            </a:lvl5pPr>
          </a:lstStyle>
          <a:p>
            <a:pPr lvl="0"/>
            <a:r>
              <a:rPr lang="de-DE"/>
              <a:t>Mastertextformat bearbeiten</a:t>
            </a:r>
          </a:p>
        </p:txBody>
      </p:sp>
      <p:sp>
        <p:nvSpPr>
          <p:cNvPr id="4" name="Inhaltsplatzhalter 4"/>
          <p:cNvSpPr>
            <a:spLocks noGrp="1"/>
          </p:cNvSpPr>
          <p:nvPr>
            <p:ph sz="quarter" idx="11"/>
          </p:nvPr>
        </p:nvSpPr>
        <p:spPr>
          <a:xfrm>
            <a:off x="562855" y="5994444"/>
            <a:ext cx="8310245" cy="432643"/>
          </a:xfrm>
        </p:spPr>
        <p:txBody>
          <a:bodyPr anchor="b">
            <a:noAutofit/>
          </a:bodyPr>
          <a:lstStyle>
            <a:lvl1pPr marL="0" indent="0">
              <a:spcBef>
                <a:spcPts val="0"/>
              </a:spcBef>
              <a:buNone/>
              <a:defRPr sz="675" b="0">
                <a:solidFill>
                  <a:schemeClr val="bg1">
                    <a:lumMod val="50000"/>
                  </a:schemeClr>
                </a:solidFill>
              </a:defRPr>
            </a:lvl1pPr>
            <a:lvl2pPr>
              <a:buNone/>
              <a:defRPr sz="1050"/>
            </a:lvl2pPr>
            <a:lvl3pPr>
              <a:buNone/>
              <a:defRPr sz="1050"/>
            </a:lvl3pPr>
            <a:lvl4pPr>
              <a:buNone/>
              <a:defRPr sz="900"/>
            </a:lvl4pPr>
            <a:lvl5pPr>
              <a:buNone/>
              <a:defRPr sz="825"/>
            </a:lvl5pPr>
          </a:lstStyle>
          <a:p>
            <a:pPr lvl="0"/>
            <a:r>
              <a:rPr lang="de-DE"/>
              <a:t>Mastertextformat bearbeiten</a:t>
            </a:r>
          </a:p>
        </p:txBody>
      </p:sp>
      <p:sp>
        <p:nvSpPr>
          <p:cNvPr id="7" name="Foliennummernplatzhalter 3">
            <a:extLst>
              <a:ext uri="{FF2B5EF4-FFF2-40B4-BE49-F238E27FC236}">
                <a16:creationId xmlns:a16="http://schemas.microsoft.com/office/drawing/2014/main" id="{F18CC41D-53EB-4E41-AC97-27693DFFEAFE}"/>
              </a:ext>
            </a:extLst>
          </p:cNvPr>
          <p:cNvSpPr txBox="1">
            <a:spLocks/>
          </p:cNvSpPr>
          <p:nvPr userDrawn="1"/>
        </p:nvSpPr>
        <p:spPr>
          <a:xfrm>
            <a:off x="-93907" y="6492876"/>
            <a:ext cx="359890" cy="365125"/>
          </a:xfrm>
          <a:prstGeom prst="rect">
            <a:avLst/>
          </a:prstGeom>
        </p:spPr>
        <p:txBody>
          <a:bodyPr vert="horz" lIns="68580" tIns="34290" rIns="68580" bIns="34290" rtlCol="0" anchor="ctr"/>
          <a:lstStyle>
            <a:defPPr>
              <a:defRPr lang="de-DE"/>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F640A2-16FF-4DB8-A436-4B9D31543DCE}" type="slidenum">
              <a:rPr lang="de-DE" sz="675" smtClean="0"/>
              <a:pPr algn="ctr"/>
              <a:t>‹Nr.›</a:t>
            </a:fld>
            <a:endParaRPr lang="de-DE" sz="675"/>
          </a:p>
        </p:txBody>
      </p:sp>
      <p:grpSp>
        <p:nvGrpSpPr>
          <p:cNvPr id="5" name="Gruppieren 4">
            <a:extLst>
              <a:ext uri="{FF2B5EF4-FFF2-40B4-BE49-F238E27FC236}">
                <a16:creationId xmlns:a16="http://schemas.microsoft.com/office/drawing/2014/main" id="{6F619011-F6F9-42F3-F29B-2B8498049DF7}"/>
              </a:ext>
            </a:extLst>
          </p:cNvPr>
          <p:cNvGrpSpPr/>
          <p:nvPr userDrawn="1"/>
        </p:nvGrpSpPr>
        <p:grpSpPr>
          <a:xfrm>
            <a:off x="140233" y="189847"/>
            <a:ext cx="316967" cy="986122"/>
            <a:chOff x="135488" y="197047"/>
            <a:chExt cx="422623" cy="986122"/>
          </a:xfrm>
        </p:grpSpPr>
        <p:sp>
          <p:nvSpPr>
            <p:cNvPr id="6" name="Freihandform: Form 5">
              <a:extLst>
                <a:ext uri="{FF2B5EF4-FFF2-40B4-BE49-F238E27FC236}">
                  <a16:creationId xmlns:a16="http://schemas.microsoft.com/office/drawing/2014/main" id="{4914B6DB-E6EA-743A-3166-2976EB5283F4}"/>
                </a:ext>
              </a:extLst>
            </p:cNvPr>
            <p:cNvSpPr/>
            <p:nvPr/>
          </p:nvSpPr>
          <p:spPr>
            <a:xfrm>
              <a:off x="135488" y="47879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C121B4A6-4537-3F70-08E5-48842A725DC3}"/>
                </a:ext>
              </a:extLst>
            </p:cNvPr>
            <p:cNvSpPr/>
            <p:nvPr/>
          </p:nvSpPr>
          <p:spPr>
            <a:xfrm>
              <a:off x="135488" y="76054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BF1C5305-24A7-B41F-E0FC-301EDF374C72}"/>
                </a:ext>
              </a:extLst>
            </p:cNvPr>
            <p:cNvSpPr/>
            <p:nvPr/>
          </p:nvSpPr>
          <p:spPr>
            <a:xfrm>
              <a:off x="135488" y="1042295"/>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36BFDF3F-23B1-7EE6-40FB-27F875AAC7DE}"/>
                </a:ext>
              </a:extLst>
            </p:cNvPr>
            <p:cNvSpPr/>
            <p:nvPr/>
          </p:nvSpPr>
          <p:spPr>
            <a:xfrm>
              <a:off x="417237" y="197047"/>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57C7C7BC-E70F-70D9-B723-ADBFBE19E45E}"/>
                </a:ext>
              </a:extLst>
            </p:cNvPr>
            <p:cNvSpPr/>
            <p:nvPr/>
          </p:nvSpPr>
          <p:spPr>
            <a:xfrm>
              <a:off x="417237" y="47879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86740C41-E656-3430-C9D8-2148B551A154}"/>
                </a:ext>
              </a:extLst>
            </p:cNvPr>
            <p:cNvSpPr/>
            <p:nvPr/>
          </p:nvSpPr>
          <p:spPr>
            <a:xfrm>
              <a:off x="417237" y="760546"/>
              <a:ext cx="140874" cy="140874"/>
            </a:xfrm>
            <a:custGeom>
              <a:avLst/>
              <a:gdLst>
                <a:gd name="connsiteX0" fmla="*/ 0 w 140874"/>
                <a:gd name="connsiteY0" fmla="*/ 0 h 140874"/>
                <a:gd name="connsiteX1" fmla="*/ 140875 w 140874"/>
                <a:gd name="connsiteY1" fmla="*/ 0 h 140874"/>
                <a:gd name="connsiteX2" fmla="*/ 140875 w 140874"/>
                <a:gd name="connsiteY2" fmla="*/ 140875 h 140874"/>
                <a:gd name="connsiteX3" fmla="*/ 0 w 140874"/>
                <a:gd name="connsiteY3" fmla="*/ 140875 h 140874"/>
              </a:gdLst>
              <a:ahLst/>
              <a:cxnLst>
                <a:cxn ang="0">
                  <a:pos x="connsiteX0" y="connsiteY0"/>
                </a:cxn>
                <a:cxn ang="0">
                  <a:pos x="connsiteX1" y="connsiteY1"/>
                </a:cxn>
                <a:cxn ang="0">
                  <a:pos x="connsiteX2" y="connsiteY2"/>
                </a:cxn>
                <a:cxn ang="0">
                  <a:pos x="connsiteX3" y="connsiteY3"/>
                </a:cxn>
              </a:cxnLst>
              <a:rect l="l" t="t" r="r" b="b"/>
              <a:pathLst>
                <a:path w="140874" h="140874">
                  <a:moveTo>
                    <a:pt x="0" y="0"/>
                  </a:moveTo>
                  <a:lnTo>
                    <a:pt x="140875" y="0"/>
                  </a:lnTo>
                  <a:lnTo>
                    <a:pt x="140875" y="140875"/>
                  </a:lnTo>
                  <a:lnTo>
                    <a:pt x="0" y="140875"/>
                  </a:lnTo>
                  <a:close/>
                </a:path>
              </a:pathLst>
            </a:custGeom>
            <a:solidFill>
              <a:srgbClr val="F0AB00"/>
            </a:solidFill>
            <a:ln w="9525" cap="flat">
              <a:noFill/>
              <a:prstDash val="solid"/>
              <a:miter/>
            </a:ln>
          </p:spPr>
          <p:txBody>
            <a:bodyPr rtlCol="0" anchor="ctr"/>
            <a:lstStyle/>
            <a:p>
              <a:endParaRPr lang="de-DE"/>
            </a:p>
          </p:txBody>
        </p:sp>
      </p:grpSp>
    </p:spTree>
    <p:extLst>
      <p:ext uri="{BB962C8B-B14F-4D97-AF65-F5344CB8AC3E}">
        <p14:creationId xmlns:p14="http://schemas.microsoft.com/office/powerpoint/2010/main" val="3191229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457200" y="170133"/>
            <a:ext cx="8229600" cy="338328"/>
          </a:xfrm>
          <a:ln>
            <a:headEnd type="none"/>
            <a:tailEnd type="none"/>
          </a:ln>
        </p:spPr>
        <p:txBody>
          <a:bodyPr wrap="square" anchor="b">
            <a:normAutofit/>
          </a:bodyPr>
          <a:lstStyle>
            <a:lvl1pPr algn="ctr">
              <a:defRPr sz="1800" b="1" dirty="0"/>
            </a:lvl1pPr>
          </a:lstStyle>
          <a:p>
            <a:r>
              <a:rPr lang="en-US" dirty="0"/>
              <a:t>Click to edit Master title style</a:t>
            </a:r>
          </a:p>
        </p:txBody>
      </p:sp>
      <p:sp>
        <p:nvSpPr>
          <p:cNvPr id="3" name="Picture Placeholder 2"/>
          <p:cNvSpPr>
            <a:spLocks noGrp="1"/>
          </p:cNvSpPr>
          <p:nvPr>
            <p:ph type="pic" idx="1"/>
          </p:nvPr>
        </p:nvSpPr>
        <p:spPr bwMode="white">
          <a:xfrm>
            <a:off x="457200" y="541713"/>
            <a:ext cx="5715000" cy="5715000"/>
          </a:xfrm>
          <a:ln>
            <a:solidFill>
              <a:schemeClr val="dk1">
                <a:lumMod val="50000"/>
                <a:lumOff val="50000"/>
              </a:schemeClr>
            </a:solidFill>
            <a:headEnd type="none"/>
            <a:tailEnd type="none"/>
          </a:ln>
        </p:spPr>
        <p:txBody>
          <a:bodyPr wrap="square"/>
          <a:lstStyle>
            <a:lvl1pPr marL="0" indent="0">
              <a:buNone/>
              <a:defRPr sz="3200" dirty="0"/>
            </a:lvl1pPr>
            <a:lvl2pPr marL="457200" indent="0">
              <a:buNone/>
              <a:defRPr sz="2800" dirty="0"/>
            </a:lvl2pPr>
            <a:lvl3pPr marL="914400" indent="0">
              <a:buNone/>
              <a:defRPr sz="2400" dirty="0"/>
            </a:lvl3pPr>
            <a:lvl4pPr marL="1371600" indent="0">
              <a:buNone/>
              <a:defRPr sz="2000" dirty="0"/>
            </a:lvl4pPr>
            <a:lvl5pPr marL="1828800" indent="0">
              <a:buNone/>
              <a:defRPr sz="2000" dirty="0"/>
            </a:lvl5pPr>
            <a:lvl6pPr marL="2286000" indent="0">
              <a:buNone/>
              <a:defRPr sz="2000" dirty="0"/>
            </a:lvl6pPr>
            <a:lvl7pPr marL="2743200" indent="0">
              <a:buNone/>
              <a:defRPr sz="2000" dirty="0"/>
            </a:lvl7pPr>
            <a:lvl8pPr marL="3200400" indent="0">
              <a:buNone/>
              <a:defRPr sz="2000" dirty="0"/>
            </a:lvl8pPr>
            <a:lvl9pPr marL="3657600" indent="0">
              <a:buNone/>
              <a:defRPr sz="2000" dirty="0"/>
            </a:lvl9pPr>
          </a:lstStyle>
          <a:p>
            <a:endParaRPr lang="en-US" dirty="0"/>
          </a:p>
        </p:txBody>
      </p:sp>
      <p:sp>
        <p:nvSpPr>
          <p:cNvPr id="4" name="Text Placeholder 3"/>
          <p:cNvSpPr>
            <a:spLocks noGrp="1"/>
          </p:cNvSpPr>
          <p:nvPr>
            <p:ph type="body" sz="half" idx="2"/>
          </p:nvPr>
        </p:nvSpPr>
        <p:spPr bwMode="white">
          <a:xfrm>
            <a:off x="6248400" y="2438399"/>
            <a:ext cx="2438400" cy="3812703"/>
          </a:xfrm>
          <a:ln>
            <a:headEnd type="none"/>
            <a:tailEnd type="none"/>
          </a:ln>
        </p:spPr>
        <p:txBody>
          <a:bodyPr wrap="square" anchor="b">
            <a:normAutofit/>
          </a:bodyPr>
          <a:lstStyle>
            <a:lvl1pPr marL="0" indent="0">
              <a:buNone/>
              <a:defRPr sz="1000" dirty="0"/>
            </a:lvl1pPr>
            <a:lvl2pPr marL="457200" indent="0">
              <a:buNone/>
              <a:defRPr sz="1200" dirty="0"/>
            </a:lvl2pPr>
            <a:lvl3pPr marL="914400" indent="0">
              <a:buNone/>
              <a:defRPr sz="1000" dirty="0"/>
            </a:lvl3pPr>
            <a:lvl4pPr marL="1371600" indent="0">
              <a:buNone/>
              <a:defRPr sz="900" dirty="0"/>
            </a:lvl4pPr>
            <a:lvl5pPr marL="1828800" indent="0">
              <a:buNone/>
              <a:defRPr sz="900" dirty="0"/>
            </a:lvl5pPr>
            <a:lvl6pPr marL="2286000" indent="0">
              <a:buNone/>
              <a:defRPr sz="900" dirty="0"/>
            </a:lvl6pPr>
            <a:lvl7pPr marL="2743200" indent="0">
              <a:buNone/>
              <a:defRPr sz="900" dirty="0"/>
            </a:lvl7pPr>
            <a:lvl8pPr marL="3200400" indent="0">
              <a:buNone/>
              <a:defRPr sz="900" dirty="0"/>
            </a:lvl8pPr>
            <a:lvl9pPr marL="3657600" indent="0">
              <a:buNone/>
              <a:defRPr sz="900" dirty="0"/>
            </a:lvl9pPr>
          </a:lstStyle>
          <a:p>
            <a:r>
              <a:rPr lang="en-US" dirty="0"/>
              <a:t>Click to edit Master text styles</a:t>
            </a:r>
          </a:p>
        </p:txBody>
      </p:sp>
      <p:sp>
        <p:nvSpPr>
          <p:cNvPr id="6" name="Footer Placeholder 5"/>
          <p:cNvSpPr>
            <a:spLocks noGrp="1"/>
          </p:cNvSpPr>
          <p:nvPr>
            <p:ph type="ftr" sz="quarter" idx="11"/>
          </p:nvPr>
        </p:nvSpPr>
        <p:spPr bwMode="white">
          <a:xfrm>
            <a:off x="2667000" y="6356350"/>
            <a:ext cx="5638800" cy="365125"/>
          </a:xfrm>
          <a:ln>
            <a:headEnd type="none"/>
            <a:tailEnd type="none"/>
          </a:ln>
        </p:spPr>
        <p:txBody>
          <a:bodyPr wrap="square"/>
          <a:lstStyle>
            <a:lvl1pPr>
              <a:defRPr sz="900" dirty="0"/>
            </a:lvl1pPr>
          </a:lstStyle>
          <a:p>
            <a:r>
              <a:rPr lang="en-US" dirty="0"/>
              <a:t>Copyright © 2025 Wolters Kluwer. Published by Lippincott Williams &amp; Wilkins.</a:t>
            </a:r>
          </a:p>
        </p:txBody>
      </p:sp>
      <p:sp>
        <p:nvSpPr>
          <p:cNvPr id="7" name="Slide Number Placeholder 6"/>
          <p:cNvSpPr>
            <a:spLocks noGrp="1"/>
          </p:cNvSpPr>
          <p:nvPr>
            <p:ph type="sldNum" sz="quarter" idx="12"/>
          </p:nvPr>
        </p:nvSpPr>
        <p:spPr bwMode="white">
          <a:xfrm>
            <a:off x="8305800" y="6356350"/>
            <a:ext cx="381000" cy="365125"/>
          </a:xfrm>
          <a:ln>
            <a:headEnd type="none"/>
            <a:tailEnd type="none"/>
          </a:ln>
        </p:spPr>
        <p:txBody>
          <a:bodyPr wrap="square"/>
          <a:lstStyle>
            <a:lvl1pPr>
              <a:defRPr sz="900" dirty="0"/>
            </a:lvl1pPr>
          </a:lstStyle>
          <a:p>
            <a:fld id="{27A13296-8103-46F4-BA41-F532E14F2100}" type="slidenum">
              <a:rPr lang="en-US" dirty="0"/>
              <a:t>‹Nr.›</a:t>
            </a:fld>
            <a:endParaRPr lang="en-US" dirty="0"/>
          </a:p>
        </p:txBody>
      </p:sp>
      <p:sp>
        <p:nvSpPr>
          <p:cNvPr id="9" name="Text Placeholder 3"/>
          <p:cNvSpPr>
            <a:spLocks noGrp="1"/>
          </p:cNvSpPr>
          <p:nvPr>
            <p:ph type="body" sz="half" idx="13"/>
          </p:nvPr>
        </p:nvSpPr>
        <p:spPr bwMode="white">
          <a:xfrm>
            <a:off x="6248400" y="550652"/>
            <a:ext cx="2438400" cy="1831502"/>
          </a:xfrm>
          <a:ln>
            <a:headEnd type="none"/>
            <a:tailEnd type="none"/>
          </a:ln>
        </p:spPr>
        <p:txBody>
          <a:bodyPr wrap="square">
            <a:normAutofit/>
          </a:bodyPr>
          <a:lstStyle>
            <a:lvl1pPr marL="0" indent="0">
              <a:buNone/>
              <a:defRPr sz="1000" dirty="0"/>
            </a:lvl1pPr>
            <a:lvl2pPr marL="457200" indent="0">
              <a:buNone/>
              <a:defRPr sz="1200" dirty="0"/>
            </a:lvl2pPr>
            <a:lvl3pPr marL="914400" indent="0">
              <a:buNone/>
              <a:defRPr sz="1000" dirty="0"/>
            </a:lvl3pPr>
            <a:lvl4pPr marL="1371600" indent="0">
              <a:buNone/>
              <a:defRPr sz="900" dirty="0"/>
            </a:lvl4pPr>
            <a:lvl5pPr marL="1828800" indent="0">
              <a:buNone/>
              <a:defRPr sz="900" dirty="0"/>
            </a:lvl5pPr>
            <a:lvl6pPr marL="2286000" indent="0">
              <a:buNone/>
              <a:defRPr sz="900" dirty="0"/>
            </a:lvl6pPr>
            <a:lvl7pPr marL="2743200" indent="0">
              <a:buNone/>
              <a:defRPr sz="900" dirty="0"/>
            </a:lvl7pPr>
            <a:lvl8pPr marL="3200400" indent="0">
              <a:buNone/>
              <a:defRPr sz="900" dirty="0"/>
            </a:lvl8pPr>
            <a:lvl9pPr marL="3657600" indent="0">
              <a:buNone/>
              <a:defRPr sz="900" dirty="0"/>
            </a:lvl9pPr>
          </a:lstStyle>
          <a:p>
            <a:r>
              <a:rPr lang="en-US" dirty="0"/>
              <a:t>Click to edit Master text styles</a:t>
            </a:r>
          </a:p>
        </p:txBody>
      </p:sp>
    </p:spTree>
    <p:extLst>
      <p:ext uri="{BB962C8B-B14F-4D97-AF65-F5344CB8AC3E}">
        <p14:creationId xmlns:p14="http://schemas.microsoft.com/office/powerpoint/2010/main" val="690083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3" name="Rectangle 2"/>
          <p:cNvSpPr>
            <a:spLocks noGrp="1" noChangeArrowheads="1"/>
          </p:cNvSpPr>
          <p:nvPr>
            <p:ph type="title"/>
          </p:nvPr>
        </p:nvSpPr>
        <p:spPr bwMode="auto">
          <a:xfrm>
            <a:off x="750094" y="236538"/>
            <a:ext cx="75591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Titelmasterformat durch Klicken bearbeiten</a:t>
            </a:r>
            <a:endParaRPr lang="de-DE" altLang="de-DE" dirty="0"/>
          </a:p>
        </p:txBody>
      </p:sp>
    </p:spTree>
    <p:extLst>
      <p:ext uri="{BB962C8B-B14F-4D97-AF65-F5344CB8AC3E}">
        <p14:creationId xmlns:p14="http://schemas.microsoft.com/office/powerpoint/2010/main" val="101276531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63200" y="2286000"/>
            <a:ext cx="6476400" cy="1144800"/>
          </a:xfrm>
        </p:spPr>
        <p:txBody>
          <a:bodyPr/>
          <a:lstStyle>
            <a:lvl1pPr>
              <a:defRPr sz="3000"/>
            </a:lvl1pPr>
          </a:lstStyle>
          <a:p>
            <a:r>
              <a:rPr lang="de-DE"/>
              <a:t>Titelmasterformat durch Klicken bearbeiten</a:t>
            </a:r>
          </a:p>
        </p:txBody>
      </p:sp>
      <p:sp>
        <p:nvSpPr>
          <p:cNvPr id="3" name="Textplatzhalter 2"/>
          <p:cNvSpPr>
            <a:spLocks noGrp="1"/>
          </p:cNvSpPr>
          <p:nvPr>
            <p:ph type="body" idx="1"/>
          </p:nvPr>
        </p:nvSpPr>
        <p:spPr>
          <a:xfrm>
            <a:off x="763200" y="3582000"/>
            <a:ext cx="6476400" cy="2059200"/>
          </a:xfrm>
        </p:spPr>
        <p:txBody>
          <a:bodyPr/>
          <a:lstStyle>
            <a:lvl1pPr marL="0" indent="0">
              <a:buNone/>
              <a:defRPr sz="18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Formatvorlagen des Textmasters bearbeiten</a:t>
            </a:r>
          </a:p>
        </p:txBody>
      </p:sp>
    </p:spTree>
    <p:extLst>
      <p:ext uri="{BB962C8B-B14F-4D97-AF65-F5344CB8AC3E}">
        <p14:creationId xmlns:p14="http://schemas.microsoft.com/office/powerpoint/2010/main" val="125508698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755576" y="1563216"/>
            <a:ext cx="3162300" cy="3810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5076056" y="1563216"/>
            <a:ext cx="3162300" cy="3810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06895094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91369688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83243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0430444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5619750" y="1066800"/>
            <a:ext cx="1619250" cy="5105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762000" y="1066800"/>
            <a:ext cx="4705350" cy="510540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1679909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152400" y="6477000"/>
            <a:ext cx="1135247" cy="246221"/>
          </a:xfrm>
          <a:prstGeom prst="rect">
            <a:avLst/>
          </a:prstGeom>
          <a:noFill/>
        </p:spPr>
        <p:txBody>
          <a:bodyPr wrap="none" rtlCol="0">
            <a:spAutoFit/>
          </a:bodyPr>
          <a:lstStyle/>
          <a:p>
            <a:r>
              <a:rPr lang="en-US" sz="1000" dirty="0"/>
              <a:t>Copyrights apply</a:t>
            </a:r>
          </a:p>
        </p:txBody>
      </p:sp>
    </p:spTree>
    <p:extLst>
      <p:ext uri="{BB962C8B-B14F-4D97-AF65-F5344CB8AC3E}">
        <p14:creationId xmlns:p14="http://schemas.microsoft.com/office/powerpoint/2010/main" val="1596740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0094" y="236538"/>
            <a:ext cx="75591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dirty="0"/>
              <a:t>Titel</a:t>
            </a:r>
          </a:p>
        </p:txBody>
      </p:sp>
      <p:sp>
        <p:nvSpPr>
          <p:cNvPr id="1027" name="Rectangle 3"/>
          <p:cNvSpPr>
            <a:spLocks noGrp="1" noChangeArrowheads="1"/>
          </p:cNvSpPr>
          <p:nvPr>
            <p:ph type="body" idx="1"/>
          </p:nvPr>
        </p:nvSpPr>
        <p:spPr bwMode="auto">
          <a:xfrm>
            <a:off x="754856" y="1439862"/>
            <a:ext cx="755362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p:txBody>
      </p:sp>
      <p:pic>
        <p:nvPicPr>
          <p:cNvPr id="1036" name="Picture 12" descr="C:\Dokumente und Einstellungen\c.otto.AGENTUR\Desktop\Klinikum-HP\ppt\Arbeitsmaterialien\Balken_Blau.t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47163" y="2344738"/>
            <a:ext cx="96837" cy="1711325"/>
          </a:xfrm>
          <a:prstGeom prst="rect">
            <a:avLst/>
          </a:prstGeom>
          <a:noFill/>
          <a:extLst>
            <a:ext uri="{909E8E84-426E-40DD-AFC4-6F175D3DCCD1}">
              <a14:hiddenFill xmlns:a14="http://schemas.microsoft.com/office/drawing/2010/main">
                <a:solidFill>
                  <a:srgbClr val="FFFFFF"/>
                </a:solidFill>
              </a14:hiddenFill>
            </a:ext>
          </a:extLst>
        </p:spPr>
      </p:pic>
      <p:sp>
        <p:nvSpPr>
          <p:cNvPr id="1038" name="Line 14"/>
          <p:cNvSpPr>
            <a:spLocks noChangeShapeType="1"/>
          </p:cNvSpPr>
          <p:nvPr/>
        </p:nvSpPr>
        <p:spPr bwMode="auto">
          <a:xfrm flipH="1">
            <a:off x="762000" y="922338"/>
            <a:ext cx="8050213" cy="0"/>
          </a:xfrm>
          <a:prstGeom prst="line">
            <a:avLst/>
          </a:prstGeom>
          <a:noFill/>
          <a:ln w="12700">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1" name="Line 17"/>
          <p:cNvSpPr>
            <a:spLocks noChangeShapeType="1"/>
          </p:cNvSpPr>
          <p:nvPr/>
        </p:nvSpPr>
        <p:spPr bwMode="auto">
          <a:xfrm flipV="1">
            <a:off x="7632700" y="6426200"/>
            <a:ext cx="0" cy="431800"/>
          </a:xfrm>
          <a:prstGeom prst="line">
            <a:avLst/>
          </a:prstGeom>
          <a:noFill/>
          <a:ln w="9525">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2" name="Text Box 18"/>
          <p:cNvSpPr txBox="1">
            <a:spLocks noChangeArrowheads="1"/>
          </p:cNvSpPr>
          <p:nvPr/>
        </p:nvSpPr>
        <p:spPr bwMode="auto">
          <a:xfrm>
            <a:off x="762000" y="2362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pPr>
            <a:endParaRPr lang="de-DE" altLang="de-DE" sz="2400">
              <a:latin typeface="Times New Roman" panose="02020603050405020304" pitchFamily="18" charset="0"/>
            </a:endParaRPr>
          </a:p>
        </p:txBody>
      </p:sp>
      <p:pic>
        <p:nvPicPr>
          <p:cNvPr id="2" name="Grafik 1">
            <a:extLst>
              <a:ext uri="{FF2B5EF4-FFF2-40B4-BE49-F238E27FC236}">
                <a16:creationId xmlns:a16="http://schemas.microsoft.com/office/drawing/2014/main" id="{E60CA701-2706-79A1-14B3-F58BE5A64DD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205563" y="0"/>
            <a:ext cx="938437" cy="84108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8" r:id="rId7"/>
    <p:sldLayoutId id="2147483659" r:id="rId8"/>
    <p:sldLayoutId id="2147483661" r:id="rId9"/>
    <p:sldLayoutId id="2147483662" r:id="rId10"/>
    <p:sldLayoutId id="2147483663" r:id="rId11"/>
  </p:sldLayoutIdLst>
  <p:transition spd="slow">
    <p:push dir="u"/>
  </p:transition>
  <p:hf sldNum="0" hdr="0" dt="0"/>
  <p:txStyles>
    <p:titleStyle>
      <a:lvl1pPr algn="l" rtl="0" eaLnBrk="1" fontAlgn="base" hangingPunct="1">
        <a:spcBef>
          <a:spcPct val="0"/>
        </a:spcBef>
        <a:spcAft>
          <a:spcPct val="0"/>
        </a:spcAft>
        <a:defRPr sz="2400" b="1" kern="120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604020202020204" pitchFamily="34" charset="0"/>
        </a:defRPr>
      </a:lvl2pPr>
      <a:lvl3pPr algn="l" rtl="0" eaLnBrk="1" fontAlgn="base" hangingPunct="1">
        <a:spcBef>
          <a:spcPct val="0"/>
        </a:spcBef>
        <a:spcAft>
          <a:spcPct val="0"/>
        </a:spcAft>
        <a:defRPr sz="2400">
          <a:solidFill>
            <a:schemeClr val="tx2"/>
          </a:solidFill>
          <a:latin typeface="Arial" panose="020B0604020202020204" pitchFamily="34" charset="0"/>
        </a:defRPr>
      </a:lvl3pPr>
      <a:lvl4pPr algn="l" rtl="0" eaLnBrk="1" fontAlgn="base" hangingPunct="1">
        <a:spcBef>
          <a:spcPct val="0"/>
        </a:spcBef>
        <a:spcAft>
          <a:spcPct val="0"/>
        </a:spcAft>
        <a:defRPr sz="2400">
          <a:solidFill>
            <a:schemeClr val="tx2"/>
          </a:solidFill>
          <a:latin typeface="Arial" panose="020B0604020202020204" pitchFamily="34" charset="0"/>
        </a:defRPr>
      </a:lvl4pPr>
      <a:lvl5pPr algn="l" rtl="0" eaLnBrk="1" fontAlgn="base" hangingPunct="1">
        <a:spcBef>
          <a:spcPct val="0"/>
        </a:spcBef>
        <a:spcAft>
          <a:spcPct val="0"/>
        </a:spcAft>
        <a:defRPr sz="2400">
          <a:solidFill>
            <a:schemeClr val="tx2"/>
          </a:solidFill>
          <a:latin typeface="Arial" panose="020B0604020202020204" pitchFamily="34"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p:titleStyle>
    <p:bodyStyle>
      <a:lvl1pPr algn="l" rtl="0" eaLnBrk="1" fontAlgn="base" hangingPunct="1">
        <a:spcBef>
          <a:spcPct val="20000"/>
        </a:spcBef>
        <a:spcAft>
          <a:spcPct val="0"/>
        </a:spcAft>
        <a:defRPr kern="1200">
          <a:solidFill>
            <a:schemeClr val="tx1"/>
          </a:solidFill>
          <a:latin typeface="+mn-lt"/>
          <a:ea typeface="+mn-ea"/>
          <a:cs typeface="+mn-cs"/>
        </a:defRPr>
      </a:lvl1pPr>
      <a:lvl2pPr marL="379413" indent="-185738" algn="l" rtl="0" eaLnBrk="1" fontAlgn="base" hangingPunct="1">
        <a:spcBef>
          <a:spcPct val="20000"/>
        </a:spcBef>
        <a:spcAft>
          <a:spcPct val="0"/>
        </a:spcAft>
        <a:buChar char="•"/>
        <a:defRPr kern="1200">
          <a:solidFill>
            <a:schemeClr val="tx1"/>
          </a:solidFill>
          <a:latin typeface="+mn-lt"/>
          <a:ea typeface="+mn-ea"/>
          <a:cs typeface="+mn-cs"/>
        </a:defRPr>
      </a:lvl2pPr>
      <a:lvl3pPr marL="758825" indent="-185738" algn="l" rtl="0" eaLnBrk="1" fontAlgn="base" hangingPunct="1">
        <a:spcBef>
          <a:spcPct val="20000"/>
        </a:spcBef>
        <a:spcAft>
          <a:spcPct val="0"/>
        </a:spcAft>
        <a:buChar char="-"/>
        <a:defRPr sz="1600" kern="1200">
          <a:solidFill>
            <a:schemeClr val="tx1"/>
          </a:solidFill>
          <a:latin typeface="+mn-lt"/>
          <a:ea typeface="+mn-ea"/>
          <a:cs typeface="+mn-cs"/>
        </a:defRPr>
      </a:lvl3pPr>
      <a:lvl4pPr marL="1239838" indent="-195263" algn="l" rtl="0" eaLnBrk="1" fontAlgn="base" hangingPunct="1">
        <a:spcBef>
          <a:spcPct val="20000"/>
        </a:spcBef>
        <a:spcAft>
          <a:spcPct val="0"/>
        </a:spcAft>
        <a:buChar char="•"/>
        <a:defRPr sz="1400" kern="1200">
          <a:solidFill>
            <a:schemeClr val="tx1"/>
          </a:solidFill>
          <a:latin typeface="+mn-lt"/>
          <a:ea typeface="+mn-ea"/>
          <a:cs typeface="+mn-cs"/>
        </a:defRPr>
      </a:lvl4pPr>
      <a:lvl5pPr marL="2130425" indent="-228600" algn="l" rtl="0" eaLnBrk="1" fontAlgn="base" hangingPunct="1">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hyperlink" Target="https://pubmed.ncbi.nlm.nih.gov/39217502/"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s://www.jwatch.org/editors/AU3198?editor=Karol%2520E.%2520Watson,%2520MD,%2520PhD,%2520FACC"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hyperlink" Target="https://doi.org/10.1161/HYP.0000000000000238" TargetMode="External"/><Relationship Id="rId3" Type="http://schemas.openxmlformats.org/officeDocument/2006/relationships/hyperlink" Target="https://www.jwatch.org/na57318" TargetMode="External"/><Relationship Id="rId7" Type="http://schemas.openxmlformats.org/officeDocument/2006/relationships/hyperlink" Target="https://www.jwatch.org/na53026" TargetMode="External"/><Relationship Id="rId2" Type="http://schemas.openxmlformats.org/officeDocument/2006/relationships/hyperlink" Target="https://www.jwatch.org/editors/AU1502?editor=Daniel%2520D.%2520Dressler,%2520MD,%2520MSc,%2520MHM,%2520FACP" TargetMode="External"/><Relationship Id="rId1" Type="http://schemas.openxmlformats.org/officeDocument/2006/relationships/slideLayout" Target="../slideLayouts/slideLayout2.xml"/><Relationship Id="rId6" Type="http://schemas.openxmlformats.org/officeDocument/2006/relationships/hyperlink" Target="https://doi.org/10.1016/j.annemergmed.2013.05.012" TargetMode="External"/><Relationship Id="rId5" Type="http://schemas.openxmlformats.org/officeDocument/2006/relationships/hyperlink" Target="https://www.ahajournals.org/doi/full/10.1161/HYP.0000000000000238#T1" TargetMode="External"/><Relationship Id="rId4" Type="http://schemas.openxmlformats.org/officeDocument/2006/relationships/hyperlink" Target="http://doi.org/10.1016/j.jacc.2017.11.006"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image" Target="../media/image145.emf"/><Relationship Id="rId1" Type="http://schemas.openxmlformats.org/officeDocument/2006/relationships/slideLayout" Target="../slideLayouts/slideLayout5.xml"/><Relationship Id="rId6" Type="http://schemas.openxmlformats.org/officeDocument/2006/relationships/image" Target="../media/image149.wmf"/><Relationship Id="rId5" Type="http://schemas.openxmlformats.org/officeDocument/2006/relationships/image" Target="../media/image148.emf"/><Relationship Id="rId4" Type="http://schemas.openxmlformats.org/officeDocument/2006/relationships/image" Target="../media/image147.wmf"/></Relationships>
</file>

<file path=ppt/slides/_rels/slide113.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58.emf"/></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61.emf"/></Relationships>
</file>

<file path=ppt/slides/_rels/slide124.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63.emf"/></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65.emf"/><Relationship Id="rId5" Type="http://schemas.openxmlformats.org/officeDocument/2006/relationships/oleObject" Target="../embeddings/oleObject5.bin"/><Relationship Id="rId4" Type="http://schemas.openxmlformats.org/officeDocument/2006/relationships/image" Target="../media/image164.emf"/></Relationships>
</file>

<file path=ppt/slides/_rels/slide12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2.emf"/><Relationship Id="rId4" Type="http://schemas.openxmlformats.org/officeDocument/2006/relationships/image" Target="../media/image31.wmf"/></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professional.heart.org/en/guidelines-and-statements/prevent-calculator"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youtube.com/watch?v=pWGcUejoZZ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53.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Layout" Target="../slideLayouts/slideLayout5.xml"/><Relationship Id="rId5" Type="http://schemas.openxmlformats.org/officeDocument/2006/relationships/image" Target="../media/image13.wmf"/><Relationship Id="rId4" Type="http://schemas.openxmlformats.org/officeDocument/2006/relationships/image" Target="../media/image12.w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chart" Target="../charts/chart1.xml"/><Relationship Id="rId7" Type="http://schemas.openxmlformats.org/officeDocument/2006/relationships/image" Target="../media/image93.svg"/><Relationship Id="rId12" Type="http://schemas.openxmlformats.org/officeDocument/2006/relationships/image" Target="../media/image98.png"/><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92.png"/><Relationship Id="rId11" Type="http://schemas.openxmlformats.org/officeDocument/2006/relationships/image" Target="../media/image97.svg"/><Relationship Id="rId5" Type="http://schemas.openxmlformats.org/officeDocument/2006/relationships/image" Target="../media/image91.sv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svg"/></Relationships>
</file>

<file path=ppt/slides/_rels/slide7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https://kdigo.org/wp-content/uploads/2024/03/KDIGO-2024-CKD-Guideline.pdf" TargetMode="External"/><Relationship Id="rId1" Type="http://schemas.openxmlformats.org/officeDocument/2006/relationships/slideLayout" Target="../slideLayouts/slideLayout10.xml"/><Relationship Id="rId6" Type="http://schemas.openxmlformats.org/officeDocument/2006/relationships/image" Target="../media/image98.png"/><Relationship Id="rId5" Type="http://schemas.openxmlformats.org/officeDocument/2006/relationships/chart" Target="../charts/chart4.xml"/><Relationship Id="rId4" Type="http://schemas.openxmlformats.org/officeDocument/2006/relationships/chart" Target="../charts/chart3.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2.emf"/></Relationships>
</file>

<file path=ppt/slides/_rels/slide76.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4.emf"/></Relationships>
</file>

<file path=ppt/slides/_rels/slide7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15.emf"/><Relationship Id="rId5" Type="http://schemas.openxmlformats.org/officeDocument/2006/relationships/image" Target="../media/image114.emf"/><Relationship Id="rId4" Type="http://schemas.openxmlformats.org/officeDocument/2006/relationships/image" Target="../media/image113.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9.emf"/></Relationships>
</file>

<file path=ppt/slides/_rels/slide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9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bwMode="auto">
          <a:xfrm>
            <a:off x="395536" y="1988840"/>
            <a:ext cx="4499992"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b="1" kern="120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604020202020204" pitchFamily="34" charset="0"/>
              </a:defRPr>
            </a:lvl2pPr>
            <a:lvl3pPr algn="l" rtl="0" eaLnBrk="1" fontAlgn="base" hangingPunct="1">
              <a:spcBef>
                <a:spcPct val="0"/>
              </a:spcBef>
              <a:spcAft>
                <a:spcPct val="0"/>
              </a:spcAft>
              <a:defRPr sz="2400">
                <a:solidFill>
                  <a:schemeClr val="tx2"/>
                </a:solidFill>
                <a:latin typeface="Arial" panose="020B0604020202020204" pitchFamily="34" charset="0"/>
              </a:defRPr>
            </a:lvl3pPr>
            <a:lvl4pPr algn="l" rtl="0" eaLnBrk="1" fontAlgn="base" hangingPunct="1">
              <a:spcBef>
                <a:spcPct val="0"/>
              </a:spcBef>
              <a:spcAft>
                <a:spcPct val="0"/>
              </a:spcAft>
              <a:defRPr sz="2400">
                <a:solidFill>
                  <a:schemeClr val="tx2"/>
                </a:solidFill>
                <a:latin typeface="Arial" panose="020B0604020202020204" pitchFamily="34" charset="0"/>
              </a:defRPr>
            </a:lvl4pPr>
            <a:lvl5pPr algn="l" rtl="0" eaLnBrk="1" fontAlgn="base" hangingPunct="1">
              <a:spcBef>
                <a:spcPct val="0"/>
              </a:spcBef>
              <a:spcAft>
                <a:spcPct val="0"/>
              </a:spcAft>
              <a:defRPr sz="2400">
                <a:solidFill>
                  <a:schemeClr val="tx2"/>
                </a:solidFill>
                <a:latin typeface="Arial" panose="020B0604020202020204" pitchFamily="34"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a:lstStyle>
          <a:p>
            <a:pPr algn="ctr">
              <a:lnSpc>
                <a:spcPct val="100000"/>
              </a:lnSpc>
            </a:pPr>
            <a:r>
              <a:rPr lang="de-DE" sz="3600" dirty="0"/>
              <a:t>Hypertonus</a:t>
            </a:r>
            <a:br>
              <a:rPr lang="de-DE" sz="3600" dirty="0"/>
            </a:br>
            <a:r>
              <a:rPr lang="de-DE" sz="3200" dirty="0"/>
              <a:t>Strategien</a:t>
            </a:r>
          </a:p>
          <a:p>
            <a:pPr algn="ctr">
              <a:lnSpc>
                <a:spcPct val="100000"/>
              </a:lnSpc>
            </a:pPr>
            <a:r>
              <a:rPr lang="de-DE" sz="3200" dirty="0"/>
              <a:t>und </a:t>
            </a:r>
            <a:r>
              <a:rPr lang="de-DE" sz="3200" dirty="0" err="1"/>
              <a:t>Pitfalls</a:t>
            </a:r>
            <a:endParaRPr lang="de-DE" sz="3200" dirty="0"/>
          </a:p>
        </p:txBody>
      </p:sp>
      <p:pic>
        <p:nvPicPr>
          <p:cNvPr id="3" name="Grafik 2" descr="Ein Bild, das Text, Schrift, Logo, Screenshot enthält.&#10;&#10;KI-generierte Inhalte können fehlerhaft sein.">
            <a:extLst>
              <a:ext uri="{FF2B5EF4-FFF2-40B4-BE49-F238E27FC236}">
                <a16:creationId xmlns:a16="http://schemas.microsoft.com/office/drawing/2014/main" id="{98D731E6-F74A-11C3-104C-5C4F3B3BF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218438"/>
            <a:ext cx="4421124" cy="4421124"/>
          </a:xfrm>
          <a:prstGeom prst="rect">
            <a:avLst/>
          </a:prstGeom>
        </p:spPr>
      </p:pic>
    </p:spTree>
    <p:extLst>
      <p:ext uri="{BB962C8B-B14F-4D97-AF65-F5344CB8AC3E}">
        <p14:creationId xmlns:p14="http://schemas.microsoft.com/office/powerpoint/2010/main" val="4749417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7DA3F124-B78D-2A5E-2F06-BA5950A08A4B}"/>
              </a:ext>
            </a:extLst>
          </p:cNvPr>
          <p:cNvPicPr>
            <a:picLocks noGrp="1" noChangeAspect="1"/>
          </p:cNvPicPr>
          <p:nvPr>
            <p:ph idx="1"/>
          </p:nvPr>
        </p:nvPicPr>
        <p:blipFill>
          <a:blip r:embed="rId2"/>
          <a:stretch>
            <a:fillRect/>
          </a:stretch>
        </p:blipFill>
        <p:spPr>
          <a:xfrm>
            <a:off x="1835696" y="1090046"/>
            <a:ext cx="6192688" cy="5179636"/>
          </a:xfrm>
        </p:spPr>
      </p:pic>
      <p:sp>
        <p:nvSpPr>
          <p:cNvPr id="3" name="Titel 2">
            <a:extLst>
              <a:ext uri="{FF2B5EF4-FFF2-40B4-BE49-F238E27FC236}">
                <a16:creationId xmlns:a16="http://schemas.microsoft.com/office/drawing/2014/main" id="{40D69FA3-5289-02D6-1C97-8979B838498E}"/>
              </a:ext>
            </a:extLst>
          </p:cNvPr>
          <p:cNvSpPr>
            <a:spLocks noGrp="1"/>
          </p:cNvSpPr>
          <p:nvPr>
            <p:ph type="title"/>
          </p:nvPr>
        </p:nvSpPr>
        <p:spPr/>
        <p:txBody>
          <a:bodyPr/>
          <a:lstStyle/>
          <a:p>
            <a:r>
              <a:rPr lang="de-DE" dirty="0"/>
              <a:t>Woher kommen die Hypertonie - Diagnosen</a:t>
            </a:r>
          </a:p>
        </p:txBody>
      </p:sp>
    </p:spTree>
    <p:extLst>
      <p:ext uri="{BB962C8B-B14F-4D97-AF65-F5344CB8AC3E}">
        <p14:creationId xmlns:p14="http://schemas.microsoft.com/office/powerpoint/2010/main" val="1078715117"/>
      </p:ext>
    </p:extLst>
  </p:cSld>
  <p:clrMapOvr>
    <a:masterClrMapping/>
  </p:clrMapOvr>
  <p:transition spd="slow">
    <p:push di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9250E20-12DF-4BC0-B718-6253BF1F2787}"/>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A1B9A603-3CC7-0CD7-93B3-B1065DF7B324}"/>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75FA5490-E140-2780-B927-0938B605386A}"/>
              </a:ext>
            </a:extLst>
          </p:cNvPr>
          <p:cNvPicPr>
            <a:picLocks noChangeAspect="1"/>
          </p:cNvPicPr>
          <p:nvPr/>
        </p:nvPicPr>
        <p:blipFill>
          <a:blip r:embed="rId2"/>
          <a:stretch>
            <a:fillRect/>
          </a:stretch>
        </p:blipFill>
        <p:spPr>
          <a:xfrm>
            <a:off x="0" y="9541"/>
            <a:ext cx="9144000" cy="6838918"/>
          </a:xfrm>
          <a:prstGeom prst="rect">
            <a:avLst/>
          </a:prstGeom>
        </p:spPr>
      </p:pic>
    </p:spTree>
    <p:extLst>
      <p:ext uri="{BB962C8B-B14F-4D97-AF65-F5344CB8AC3E}">
        <p14:creationId xmlns:p14="http://schemas.microsoft.com/office/powerpoint/2010/main" val="3744484981"/>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C86E913-CF77-12E6-C948-DC15374F2599}"/>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139EB495-0431-63E2-61B2-53C63B123727}"/>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A734B2B2-ED64-4558-8763-F23068B43E66}"/>
              </a:ext>
            </a:extLst>
          </p:cNvPr>
          <p:cNvPicPr>
            <a:picLocks noChangeAspect="1"/>
          </p:cNvPicPr>
          <p:nvPr/>
        </p:nvPicPr>
        <p:blipFill>
          <a:blip r:embed="rId2"/>
          <a:stretch>
            <a:fillRect/>
          </a:stretch>
        </p:blipFill>
        <p:spPr>
          <a:xfrm>
            <a:off x="0" y="42755"/>
            <a:ext cx="9144000" cy="6772489"/>
          </a:xfrm>
          <a:prstGeom prst="rect">
            <a:avLst/>
          </a:prstGeom>
        </p:spPr>
      </p:pic>
    </p:spTree>
    <p:extLst>
      <p:ext uri="{BB962C8B-B14F-4D97-AF65-F5344CB8AC3E}">
        <p14:creationId xmlns:p14="http://schemas.microsoft.com/office/powerpoint/2010/main" val="4140875920"/>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93D5588-21EB-22D4-4EC0-4D9BBCD200DE}"/>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91D3DC8A-D3A9-D7F7-4F82-4EF7DF4C11AA}"/>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61F08C7F-3C59-8A14-B341-1C844D14C83C}"/>
              </a:ext>
            </a:extLst>
          </p:cNvPr>
          <p:cNvPicPr>
            <a:picLocks noChangeAspect="1"/>
          </p:cNvPicPr>
          <p:nvPr/>
        </p:nvPicPr>
        <p:blipFill>
          <a:blip r:embed="rId2"/>
          <a:stretch>
            <a:fillRect/>
          </a:stretch>
        </p:blipFill>
        <p:spPr>
          <a:xfrm>
            <a:off x="0" y="853935"/>
            <a:ext cx="9144000" cy="5150130"/>
          </a:xfrm>
          <a:prstGeom prst="rect">
            <a:avLst/>
          </a:prstGeom>
        </p:spPr>
      </p:pic>
    </p:spTree>
    <p:extLst>
      <p:ext uri="{BB962C8B-B14F-4D97-AF65-F5344CB8AC3E}">
        <p14:creationId xmlns:p14="http://schemas.microsoft.com/office/powerpoint/2010/main" val="4075372836"/>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51F3866-9363-78F4-CDCC-FB82FE448123}"/>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2994BD25-6ED5-929A-65F2-CA48C58288D1}"/>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5F546A0C-D50D-A2DD-DD43-43770347E6D2}"/>
              </a:ext>
            </a:extLst>
          </p:cNvPr>
          <p:cNvPicPr>
            <a:picLocks noChangeAspect="1"/>
          </p:cNvPicPr>
          <p:nvPr/>
        </p:nvPicPr>
        <p:blipFill>
          <a:blip r:embed="rId2"/>
          <a:stretch>
            <a:fillRect/>
          </a:stretch>
        </p:blipFill>
        <p:spPr>
          <a:xfrm>
            <a:off x="0" y="847946"/>
            <a:ext cx="9144000" cy="5162107"/>
          </a:xfrm>
          <a:prstGeom prst="rect">
            <a:avLst/>
          </a:prstGeom>
        </p:spPr>
      </p:pic>
    </p:spTree>
    <p:extLst>
      <p:ext uri="{BB962C8B-B14F-4D97-AF65-F5344CB8AC3E}">
        <p14:creationId xmlns:p14="http://schemas.microsoft.com/office/powerpoint/2010/main" val="1734423527"/>
      </p:ext>
    </p:extLst>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B9BD39A-48B4-6822-0B96-1FBF0106450A}"/>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162A031E-131C-98D0-12D5-4A02AEA9C364}"/>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641124AD-DF1E-9C1E-DEDD-59690F509191}"/>
              </a:ext>
            </a:extLst>
          </p:cNvPr>
          <p:cNvPicPr>
            <a:picLocks noChangeAspect="1"/>
          </p:cNvPicPr>
          <p:nvPr/>
        </p:nvPicPr>
        <p:blipFill>
          <a:blip r:embed="rId2"/>
          <a:stretch>
            <a:fillRect/>
          </a:stretch>
        </p:blipFill>
        <p:spPr>
          <a:xfrm>
            <a:off x="0" y="835448"/>
            <a:ext cx="9144000" cy="5187103"/>
          </a:xfrm>
          <a:prstGeom prst="rect">
            <a:avLst/>
          </a:prstGeom>
        </p:spPr>
      </p:pic>
    </p:spTree>
    <p:extLst>
      <p:ext uri="{BB962C8B-B14F-4D97-AF65-F5344CB8AC3E}">
        <p14:creationId xmlns:p14="http://schemas.microsoft.com/office/powerpoint/2010/main" val="1388601889"/>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1BCA0D6-4F46-D916-F627-A264C66F6423}"/>
              </a:ext>
            </a:extLst>
          </p:cNvPr>
          <p:cNvSpPr>
            <a:spLocks noGrp="1"/>
          </p:cNvSpPr>
          <p:nvPr>
            <p:ph idx="1"/>
          </p:nvPr>
        </p:nvSpPr>
        <p:spPr/>
        <p:txBody>
          <a:bodyPr/>
          <a:lstStyle/>
          <a:p>
            <a:pPr algn="l"/>
            <a:r>
              <a:rPr lang="de-DE" b="1" i="0" dirty="0">
                <a:solidFill>
                  <a:srgbClr val="232323"/>
                </a:solidFill>
                <a:effectLst/>
                <a:latin typeface="Noto Sans" panose="020B0502040504020204" pitchFamily="34" charset="0"/>
              </a:rPr>
              <a:t>Empfehlung einer Pharmakotherapie, wenn </a:t>
            </a:r>
          </a:p>
          <a:p>
            <a:pPr marL="285750" indent="-285750" algn="l">
              <a:buFont typeface="Arial" panose="020B0604020202020204" pitchFamily="34" charset="0"/>
              <a:buChar char="•"/>
            </a:pPr>
            <a:r>
              <a:rPr lang="de-DE" b="1" i="0" dirty="0">
                <a:solidFill>
                  <a:srgbClr val="232323"/>
                </a:solidFill>
                <a:effectLst/>
                <a:latin typeface="Noto Sans" panose="020B0502040504020204" pitchFamily="34" charset="0"/>
              </a:rPr>
              <a:t>der systolische Blutdruck (SBP) ≥140 oder der diastolische Blutdruck (DBP) ≥90 mmHg bei der Messung in der Praxis beträgt</a:t>
            </a:r>
          </a:p>
          <a:p>
            <a:pPr marL="285750" indent="-285750" algn="l">
              <a:buFont typeface="Arial" panose="020B0604020202020204" pitchFamily="34" charset="0"/>
              <a:buChar char="•"/>
            </a:pPr>
            <a:r>
              <a:rPr lang="de-DE" b="1" i="0" dirty="0">
                <a:solidFill>
                  <a:srgbClr val="232323"/>
                </a:solidFill>
                <a:effectLst/>
                <a:latin typeface="Noto Sans" panose="020B0502040504020204" pitchFamily="34" charset="0"/>
              </a:rPr>
              <a:t>wenn der SBP ≥130 oder der DBP ≥80 mmHg beträgt und der Patient ein hohes kardiovaskuläres Risiko aufweist. </a:t>
            </a:r>
          </a:p>
          <a:p>
            <a:pPr algn="l"/>
            <a:r>
              <a:rPr lang="de-DE" b="0" i="0" dirty="0">
                <a:solidFill>
                  <a:srgbClr val="232323"/>
                </a:solidFill>
                <a:effectLst/>
                <a:latin typeface="Noto Sans" panose="020B0502040504020204" pitchFamily="34" charset="0"/>
              </a:rPr>
              <a:t>Die ESC-Leitlinien empfehlen </a:t>
            </a:r>
            <a:r>
              <a:rPr lang="de-DE" b="1" i="0" dirty="0">
                <a:solidFill>
                  <a:srgbClr val="232323"/>
                </a:solidFill>
                <a:effectLst/>
                <a:latin typeface="Noto Sans" panose="020B0502040504020204" pitchFamily="34" charset="0"/>
              </a:rPr>
              <a:t>anfängliche Kombinationstherapie </a:t>
            </a:r>
          </a:p>
          <a:p>
            <a:pPr algn="l"/>
            <a:r>
              <a:rPr lang="de-DE" b="1" i="0" dirty="0">
                <a:solidFill>
                  <a:srgbClr val="232323"/>
                </a:solidFill>
                <a:effectLst/>
                <a:latin typeface="Noto Sans" panose="020B0502040504020204" pitchFamily="34" charset="0"/>
              </a:rPr>
              <a:t>Zielblutdruck von 120-129/70-79 mmHg unter Behandlung, </a:t>
            </a:r>
            <a:r>
              <a:rPr lang="de-DE" b="0" i="0" dirty="0">
                <a:solidFill>
                  <a:srgbClr val="232323"/>
                </a:solidFill>
                <a:effectLst/>
                <a:latin typeface="Noto Sans" panose="020B0502040504020204" pitchFamily="34" charset="0"/>
              </a:rPr>
              <a:t>sofern die Behandlung gut vertragen wird.  </a:t>
            </a:r>
          </a:p>
        </p:txBody>
      </p:sp>
      <p:sp>
        <p:nvSpPr>
          <p:cNvPr id="3" name="Titel 2">
            <a:extLst>
              <a:ext uri="{FF2B5EF4-FFF2-40B4-BE49-F238E27FC236}">
                <a16:creationId xmlns:a16="http://schemas.microsoft.com/office/drawing/2014/main" id="{F799068B-DF0F-EF40-4009-110161C61834}"/>
              </a:ext>
            </a:extLst>
          </p:cNvPr>
          <p:cNvSpPr>
            <a:spLocks noGrp="1"/>
          </p:cNvSpPr>
          <p:nvPr>
            <p:ph type="title"/>
          </p:nvPr>
        </p:nvSpPr>
        <p:spPr/>
        <p:txBody>
          <a:bodyPr/>
          <a:lstStyle/>
          <a:p>
            <a:r>
              <a:rPr lang="en-US" i="0" dirty="0">
                <a:solidFill>
                  <a:srgbClr val="232323"/>
                </a:solidFill>
                <a:effectLst/>
                <a:latin typeface="Noto Sans" panose="020B0502040504020204" pitchFamily="34" charset="0"/>
              </a:rPr>
              <a:t>Updated European Society of Cardiology</a:t>
            </a:r>
            <a:r>
              <a:rPr lang="de-DE" b="0" i="0" dirty="0">
                <a:solidFill>
                  <a:srgbClr val="232323"/>
                </a:solidFill>
                <a:effectLst/>
                <a:latin typeface="Noto Sans" panose="020B0502040504020204" pitchFamily="34" charset="0"/>
              </a:rPr>
              <a:t> (ESC)</a:t>
            </a:r>
            <a:r>
              <a:rPr lang="en-US" i="0" dirty="0">
                <a:solidFill>
                  <a:srgbClr val="232323"/>
                </a:solidFill>
                <a:effectLst/>
                <a:latin typeface="Noto Sans" panose="020B0502040504020204" pitchFamily="34" charset="0"/>
              </a:rPr>
              <a:t> </a:t>
            </a:r>
            <a:r>
              <a:rPr lang="en-US" i="0" dirty="0" err="1">
                <a:solidFill>
                  <a:srgbClr val="232323"/>
                </a:solidFill>
                <a:effectLst/>
                <a:latin typeface="Noto Sans" panose="020B0502040504020204" pitchFamily="34" charset="0"/>
              </a:rPr>
              <a:t>Leitlinien</a:t>
            </a:r>
            <a:r>
              <a:rPr lang="en-US" i="0" dirty="0">
                <a:solidFill>
                  <a:srgbClr val="232323"/>
                </a:solidFill>
                <a:effectLst/>
                <a:latin typeface="Noto Sans" panose="020B0502040504020204" pitchFamily="34" charset="0"/>
              </a:rPr>
              <a:t> Hypertension (September 2024)</a:t>
            </a:r>
            <a:endParaRPr lang="de-DE" dirty="0"/>
          </a:p>
        </p:txBody>
      </p:sp>
    </p:spTree>
    <p:extLst>
      <p:ext uri="{BB962C8B-B14F-4D97-AF65-F5344CB8AC3E}">
        <p14:creationId xmlns:p14="http://schemas.microsoft.com/office/powerpoint/2010/main" val="377099887"/>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051720" y="358417"/>
            <a:ext cx="4673600" cy="6477000"/>
          </a:xfrm>
          <a:prstGeom prst="rect">
            <a:avLst/>
          </a:prstGeom>
        </p:spPr>
      </p:pic>
    </p:spTree>
    <p:extLst>
      <p:ext uri="{BB962C8B-B14F-4D97-AF65-F5344CB8AC3E}">
        <p14:creationId xmlns:p14="http://schemas.microsoft.com/office/powerpoint/2010/main" val="870576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0EF06C2-35A8-5B35-0B6D-52B4073FE6CD}"/>
              </a:ext>
            </a:extLst>
          </p:cNvPr>
          <p:cNvSpPr>
            <a:spLocks noGrp="1"/>
          </p:cNvSpPr>
          <p:nvPr>
            <p:ph idx="1"/>
          </p:nvPr>
        </p:nvSpPr>
        <p:spPr/>
        <p:txBody>
          <a:bodyPr/>
          <a:lstStyle/>
          <a:p>
            <a:pPr algn="l" fontAlgn="base"/>
            <a:r>
              <a:rPr lang="en-US" b="0" i="0" dirty="0">
                <a:solidFill>
                  <a:srgbClr val="29221F"/>
                </a:solidFill>
                <a:effectLst/>
                <a:latin typeface="inherit"/>
              </a:rPr>
              <a:t>GLP-1 RA: </a:t>
            </a:r>
            <a:r>
              <a:rPr lang="en-US" b="0" i="0" dirty="0" err="1">
                <a:solidFill>
                  <a:srgbClr val="29221F"/>
                </a:solidFill>
                <a:effectLst/>
                <a:latin typeface="inherit"/>
              </a:rPr>
              <a:t>semaglutide</a:t>
            </a:r>
            <a:endParaRPr lang="en-US" b="0" i="0" dirty="0">
              <a:solidFill>
                <a:srgbClr val="29221F"/>
              </a:solidFill>
              <a:effectLst/>
              <a:latin typeface="Open Sans" panose="020B0606030504020204" pitchFamily="34" charset="0"/>
            </a:endParaRPr>
          </a:p>
          <a:p>
            <a:pPr algn="l" fontAlgn="base"/>
            <a:r>
              <a:rPr lang="en-US" b="0" i="0" dirty="0">
                <a:solidFill>
                  <a:srgbClr val="29221F"/>
                </a:solidFill>
                <a:effectLst/>
                <a:latin typeface="inherit"/>
              </a:rPr>
              <a:t>A </a:t>
            </a:r>
            <a:r>
              <a:rPr lang="en-US" b="0" i="0" u="none" strike="noStrike" dirty="0">
                <a:solidFill>
                  <a:srgbClr val="C83E08"/>
                </a:solidFill>
                <a:effectLst/>
                <a:latin typeface="inherit"/>
                <a:hlinkClick r:id="rId2"/>
              </a:rPr>
              <a:t>meta-analysis</a:t>
            </a:r>
            <a:r>
              <a:rPr lang="en-US" b="0" i="0" dirty="0">
                <a:solidFill>
                  <a:srgbClr val="29221F"/>
                </a:solidFill>
                <a:effectLst/>
                <a:latin typeface="inherit"/>
              </a:rPr>
              <a:t> of three randomized controlled trials (RCTs) and 3136 participants examined the effect of </a:t>
            </a:r>
            <a:r>
              <a:rPr lang="en-US" b="0" i="0" dirty="0" err="1">
                <a:solidFill>
                  <a:srgbClr val="29221F"/>
                </a:solidFill>
                <a:effectLst/>
                <a:latin typeface="inherit"/>
              </a:rPr>
              <a:t>semaglutide</a:t>
            </a:r>
            <a:r>
              <a:rPr lang="en-US" b="0" i="0" dirty="0">
                <a:solidFill>
                  <a:srgbClr val="29221F"/>
                </a:solidFill>
                <a:effectLst/>
                <a:latin typeface="inherit"/>
              </a:rPr>
              <a:t> 2.4 mg weekly on systolic blood pressure in patients with hypertension, including resistant hypertension (3.5% of participants).</a:t>
            </a:r>
            <a:endParaRPr lang="en-US" b="0" i="0" dirty="0">
              <a:solidFill>
                <a:srgbClr val="29221F"/>
              </a:solidFill>
              <a:effectLst/>
              <a:latin typeface="Open Sans" panose="020B0606030504020204" pitchFamily="34" charset="0"/>
            </a:endParaRPr>
          </a:p>
          <a:p>
            <a:pPr algn="l" fontAlgn="base"/>
            <a:r>
              <a:rPr lang="en-US" b="0" i="0" dirty="0">
                <a:solidFill>
                  <a:srgbClr val="29221F"/>
                </a:solidFill>
                <a:effectLst/>
                <a:latin typeface="inherit"/>
              </a:rPr>
              <a:t>Over 68 weeks, </a:t>
            </a:r>
            <a:r>
              <a:rPr lang="en-US" b="0" i="0" dirty="0" err="1">
                <a:solidFill>
                  <a:srgbClr val="29221F"/>
                </a:solidFill>
                <a:effectLst/>
                <a:latin typeface="inherit"/>
              </a:rPr>
              <a:t>semaglutide</a:t>
            </a:r>
            <a:r>
              <a:rPr lang="en-US" b="0" i="0" dirty="0">
                <a:solidFill>
                  <a:srgbClr val="29221F"/>
                </a:solidFill>
                <a:effectLst/>
                <a:latin typeface="inherit"/>
              </a:rPr>
              <a:t> </a:t>
            </a:r>
            <a:r>
              <a:rPr lang="en-US" b="1" i="0" dirty="0">
                <a:solidFill>
                  <a:srgbClr val="29221F"/>
                </a:solidFill>
                <a:effectLst/>
                <a:latin typeface="inherit"/>
              </a:rPr>
              <a:t>reduced systolic blood pressure by -4.89 mm Hg compared to placebo</a:t>
            </a:r>
            <a:r>
              <a:rPr lang="en-US" b="0" i="0" dirty="0">
                <a:solidFill>
                  <a:srgbClr val="29221F"/>
                </a:solidFill>
                <a:effectLst/>
                <a:latin typeface="inherit"/>
              </a:rPr>
              <a:t>, with consistent results across subgroups (e.g., systolic blood pressure &gt;130 mm Hg: -5.05 mm Hg). The effect on resistant hypertension (-4.93 mm Hg) was not statistically significant. Notably, </a:t>
            </a:r>
            <a:r>
              <a:rPr lang="en-US" b="0" i="0" dirty="0" err="1">
                <a:solidFill>
                  <a:srgbClr val="29221F"/>
                </a:solidFill>
                <a:effectLst/>
                <a:latin typeface="inherit"/>
              </a:rPr>
              <a:t>semaglutide</a:t>
            </a:r>
            <a:r>
              <a:rPr lang="en-US" b="0" i="0" dirty="0">
                <a:solidFill>
                  <a:srgbClr val="29221F"/>
                </a:solidFill>
                <a:effectLst/>
                <a:latin typeface="inherit"/>
              </a:rPr>
              <a:t> led to the de-escalation of antihypertensive therapy in 27% of participants compared to 3% in the placebo group. In addition, in this same group, 36% of those treated with </a:t>
            </a:r>
            <a:r>
              <a:rPr lang="en-US" b="0" i="0" dirty="0" err="1">
                <a:solidFill>
                  <a:srgbClr val="29221F"/>
                </a:solidFill>
                <a:effectLst/>
                <a:latin typeface="inherit"/>
              </a:rPr>
              <a:t>semaglutide</a:t>
            </a:r>
            <a:r>
              <a:rPr lang="en-US" b="0" i="0" dirty="0">
                <a:solidFill>
                  <a:srgbClr val="29221F"/>
                </a:solidFill>
                <a:effectLst/>
                <a:latin typeface="inherit"/>
              </a:rPr>
              <a:t> did not meet resistant hypertension criteria at the end of the </a:t>
            </a:r>
            <a:r>
              <a:rPr lang="en-US" b="0" i="0">
                <a:solidFill>
                  <a:srgbClr val="29221F"/>
                </a:solidFill>
                <a:effectLst/>
                <a:latin typeface="inherit"/>
              </a:rPr>
              <a:t>study.</a:t>
            </a:r>
            <a:endParaRPr lang="en-US" b="0" i="0" dirty="0">
              <a:solidFill>
                <a:srgbClr val="29221F"/>
              </a:solidFill>
              <a:effectLst/>
              <a:latin typeface="Open Sans" panose="020B0606030504020204" pitchFamily="34" charset="0"/>
            </a:endParaRPr>
          </a:p>
        </p:txBody>
      </p:sp>
      <p:sp>
        <p:nvSpPr>
          <p:cNvPr id="3" name="Titel 2">
            <a:extLst>
              <a:ext uri="{FF2B5EF4-FFF2-40B4-BE49-F238E27FC236}">
                <a16:creationId xmlns:a16="http://schemas.microsoft.com/office/drawing/2014/main" id="{1EFAFD4F-B587-18B3-2D37-01184BFE13B5}"/>
              </a:ext>
            </a:extLst>
          </p:cNvPr>
          <p:cNvSpPr>
            <a:spLocks noGrp="1"/>
          </p:cNvSpPr>
          <p:nvPr>
            <p:ph type="title"/>
          </p:nvPr>
        </p:nvSpPr>
        <p:spPr/>
        <p:txBody>
          <a:bodyPr/>
          <a:lstStyle/>
          <a:p>
            <a:r>
              <a:rPr lang="en-US" b="1" i="0" dirty="0">
                <a:solidFill>
                  <a:srgbClr val="29221F"/>
                </a:solidFill>
                <a:effectLst/>
                <a:latin typeface="inherit"/>
              </a:rPr>
              <a:t>Glucagon-like peptide-1 receptor agonist (GLP-1 RA): </a:t>
            </a:r>
            <a:r>
              <a:rPr lang="en-US" b="1" i="0" dirty="0" err="1">
                <a:solidFill>
                  <a:srgbClr val="29221F"/>
                </a:solidFill>
                <a:effectLst/>
                <a:latin typeface="inherit"/>
              </a:rPr>
              <a:t>semaglutide</a:t>
            </a:r>
            <a:r>
              <a:rPr lang="en-US" b="1" i="0" dirty="0">
                <a:solidFill>
                  <a:srgbClr val="29221F"/>
                </a:solidFill>
                <a:effectLst/>
                <a:latin typeface="inherit"/>
              </a:rPr>
              <a:t> </a:t>
            </a:r>
            <a:br>
              <a:rPr lang="en-US" b="0" i="0" dirty="0">
                <a:solidFill>
                  <a:srgbClr val="29221F"/>
                </a:solidFill>
                <a:effectLst/>
                <a:latin typeface="Open Sans" panose="020B0606030504020204" pitchFamily="34" charset="0"/>
              </a:rPr>
            </a:br>
            <a:endParaRPr lang="de-DE" dirty="0"/>
          </a:p>
        </p:txBody>
      </p:sp>
    </p:spTree>
    <p:extLst>
      <p:ext uri="{BB962C8B-B14F-4D97-AF65-F5344CB8AC3E}">
        <p14:creationId xmlns:p14="http://schemas.microsoft.com/office/powerpoint/2010/main" val="3582563198"/>
      </p:ext>
    </p:extLst>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633AD9E-56B2-7FBD-7F43-BF29C7856732}"/>
              </a:ext>
            </a:extLst>
          </p:cNvPr>
          <p:cNvSpPr>
            <a:spLocks noGrp="1"/>
          </p:cNvSpPr>
          <p:nvPr>
            <p:ph idx="1"/>
          </p:nvPr>
        </p:nvSpPr>
        <p:spPr/>
        <p:txBody>
          <a:bodyPr/>
          <a:lstStyle/>
          <a:p>
            <a:pPr algn="l"/>
            <a:r>
              <a:rPr lang="en-US" b="1" i="0" dirty="0">
                <a:solidFill>
                  <a:srgbClr val="633E6A"/>
                </a:solidFill>
                <a:effectLst/>
                <a:latin typeface="ff-scala-sans-pro"/>
              </a:rPr>
              <a:t>Time in Blood Pressure Target Range and Outcomes in Hypertension: Real-World Data</a:t>
            </a:r>
          </a:p>
          <a:p>
            <a:pPr algn="l"/>
            <a:r>
              <a:rPr lang="en-US" b="0" i="1" u="none" strike="noStrike" dirty="0">
                <a:solidFill>
                  <a:srgbClr val="114980"/>
                </a:solidFill>
                <a:effectLst/>
                <a:latin typeface="ff-scala-sans-pro"/>
                <a:hlinkClick r:id="rId2"/>
              </a:rPr>
              <a:t>Karol E. Watson, MD, PhD, FACC</a:t>
            </a:r>
            <a:r>
              <a:rPr lang="en-US" b="0" i="1" dirty="0">
                <a:solidFill>
                  <a:srgbClr val="666666"/>
                </a:solidFill>
                <a:effectLst/>
                <a:latin typeface="ff-scala-sans-pro"/>
              </a:rPr>
              <a:t>, reviewing Han X et al. JACC Asia 2024 Oct 29</a:t>
            </a:r>
          </a:p>
          <a:p>
            <a:pPr algn="l"/>
            <a:r>
              <a:rPr lang="en-US" b="0" i="1" dirty="0">
                <a:solidFill>
                  <a:srgbClr val="000000"/>
                </a:solidFill>
                <a:effectLst/>
                <a:latin typeface="ff-scala-sans-pro"/>
              </a:rPr>
              <a:t>Observational data confirm an association between longer time in target range and reduced incidence of CVD and premature death.</a:t>
            </a:r>
          </a:p>
          <a:p>
            <a:pPr algn="l"/>
            <a:r>
              <a:rPr lang="en-US" b="0" i="0" dirty="0">
                <a:solidFill>
                  <a:srgbClr val="000000"/>
                </a:solidFill>
                <a:effectLst/>
                <a:latin typeface="ff-scala-sans-pro"/>
              </a:rPr>
              <a:t>In patients with hypertension, the proportion of time in which blood pressure (BP) is outside of the targeted range has been associated with adverse cardiovascular events and mortality in post hoc analyses of clinical trials. A recent prospective cohort study provides data from a real-world setting.</a:t>
            </a:r>
          </a:p>
          <a:p>
            <a:pPr algn="l"/>
            <a:r>
              <a:rPr lang="en-US" b="0" i="0" dirty="0">
                <a:solidFill>
                  <a:srgbClr val="000000"/>
                </a:solidFill>
                <a:effectLst/>
                <a:latin typeface="ff-scala-sans-pro"/>
              </a:rPr>
              <a:t>The cohort included 9552 participants in a workplace hypertension management program in Tangshan, China (mean age, 48 years; 96% men). The employees were receiving antihypertensive medication and underwent BP monitoring for at least 6 months. Target systolic BP was defined as 120–140 mm Hg, and time in target range was calculated using linear interpolation. Cardiovascular disease (CVD) was defined as fatal or nonfatal myocardial infarction (MI) or stroke; premature CVD was defined as occurring before age 55 years in men and before age 65 in women; and premature death was death before age 70.</a:t>
            </a:r>
          </a:p>
          <a:p>
            <a:pPr algn="l"/>
            <a:r>
              <a:rPr lang="en-US" b="0" i="0" dirty="0">
                <a:solidFill>
                  <a:srgbClr val="000000"/>
                </a:solidFill>
                <a:effectLst/>
                <a:latin typeface="ff-scala-sans-pro"/>
              </a:rPr>
              <a:t>In adjusted analyses, for every 1 standard deviation increase in systolic BP time in target range, risks for adverse outcomes were significantly reduced — by 19% for CVD, 24% for premature CVD, 17% for premature death, 19% for ischemic stroke, and 28% for hemorrhagic stroke. An observed 16% reduced risk for MI was not statistically significant. </a:t>
            </a:r>
            <a:r>
              <a:rPr lang="en-US" b="0" i="0">
                <a:solidFill>
                  <a:srgbClr val="000000"/>
                </a:solidFill>
                <a:effectLst/>
                <a:latin typeface="ff-scala-sans-pro"/>
              </a:rPr>
              <a:t>Results were similar for a target systolic BP range of 110–130 mm Hg, except that the risk reduction for hemorrhagic stroke was no longer statistically significant.</a:t>
            </a:r>
          </a:p>
          <a:p>
            <a:endParaRPr lang="de-DE"/>
          </a:p>
        </p:txBody>
      </p:sp>
      <p:sp>
        <p:nvSpPr>
          <p:cNvPr id="3" name="Titel 2">
            <a:extLst>
              <a:ext uri="{FF2B5EF4-FFF2-40B4-BE49-F238E27FC236}">
                <a16:creationId xmlns:a16="http://schemas.microsoft.com/office/drawing/2014/main" id="{AD611C96-BAE3-CFF6-3E5F-BE5B97872557}"/>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3622070212"/>
      </p:ext>
    </p:extLst>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0D34A84-FACD-1589-AD2F-AB69A1E71AED}"/>
              </a:ext>
            </a:extLst>
          </p:cNvPr>
          <p:cNvSpPr>
            <a:spLocks noGrp="1"/>
          </p:cNvSpPr>
          <p:nvPr>
            <p:ph idx="1"/>
          </p:nvPr>
        </p:nvSpPr>
        <p:spPr>
          <a:xfrm>
            <a:off x="795188" y="1196752"/>
            <a:ext cx="7553624" cy="3810000"/>
          </a:xfrm>
        </p:spPr>
        <p:txBody>
          <a:bodyPr/>
          <a:lstStyle/>
          <a:p>
            <a:pPr algn="l"/>
            <a:r>
              <a:rPr lang="de-DE" sz="1400" b="1" i="0" dirty="0">
                <a:solidFill>
                  <a:srgbClr val="633E6A"/>
                </a:solidFill>
                <a:effectLst/>
                <a:latin typeface="ff-scala-sans-pro"/>
              </a:rPr>
              <a:t>Managing </a:t>
            </a:r>
            <a:r>
              <a:rPr lang="de-DE" sz="1400" b="1" i="0" dirty="0" err="1">
                <a:solidFill>
                  <a:srgbClr val="633E6A"/>
                </a:solidFill>
                <a:effectLst/>
                <a:latin typeface="ff-scala-sans-pro"/>
              </a:rPr>
              <a:t>Elevated</a:t>
            </a:r>
            <a:r>
              <a:rPr lang="de-DE" sz="1400" b="1" i="0" dirty="0">
                <a:solidFill>
                  <a:srgbClr val="633E6A"/>
                </a:solidFill>
                <a:effectLst/>
                <a:latin typeface="ff-scala-sans-pro"/>
              </a:rPr>
              <a:t> Blood </a:t>
            </a:r>
            <a:r>
              <a:rPr lang="de-DE" sz="1400" b="1" i="0" dirty="0" err="1">
                <a:solidFill>
                  <a:srgbClr val="633E6A"/>
                </a:solidFill>
                <a:effectLst/>
                <a:latin typeface="ff-scala-sans-pro"/>
              </a:rPr>
              <a:t>Pressure</a:t>
            </a:r>
            <a:r>
              <a:rPr lang="de-DE" sz="1400" b="1" i="0" dirty="0">
                <a:solidFill>
                  <a:srgbClr val="633E6A"/>
                </a:solidFill>
                <a:effectLst/>
                <a:latin typeface="ff-scala-sans-pro"/>
              </a:rPr>
              <a:t> in </a:t>
            </a:r>
            <a:r>
              <a:rPr lang="de-DE" sz="1400" b="1" i="0" dirty="0" err="1">
                <a:solidFill>
                  <a:srgbClr val="633E6A"/>
                </a:solidFill>
                <a:effectLst/>
                <a:latin typeface="ff-scala-sans-pro"/>
              </a:rPr>
              <a:t>the</a:t>
            </a:r>
            <a:r>
              <a:rPr lang="de-DE" sz="1400" b="1" i="0" dirty="0">
                <a:solidFill>
                  <a:srgbClr val="633E6A"/>
                </a:solidFill>
                <a:effectLst/>
                <a:latin typeface="ff-scala-sans-pro"/>
              </a:rPr>
              <a:t> Hospital</a:t>
            </a:r>
          </a:p>
          <a:p>
            <a:pPr algn="l"/>
            <a:r>
              <a:rPr lang="de-DE" sz="1400" b="0" i="1" u="none" strike="noStrike" dirty="0">
                <a:solidFill>
                  <a:srgbClr val="114980"/>
                </a:solidFill>
                <a:effectLst/>
                <a:latin typeface="ff-scala-sans-pro"/>
                <a:hlinkClick r:id="rId2"/>
              </a:rPr>
              <a:t>Daniel D. Dressler, MD, </a:t>
            </a:r>
            <a:r>
              <a:rPr lang="de-DE" sz="1400" b="0" i="1" u="none" strike="noStrike" dirty="0" err="1">
                <a:solidFill>
                  <a:srgbClr val="114980"/>
                </a:solidFill>
                <a:effectLst/>
                <a:latin typeface="ff-scala-sans-pro"/>
                <a:hlinkClick r:id="rId2"/>
              </a:rPr>
              <a:t>MSc</a:t>
            </a:r>
            <a:r>
              <a:rPr lang="de-DE" sz="1400" b="0" i="1" u="none" strike="noStrike" dirty="0">
                <a:solidFill>
                  <a:srgbClr val="114980"/>
                </a:solidFill>
                <a:effectLst/>
                <a:latin typeface="ff-scala-sans-pro"/>
                <a:hlinkClick r:id="rId2"/>
              </a:rPr>
              <a:t>, MHM, FACP</a:t>
            </a:r>
            <a:r>
              <a:rPr lang="de-DE" sz="1400" b="0" i="1" dirty="0">
                <a:solidFill>
                  <a:srgbClr val="666666"/>
                </a:solidFill>
                <a:effectLst/>
                <a:latin typeface="ff-scala-sans-pro"/>
              </a:rPr>
              <a:t>, </a:t>
            </a:r>
            <a:r>
              <a:rPr lang="de-DE" sz="1400" b="0" i="1" dirty="0" err="1">
                <a:solidFill>
                  <a:srgbClr val="666666"/>
                </a:solidFill>
                <a:effectLst/>
                <a:latin typeface="ff-scala-sans-pro"/>
              </a:rPr>
              <a:t>reviewing</a:t>
            </a:r>
            <a:r>
              <a:rPr lang="de-DE" sz="1400" b="0" i="1" dirty="0">
                <a:solidFill>
                  <a:srgbClr val="666666"/>
                </a:solidFill>
                <a:effectLst/>
                <a:latin typeface="ff-scala-sans-pro"/>
              </a:rPr>
              <a:t> </a:t>
            </a:r>
            <a:r>
              <a:rPr lang="de-DE" sz="1400" b="0" i="1" dirty="0" err="1">
                <a:solidFill>
                  <a:srgbClr val="666666"/>
                </a:solidFill>
                <a:effectLst/>
                <a:latin typeface="ff-scala-sans-pro"/>
              </a:rPr>
              <a:t>Bress</a:t>
            </a:r>
            <a:r>
              <a:rPr lang="de-DE" sz="1400" b="0" i="1" dirty="0">
                <a:solidFill>
                  <a:srgbClr val="666666"/>
                </a:solidFill>
                <a:effectLst/>
                <a:latin typeface="ff-scala-sans-pro"/>
              </a:rPr>
              <a:t> AP et al. Hypertension 2024 Aug</a:t>
            </a:r>
          </a:p>
          <a:p>
            <a:pPr algn="l"/>
            <a:r>
              <a:rPr lang="de-DE" sz="1400" b="0" i="1" dirty="0" err="1">
                <a:solidFill>
                  <a:srgbClr val="000000"/>
                </a:solidFill>
                <a:effectLst/>
                <a:latin typeface="ff-scala-sans-pro"/>
              </a:rPr>
              <a:t>For</a:t>
            </a:r>
            <a:r>
              <a:rPr lang="de-DE" sz="1400" b="0" i="1" dirty="0">
                <a:solidFill>
                  <a:srgbClr val="000000"/>
                </a:solidFill>
                <a:effectLst/>
                <a:latin typeface="ff-scala-sans-pro"/>
              </a:rPr>
              <a:t> </a:t>
            </a:r>
            <a:r>
              <a:rPr lang="de-DE" sz="1400" b="0" i="1" dirty="0" err="1">
                <a:solidFill>
                  <a:srgbClr val="000000"/>
                </a:solidFill>
                <a:effectLst/>
                <a:latin typeface="ff-scala-sans-pro"/>
              </a:rPr>
              <a:t>the</a:t>
            </a:r>
            <a:r>
              <a:rPr lang="de-DE" sz="1400" b="0" i="1" dirty="0">
                <a:solidFill>
                  <a:srgbClr val="000000"/>
                </a:solidFill>
                <a:effectLst/>
                <a:latin typeface="ff-scala-sans-pro"/>
              </a:rPr>
              <a:t> </a:t>
            </a:r>
            <a:r>
              <a:rPr lang="de-DE" sz="1400" b="0" i="1" dirty="0" err="1">
                <a:solidFill>
                  <a:srgbClr val="000000"/>
                </a:solidFill>
                <a:effectLst/>
                <a:latin typeface="ff-scala-sans-pro"/>
              </a:rPr>
              <a:t>first</a:t>
            </a:r>
            <a:r>
              <a:rPr lang="de-DE" sz="1400" b="0" i="1" dirty="0">
                <a:solidFill>
                  <a:srgbClr val="000000"/>
                </a:solidFill>
                <a:effectLst/>
                <a:latin typeface="ff-scala-sans-pro"/>
              </a:rPr>
              <a:t> time, a professional </a:t>
            </a:r>
            <a:r>
              <a:rPr lang="de-DE" sz="1400" b="0" i="1" dirty="0" err="1">
                <a:solidFill>
                  <a:srgbClr val="000000"/>
                </a:solidFill>
                <a:effectLst/>
                <a:latin typeface="ff-scala-sans-pro"/>
              </a:rPr>
              <a:t>organization</a:t>
            </a:r>
            <a:r>
              <a:rPr lang="de-DE" sz="1400" b="0" i="1" dirty="0">
                <a:solidFill>
                  <a:srgbClr val="000000"/>
                </a:solidFill>
                <a:effectLst/>
                <a:latin typeface="ff-scala-sans-pro"/>
              </a:rPr>
              <a:t> </a:t>
            </a:r>
            <a:r>
              <a:rPr lang="de-DE" sz="1400" b="0" i="1" dirty="0" err="1">
                <a:solidFill>
                  <a:srgbClr val="000000"/>
                </a:solidFill>
                <a:effectLst/>
                <a:latin typeface="ff-scala-sans-pro"/>
              </a:rPr>
              <a:t>offers</a:t>
            </a:r>
            <a:r>
              <a:rPr lang="de-DE" sz="1400" b="0" i="1" dirty="0">
                <a:solidFill>
                  <a:srgbClr val="000000"/>
                </a:solidFill>
                <a:effectLst/>
                <a:latin typeface="ff-scala-sans-pro"/>
              </a:rPr>
              <a:t> </a:t>
            </a:r>
            <a:r>
              <a:rPr lang="de-DE" sz="1400" b="0" i="1" dirty="0" err="1">
                <a:solidFill>
                  <a:srgbClr val="000000"/>
                </a:solidFill>
                <a:effectLst/>
                <a:latin typeface="ff-scala-sans-pro"/>
              </a:rPr>
              <a:t>guidance</a:t>
            </a:r>
            <a:r>
              <a:rPr lang="de-DE" sz="1400" b="0" i="1" dirty="0">
                <a:solidFill>
                  <a:srgbClr val="000000"/>
                </a:solidFill>
                <a:effectLst/>
                <a:latin typeface="ff-scala-sans-pro"/>
              </a:rPr>
              <a:t> </a:t>
            </a:r>
            <a:r>
              <a:rPr lang="de-DE" sz="1400" b="0" i="1" dirty="0" err="1">
                <a:solidFill>
                  <a:srgbClr val="000000"/>
                </a:solidFill>
                <a:effectLst/>
                <a:latin typeface="ff-scala-sans-pro"/>
              </a:rPr>
              <a:t>for</a:t>
            </a:r>
            <a:r>
              <a:rPr lang="de-DE" sz="1400" b="0" i="1" dirty="0">
                <a:solidFill>
                  <a:srgbClr val="000000"/>
                </a:solidFill>
                <a:effectLst/>
                <a:latin typeface="ff-scala-sans-pro"/>
              </a:rPr>
              <a:t> </a:t>
            </a:r>
            <a:r>
              <a:rPr lang="de-DE" sz="1400" b="0" i="1" dirty="0" err="1">
                <a:solidFill>
                  <a:srgbClr val="000000"/>
                </a:solidFill>
                <a:effectLst/>
                <a:latin typeface="ff-scala-sans-pro"/>
              </a:rPr>
              <a:t>managing</a:t>
            </a:r>
            <a:r>
              <a:rPr lang="de-DE" sz="1400" b="0" i="1" dirty="0">
                <a:solidFill>
                  <a:srgbClr val="000000"/>
                </a:solidFill>
                <a:effectLst/>
                <a:latin typeface="ff-scala-sans-pro"/>
              </a:rPr>
              <a:t> </a:t>
            </a:r>
            <a:r>
              <a:rPr lang="de-DE" sz="1400" b="0" i="1" dirty="0" err="1">
                <a:solidFill>
                  <a:srgbClr val="000000"/>
                </a:solidFill>
                <a:effectLst/>
                <a:latin typeface="ff-scala-sans-pro"/>
              </a:rPr>
              <a:t>asymptomatic</a:t>
            </a:r>
            <a:r>
              <a:rPr lang="de-DE" sz="1400" b="0" i="1" dirty="0">
                <a:solidFill>
                  <a:srgbClr val="000000"/>
                </a:solidFill>
                <a:effectLst/>
                <a:latin typeface="ff-scala-sans-pro"/>
              </a:rPr>
              <a:t> </a:t>
            </a:r>
            <a:r>
              <a:rPr lang="de-DE" sz="1400" b="0" i="1" dirty="0" err="1">
                <a:solidFill>
                  <a:srgbClr val="000000"/>
                </a:solidFill>
                <a:effectLst/>
                <a:latin typeface="ff-scala-sans-pro"/>
              </a:rPr>
              <a:t>elevated</a:t>
            </a:r>
            <a:r>
              <a:rPr lang="de-DE" sz="1400" b="0" i="1" dirty="0">
                <a:solidFill>
                  <a:srgbClr val="000000"/>
                </a:solidFill>
                <a:effectLst/>
                <a:latin typeface="ff-scala-sans-pro"/>
              </a:rPr>
              <a:t> BP in </a:t>
            </a:r>
            <a:r>
              <a:rPr lang="de-DE" sz="1400" b="0" i="1" dirty="0" err="1">
                <a:solidFill>
                  <a:srgbClr val="000000"/>
                </a:solidFill>
                <a:effectLst/>
                <a:latin typeface="ff-scala-sans-pro"/>
              </a:rPr>
              <a:t>the</a:t>
            </a:r>
            <a:r>
              <a:rPr lang="de-DE" sz="1400" b="0" i="1" dirty="0">
                <a:solidFill>
                  <a:srgbClr val="000000"/>
                </a:solidFill>
                <a:effectLst/>
                <a:latin typeface="ff-scala-sans-pro"/>
              </a:rPr>
              <a:t> </a:t>
            </a:r>
            <a:r>
              <a:rPr lang="de-DE" sz="1400" b="0" i="1" dirty="0" err="1">
                <a:solidFill>
                  <a:srgbClr val="000000"/>
                </a:solidFill>
                <a:effectLst/>
                <a:latin typeface="ff-scala-sans-pro"/>
              </a:rPr>
              <a:t>hospital</a:t>
            </a:r>
            <a:r>
              <a:rPr lang="de-DE" sz="1400" b="0" i="1" dirty="0">
                <a:solidFill>
                  <a:srgbClr val="000000"/>
                </a:solidFill>
                <a:effectLst/>
                <a:latin typeface="ff-scala-sans-pro"/>
              </a:rPr>
              <a:t> and at </a:t>
            </a:r>
            <a:r>
              <a:rPr lang="de-DE" sz="1400" b="0" i="1" dirty="0" err="1">
                <a:solidFill>
                  <a:srgbClr val="000000"/>
                </a:solidFill>
                <a:effectLst/>
                <a:latin typeface="ff-scala-sans-pro"/>
              </a:rPr>
              <a:t>discharge</a:t>
            </a:r>
            <a:r>
              <a:rPr lang="de-DE" sz="1400" b="0" i="1" dirty="0">
                <a:solidFill>
                  <a:srgbClr val="000000"/>
                </a:solidFill>
                <a:effectLst/>
                <a:latin typeface="ff-scala-sans-pro"/>
              </a:rPr>
              <a:t>.</a:t>
            </a:r>
          </a:p>
          <a:p>
            <a:pPr algn="l"/>
            <a:r>
              <a:rPr lang="de-DE" sz="1400" b="1" i="0" dirty="0">
                <a:solidFill>
                  <a:srgbClr val="000000"/>
                </a:solidFill>
                <a:effectLst/>
                <a:latin typeface="ff-scala-sans-pro"/>
              </a:rPr>
              <a:t>Sponsoring </a:t>
            </a:r>
            <a:r>
              <a:rPr lang="de-DE" sz="1400" b="1" i="0" dirty="0" err="1">
                <a:solidFill>
                  <a:srgbClr val="000000"/>
                </a:solidFill>
                <a:effectLst/>
                <a:latin typeface="ff-scala-sans-pro"/>
              </a:rPr>
              <a:t>Organization</a:t>
            </a:r>
            <a:r>
              <a:rPr lang="de-DE" sz="1400" b="1" i="0" dirty="0">
                <a:solidFill>
                  <a:srgbClr val="000000"/>
                </a:solidFill>
                <a:effectLst/>
                <a:latin typeface="ff-scala-sans-pro"/>
              </a:rPr>
              <a:t>:</a:t>
            </a:r>
            <a:r>
              <a:rPr lang="de-DE" sz="1400" b="0" i="0" dirty="0">
                <a:solidFill>
                  <a:srgbClr val="000000"/>
                </a:solidFill>
                <a:effectLst/>
                <a:latin typeface="ff-scala-sans-pro"/>
              </a:rPr>
              <a:t> American Heart </a:t>
            </a:r>
            <a:r>
              <a:rPr lang="de-DE" sz="1400" b="0" i="0" dirty="0" err="1">
                <a:solidFill>
                  <a:srgbClr val="000000"/>
                </a:solidFill>
                <a:effectLst/>
                <a:latin typeface="ff-scala-sans-pro"/>
              </a:rPr>
              <a:t>Association</a:t>
            </a:r>
            <a:r>
              <a:rPr lang="de-DE" sz="1400" b="0" i="0" dirty="0">
                <a:solidFill>
                  <a:srgbClr val="000000"/>
                </a:solidFill>
                <a:effectLst/>
                <a:latin typeface="ff-scala-sans-pro"/>
              </a:rPr>
              <a:t> (AHA)</a:t>
            </a:r>
          </a:p>
          <a:p>
            <a:pPr algn="l"/>
            <a:r>
              <a:rPr lang="de-DE" sz="1400" b="1" i="0" dirty="0">
                <a:solidFill>
                  <a:srgbClr val="000000"/>
                </a:solidFill>
                <a:effectLst/>
                <a:latin typeface="ff-scala-sans-pro"/>
              </a:rPr>
              <a:t>Background</a:t>
            </a:r>
          </a:p>
          <a:p>
            <a:pPr algn="l"/>
            <a:r>
              <a:rPr lang="de-DE" sz="1400" b="0" i="0" dirty="0" err="1">
                <a:solidFill>
                  <a:srgbClr val="000000"/>
                </a:solidFill>
                <a:effectLst/>
                <a:latin typeface="ff-scala-sans-pro"/>
              </a:rPr>
              <a:t>Recent</a:t>
            </a:r>
            <a:r>
              <a:rPr lang="de-DE" sz="1400" b="0" i="0" dirty="0">
                <a:solidFill>
                  <a:srgbClr val="000000"/>
                </a:solidFill>
                <a:effectLst/>
                <a:latin typeface="ff-scala-sans-pro"/>
              </a:rPr>
              <a:t> </a:t>
            </a:r>
            <a:r>
              <a:rPr lang="de-DE" sz="1400" b="0" i="0" dirty="0" err="1">
                <a:solidFill>
                  <a:srgbClr val="000000"/>
                </a:solidFill>
                <a:effectLst/>
                <a:latin typeface="ff-scala-sans-pro"/>
              </a:rPr>
              <a:t>evidence</a:t>
            </a:r>
            <a:r>
              <a:rPr lang="de-DE" sz="1400" b="0" i="0" dirty="0">
                <a:solidFill>
                  <a:srgbClr val="000000"/>
                </a:solidFill>
                <a:effectLst/>
                <a:latin typeface="ff-scala-sans-pro"/>
              </a:rPr>
              <a:t> </a:t>
            </a:r>
            <a:r>
              <a:rPr lang="de-DE" sz="1400" b="0" i="0" dirty="0" err="1">
                <a:solidFill>
                  <a:srgbClr val="000000"/>
                </a:solidFill>
                <a:effectLst/>
                <a:latin typeface="ff-scala-sans-pro"/>
              </a:rPr>
              <a:t>suggests</a:t>
            </a:r>
            <a:r>
              <a:rPr lang="de-DE" sz="1400" b="0" i="0" dirty="0">
                <a:solidFill>
                  <a:srgbClr val="000000"/>
                </a:solidFill>
                <a:effectLst/>
                <a:latin typeface="ff-scala-sans-pro"/>
              </a:rPr>
              <a:t> </a:t>
            </a:r>
            <a:r>
              <a:rPr lang="de-DE" sz="1400" b="0" i="0" dirty="0" err="1">
                <a:solidFill>
                  <a:srgbClr val="000000"/>
                </a:solidFill>
                <a:effectLst/>
                <a:latin typeface="ff-scala-sans-pro"/>
              </a:rPr>
              <a:t>that</a:t>
            </a:r>
            <a:r>
              <a:rPr lang="de-DE" sz="1400" b="0" i="0" dirty="0">
                <a:solidFill>
                  <a:srgbClr val="000000"/>
                </a:solidFill>
                <a:effectLst/>
                <a:latin typeface="ff-scala-sans-pro"/>
              </a:rPr>
              <a:t> </a:t>
            </a:r>
            <a:r>
              <a:rPr lang="de-DE" sz="1400" b="0" i="0" dirty="0" err="1">
                <a:solidFill>
                  <a:srgbClr val="000000"/>
                </a:solidFill>
                <a:effectLst/>
                <a:latin typeface="ff-scala-sans-pro"/>
              </a:rPr>
              <a:t>asymptomatic</a:t>
            </a:r>
            <a:r>
              <a:rPr lang="de-DE" sz="1400" b="0" i="0" dirty="0">
                <a:solidFill>
                  <a:srgbClr val="000000"/>
                </a:solidFill>
                <a:effectLst/>
                <a:latin typeface="ff-scala-sans-pro"/>
              </a:rPr>
              <a:t> </a:t>
            </a:r>
            <a:r>
              <a:rPr lang="de-DE" sz="1400" b="0" i="0" dirty="0" err="1">
                <a:solidFill>
                  <a:srgbClr val="000000"/>
                </a:solidFill>
                <a:effectLst/>
                <a:latin typeface="ff-scala-sans-pro"/>
              </a:rPr>
              <a:t>patients</a:t>
            </a:r>
            <a:r>
              <a:rPr lang="de-DE" sz="1400" b="0" i="0" dirty="0">
                <a:solidFill>
                  <a:srgbClr val="000000"/>
                </a:solidFill>
                <a:effectLst/>
                <a:latin typeface="ff-scala-sans-pro"/>
              </a:rPr>
              <a:t> </a:t>
            </a:r>
            <a:r>
              <a:rPr lang="de-DE" sz="1400" b="0" i="0" dirty="0" err="1">
                <a:solidFill>
                  <a:srgbClr val="000000"/>
                </a:solidFill>
                <a:effectLst/>
                <a:latin typeface="ff-scala-sans-pro"/>
              </a:rPr>
              <a:t>with</a:t>
            </a:r>
            <a:r>
              <a:rPr lang="de-DE" sz="1400" b="0" i="0" dirty="0">
                <a:solidFill>
                  <a:srgbClr val="000000"/>
                </a:solidFill>
                <a:effectLst/>
                <a:latin typeface="ff-scala-sans-pro"/>
              </a:rPr>
              <a:t> </a:t>
            </a:r>
            <a:r>
              <a:rPr lang="de-DE" sz="1400" b="0" i="0" dirty="0" err="1">
                <a:solidFill>
                  <a:srgbClr val="000000"/>
                </a:solidFill>
                <a:effectLst/>
                <a:latin typeface="ff-scala-sans-pro"/>
              </a:rPr>
              <a:t>elevated</a:t>
            </a:r>
            <a:r>
              <a:rPr lang="de-DE" sz="1400" b="0" i="0" dirty="0">
                <a:solidFill>
                  <a:srgbClr val="000000"/>
                </a:solidFill>
                <a:effectLst/>
                <a:latin typeface="ff-scala-sans-pro"/>
              </a:rPr>
              <a:t> </a:t>
            </a:r>
            <a:r>
              <a:rPr lang="de-DE" sz="1400" b="0" i="0" dirty="0" err="1">
                <a:solidFill>
                  <a:srgbClr val="000000"/>
                </a:solidFill>
                <a:effectLst/>
                <a:latin typeface="ff-scala-sans-pro"/>
              </a:rPr>
              <a:t>blood</a:t>
            </a:r>
            <a:r>
              <a:rPr lang="de-DE" sz="1400" b="0" i="0" dirty="0">
                <a:solidFill>
                  <a:srgbClr val="000000"/>
                </a:solidFill>
                <a:effectLst/>
                <a:latin typeface="ff-scala-sans-pro"/>
              </a:rPr>
              <a:t> </a:t>
            </a:r>
            <a:r>
              <a:rPr lang="de-DE" sz="1400" b="0" i="0" dirty="0" err="1">
                <a:solidFill>
                  <a:srgbClr val="000000"/>
                </a:solidFill>
                <a:effectLst/>
                <a:latin typeface="ff-scala-sans-pro"/>
              </a:rPr>
              <a:t>pressure</a:t>
            </a:r>
            <a:r>
              <a:rPr lang="de-DE" sz="1400" b="0" i="0" dirty="0">
                <a:solidFill>
                  <a:srgbClr val="000000"/>
                </a:solidFill>
                <a:effectLst/>
                <a:latin typeface="ff-scala-sans-pro"/>
              </a:rPr>
              <a:t> (BP) in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hospital</a:t>
            </a:r>
            <a:r>
              <a:rPr lang="de-DE" sz="1400" b="0" i="0" dirty="0">
                <a:solidFill>
                  <a:srgbClr val="000000"/>
                </a:solidFill>
                <a:effectLst/>
                <a:latin typeface="ff-scala-sans-pro"/>
              </a:rPr>
              <a:t> </a:t>
            </a:r>
            <a:r>
              <a:rPr lang="de-DE" sz="1400" b="0" i="0" dirty="0" err="1">
                <a:solidFill>
                  <a:srgbClr val="000000"/>
                </a:solidFill>
                <a:effectLst/>
                <a:latin typeface="ff-scala-sans-pro"/>
              </a:rPr>
              <a:t>are</a:t>
            </a:r>
            <a:r>
              <a:rPr lang="de-DE" sz="1400" b="0" i="0" dirty="0">
                <a:solidFill>
                  <a:srgbClr val="000000"/>
                </a:solidFill>
                <a:effectLst/>
                <a:latin typeface="ff-scala-sans-pro"/>
              </a:rPr>
              <a:t> at </a:t>
            </a:r>
            <a:r>
              <a:rPr lang="de-DE" sz="1400" b="0" i="0" dirty="0" err="1">
                <a:solidFill>
                  <a:srgbClr val="000000"/>
                </a:solidFill>
                <a:effectLst/>
                <a:latin typeface="ff-scala-sans-pro"/>
              </a:rPr>
              <a:t>risk</a:t>
            </a:r>
            <a:r>
              <a:rPr lang="de-DE" sz="1400" b="0" i="0" dirty="0">
                <a:solidFill>
                  <a:srgbClr val="000000"/>
                </a:solidFill>
                <a:effectLst/>
                <a:latin typeface="ff-scala-sans-pro"/>
              </a:rPr>
              <a:t> </a:t>
            </a:r>
            <a:r>
              <a:rPr lang="de-DE" sz="1400" b="0" i="0" dirty="0" err="1">
                <a:solidFill>
                  <a:srgbClr val="000000"/>
                </a:solidFill>
                <a:effectLst/>
                <a:latin typeface="ff-scala-sans-pro"/>
              </a:rPr>
              <a:t>for</a:t>
            </a:r>
            <a:r>
              <a:rPr lang="de-DE" sz="1400" b="0" i="0" dirty="0">
                <a:solidFill>
                  <a:srgbClr val="000000"/>
                </a:solidFill>
                <a:effectLst/>
                <a:latin typeface="ff-scala-sans-pro"/>
              </a:rPr>
              <a:t> adverse </a:t>
            </a:r>
            <a:r>
              <a:rPr lang="de-DE" sz="1400" b="0" i="0" dirty="0" err="1">
                <a:solidFill>
                  <a:srgbClr val="000000"/>
                </a:solidFill>
                <a:effectLst/>
                <a:latin typeface="ff-scala-sans-pro"/>
              </a:rPr>
              <a:t>outcomes</a:t>
            </a:r>
            <a:r>
              <a:rPr lang="de-DE" sz="1400" b="0" i="0" dirty="0">
                <a:solidFill>
                  <a:srgbClr val="000000"/>
                </a:solidFill>
                <a:effectLst/>
                <a:latin typeface="ff-scala-sans-pro"/>
              </a:rPr>
              <a:t> </a:t>
            </a:r>
            <a:r>
              <a:rPr lang="de-DE" sz="1400" b="0" i="0" dirty="0" err="1">
                <a:solidFill>
                  <a:srgbClr val="000000"/>
                </a:solidFill>
                <a:effectLst/>
                <a:latin typeface="ff-scala-sans-pro"/>
              </a:rPr>
              <a:t>with</a:t>
            </a:r>
            <a:r>
              <a:rPr lang="de-DE" sz="1400" b="0" i="0" dirty="0">
                <a:solidFill>
                  <a:srgbClr val="000000"/>
                </a:solidFill>
                <a:effectLst/>
                <a:latin typeface="ff-scala-sans-pro"/>
              </a:rPr>
              <a:t> </a:t>
            </a:r>
            <a:r>
              <a:rPr lang="de-DE" sz="1400" b="0" i="0" dirty="0" err="1">
                <a:solidFill>
                  <a:srgbClr val="000000"/>
                </a:solidFill>
                <a:effectLst/>
                <a:latin typeface="ff-scala-sans-pro"/>
              </a:rPr>
              <a:t>use</a:t>
            </a:r>
            <a:r>
              <a:rPr lang="de-DE" sz="1400" b="0" i="0" dirty="0">
                <a:solidFill>
                  <a:srgbClr val="000000"/>
                </a:solidFill>
                <a:effectLst/>
                <a:latin typeface="ff-scala-sans-pro"/>
              </a:rPr>
              <a:t> of parenteral antihypertensive </a:t>
            </a:r>
            <a:r>
              <a:rPr lang="de-DE" sz="1400" b="0" i="0" dirty="0" err="1">
                <a:solidFill>
                  <a:srgbClr val="000000"/>
                </a:solidFill>
                <a:effectLst/>
                <a:latin typeface="ff-scala-sans-pro"/>
              </a:rPr>
              <a:t>agents</a:t>
            </a:r>
            <a:r>
              <a:rPr lang="de-DE" sz="1400" b="0" i="0" dirty="0">
                <a:solidFill>
                  <a:srgbClr val="000000"/>
                </a:solidFill>
                <a:effectLst/>
                <a:latin typeface="ff-scala-sans-pro"/>
              </a:rPr>
              <a:t> </a:t>
            </a:r>
            <a:r>
              <a:rPr lang="de-DE" sz="1400" b="0" i="0" dirty="0" err="1">
                <a:solidFill>
                  <a:srgbClr val="000000"/>
                </a:solidFill>
                <a:effectLst/>
                <a:latin typeface="ff-scala-sans-pro"/>
              </a:rPr>
              <a:t>or</a:t>
            </a:r>
            <a:r>
              <a:rPr lang="de-DE" sz="1400" b="0" i="0" dirty="0">
                <a:solidFill>
                  <a:srgbClr val="000000"/>
                </a:solidFill>
                <a:effectLst/>
                <a:latin typeface="ff-scala-sans-pro"/>
              </a:rPr>
              <a:t> </a:t>
            </a:r>
            <a:r>
              <a:rPr lang="de-DE" sz="1400" b="0" i="0" dirty="0" err="1">
                <a:solidFill>
                  <a:srgbClr val="000000"/>
                </a:solidFill>
                <a:effectLst/>
                <a:latin typeface="ff-scala-sans-pro"/>
              </a:rPr>
              <a:t>up</a:t>
            </a:r>
            <a:r>
              <a:rPr lang="de-DE" sz="1400" b="0" i="0" dirty="0">
                <a:solidFill>
                  <a:srgbClr val="000000"/>
                </a:solidFill>
                <a:effectLst/>
                <a:latin typeface="ff-scala-sans-pro"/>
              </a:rPr>
              <a:t>-titration of oral </a:t>
            </a:r>
            <a:r>
              <a:rPr lang="de-DE" sz="1400" b="0" i="0" dirty="0" err="1">
                <a:solidFill>
                  <a:srgbClr val="000000"/>
                </a:solidFill>
                <a:effectLst/>
                <a:latin typeface="ff-scala-sans-pro"/>
              </a:rPr>
              <a:t>agents</a:t>
            </a:r>
            <a:r>
              <a:rPr lang="de-DE" sz="1400" b="0" i="0" dirty="0">
                <a:solidFill>
                  <a:srgbClr val="000000"/>
                </a:solidFill>
                <a:effectLst/>
                <a:latin typeface="ff-scala-sans-pro"/>
              </a:rPr>
              <a:t> </a:t>
            </a:r>
            <a:r>
              <a:rPr lang="de-DE" sz="1400" b="0" i="0" dirty="0" err="1">
                <a:solidFill>
                  <a:srgbClr val="000000"/>
                </a:solidFill>
                <a:effectLst/>
                <a:latin typeface="ff-scala-sans-pro"/>
              </a:rPr>
              <a:t>during</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inpatient</a:t>
            </a:r>
            <a:r>
              <a:rPr lang="de-DE" sz="1400" b="0" i="0" dirty="0">
                <a:solidFill>
                  <a:srgbClr val="000000"/>
                </a:solidFill>
                <a:effectLst/>
                <a:latin typeface="ff-scala-sans-pro"/>
              </a:rPr>
              <a:t> </a:t>
            </a:r>
            <a:r>
              <a:rPr lang="de-DE" sz="1400" b="0" i="0" dirty="0" err="1">
                <a:solidFill>
                  <a:srgbClr val="000000"/>
                </a:solidFill>
                <a:effectLst/>
                <a:latin typeface="ff-scala-sans-pro"/>
              </a:rPr>
              <a:t>stay</a:t>
            </a:r>
            <a:r>
              <a:rPr lang="de-DE" sz="1400" b="0" i="0" dirty="0">
                <a:solidFill>
                  <a:srgbClr val="000000"/>
                </a:solidFill>
                <a:effectLst/>
                <a:latin typeface="ff-scala-sans-pro"/>
              </a:rPr>
              <a:t>. </a:t>
            </a:r>
            <a:r>
              <a:rPr lang="de-DE" sz="1400" b="0" i="0" dirty="0" err="1">
                <a:solidFill>
                  <a:srgbClr val="000000"/>
                </a:solidFill>
                <a:effectLst/>
                <a:latin typeface="ff-scala-sans-pro"/>
              </a:rPr>
              <a:t>Previous</a:t>
            </a:r>
            <a:r>
              <a:rPr lang="de-DE" sz="1400" b="0" i="0" dirty="0">
                <a:solidFill>
                  <a:srgbClr val="000000"/>
                </a:solidFill>
                <a:effectLst/>
                <a:latin typeface="ff-scala-sans-pro"/>
              </a:rPr>
              <a:t> </a:t>
            </a:r>
            <a:r>
              <a:rPr lang="de-DE" sz="1400" b="0" i="0" dirty="0" err="1">
                <a:solidFill>
                  <a:srgbClr val="000000"/>
                </a:solidFill>
                <a:effectLst/>
                <a:latin typeface="ff-scala-sans-pro"/>
              </a:rPr>
              <a:t>clinical</a:t>
            </a:r>
            <a:r>
              <a:rPr lang="de-DE" sz="1400" b="0" i="0" dirty="0">
                <a:solidFill>
                  <a:srgbClr val="000000"/>
                </a:solidFill>
                <a:effectLst/>
                <a:latin typeface="ff-scala-sans-pro"/>
              </a:rPr>
              <a:t> </a:t>
            </a:r>
            <a:r>
              <a:rPr lang="de-DE" sz="1400" b="0" i="0" dirty="0" err="1">
                <a:solidFill>
                  <a:srgbClr val="000000"/>
                </a:solidFill>
                <a:effectLst/>
                <a:latin typeface="ff-scala-sans-pro"/>
              </a:rPr>
              <a:t>practice</a:t>
            </a:r>
            <a:r>
              <a:rPr lang="de-DE" sz="1400" b="0" i="0" dirty="0">
                <a:solidFill>
                  <a:srgbClr val="000000"/>
                </a:solidFill>
                <a:effectLst/>
                <a:latin typeface="ff-scala-sans-pro"/>
              </a:rPr>
              <a:t> </a:t>
            </a:r>
            <a:r>
              <a:rPr lang="de-DE" sz="1400" b="0" i="0" dirty="0" err="1">
                <a:solidFill>
                  <a:srgbClr val="000000"/>
                </a:solidFill>
                <a:effectLst/>
                <a:latin typeface="ff-scala-sans-pro"/>
              </a:rPr>
              <a:t>guidelines</a:t>
            </a:r>
            <a:r>
              <a:rPr lang="de-DE" sz="1400" b="0" i="0" dirty="0">
                <a:solidFill>
                  <a:srgbClr val="000000"/>
                </a:solidFill>
                <a:effectLst/>
                <a:latin typeface="ff-scala-sans-pro"/>
              </a:rPr>
              <a:t> </a:t>
            </a:r>
            <a:r>
              <a:rPr lang="de-DE" sz="1400" b="0" i="0" dirty="0" err="1">
                <a:solidFill>
                  <a:srgbClr val="000000"/>
                </a:solidFill>
                <a:effectLst/>
                <a:latin typeface="ff-scala-sans-pro"/>
              </a:rPr>
              <a:t>for</a:t>
            </a:r>
            <a:r>
              <a:rPr lang="de-DE" sz="1400" b="0" i="0" dirty="0">
                <a:solidFill>
                  <a:srgbClr val="000000"/>
                </a:solidFill>
                <a:effectLst/>
                <a:latin typeface="ff-scala-sans-pro"/>
              </a:rPr>
              <a:t> </a:t>
            </a:r>
            <a:r>
              <a:rPr lang="de-DE" sz="1400" b="0" i="0" dirty="0" err="1">
                <a:solidFill>
                  <a:srgbClr val="000000"/>
                </a:solidFill>
                <a:effectLst/>
                <a:latin typeface="ff-scala-sans-pro"/>
              </a:rPr>
              <a:t>hypertension</a:t>
            </a:r>
            <a:r>
              <a:rPr lang="de-DE" sz="1400" b="0" i="0" dirty="0">
                <a:solidFill>
                  <a:srgbClr val="000000"/>
                </a:solidFill>
                <a:effectLst/>
                <a:latin typeface="ff-scala-sans-pro"/>
              </a:rPr>
              <a:t> </a:t>
            </a:r>
            <a:r>
              <a:rPr lang="de-DE" sz="1400" b="0" i="0" dirty="0" err="1">
                <a:solidFill>
                  <a:srgbClr val="000000"/>
                </a:solidFill>
                <a:effectLst/>
                <a:latin typeface="ff-scala-sans-pro"/>
              </a:rPr>
              <a:t>lacked</a:t>
            </a:r>
            <a:r>
              <a:rPr lang="de-DE" sz="1400" b="0" i="0" dirty="0">
                <a:solidFill>
                  <a:srgbClr val="000000"/>
                </a:solidFill>
                <a:effectLst/>
                <a:latin typeface="ff-scala-sans-pro"/>
              </a:rPr>
              <a:t> </a:t>
            </a:r>
            <a:r>
              <a:rPr lang="de-DE" sz="1400" b="0" i="0" dirty="0" err="1">
                <a:solidFill>
                  <a:srgbClr val="000000"/>
                </a:solidFill>
                <a:effectLst/>
                <a:latin typeface="ff-scala-sans-pro"/>
              </a:rPr>
              <a:t>guidance</a:t>
            </a:r>
            <a:r>
              <a:rPr lang="de-DE" sz="1400" b="0" i="0" dirty="0">
                <a:solidFill>
                  <a:srgbClr val="000000"/>
                </a:solidFill>
                <a:effectLst/>
                <a:latin typeface="ff-scala-sans-pro"/>
              </a:rPr>
              <a:t> </a:t>
            </a:r>
            <a:r>
              <a:rPr lang="de-DE" sz="1400" b="0" i="0" dirty="0" err="1">
                <a:solidFill>
                  <a:srgbClr val="000000"/>
                </a:solidFill>
                <a:effectLst/>
                <a:latin typeface="ff-scala-sans-pro"/>
              </a:rPr>
              <a:t>for</a:t>
            </a:r>
            <a:r>
              <a:rPr lang="de-DE" sz="1400" b="0" i="0" dirty="0">
                <a:solidFill>
                  <a:srgbClr val="000000"/>
                </a:solidFill>
                <a:effectLst/>
                <a:latin typeface="ff-scala-sans-pro"/>
              </a:rPr>
              <a:t> </a:t>
            </a:r>
            <a:r>
              <a:rPr lang="de-DE" sz="1400" b="0" i="0" dirty="0" err="1">
                <a:solidFill>
                  <a:srgbClr val="000000"/>
                </a:solidFill>
                <a:effectLst/>
                <a:latin typeface="ff-scala-sans-pro"/>
              </a:rPr>
              <a:t>these</a:t>
            </a:r>
            <a:r>
              <a:rPr lang="de-DE" sz="1400" b="0" i="0" dirty="0">
                <a:solidFill>
                  <a:srgbClr val="000000"/>
                </a:solidFill>
                <a:effectLst/>
                <a:latin typeface="ff-scala-sans-pro"/>
              </a:rPr>
              <a:t> </a:t>
            </a:r>
            <a:r>
              <a:rPr lang="de-DE" sz="1400" b="0" i="0" dirty="0" err="1">
                <a:solidFill>
                  <a:srgbClr val="000000"/>
                </a:solidFill>
                <a:effectLst/>
                <a:latin typeface="ff-scala-sans-pro"/>
              </a:rPr>
              <a:t>patients</a:t>
            </a:r>
            <a:r>
              <a:rPr lang="de-DE" sz="1400" b="0" i="0" dirty="0">
                <a:solidFill>
                  <a:srgbClr val="000000"/>
                </a:solidFill>
                <a:effectLst/>
                <a:latin typeface="ff-scala-sans-pro"/>
              </a:rPr>
              <a:t> (</a:t>
            </a:r>
            <a:r>
              <a:rPr lang="de-DE" sz="1400" b="0" i="0" u="none" strike="noStrike" dirty="0">
                <a:solidFill>
                  <a:srgbClr val="114980"/>
                </a:solidFill>
                <a:effectLst/>
                <a:latin typeface="ff-scala-sans-pro"/>
                <a:hlinkClick r:id="rId3"/>
              </a:rPr>
              <a:t>NEJM JW Gen Med May 1 2024</a:t>
            </a:r>
            <a:r>
              <a:rPr lang="de-DE" sz="1400" b="0" i="0" dirty="0">
                <a:solidFill>
                  <a:srgbClr val="000000"/>
                </a:solidFill>
                <a:effectLst/>
                <a:latin typeface="ff-scala-sans-pro"/>
              </a:rPr>
              <a:t> and </a:t>
            </a:r>
            <a:r>
              <a:rPr lang="de-DE" sz="1400" b="0" i="1" dirty="0">
                <a:solidFill>
                  <a:srgbClr val="000000"/>
                </a:solidFill>
                <a:effectLst/>
                <a:latin typeface="ff-scala-sans-pro"/>
              </a:rPr>
              <a:t>Ann Intern Med</a:t>
            </a:r>
            <a:r>
              <a:rPr lang="de-DE" sz="1400" b="0" i="0" dirty="0">
                <a:solidFill>
                  <a:srgbClr val="000000"/>
                </a:solidFill>
                <a:effectLst/>
                <a:latin typeface="ff-scala-sans-pro"/>
              </a:rPr>
              <a:t> 2024; 177:497). The AHA </a:t>
            </a:r>
            <a:r>
              <a:rPr lang="de-DE" sz="1400" b="0" i="0" dirty="0" err="1">
                <a:solidFill>
                  <a:srgbClr val="000000"/>
                </a:solidFill>
                <a:effectLst/>
                <a:latin typeface="ff-scala-sans-pro"/>
              </a:rPr>
              <a:t>now</a:t>
            </a:r>
            <a:r>
              <a:rPr lang="de-DE" sz="1400" b="0" i="0" dirty="0">
                <a:solidFill>
                  <a:srgbClr val="000000"/>
                </a:solidFill>
                <a:effectLst/>
                <a:latin typeface="ff-scala-sans-pro"/>
              </a:rPr>
              <a:t> </a:t>
            </a:r>
            <a:r>
              <a:rPr lang="de-DE" sz="1400" b="0" i="0" dirty="0" err="1">
                <a:solidFill>
                  <a:srgbClr val="000000"/>
                </a:solidFill>
                <a:effectLst/>
                <a:latin typeface="ff-scala-sans-pro"/>
              </a:rPr>
              <a:t>has</a:t>
            </a:r>
            <a:r>
              <a:rPr lang="de-DE" sz="1400" b="0" i="0" dirty="0">
                <a:solidFill>
                  <a:srgbClr val="000000"/>
                </a:solidFill>
                <a:effectLst/>
                <a:latin typeface="ff-scala-sans-pro"/>
              </a:rPr>
              <a:t> </a:t>
            </a:r>
            <a:r>
              <a:rPr lang="de-DE" sz="1400" b="0" i="0" dirty="0" err="1">
                <a:solidFill>
                  <a:srgbClr val="000000"/>
                </a:solidFill>
                <a:effectLst/>
                <a:latin typeface="ff-scala-sans-pro"/>
              </a:rPr>
              <a:t>issued</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first</a:t>
            </a:r>
            <a:r>
              <a:rPr lang="de-DE" sz="1400" b="0" i="0" dirty="0">
                <a:solidFill>
                  <a:srgbClr val="000000"/>
                </a:solidFill>
                <a:effectLst/>
                <a:latin typeface="ff-scala-sans-pro"/>
              </a:rPr>
              <a:t> </a:t>
            </a:r>
            <a:r>
              <a:rPr lang="de-DE" sz="1400" b="0" i="0" dirty="0" err="1">
                <a:solidFill>
                  <a:srgbClr val="000000"/>
                </a:solidFill>
                <a:effectLst/>
                <a:latin typeface="ff-scala-sans-pro"/>
              </a:rPr>
              <a:t>set</a:t>
            </a:r>
            <a:r>
              <a:rPr lang="de-DE" sz="1400" b="0" i="0" dirty="0">
                <a:solidFill>
                  <a:srgbClr val="000000"/>
                </a:solidFill>
                <a:effectLst/>
                <a:latin typeface="ff-scala-sans-pro"/>
              </a:rPr>
              <a:t> of </a:t>
            </a:r>
            <a:r>
              <a:rPr lang="de-DE" sz="1400" b="0" i="0" dirty="0" err="1">
                <a:solidFill>
                  <a:srgbClr val="000000"/>
                </a:solidFill>
                <a:effectLst/>
                <a:latin typeface="ff-scala-sans-pro"/>
              </a:rPr>
              <a:t>recommendations</a:t>
            </a:r>
            <a:r>
              <a:rPr lang="de-DE" sz="1400" b="0" i="0" dirty="0">
                <a:solidFill>
                  <a:srgbClr val="000000"/>
                </a:solidFill>
                <a:effectLst/>
                <a:latin typeface="ff-scala-sans-pro"/>
              </a:rPr>
              <a:t> </a:t>
            </a:r>
            <a:r>
              <a:rPr lang="de-DE" sz="1400" b="0" i="0" dirty="0" err="1">
                <a:solidFill>
                  <a:srgbClr val="000000"/>
                </a:solidFill>
                <a:effectLst/>
                <a:latin typeface="ff-scala-sans-pro"/>
              </a:rPr>
              <a:t>for</a:t>
            </a:r>
            <a:r>
              <a:rPr lang="de-DE" sz="1400" b="0" i="0" dirty="0">
                <a:solidFill>
                  <a:srgbClr val="000000"/>
                </a:solidFill>
                <a:effectLst/>
                <a:latin typeface="ff-scala-sans-pro"/>
              </a:rPr>
              <a:t> </a:t>
            </a:r>
            <a:r>
              <a:rPr lang="de-DE" sz="1400" b="0" i="0" dirty="0" err="1">
                <a:solidFill>
                  <a:srgbClr val="000000"/>
                </a:solidFill>
                <a:effectLst/>
                <a:latin typeface="ff-scala-sans-pro"/>
              </a:rPr>
              <a:t>managing</a:t>
            </a:r>
            <a:r>
              <a:rPr lang="de-DE" sz="1400" b="0" i="0" dirty="0">
                <a:solidFill>
                  <a:srgbClr val="000000"/>
                </a:solidFill>
                <a:effectLst/>
                <a:latin typeface="ff-scala-sans-pro"/>
              </a:rPr>
              <a:t> </a:t>
            </a:r>
            <a:r>
              <a:rPr lang="de-DE" sz="1400" b="0" i="0" dirty="0" err="1">
                <a:solidFill>
                  <a:srgbClr val="000000"/>
                </a:solidFill>
                <a:effectLst/>
                <a:latin typeface="ff-scala-sans-pro"/>
              </a:rPr>
              <a:t>elevated</a:t>
            </a:r>
            <a:r>
              <a:rPr lang="de-DE" sz="1400" b="0" i="0" dirty="0">
                <a:solidFill>
                  <a:srgbClr val="000000"/>
                </a:solidFill>
                <a:effectLst/>
                <a:latin typeface="ff-scala-sans-pro"/>
              </a:rPr>
              <a:t> BP in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inpatient</a:t>
            </a:r>
            <a:r>
              <a:rPr lang="de-DE" sz="1400" b="0" i="0" dirty="0">
                <a:solidFill>
                  <a:srgbClr val="000000"/>
                </a:solidFill>
                <a:effectLst/>
                <a:latin typeface="ff-scala-sans-pro"/>
              </a:rPr>
              <a:t> </a:t>
            </a:r>
            <a:r>
              <a:rPr lang="de-DE" sz="1400" b="0" i="0" dirty="0" err="1">
                <a:solidFill>
                  <a:srgbClr val="000000"/>
                </a:solidFill>
                <a:effectLst/>
                <a:latin typeface="ff-scala-sans-pro"/>
              </a:rPr>
              <a:t>setting</a:t>
            </a:r>
            <a:r>
              <a:rPr lang="de-DE" sz="1400" b="0" i="0" dirty="0">
                <a:solidFill>
                  <a:srgbClr val="000000"/>
                </a:solidFill>
                <a:effectLst/>
                <a:latin typeface="ff-scala-sans-pro"/>
              </a:rPr>
              <a:t> (</a:t>
            </a:r>
            <a:r>
              <a:rPr lang="de-DE" sz="1400" b="0" i="0" dirty="0" err="1">
                <a:solidFill>
                  <a:srgbClr val="000000"/>
                </a:solidFill>
                <a:effectLst/>
                <a:latin typeface="ff-scala-sans-pro"/>
              </a:rPr>
              <a:t>including</a:t>
            </a:r>
            <a:r>
              <a:rPr lang="de-DE" sz="1400" b="0" i="0" dirty="0">
                <a:solidFill>
                  <a:srgbClr val="000000"/>
                </a:solidFill>
                <a:effectLst/>
                <a:latin typeface="ff-scala-sans-pro"/>
              </a:rPr>
              <a:t> </a:t>
            </a:r>
            <a:r>
              <a:rPr lang="de-DE" sz="1400" b="0" i="0" dirty="0" err="1">
                <a:solidFill>
                  <a:srgbClr val="000000"/>
                </a:solidFill>
                <a:effectLst/>
                <a:latin typeface="ff-scala-sans-pro"/>
              </a:rPr>
              <a:t>emergency</a:t>
            </a:r>
            <a:r>
              <a:rPr lang="de-DE" sz="1400" b="0" i="0" dirty="0">
                <a:solidFill>
                  <a:srgbClr val="000000"/>
                </a:solidFill>
                <a:effectLst/>
                <a:latin typeface="ff-scala-sans-pro"/>
              </a:rPr>
              <a:t> </a:t>
            </a:r>
            <a:r>
              <a:rPr lang="de-DE" sz="1400" b="0" i="0" dirty="0" err="1">
                <a:solidFill>
                  <a:srgbClr val="000000"/>
                </a:solidFill>
                <a:effectLst/>
                <a:latin typeface="ff-scala-sans-pro"/>
              </a:rPr>
              <a:t>departments</a:t>
            </a:r>
            <a:r>
              <a:rPr lang="de-DE" sz="1400" b="0" i="0" dirty="0">
                <a:solidFill>
                  <a:srgbClr val="000000"/>
                </a:solidFill>
                <a:effectLst/>
                <a:latin typeface="ff-scala-sans-pro"/>
              </a:rPr>
              <a:t>, intensive care </a:t>
            </a:r>
            <a:r>
              <a:rPr lang="de-DE" sz="1400" b="0" i="0" dirty="0" err="1">
                <a:solidFill>
                  <a:srgbClr val="000000"/>
                </a:solidFill>
                <a:effectLst/>
                <a:latin typeface="ff-scala-sans-pro"/>
              </a:rPr>
              <a:t>units</a:t>
            </a:r>
            <a:r>
              <a:rPr lang="de-DE" sz="1400" b="0" i="0" dirty="0">
                <a:solidFill>
                  <a:srgbClr val="000000"/>
                </a:solidFill>
                <a:effectLst/>
                <a:latin typeface="ff-scala-sans-pro"/>
              </a:rPr>
              <a:t> [ICUs], and non-ICU </a:t>
            </a:r>
            <a:r>
              <a:rPr lang="de-DE" sz="1400" b="0" i="0" dirty="0" err="1">
                <a:solidFill>
                  <a:srgbClr val="000000"/>
                </a:solidFill>
                <a:effectLst/>
                <a:latin typeface="ff-scala-sans-pro"/>
              </a:rPr>
              <a:t>locations</a:t>
            </a:r>
            <a:r>
              <a:rPr lang="de-DE" sz="1400" b="0" i="0" dirty="0">
                <a:solidFill>
                  <a:srgbClr val="000000"/>
                </a:solidFill>
                <a:effectLst/>
                <a:latin typeface="ff-scala-sans-pro"/>
              </a:rPr>
              <a:t>), </a:t>
            </a:r>
            <a:r>
              <a:rPr lang="de-DE" sz="1400" b="0" i="0" dirty="0" err="1">
                <a:solidFill>
                  <a:srgbClr val="000000"/>
                </a:solidFill>
                <a:effectLst/>
                <a:latin typeface="ff-scala-sans-pro"/>
              </a:rPr>
              <a:t>incorporating</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most</a:t>
            </a:r>
            <a:r>
              <a:rPr lang="de-DE" sz="1400" b="0" i="0" dirty="0">
                <a:solidFill>
                  <a:srgbClr val="000000"/>
                </a:solidFill>
                <a:effectLst/>
                <a:latin typeface="ff-scala-sans-pro"/>
              </a:rPr>
              <a:t> relevant </a:t>
            </a:r>
            <a:r>
              <a:rPr lang="de-DE" sz="1400" b="0" i="0" dirty="0" err="1">
                <a:solidFill>
                  <a:srgbClr val="000000"/>
                </a:solidFill>
                <a:effectLst/>
                <a:latin typeface="ff-scala-sans-pro"/>
              </a:rPr>
              <a:t>recent</a:t>
            </a:r>
            <a:r>
              <a:rPr lang="de-DE" sz="1400" b="0" i="0" dirty="0">
                <a:solidFill>
                  <a:srgbClr val="000000"/>
                </a:solidFill>
                <a:effectLst/>
                <a:latin typeface="ff-scala-sans-pro"/>
              </a:rPr>
              <a:t> </a:t>
            </a:r>
            <a:r>
              <a:rPr lang="de-DE" sz="1400" b="0" i="0" dirty="0" err="1">
                <a:solidFill>
                  <a:srgbClr val="000000"/>
                </a:solidFill>
                <a:effectLst/>
                <a:latin typeface="ff-scala-sans-pro"/>
              </a:rPr>
              <a:t>study</a:t>
            </a:r>
            <a:r>
              <a:rPr lang="de-DE" sz="1400" b="0" i="0" dirty="0">
                <a:solidFill>
                  <a:srgbClr val="000000"/>
                </a:solidFill>
                <a:effectLst/>
                <a:latin typeface="ff-scala-sans-pro"/>
              </a:rPr>
              <a:t> </a:t>
            </a:r>
            <a:r>
              <a:rPr lang="de-DE" sz="1400" b="0" i="0" dirty="0" err="1">
                <a:solidFill>
                  <a:srgbClr val="000000"/>
                </a:solidFill>
                <a:effectLst/>
                <a:latin typeface="ff-scala-sans-pro"/>
              </a:rPr>
              <a:t>data</a:t>
            </a:r>
            <a:r>
              <a:rPr lang="de-DE" sz="1400" b="0" i="0" dirty="0">
                <a:solidFill>
                  <a:srgbClr val="000000"/>
                </a:solidFill>
                <a:effectLst/>
                <a:latin typeface="ff-scala-sans-pro"/>
              </a:rPr>
              <a:t>.</a:t>
            </a:r>
          </a:p>
          <a:p>
            <a:pPr algn="l"/>
            <a:r>
              <a:rPr lang="de-DE" sz="1400" b="1" i="0" dirty="0">
                <a:solidFill>
                  <a:srgbClr val="000000"/>
                </a:solidFill>
                <a:effectLst/>
                <a:latin typeface="ff-scala-sans-pro"/>
              </a:rPr>
              <a:t>Key </a:t>
            </a:r>
            <a:r>
              <a:rPr lang="de-DE" sz="1400" b="1" i="0" dirty="0" err="1">
                <a:solidFill>
                  <a:srgbClr val="000000"/>
                </a:solidFill>
                <a:effectLst/>
                <a:latin typeface="ff-scala-sans-pro"/>
              </a:rPr>
              <a:t>Recommendations</a:t>
            </a:r>
            <a:endParaRPr lang="de-DE" sz="1400" b="1" i="0" dirty="0">
              <a:solidFill>
                <a:srgbClr val="000000"/>
              </a:solidFill>
              <a:effectLst/>
              <a:latin typeface="ff-scala-sans-pro"/>
            </a:endParaRPr>
          </a:p>
          <a:p>
            <a:pPr algn="l"/>
            <a:r>
              <a:rPr lang="de-DE" sz="1400" b="0" i="0" dirty="0">
                <a:solidFill>
                  <a:srgbClr val="000000"/>
                </a:solidFill>
                <a:effectLst/>
                <a:latin typeface="ff-scala-sans-pro"/>
              </a:rPr>
              <a:t>Hypertensive </a:t>
            </a:r>
            <a:r>
              <a:rPr lang="de-DE" sz="1400" b="0" i="0" dirty="0" err="1">
                <a:solidFill>
                  <a:srgbClr val="000000"/>
                </a:solidFill>
                <a:effectLst/>
                <a:latin typeface="ff-scala-sans-pro"/>
              </a:rPr>
              <a:t>emergency</a:t>
            </a:r>
            <a:endParaRPr lang="de-DE" sz="1400" b="0" i="0" dirty="0">
              <a:solidFill>
                <a:srgbClr val="000000"/>
              </a:solidFill>
              <a:effectLst/>
              <a:latin typeface="ff-scala-sans-pro"/>
            </a:endParaRPr>
          </a:p>
          <a:p>
            <a:pPr algn="l">
              <a:buFont typeface="Arial" panose="020B0604020202020204" pitchFamily="34" charset="0"/>
              <a:buChar char="•"/>
            </a:pPr>
            <a:r>
              <a:rPr lang="de-DE" sz="1400" b="0" i="0" dirty="0" err="1">
                <a:solidFill>
                  <a:srgbClr val="000000"/>
                </a:solidFill>
                <a:effectLst/>
                <a:latin typeface="ff-scala-sans-pro"/>
              </a:rPr>
              <a:t>Defined</a:t>
            </a:r>
            <a:r>
              <a:rPr lang="de-DE" sz="1400" b="0" i="0" dirty="0">
                <a:solidFill>
                  <a:srgbClr val="000000"/>
                </a:solidFill>
                <a:effectLst/>
                <a:latin typeface="ff-scala-sans-pro"/>
              </a:rPr>
              <a:t> </a:t>
            </a:r>
            <a:r>
              <a:rPr lang="de-DE" sz="1400" b="0" i="0" dirty="0" err="1">
                <a:solidFill>
                  <a:srgbClr val="000000"/>
                </a:solidFill>
                <a:effectLst/>
                <a:latin typeface="ff-scala-sans-pro"/>
              </a:rPr>
              <a:t>as</a:t>
            </a:r>
            <a:r>
              <a:rPr lang="de-DE" sz="1400" b="0" i="0" dirty="0">
                <a:solidFill>
                  <a:srgbClr val="000000"/>
                </a:solidFill>
                <a:effectLst/>
                <a:latin typeface="ff-scala-sans-pro"/>
              </a:rPr>
              <a:t> </a:t>
            </a:r>
            <a:r>
              <a:rPr lang="de-DE" sz="1400" b="0" i="0" dirty="0" err="1">
                <a:solidFill>
                  <a:srgbClr val="000000"/>
                </a:solidFill>
                <a:effectLst/>
                <a:latin typeface="ff-scala-sans-pro"/>
              </a:rPr>
              <a:t>markedly</a:t>
            </a:r>
            <a:r>
              <a:rPr lang="de-DE" sz="1400" b="0" i="0" dirty="0">
                <a:solidFill>
                  <a:srgbClr val="000000"/>
                </a:solidFill>
                <a:effectLst/>
                <a:latin typeface="ff-scala-sans-pro"/>
              </a:rPr>
              <a:t> </a:t>
            </a:r>
            <a:r>
              <a:rPr lang="de-DE" sz="1400" b="0" i="0" dirty="0" err="1">
                <a:solidFill>
                  <a:srgbClr val="000000"/>
                </a:solidFill>
                <a:effectLst/>
                <a:latin typeface="ff-scala-sans-pro"/>
              </a:rPr>
              <a:t>elevated</a:t>
            </a:r>
            <a:r>
              <a:rPr lang="de-DE" sz="1400" b="0" i="0" dirty="0">
                <a:solidFill>
                  <a:srgbClr val="000000"/>
                </a:solidFill>
                <a:effectLst/>
                <a:latin typeface="ff-scala-sans-pro"/>
              </a:rPr>
              <a:t> BP (</a:t>
            </a:r>
            <a:r>
              <a:rPr lang="de-DE" sz="1400" b="0" i="0" dirty="0" err="1">
                <a:solidFill>
                  <a:srgbClr val="000000"/>
                </a:solidFill>
                <a:effectLst/>
                <a:latin typeface="ff-scala-sans-pro"/>
              </a:rPr>
              <a:t>systolic</a:t>
            </a:r>
            <a:r>
              <a:rPr lang="de-DE" sz="1400" b="0" i="0" dirty="0">
                <a:solidFill>
                  <a:srgbClr val="000000"/>
                </a:solidFill>
                <a:effectLst/>
                <a:latin typeface="ff-scala-sans-pro"/>
              </a:rPr>
              <a:t>/</a:t>
            </a:r>
            <a:r>
              <a:rPr lang="de-DE" sz="1400" b="0" i="0" dirty="0" err="1">
                <a:solidFill>
                  <a:srgbClr val="000000"/>
                </a:solidFill>
                <a:effectLst/>
                <a:latin typeface="ff-scala-sans-pro"/>
              </a:rPr>
              <a:t>diastolic</a:t>
            </a:r>
            <a:r>
              <a:rPr lang="de-DE" sz="1400" b="0" i="0" dirty="0">
                <a:solidFill>
                  <a:srgbClr val="000000"/>
                </a:solidFill>
                <a:effectLst/>
                <a:latin typeface="ff-scala-sans-pro"/>
              </a:rPr>
              <a:t>, ≥180/110 mm </a:t>
            </a:r>
            <a:r>
              <a:rPr lang="de-DE" sz="1400" b="0" i="0" dirty="0" err="1">
                <a:solidFill>
                  <a:srgbClr val="000000"/>
                </a:solidFill>
                <a:effectLst/>
                <a:latin typeface="ff-scala-sans-pro"/>
              </a:rPr>
              <a:t>Hg</a:t>
            </a:r>
            <a:r>
              <a:rPr lang="de-DE" sz="1400" b="0" i="0" dirty="0">
                <a:solidFill>
                  <a:srgbClr val="000000"/>
                </a:solidFill>
                <a:effectLst/>
                <a:latin typeface="ff-scala-sans-pro"/>
              </a:rPr>
              <a:t>) </a:t>
            </a:r>
            <a:r>
              <a:rPr lang="de-DE" sz="1400" b="0" i="0" dirty="0" err="1">
                <a:solidFill>
                  <a:srgbClr val="000000"/>
                </a:solidFill>
                <a:effectLst/>
                <a:latin typeface="ff-scala-sans-pro"/>
              </a:rPr>
              <a:t>with</a:t>
            </a:r>
            <a:r>
              <a:rPr lang="de-DE" sz="1400" b="0" i="0" dirty="0">
                <a:solidFill>
                  <a:srgbClr val="000000"/>
                </a:solidFill>
                <a:effectLst/>
                <a:latin typeface="ff-scala-sans-pro"/>
              </a:rPr>
              <a:t> </a:t>
            </a:r>
            <a:r>
              <a:rPr lang="de-DE" sz="1400" b="0" i="0" dirty="0" err="1">
                <a:solidFill>
                  <a:srgbClr val="000000"/>
                </a:solidFill>
                <a:effectLst/>
                <a:latin typeface="ff-scala-sans-pro"/>
              </a:rPr>
              <a:t>evidence</a:t>
            </a:r>
            <a:r>
              <a:rPr lang="de-DE" sz="1400" b="0" i="0" dirty="0">
                <a:solidFill>
                  <a:srgbClr val="000000"/>
                </a:solidFill>
                <a:effectLst/>
                <a:latin typeface="ff-scala-sans-pro"/>
              </a:rPr>
              <a:t> of </a:t>
            </a:r>
            <a:r>
              <a:rPr lang="de-DE" sz="1400" b="0" i="0" dirty="0" err="1">
                <a:solidFill>
                  <a:srgbClr val="000000"/>
                </a:solidFill>
                <a:effectLst/>
                <a:latin typeface="ff-scala-sans-pro"/>
              </a:rPr>
              <a:t>new</a:t>
            </a:r>
            <a:r>
              <a:rPr lang="de-DE" sz="1400" b="0" i="0" dirty="0">
                <a:solidFill>
                  <a:srgbClr val="000000"/>
                </a:solidFill>
                <a:effectLst/>
                <a:latin typeface="ff-scala-sans-pro"/>
              </a:rPr>
              <a:t> </a:t>
            </a:r>
            <a:r>
              <a:rPr lang="de-DE" sz="1400" b="0" i="0" dirty="0" err="1">
                <a:solidFill>
                  <a:srgbClr val="000000"/>
                </a:solidFill>
                <a:effectLst/>
                <a:latin typeface="ff-scala-sans-pro"/>
              </a:rPr>
              <a:t>or</a:t>
            </a:r>
            <a:r>
              <a:rPr lang="de-DE" sz="1400" b="0" i="0" dirty="0">
                <a:solidFill>
                  <a:srgbClr val="000000"/>
                </a:solidFill>
                <a:effectLst/>
                <a:latin typeface="ff-scala-sans-pro"/>
              </a:rPr>
              <a:t> </a:t>
            </a:r>
            <a:r>
              <a:rPr lang="de-DE" sz="1400" b="0" i="0" dirty="0" err="1">
                <a:solidFill>
                  <a:srgbClr val="000000"/>
                </a:solidFill>
                <a:effectLst/>
                <a:latin typeface="ff-scala-sans-pro"/>
              </a:rPr>
              <a:t>worsening</a:t>
            </a:r>
            <a:r>
              <a:rPr lang="de-DE" sz="1400" b="0" i="0" dirty="0">
                <a:solidFill>
                  <a:srgbClr val="000000"/>
                </a:solidFill>
                <a:effectLst/>
                <a:latin typeface="ff-scala-sans-pro"/>
              </a:rPr>
              <a:t> </a:t>
            </a:r>
            <a:r>
              <a:rPr lang="de-DE" sz="1400" b="0" i="0" dirty="0" err="1">
                <a:solidFill>
                  <a:srgbClr val="000000"/>
                </a:solidFill>
                <a:effectLst/>
                <a:latin typeface="ff-scala-sans-pro"/>
              </a:rPr>
              <a:t>target</a:t>
            </a:r>
            <a:r>
              <a:rPr lang="de-DE" sz="1400" b="0" i="0" dirty="0">
                <a:solidFill>
                  <a:srgbClr val="000000"/>
                </a:solidFill>
                <a:effectLst/>
                <a:latin typeface="ff-scala-sans-pro"/>
              </a:rPr>
              <a:t>-organ </a:t>
            </a:r>
            <a:r>
              <a:rPr lang="de-DE" sz="1400" b="0" i="0" dirty="0" err="1">
                <a:solidFill>
                  <a:srgbClr val="000000"/>
                </a:solidFill>
                <a:effectLst/>
                <a:latin typeface="ff-scala-sans-pro"/>
              </a:rPr>
              <a:t>damage</a:t>
            </a:r>
            <a:r>
              <a:rPr lang="de-DE" sz="1400" b="0" i="0" dirty="0">
                <a:solidFill>
                  <a:srgbClr val="000000"/>
                </a:solidFill>
                <a:effectLst/>
                <a:latin typeface="ff-scala-sans-pro"/>
              </a:rPr>
              <a:t>. Target-organ </a:t>
            </a:r>
            <a:r>
              <a:rPr lang="de-DE" sz="1400" b="0" i="0" dirty="0" err="1">
                <a:solidFill>
                  <a:srgbClr val="000000"/>
                </a:solidFill>
                <a:effectLst/>
                <a:latin typeface="ff-scala-sans-pro"/>
              </a:rPr>
              <a:t>systems</a:t>
            </a:r>
            <a:r>
              <a:rPr lang="de-DE" sz="1400" b="0" i="0" dirty="0">
                <a:solidFill>
                  <a:srgbClr val="000000"/>
                </a:solidFill>
                <a:effectLst/>
                <a:latin typeface="ff-scala-sans-pro"/>
              </a:rPr>
              <a:t> </a:t>
            </a:r>
            <a:r>
              <a:rPr lang="de-DE" sz="1400" b="0" i="0" dirty="0" err="1">
                <a:solidFill>
                  <a:srgbClr val="000000"/>
                </a:solidFill>
                <a:effectLst/>
                <a:latin typeface="ff-scala-sans-pro"/>
              </a:rPr>
              <a:t>include</a:t>
            </a:r>
            <a:r>
              <a:rPr lang="de-DE" sz="1400" b="0" i="0" dirty="0">
                <a:solidFill>
                  <a:srgbClr val="000000"/>
                </a:solidFill>
                <a:effectLst/>
                <a:latin typeface="ff-scala-sans-pro"/>
              </a:rPr>
              <a:t> </a:t>
            </a:r>
            <a:r>
              <a:rPr lang="de-DE" sz="1400" b="1" i="0" dirty="0" err="1">
                <a:solidFill>
                  <a:srgbClr val="000000"/>
                </a:solidFill>
                <a:effectLst/>
                <a:latin typeface="ff-scala-sans-pro"/>
              </a:rPr>
              <a:t>b</a:t>
            </a:r>
            <a:r>
              <a:rPr lang="de-DE" sz="1400" b="0" i="0" dirty="0" err="1">
                <a:solidFill>
                  <a:srgbClr val="000000"/>
                </a:solidFill>
                <a:effectLst/>
                <a:latin typeface="ff-scala-sans-pro"/>
              </a:rPr>
              <a:t>rain</a:t>
            </a:r>
            <a:r>
              <a:rPr lang="de-DE" sz="1400" b="0" i="0" dirty="0">
                <a:solidFill>
                  <a:srgbClr val="000000"/>
                </a:solidFill>
                <a:effectLst/>
                <a:latin typeface="ff-scala-sans-pro"/>
              </a:rPr>
              <a:t> (e.g., </a:t>
            </a:r>
            <a:r>
              <a:rPr lang="de-DE" sz="1400" b="0" i="0" dirty="0" err="1">
                <a:solidFill>
                  <a:srgbClr val="000000"/>
                </a:solidFill>
                <a:effectLst/>
                <a:latin typeface="ff-scala-sans-pro"/>
              </a:rPr>
              <a:t>stroke</a:t>
            </a:r>
            <a:r>
              <a:rPr lang="de-DE" sz="1400" b="0" i="0" dirty="0">
                <a:solidFill>
                  <a:srgbClr val="000000"/>
                </a:solidFill>
                <a:effectLst/>
                <a:latin typeface="ff-scala-sans-pro"/>
              </a:rPr>
              <a:t>, cerebral </a:t>
            </a:r>
            <a:r>
              <a:rPr lang="de-DE" sz="1400" b="0" i="0" dirty="0" err="1">
                <a:solidFill>
                  <a:srgbClr val="000000"/>
                </a:solidFill>
                <a:effectLst/>
                <a:latin typeface="ff-scala-sans-pro"/>
              </a:rPr>
              <a:t>hemorrhage</a:t>
            </a:r>
            <a:r>
              <a:rPr lang="de-DE" sz="1400" b="0" i="0" dirty="0">
                <a:solidFill>
                  <a:srgbClr val="000000"/>
                </a:solidFill>
                <a:effectLst/>
                <a:latin typeface="ff-scala-sans-pro"/>
              </a:rPr>
              <a:t>, hypertensive </a:t>
            </a:r>
            <a:r>
              <a:rPr lang="de-DE" sz="1400" b="0" i="0" dirty="0" err="1">
                <a:solidFill>
                  <a:srgbClr val="000000"/>
                </a:solidFill>
                <a:effectLst/>
                <a:latin typeface="ff-scala-sans-pro"/>
              </a:rPr>
              <a:t>encephalopathy</a:t>
            </a:r>
            <a:r>
              <a:rPr lang="de-DE" sz="1400" b="0" i="0" dirty="0">
                <a:solidFill>
                  <a:srgbClr val="000000"/>
                </a:solidFill>
                <a:effectLst/>
                <a:latin typeface="ff-scala-sans-pro"/>
              </a:rPr>
              <a:t> </a:t>
            </a:r>
            <a:r>
              <a:rPr lang="de-DE" sz="1400" b="0" i="0" dirty="0" err="1">
                <a:solidFill>
                  <a:srgbClr val="000000"/>
                </a:solidFill>
                <a:effectLst/>
                <a:latin typeface="ff-scala-sans-pro"/>
              </a:rPr>
              <a:t>or</a:t>
            </a:r>
            <a:r>
              <a:rPr lang="de-DE" sz="1400" b="0" i="0" dirty="0">
                <a:solidFill>
                  <a:srgbClr val="000000"/>
                </a:solidFill>
                <a:effectLst/>
                <a:latin typeface="ff-scala-sans-pro"/>
              </a:rPr>
              <a:t> </a:t>
            </a:r>
            <a:r>
              <a:rPr lang="de-DE" sz="1400" b="0" i="0" dirty="0" err="1">
                <a:solidFill>
                  <a:srgbClr val="000000"/>
                </a:solidFill>
                <a:effectLst/>
                <a:latin typeface="ff-scala-sans-pro"/>
              </a:rPr>
              <a:t>posterior</a:t>
            </a:r>
            <a:r>
              <a:rPr lang="de-DE" sz="1400" b="0" i="0" dirty="0">
                <a:solidFill>
                  <a:srgbClr val="000000"/>
                </a:solidFill>
                <a:effectLst/>
                <a:latin typeface="ff-scala-sans-pro"/>
              </a:rPr>
              <a:t> reversible </a:t>
            </a:r>
            <a:r>
              <a:rPr lang="de-DE" sz="1400" b="0" i="0" dirty="0" err="1">
                <a:solidFill>
                  <a:srgbClr val="000000"/>
                </a:solidFill>
                <a:effectLst/>
                <a:latin typeface="ff-scala-sans-pro"/>
              </a:rPr>
              <a:t>encephalopathy</a:t>
            </a:r>
            <a:r>
              <a:rPr lang="de-DE" sz="1400" b="0" i="0" dirty="0">
                <a:solidFill>
                  <a:srgbClr val="000000"/>
                </a:solidFill>
                <a:effectLst/>
                <a:latin typeface="ff-scala-sans-pro"/>
              </a:rPr>
              <a:t> </a:t>
            </a:r>
            <a:r>
              <a:rPr lang="de-DE" sz="1400" b="0" i="0" dirty="0" err="1">
                <a:solidFill>
                  <a:srgbClr val="000000"/>
                </a:solidFill>
                <a:effectLst/>
                <a:latin typeface="ff-scala-sans-pro"/>
              </a:rPr>
              <a:t>syndrome</a:t>
            </a:r>
            <a:r>
              <a:rPr lang="de-DE" sz="1400" b="0" i="0" dirty="0">
                <a:solidFill>
                  <a:srgbClr val="000000"/>
                </a:solidFill>
                <a:effectLst/>
                <a:latin typeface="ff-scala-sans-pro"/>
              </a:rPr>
              <a:t> [PRES]), </a:t>
            </a:r>
            <a:r>
              <a:rPr lang="de-DE" sz="1400" b="1" i="0" dirty="0" err="1">
                <a:solidFill>
                  <a:srgbClr val="000000"/>
                </a:solidFill>
                <a:effectLst/>
                <a:latin typeface="ff-scala-sans-pro"/>
              </a:rPr>
              <a:t>a</a:t>
            </a:r>
            <a:r>
              <a:rPr lang="de-DE" sz="1400" b="0" i="0" dirty="0" err="1">
                <a:solidFill>
                  <a:srgbClr val="000000"/>
                </a:solidFill>
                <a:effectLst/>
                <a:latin typeface="ff-scala-sans-pro"/>
              </a:rPr>
              <a:t>rteries</a:t>
            </a:r>
            <a:r>
              <a:rPr lang="de-DE" sz="1400" b="0" i="0" dirty="0">
                <a:solidFill>
                  <a:srgbClr val="000000"/>
                </a:solidFill>
                <a:effectLst/>
                <a:latin typeface="ff-scala-sans-pro"/>
              </a:rPr>
              <a:t> (e.g., </a:t>
            </a:r>
            <a:r>
              <a:rPr lang="de-DE" sz="1400" b="0" i="0" dirty="0" err="1">
                <a:solidFill>
                  <a:srgbClr val="000000"/>
                </a:solidFill>
                <a:effectLst/>
                <a:latin typeface="ff-scala-sans-pro"/>
              </a:rPr>
              <a:t>aortic</a:t>
            </a:r>
            <a:r>
              <a:rPr lang="de-DE" sz="1400" b="0" i="0" dirty="0">
                <a:solidFill>
                  <a:srgbClr val="000000"/>
                </a:solidFill>
                <a:effectLst/>
                <a:latin typeface="ff-scala-sans-pro"/>
              </a:rPr>
              <a:t> </a:t>
            </a:r>
            <a:r>
              <a:rPr lang="de-DE" sz="1400" b="0" i="0" dirty="0" err="1">
                <a:solidFill>
                  <a:srgbClr val="000000"/>
                </a:solidFill>
                <a:effectLst/>
                <a:latin typeface="ff-scala-sans-pro"/>
              </a:rPr>
              <a:t>dissection</a:t>
            </a:r>
            <a:r>
              <a:rPr lang="de-DE" sz="1400" b="0" i="0" dirty="0">
                <a:solidFill>
                  <a:srgbClr val="000000"/>
                </a:solidFill>
                <a:effectLst/>
                <a:latin typeface="ff-scala-sans-pro"/>
              </a:rPr>
              <a:t>, </a:t>
            </a:r>
            <a:r>
              <a:rPr lang="de-DE" sz="1400" b="0" i="0" dirty="0" err="1">
                <a:solidFill>
                  <a:srgbClr val="000000"/>
                </a:solidFill>
                <a:effectLst/>
                <a:latin typeface="ff-scala-sans-pro"/>
              </a:rPr>
              <a:t>preeclampsia</a:t>
            </a:r>
            <a:r>
              <a:rPr lang="de-DE" sz="1400" b="0" i="0" dirty="0">
                <a:solidFill>
                  <a:srgbClr val="000000"/>
                </a:solidFill>
                <a:effectLst/>
                <a:latin typeface="ff-scala-sans-pro"/>
              </a:rPr>
              <a:t>, </a:t>
            </a:r>
            <a:r>
              <a:rPr lang="de-DE" sz="1400" b="0" i="0" dirty="0" err="1">
                <a:solidFill>
                  <a:srgbClr val="000000"/>
                </a:solidFill>
                <a:effectLst/>
                <a:latin typeface="ff-scala-sans-pro"/>
              </a:rPr>
              <a:t>eclampsia</a:t>
            </a:r>
            <a:r>
              <a:rPr lang="de-DE" sz="1400" b="0" i="0" dirty="0">
                <a:solidFill>
                  <a:srgbClr val="000000"/>
                </a:solidFill>
                <a:effectLst/>
                <a:latin typeface="ff-scala-sans-pro"/>
              </a:rPr>
              <a:t>, HELLP [</a:t>
            </a:r>
            <a:r>
              <a:rPr lang="de-DE" sz="1400" b="0" i="0" dirty="0" err="1">
                <a:solidFill>
                  <a:srgbClr val="000000"/>
                </a:solidFill>
                <a:effectLst/>
                <a:latin typeface="ff-scala-sans-pro"/>
              </a:rPr>
              <a:t>hemolysis</a:t>
            </a:r>
            <a:r>
              <a:rPr lang="de-DE" sz="1400" b="0" i="0" dirty="0">
                <a:solidFill>
                  <a:srgbClr val="000000"/>
                </a:solidFill>
                <a:effectLst/>
                <a:latin typeface="ff-scala-sans-pro"/>
              </a:rPr>
              <a:t>, </a:t>
            </a:r>
            <a:r>
              <a:rPr lang="de-DE" sz="1400" b="0" i="0" dirty="0" err="1">
                <a:solidFill>
                  <a:srgbClr val="000000"/>
                </a:solidFill>
                <a:effectLst/>
                <a:latin typeface="ff-scala-sans-pro"/>
              </a:rPr>
              <a:t>elevated</a:t>
            </a:r>
            <a:r>
              <a:rPr lang="de-DE" sz="1400" b="0" i="0" dirty="0">
                <a:solidFill>
                  <a:srgbClr val="000000"/>
                </a:solidFill>
                <a:effectLst/>
                <a:latin typeface="ff-scala-sans-pro"/>
              </a:rPr>
              <a:t> </a:t>
            </a:r>
            <a:r>
              <a:rPr lang="de-DE" sz="1400" b="0" i="0" dirty="0" err="1">
                <a:solidFill>
                  <a:srgbClr val="000000"/>
                </a:solidFill>
                <a:effectLst/>
                <a:latin typeface="ff-scala-sans-pro"/>
              </a:rPr>
              <a:t>liver</a:t>
            </a:r>
            <a:r>
              <a:rPr lang="de-DE" sz="1400" b="0" i="0" dirty="0">
                <a:solidFill>
                  <a:srgbClr val="000000"/>
                </a:solidFill>
                <a:effectLst/>
                <a:latin typeface="ff-scala-sans-pro"/>
              </a:rPr>
              <a:t> </a:t>
            </a:r>
            <a:r>
              <a:rPr lang="de-DE" sz="1400" b="0" i="0" dirty="0" err="1">
                <a:solidFill>
                  <a:srgbClr val="000000"/>
                </a:solidFill>
                <a:effectLst/>
                <a:latin typeface="ff-scala-sans-pro"/>
              </a:rPr>
              <a:t>enzymes</a:t>
            </a:r>
            <a:r>
              <a:rPr lang="de-DE" sz="1400" b="0" i="0" dirty="0">
                <a:solidFill>
                  <a:srgbClr val="000000"/>
                </a:solidFill>
                <a:effectLst/>
                <a:latin typeface="ff-scala-sans-pro"/>
              </a:rPr>
              <a:t>, </a:t>
            </a:r>
            <a:r>
              <a:rPr lang="de-DE" sz="1400" b="0" i="0" dirty="0" err="1">
                <a:solidFill>
                  <a:srgbClr val="000000"/>
                </a:solidFill>
                <a:effectLst/>
                <a:latin typeface="ff-scala-sans-pro"/>
              </a:rPr>
              <a:t>low</a:t>
            </a:r>
            <a:r>
              <a:rPr lang="de-DE" sz="1400" b="0" i="0" dirty="0">
                <a:solidFill>
                  <a:srgbClr val="000000"/>
                </a:solidFill>
                <a:effectLst/>
                <a:latin typeface="ff-scala-sans-pro"/>
              </a:rPr>
              <a:t> </a:t>
            </a:r>
            <a:r>
              <a:rPr lang="de-DE" sz="1400" b="0" i="0" dirty="0" err="1">
                <a:solidFill>
                  <a:srgbClr val="000000"/>
                </a:solidFill>
                <a:effectLst/>
                <a:latin typeface="ff-scala-sans-pro"/>
              </a:rPr>
              <a:t>platelets</a:t>
            </a:r>
            <a:r>
              <a:rPr lang="de-DE" sz="1400" b="0" i="0" dirty="0">
                <a:solidFill>
                  <a:srgbClr val="000000"/>
                </a:solidFill>
                <a:effectLst/>
                <a:latin typeface="ff-scala-sans-pro"/>
              </a:rPr>
              <a:t>] </a:t>
            </a:r>
            <a:r>
              <a:rPr lang="de-DE" sz="1400" b="0" i="0" dirty="0" err="1">
                <a:solidFill>
                  <a:srgbClr val="000000"/>
                </a:solidFill>
                <a:effectLst/>
                <a:latin typeface="ff-scala-sans-pro"/>
              </a:rPr>
              <a:t>syndrome</a:t>
            </a:r>
            <a:r>
              <a:rPr lang="de-DE" sz="1400" b="0" i="0" dirty="0">
                <a:solidFill>
                  <a:srgbClr val="000000"/>
                </a:solidFill>
                <a:effectLst/>
                <a:latin typeface="ff-scala-sans-pro"/>
              </a:rPr>
              <a:t>), </a:t>
            </a:r>
            <a:r>
              <a:rPr lang="de-DE" sz="1400" b="1" i="0" dirty="0" err="1">
                <a:solidFill>
                  <a:srgbClr val="000000"/>
                </a:solidFill>
                <a:effectLst/>
                <a:latin typeface="ff-scala-sans-pro"/>
              </a:rPr>
              <a:t>r</a:t>
            </a:r>
            <a:r>
              <a:rPr lang="de-DE" sz="1400" b="0" i="0" dirty="0" err="1">
                <a:solidFill>
                  <a:srgbClr val="000000"/>
                </a:solidFill>
                <a:effectLst/>
                <a:latin typeface="ff-scala-sans-pro"/>
              </a:rPr>
              <a:t>etina</a:t>
            </a:r>
            <a:r>
              <a:rPr lang="de-DE" sz="1400" b="0" i="0" dirty="0">
                <a:solidFill>
                  <a:srgbClr val="000000"/>
                </a:solidFill>
                <a:effectLst/>
                <a:latin typeface="ff-scala-sans-pro"/>
              </a:rPr>
              <a:t> (e.g., </a:t>
            </a:r>
            <a:r>
              <a:rPr lang="de-DE" sz="1400" b="0" i="0" dirty="0" err="1">
                <a:solidFill>
                  <a:srgbClr val="000000"/>
                </a:solidFill>
                <a:effectLst/>
                <a:latin typeface="ff-scala-sans-pro"/>
              </a:rPr>
              <a:t>acute</a:t>
            </a:r>
            <a:r>
              <a:rPr lang="de-DE" sz="1400" b="0" i="0" dirty="0">
                <a:solidFill>
                  <a:srgbClr val="000000"/>
                </a:solidFill>
                <a:effectLst/>
                <a:latin typeface="ff-scala-sans-pro"/>
              </a:rPr>
              <a:t> hypertensive </a:t>
            </a:r>
            <a:r>
              <a:rPr lang="de-DE" sz="1400" b="0" i="0" dirty="0" err="1">
                <a:solidFill>
                  <a:srgbClr val="000000"/>
                </a:solidFill>
                <a:effectLst/>
                <a:latin typeface="ff-scala-sans-pro"/>
              </a:rPr>
              <a:t>retinopathy</a:t>
            </a:r>
            <a:r>
              <a:rPr lang="de-DE" sz="1400" b="0" i="0" dirty="0">
                <a:solidFill>
                  <a:srgbClr val="000000"/>
                </a:solidFill>
                <a:effectLst/>
                <a:latin typeface="ff-scala-sans-pro"/>
              </a:rPr>
              <a:t>), </a:t>
            </a:r>
            <a:r>
              <a:rPr lang="de-DE" sz="1400" b="1" i="0" dirty="0" err="1">
                <a:solidFill>
                  <a:srgbClr val="000000"/>
                </a:solidFill>
                <a:effectLst/>
                <a:latin typeface="ff-scala-sans-pro"/>
              </a:rPr>
              <a:t>k</a:t>
            </a:r>
            <a:r>
              <a:rPr lang="de-DE" sz="1400" b="0" i="0" dirty="0" err="1">
                <a:solidFill>
                  <a:srgbClr val="000000"/>
                </a:solidFill>
                <a:effectLst/>
                <a:latin typeface="ff-scala-sans-pro"/>
              </a:rPr>
              <a:t>idneys</a:t>
            </a:r>
            <a:r>
              <a:rPr lang="de-DE" sz="1400" b="0" i="0" dirty="0">
                <a:solidFill>
                  <a:srgbClr val="000000"/>
                </a:solidFill>
                <a:effectLst/>
                <a:latin typeface="ff-scala-sans-pro"/>
              </a:rPr>
              <a:t> (e.g., </a:t>
            </a:r>
            <a:r>
              <a:rPr lang="de-DE" sz="1400" b="0" i="0" dirty="0" err="1">
                <a:solidFill>
                  <a:srgbClr val="000000"/>
                </a:solidFill>
                <a:effectLst/>
                <a:latin typeface="ff-scala-sans-pro"/>
              </a:rPr>
              <a:t>acute</a:t>
            </a:r>
            <a:r>
              <a:rPr lang="de-DE" sz="1400" b="0" i="0" dirty="0">
                <a:solidFill>
                  <a:srgbClr val="000000"/>
                </a:solidFill>
                <a:effectLst/>
                <a:latin typeface="ff-scala-sans-pro"/>
              </a:rPr>
              <a:t> </a:t>
            </a:r>
            <a:r>
              <a:rPr lang="de-DE" sz="1400" b="0" i="0" dirty="0" err="1">
                <a:solidFill>
                  <a:srgbClr val="000000"/>
                </a:solidFill>
                <a:effectLst/>
                <a:latin typeface="ff-scala-sans-pro"/>
              </a:rPr>
              <a:t>kidney</a:t>
            </a:r>
            <a:r>
              <a:rPr lang="de-DE" sz="1400" b="0" i="0" dirty="0">
                <a:solidFill>
                  <a:srgbClr val="000000"/>
                </a:solidFill>
                <a:effectLst/>
                <a:latin typeface="ff-scala-sans-pro"/>
              </a:rPr>
              <a:t> </a:t>
            </a:r>
            <a:r>
              <a:rPr lang="de-DE" sz="1400" b="0" i="0" dirty="0" err="1">
                <a:solidFill>
                  <a:srgbClr val="000000"/>
                </a:solidFill>
                <a:effectLst/>
                <a:latin typeface="ff-scala-sans-pro"/>
              </a:rPr>
              <a:t>injury</a:t>
            </a:r>
            <a:r>
              <a:rPr lang="de-DE" sz="1400" b="0" i="0" dirty="0">
                <a:solidFill>
                  <a:srgbClr val="000000"/>
                </a:solidFill>
                <a:effectLst/>
                <a:latin typeface="ff-scala-sans-pro"/>
              </a:rPr>
              <a:t>, </a:t>
            </a:r>
            <a:r>
              <a:rPr lang="de-DE" sz="1400" b="0" i="0" dirty="0" err="1">
                <a:solidFill>
                  <a:srgbClr val="000000"/>
                </a:solidFill>
                <a:effectLst/>
                <a:latin typeface="ff-scala-sans-pro"/>
              </a:rPr>
              <a:t>thrombotic</a:t>
            </a:r>
            <a:r>
              <a:rPr lang="de-DE" sz="1400" b="0" i="0" dirty="0">
                <a:solidFill>
                  <a:srgbClr val="000000"/>
                </a:solidFill>
                <a:effectLst/>
                <a:latin typeface="ff-scala-sans-pro"/>
              </a:rPr>
              <a:t> </a:t>
            </a:r>
            <a:r>
              <a:rPr lang="de-DE" sz="1400" b="0" i="0" dirty="0" err="1">
                <a:solidFill>
                  <a:srgbClr val="000000"/>
                </a:solidFill>
                <a:effectLst/>
                <a:latin typeface="ff-scala-sans-pro"/>
              </a:rPr>
              <a:t>microangiopathy</a:t>
            </a:r>
            <a:r>
              <a:rPr lang="de-DE" sz="1400" b="0" i="0" dirty="0">
                <a:solidFill>
                  <a:srgbClr val="000000"/>
                </a:solidFill>
                <a:effectLst/>
                <a:latin typeface="ff-scala-sans-pro"/>
              </a:rPr>
              <a:t>), and </a:t>
            </a:r>
            <a:r>
              <a:rPr lang="de-DE" sz="1400" b="1" i="0" dirty="0" err="1">
                <a:solidFill>
                  <a:srgbClr val="000000"/>
                </a:solidFill>
                <a:effectLst/>
                <a:latin typeface="ff-scala-sans-pro"/>
              </a:rPr>
              <a:t>h</a:t>
            </a:r>
            <a:r>
              <a:rPr lang="de-DE" sz="1400" b="0" i="0" dirty="0" err="1">
                <a:solidFill>
                  <a:srgbClr val="000000"/>
                </a:solidFill>
                <a:effectLst/>
                <a:latin typeface="ff-scala-sans-pro"/>
              </a:rPr>
              <a:t>eart</a:t>
            </a:r>
            <a:r>
              <a:rPr lang="de-DE" sz="1400" b="0" i="0" dirty="0">
                <a:solidFill>
                  <a:srgbClr val="000000"/>
                </a:solidFill>
                <a:effectLst/>
                <a:latin typeface="ff-scala-sans-pro"/>
              </a:rPr>
              <a:t> (e.g., </a:t>
            </a:r>
            <a:r>
              <a:rPr lang="de-DE" sz="1400" b="0" i="0" dirty="0" err="1">
                <a:solidFill>
                  <a:srgbClr val="000000"/>
                </a:solidFill>
                <a:effectLst/>
                <a:latin typeface="ff-scala-sans-pro"/>
              </a:rPr>
              <a:t>acute</a:t>
            </a:r>
            <a:r>
              <a:rPr lang="de-DE" sz="1400" b="0" i="0" dirty="0">
                <a:solidFill>
                  <a:srgbClr val="000000"/>
                </a:solidFill>
                <a:effectLst/>
                <a:latin typeface="ff-scala-sans-pro"/>
              </a:rPr>
              <a:t> </a:t>
            </a:r>
            <a:r>
              <a:rPr lang="de-DE" sz="1400" b="0" i="0" dirty="0" err="1">
                <a:solidFill>
                  <a:srgbClr val="000000"/>
                </a:solidFill>
                <a:effectLst/>
                <a:latin typeface="ff-scala-sans-pro"/>
              </a:rPr>
              <a:t>coronary</a:t>
            </a:r>
            <a:r>
              <a:rPr lang="de-DE" sz="1400" b="0" i="0" dirty="0">
                <a:solidFill>
                  <a:srgbClr val="000000"/>
                </a:solidFill>
                <a:effectLst/>
                <a:latin typeface="ff-scala-sans-pro"/>
              </a:rPr>
              <a:t> </a:t>
            </a:r>
            <a:r>
              <a:rPr lang="de-DE" sz="1400" b="0" i="0" dirty="0" err="1">
                <a:solidFill>
                  <a:srgbClr val="000000"/>
                </a:solidFill>
                <a:effectLst/>
                <a:latin typeface="ff-scala-sans-pro"/>
              </a:rPr>
              <a:t>syndrome</a:t>
            </a:r>
            <a:r>
              <a:rPr lang="de-DE" sz="1400" b="0" i="0" dirty="0">
                <a:solidFill>
                  <a:srgbClr val="000000"/>
                </a:solidFill>
                <a:effectLst/>
                <a:latin typeface="ff-scala-sans-pro"/>
              </a:rPr>
              <a:t>, </a:t>
            </a:r>
            <a:r>
              <a:rPr lang="de-DE" sz="1400" b="0" i="0" dirty="0" err="1">
                <a:solidFill>
                  <a:srgbClr val="000000"/>
                </a:solidFill>
                <a:effectLst/>
                <a:latin typeface="ff-scala-sans-pro"/>
              </a:rPr>
              <a:t>acute</a:t>
            </a:r>
            <a:r>
              <a:rPr lang="de-DE" sz="1400" b="0" i="0" dirty="0">
                <a:solidFill>
                  <a:srgbClr val="000000"/>
                </a:solidFill>
                <a:effectLst/>
                <a:latin typeface="ff-scala-sans-pro"/>
              </a:rPr>
              <a:t> </a:t>
            </a:r>
            <a:r>
              <a:rPr lang="de-DE" sz="1400" b="0" i="0" dirty="0" err="1">
                <a:solidFill>
                  <a:srgbClr val="000000"/>
                </a:solidFill>
                <a:effectLst/>
                <a:latin typeface="ff-scala-sans-pro"/>
              </a:rPr>
              <a:t>heart</a:t>
            </a:r>
            <a:r>
              <a:rPr lang="de-DE" sz="1400" b="0" i="0" dirty="0">
                <a:solidFill>
                  <a:srgbClr val="000000"/>
                </a:solidFill>
                <a:effectLst/>
                <a:latin typeface="ff-scala-sans-pro"/>
              </a:rPr>
              <a:t> </a:t>
            </a:r>
            <a:r>
              <a:rPr lang="de-DE" sz="1400" b="0" i="0" dirty="0" err="1">
                <a:solidFill>
                  <a:srgbClr val="000000"/>
                </a:solidFill>
                <a:effectLst/>
                <a:latin typeface="ff-scala-sans-pro"/>
              </a:rPr>
              <a:t>failure</a:t>
            </a:r>
            <a:r>
              <a:rPr lang="de-DE" sz="1400" b="0" i="0" dirty="0">
                <a:solidFill>
                  <a:srgbClr val="000000"/>
                </a:solidFill>
                <a:effectLst/>
                <a:latin typeface="ff-scala-sans-pro"/>
              </a:rPr>
              <a:t>, </a:t>
            </a:r>
            <a:r>
              <a:rPr lang="de-DE" sz="1400" b="0" i="0" dirty="0" err="1">
                <a:solidFill>
                  <a:srgbClr val="000000"/>
                </a:solidFill>
                <a:effectLst/>
                <a:latin typeface="ff-scala-sans-pro"/>
              </a:rPr>
              <a:t>pulmonary</a:t>
            </a:r>
            <a:r>
              <a:rPr lang="de-DE" sz="1400" b="0" i="0" dirty="0">
                <a:solidFill>
                  <a:srgbClr val="000000"/>
                </a:solidFill>
                <a:effectLst/>
                <a:latin typeface="ff-scala-sans-pro"/>
              </a:rPr>
              <a:t> </a:t>
            </a:r>
            <a:r>
              <a:rPr lang="de-DE" sz="1400" b="0" i="0" dirty="0" err="1">
                <a:solidFill>
                  <a:srgbClr val="000000"/>
                </a:solidFill>
                <a:effectLst/>
                <a:latin typeface="ff-scala-sans-pro"/>
              </a:rPr>
              <a:t>edema</a:t>
            </a:r>
            <a:r>
              <a:rPr lang="de-DE" sz="1400" b="0" i="0" dirty="0">
                <a:solidFill>
                  <a:srgbClr val="000000"/>
                </a:solidFill>
                <a:effectLst/>
                <a:latin typeface="ff-scala-sans-pro"/>
              </a:rPr>
              <a:t>) — </a:t>
            </a:r>
            <a:r>
              <a:rPr lang="de-DE" sz="1400" b="0" i="0" dirty="0" err="1">
                <a:solidFill>
                  <a:srgbClr val="000000"/>
                </a:solidFill>
                <a:effectLst/>
                <a:latin typeface="ff-scala-sans-pro"/>
              </a:rPr>
              <a:t>denoted</a:t>
            </a:r>
            <a:r>
              <a:rPr lang="de-DE" sz="1400" b="0" i="0" dirty="0">
                <a:solidFill>
                  <a:srgbClr val="000000"/>
                </a:solidFill>
                <a:effectLst/>
                <a:latin typeface="ff-scala-sans-pro"/>
              </a:rPr>
              <a:t> </a:t>
            </a:r>
            <a:r>
              <a:rPr lang="de-DE" sz="1400" b="0" i="0" dirty="0" err="1">
                <a:solidFill>
                  <a:srgbClr val="000000"/>
                </a:solidFill>
                <a:effectLst/>
                <a:latin typeface="ff-scala-sans-pro"/>
              </a:rPr>
              <a:t>by</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mnemonic</a:t>
            </a:r>
            <a:r>
              <a:rPr lang="de-DE" sz="1400" b="0" i="0" dirty="0">
                <a:solidFill>
                  <a:srgbClr val="000000"/>
                </a:solidFill>
                <a:effectLst/>
                <a:latin typeface="ff-scala-sans-pro"/>
              </a:rPr>
              <a:t> </a:t>
            </a:r>
            <a:r>
              <a:rPr lang="de-DE" sz="1400" b="1" i="0" dirty="0">
                <a:solidFill>
                  <a:srgbClr val="000000"/>
                </a:solidFill>
                <a:effectLst/>
                <a:latin typeface="ff-scala-sans-pro"/>
              </a:rPr>
              <a:t>BARKH</a:t>
            </a:r>
            <a:r>
              <a:rPr lang="de-DE" sz="1400" b="0" i="0" dirty="0">
                <a:solidFill>
                  <a:srgbClr val="000000"/>
                </a:solidFill>
                <a:effectLst/>
                <a:latin typeface="ff-scala-sans-pro"/>
              </a:rPr>
              <a:t>.</a:t>
            </a:r>
          </a:p>
          <a:p>
            <a:pPr algn="l">
              <a:buFont typeface="Arial" panose="020B0604020202020204" pitchFamily="34" charset="0"/>
              <a:buChar char="•"/>
            </a:pPr>
            <a:r>
              <a:rPr lang="de-DE" sz="1400" b="0" i="0" dirty="0">
                <a:solidFill>
                  <a:srgbClr val="000000"/>
                </a:solidFill>
                <a:effectLst/>
                <a:latin typeface="ff-scala-sans-pro"/>
              </a:rPr>
              <a:t>Manage </a:t>
            </a:r>
            <a:r>
              <a:rPr lang="de-DE" sz="1400" b="0" i="0" dirty="0" err="1">
                <a:solidFill>
                  <a:srgbClr val="000000"/>
                </a:solidFill>
                <a:effectLst/>
                <a:latin typeface="ff-scala-sans-pro"/>
              </a:rPr>
              <a:t>as</a:t>
            </a:r>
            <a:r>
              <a:rPr lang="de-DE" sz="1400" b="0" i="0" dirty="0">
                <a:solidFill>
                  <a:srgbClr val="000000"/>
                </a:solidFill>
                <a:effectLst/>
                <a:latin typeface="ff-scala-sans-pro"/>
              </a:rPr>
              <a:t> </a:t>
            </a:r>
            <a:r>
              <a:rPr lang="de-DE" sz="1400" b="0" i="0" dirty="0" err="1">
                <a:solidFill>
                  <a:srgbClr val="000000"/>
                </a:solidFill>
                <a:effectLst/>
                <a:latin typeface="ff-scala-sans-pro"/>
              </a:rPr>
              <a:t>recommended</a:t>
            </a:r>
            <a:r>
              <a:rPr lang="de-DE" sz="1400" b="0" i="0" dirty="0">
                <a:solidFill>
                  <a:srgbClr val="000000"/>
                </a:solidFill>
                <a:effectLst/>
                <a:latin typeface="ff-scala-sans-pro"/>
              </a:rPr>
              <a:t> in </a:t>
            </a:r>
            <a:r>
              <a:rPr lang="de-DE" sz="1400" b="0" i="0" dirty="0" err="1">
                <a:solidFill>
                  <a:srgbClr val="000000"/>
                </a:solidFill>
                <a:effectLst/>
                <a:latin typeface="ff-scala-sans-pro"/>
              </a:rPr>
              <a:t>the</a:t>
            </a:r>
            <a:r>
              <a:rPr lang="de-DE" sz="1400" b="0" i="0" dirty="0">
                <a:solidFill>
                  <a:srgbClr val="000000"/>
                </a:solidFill>
                <a:effectLst/>
                <a:latin typeface="ff-scala-sans-pro"/>
              </a:rPr>
              <a:t> 2017 </a:t>
            </a:r>
            <a:r>
              <a:rPr lang="de-DE" sz="1400" b="0" i="0" dirty="0" err="1">
                <a:solidFill>
                  <a:srgbClr val="000000"/>
                </a:solidFill>
                <a:effectLst/>
                <a:latin typeface="ff-scala-sans-pro"/>
              </a:rPr>
              <a:t>multisociety</a:t>
            </a:r>
            <a:r>
              <a:rPr lang="de-DE" sz="1400" b="0" i="0" dirty="0">
                <a:solidFill>
                  <a:srgbClr val="000000"/>
                </a:solidFill>
                <a:effectLst/>
                <a:latin typeface="ff-scala-sans-pro"/>
              </a:rPr>
              <a:t> </a:t>
            </a:r>
            <a:r>
              <a:rPr lang="de-DE" sz="1400" b="0" i="0" dirty="0" err="1">
                <a:solidFill>
                  <a:srgbClr val="000000"/>
                </a:solidFill>
                <a:effectLst/>
                <a:latin typeface="ff-scala-sans-pro"/>
              </a:rPr>
              <a:t>hypertension</a:t>
            </a:r>
            <a:r>
              <a:rPr lang="de-DE" sz="1400" b="0" i="0" dirty="0">
                <a:solidFill>
                  <a:srgbClr val="000000"/>
                </a:solidFill>
                <a:effectLst/>
                <a:latin typeface="ff-scala-sans-pro"/>
              </a:rPr>
              <a:t> </a:t>
            </a:r>
            <a:r>
              <a:rPr lang="de-DE" sz="1400" b="0" i="0" dirty="0" err="1">
                <a:solidFill>
                  <a:srgbClr val="000000"/>
                </a:solidFill>
                <a:effectLst/>
                <a:latin typeface="ff-scala-sans-pro"/>
              </a:rPr>
              <a:t>clinical</a:t>
            </a:r>
            <a:r>
              <a:rPr lang="de-DE" sz="1400" b="0" i="0" dirty="0">
                <a:solidFill>
                  <a:srgbClr val="000000"/>
                </a:solidFill>
                <a:effectLst/>
                <a:latin typeface="ff-scala-sans-pro"/>
              </a:rPr>
              <a:t> </a:t>
            </a:r>
            <a:r>
              <a:rPr lang="de-DE" sz="1400" b="0" i="0" dirty="0" err="1">
                <a:solidFill>
                  <a:srgbClr val="000000"/>
                </a:solidFill>
                <a:effectLst/>
                <a:latin typeface="ff-scala-sans-pro"/>
              </a:rPr>
              <a:t>practice</a:t>
            </a:r>
            <a:r>
              <a:rPr lang="de-DE" sz="1400" b="0" i="0" dirty="0">
                <a:solidFill>
                  <a:srgbClr val="000000"/>
                </a:solidFill>
                <a:effectLst/>
                <a:latin typeface="ff-scala-sans-pro"/>
              </a:rPr>
              <a:t> </a:t>
            </a:r>
            <a:r>
              <a:rPr lang="de-DE" sz="1400" b="0" i="0" dirty="0" err="1">
                <a:solidFill>
                  <a:srgbClr val="000000"/>
                </a:solidFill>
                <a:effectLst/>
                <a:latin typeface="ff-scala-sans-pro"/>
              </a:rPr>
              <a:t>guideline</a:t>
            </a:r>
            <a:r>
              <a:rPr lang="de-DE" sz="1400" b="0" i="0" dirty="0">
                <a:solidFill>
                  <a:srgbClr val="000000"/>
                </a:solidFill>
                <a:effectLst/>
                <a:latin typeface="ff-scala-sans-pro"/>
              </a:rPr>
              <a:t> (</a:t>
            </a:r>
            <a:r>
              <a:rPr lang="de-DE" sz="1400" b="0" i="0" u="none" strike="noStrike" dirty="0">
                <a:solidFill>
                  <a:srgbClr val="114980"/>
                </a:solidFill>
                <a:effectLst/>
                <a:latin typeface="ff-scala-sans-pro"/>
                <a:hlinkClick r:id="rId4"/>
              </a:rPr>
              <a:t>J Am Coll </a:t>
            </a:r>
            <a:r>
              <a:rPr lang="de-DE" sz="1400" b="0" i="0" u="none" strike="noStrike" dirty="0" err="1">
                <a:solidFill>
                  <a:srgbClr val="114980"/>
                </a:solidFill>
                <a:effectLst/>
                <a:latin typeface="ff-scala-sans-pro"/>
                <a:hlinkClick r:id="rId4"/>
              </a:rPr>
              <a:t>Cardiol</a:t>
            </a:r>
            <a:r>
              <a:rPr lang="de-DE" sz="1400" b="0" i="0" u="none" strike="noStrike" dirty="0">
                <a:solidFill>
                  <a:srgbClr val="114980"/>
                </a:solidFill>
                <a:effectLst/>
                <a:latin typeface="ff-scala-sans-pro"/>
                <a:hlinkClick r:id="rId4"/>
              </a:rPr>
              <a:t> 2018; 71:e127</a:t>
            </a:r>
            <a:r>
              <a:rPr lang="de-DE" sz="1400" b="0" i="0" dirty="0">
                <a:solidFill>
                  <a:srgbClr val="000000"/>
                </a:solidFill>
                <a:effectLst/>
                <a:latin typeface="ff-scala-sans-pro"/>
              </a:rPr>
              <a:t>; also </a:t>
            </a:r>
            <a:r>
              <a:rPr lang="de-DE" sz="1400" b="0" i="0" dirty="0" err="1">
                <a:solidFill>
                  <a:srgbClr val="000000"/>
                </a:solidFill>
                <a:effectLst/>
                <a:latin typeface="ff-scala-sans-pro"/>
              </a:rPr>
              <a:t>see</a:t>
            </a:r>
            <a:r>
              <a:rPr lang="de-DE" sz="1400" b="0" i="0" dirty="0">
                <a:solidFill>
                  <a:srgbClr val="000000"/>
                </a:solidFill>
                <a:effectLst/>
                <a:latin typeface="ff-scala-sans-pro"/>
              </a:rPr>
              <a:t> </a:t>
            </a:r>
            <a:r>
              <a:rPr lang="de-DE" sz="1400" b="0" i="0" u="none" strike="noStrike" dirty="0">
                <a:solidFill>
                  <a:srgbClr val="114980"/>
                </a:solidFill>
                <a:effectLst/>
                <a:latin typeface="ff-scala-sans-pro"/>
                <a:hlinkClick r:id="rId5"/>
              </a:rPr>
              <a:t>Table 1 in </a:t>
            </a:r>
            <a:r>
              <a:rPr lang="de-DE" sz="1400" b="0" i="0" u="none" strike="noStrike" dirty="0" err="1">
                <a:solidFill>
                  <a:srgbClr val="114980"/>
                </a:solidFill>
                <a:effectLst/>
                <a:latin typeface="ff-scala-sans-pro"/>
                <a:hlinkClick r:id="rId5"/>
              </a:rPr>
              <a:t>the</a:t>
            </a:r>
            <a:r>
              <a:rPr lang="de-DE" sz="1400" b="0" i="0" u="none" strike="noStrike" dirty="0">
                <a:solidFill>
                  <a:srgbClr val="114980"/>
                </a:solidFill>
                <a:effectLst/>
                <a:latin typeface="ff-scala-sans-pro"/>
                <a:hlinkClick r:id="rId5"/>
              </a:rPr>
              <a:t> </a:t>
            </a:r>
            <a:r>
              <a:rPr lang="de-DE" sz="1400" b="0" i="0" u="none" strike="noStrike" dirty="0" err="1">
                <a:solidFill>
                  <a:srgbClr val="114980"/>
                </a:solidFill>
                <a:effectLst/>
                <a:latin typeface="ff-scala-sans-pro"/>
                <a:hlinkClick r:id="rId5"/>
              </a:rPr>
              <a:t>new</a:t>
            </a:r>
            <a:r>
              <a:rPr lang="de-DE" sz="1400" b="0" i="0" u="none" strike="noStrike" dirty="0">
                <a:solidFill>
                  <a:srgbClr val="114980"/>
                </a:solidFill>
                <a:effectLst/>
                <a:latin typeface="ff-scala-sans-pro"/>
                <a:hlinkClick r:id="rId5"/>
              </a:rPr>
              <a:t> AHA </a:t>
            </a:r>
            <a:r>
              <a:rPr lang="de-DE" sz="1400" b="0" i="0" u="none" strike="noStrike" dirty="0" err="1">
                <a:solidFill>
                  <a:srgbClr val="114980"/>
                </a:solidFill>
                <a:effectLst/>
                <a:latin typeface="ff-scala-sans-pro"/>
                <a:hlinkClick r:id="rId5"/>
              </a:rPr>
              <a:t>document</a:t>
            </a:r>
            <a:r>
              <a:rPr lang="de-DE" sz="1400" b="0" i="0" dirty="0">
                <a:solidFill>
                  <a:srgbClr val="000000"/>
                </a:solidFill>
                <a:effectLst/>
                <a:latin typeface="ff-scala-sans-pro"/>
              </a:rPr>
              <a:t>).</a:t>
            </a:r>
          </a:p>
          <a:p>
            <a:pPr algn="l"/>
            <a:r>
              <a:rPr lang="de-DE" sz="1400" b="0" i="0" dirty="0" err="1">
                <a:solidFill>
                  <a:srgbClr val="000000"/>
                </a:solidFill>
                <a:effectLst/>
                <a:latin typeface="ff-scala-sans-pro"/>
              </a:rPr>
              <a:t>Asymptomatic</a:t>
            </a:r>
            <a:r>
              <a:rPr lang="de-DE" sz="1400" b="0" i="0" dirty="0">
                <a:solidFill>
                  <a:srgbClr val="000000"/>
                </a:solidFill>
                <a:effectLst/>
                <a:latin typeface="ff-scala-sans-pro"/>
              </a:rPr>
              <a:t> </a:t>
            </a:r>
            <a:r>
              <a:rPr lang="de-DE" sz="1400" b="0" i="0" dirty="0" err="1">
                <a:solidFill>
                  <a:srgbClr val="000000"/>
                </a:solidFill>
                <a:effectLst/>
                <a:latin typeface="ff-scala-sans-pro"/>
              </a:rPr>
              <a:t>elevated</a:t>
            </a:r>
            <a:r>
              <a:rPr lang="de-DE" sz="1400" b="0" i="0" dirty="0">
                <a:solidFill>
                  <a:srgbClr val="000000"/>
                </a:solidFill>
                <a:effectLst/>
                <a:latin typeface="ff-scala-sans-pro"/>
              </a:rPr>
              <a:t> </a:t>
            </a:r>
            <a:r>
              <a:rPr lang="de-DE" sz="1400" b="0" i="0" dirty="0" err="1">
                <a:solidFill>
                  <a:srgbClr val="000000"/>
                </a:solidFill>
                <a:effectLst/>
                <a:latin typeface="ff-scala-sans-pro"/>
              </a:rPr>
              <a:t>inpatient</a:t>
            </a:r>
            <a:r>
              <a:rPr lang="de-DE" sz="1400" b="0" i="0" dirty="0">
                <a:solidFill>
                  <a:srgbClr val="000000"/>
                </a:solidFill>
                <a:effectLst/>
                <a:latin typeface="ff-scala-sans-pro"/>
              </a:rPr>
              <a:t> BP</a:t>
            </a:r>
          </a:p>
          <a:p>
            <a:pPr algn="l">
              <a:buFont typeface="Arial" panose="020B0604020202020204" pitchFamily="34" charset="0"/>
              <a:buChar char="•"/>
            </a:pPr>
            <a:r>
              <a:rPr lang="de-DE" sz="1400" b="0" i="0" dirty="0" err="1">
                <a:solidFill>
                  <a:srgbClr val="000000"/>
                </a:solidFill>
                <a:effectLst/>
                <a:latin typeface="ff-scala-sans-pro"/>
              </a:rPr>
              <a:t>Accurate</a:t>
            </a:r>
            <a:r>
              <a:rPr lang="de-DE" sz="1400" b="0" i="0" dirty="0">
                <a:solidFill>
                  <a:srgbClr val="000000"/>
                </a:solidFill>
                <a:effectLst/>
                <a:latin typeface="ff-scala-sans-pro"/>
              </a:rPr>
              <a:t> BP </a:t>
            </a:r>
            <a:r>
              <a:rPr lang="de-DE" sz="1400" b="0" i="0" dirty="0" err="1">
                <a:solidFill>
                  <a:srgbClr val="000000"/>
                </a:solidFill>
                <a:effectLst/>
                <a:latin typeface="ff-scala-sans-pro"/>
              </a:rPr>
              <a:t>assessment</a:t>
            </a:r>
            <a:r>
              <a:rPr lang="de-DE" sz="1400" b="0" i="0" dirty="0">
                <a:solidFill>
                  <a:srgbClr val="000000"/>
                </a:solidFill>
                <a:effectLst/>
                <a:latin typeface="ff-scala-sans-pro"/>
              </a:rPr>
              <a:t>: </a:t>
            </a:r>
            <a:r>
              <a:rPr lang="de-DE" sz="1400" b="0" i="0" dirty="0" err="1">
                <a:solidFill>
                  <a:srgbClr val="000000"/>
                </a:solidFill>
                <a:effectLst/>
                <a:latin typeface="ff-scala-sans-pro"/>
              </a:rPr>
              <a:t>Assure</a:t>
            </a:r>
            <a:r>
              <a:rPr lang="de-DE" sz="1400" b="0" i="0" dirty="0">
                <a:solidFill>
                  <a:srgbClr val="000000"/>
                </a:solidFill>
                <a:effectLst/>
                <a:latin typeface="ff-scala-sans-pro"/>
              </a:rPr>
              <a:t> </a:t>
            </a:r>
            <a:r>
              <a:rPr lang="de-DE" sz="1400" b="0" i="0" dirty="0" err="1">
                <a:solidFill>
                  <a:srgbClr val="000000"/>
                </a:solidFill>
                <a:effectLst/>
                <a:latin typeface="ff-scala-sans-pro"/>
              </a:rPr>
              <a:t>that</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BP </a:t>
            </a:r>
            <a:r>
              <a:rPr lang="de-DE" sz="1400" b="0" i="0" dirty="0" err="1">
                <a:solidFill>
                  <a:srgbClr val="000000"/>
                </a:solidFill>
                <a:effectLst/>
                <a:latin typeface="ff-scala-sans-pro"/>
              </a:rPr>
              <a:t>cuff</a:t>
            </a:r>
            <a:r>
              <a:rPr lang="de-DE" sz="1400" b="0" i="0" dirty="0">
                <a:solidFill>
                  <a:srgbClr val="000000"/>
                </a:solidFill>
                <a:effectLst/>
                <a:latin typeface="ff-scala-sans-pro"/>
              </a:rPr>
              <a:t> </a:t>
            </a:r>
            <a:r>
              <a:rPr lang="de-DE" sz="1400" b="0" i="0" dirty="0" err="1">
                <a:solidFill>
                  <a:srgbClr val="000000"/>
                </a:solidFill>
                <a:effectLst/>
                <a:latin typeface="ff-scala-sans-pro"/>
              </a:rPr>
              <a:t>is</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appropriate</a:t>
            </a:r>
            <a:r>
              <a:rPr lang="de-DE" sz="1400" b="0" i="0" dirty="0">
                <a:solidFill>
                  <a:srgbClr val="000000"/>
                </a:solidFill>
                <a:effectLst/>
                <a:latin typeface="ff-scala-sans-pro"/>
              </a:rPr>
              <a:t> </a:t>
            </a:r>
            <a:r>
              <a:rPr lang="de-DE" sz="1400" b="0" i="0" dirty="0" err="1">
                <a:solidFill>
                  <a:srgbClr val="000000"/>
                </a:solidFill>
                <a:effectLst/>
                <a:latin typeface="ff-scala-sans-pro"/>
              </a:rPr>
              <a:t>size</a:t>
            </a:r>
            <a:r>
              <a:rPr lang="de-DE" sz="1400" b="0" i="0" dirty="0">
                <a:solidFill>
                  <a:srgbClr val="000000"/>
                </a:solidFill>
                <a:effectLst/>
                <a:latin typeface="ff-scala-sans-pro"/>
              </a:rPr>
              <a:t> </a:t>
            </a:r>
            <a:r>
              <a:rPr lang="de-DE" sz="1400" b="0" i="0" dirty="0" err="1">
                <a:solidFill>
                  <a:srgbClr val="000000"/>
                </a:solidFill>
                <a:effectLst/>
                <a:latin typeface="ff-scala-sans-pro"/>
              </a:rPr>
              <a:t>for</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patient</a:t>
            </a:r>
            <a:r>
              <a:rPr lang="de-DE" sz="1400" b="0" i="0" dirty="0">
                <a:solidFill>
                  <a:srgbClr val="000000"/>
                </a:solidFill>
                <a:effectLst/>
                <a:latin typeface="ff-scala-sans-pro"/>
              </a:rPr>
              <a:t>.</a:t>
            </a:r>
          </a:p>
          <a:p>
            <a:pPr algn="l">
              <a:buFont typeface="Arial" panose="020B0604020202020204" pitchFamily="34" charset="0"/>
              <a:buChar char="•"/>
            </a:pPr>
            <a:r>
              <a:rPr lang="de-DE" sz="1400" b="0" i="0" dirty="0" err="1">
                <a:solidFill>
                  <a:srgbClr val="000000"/>
                </a:solidFill>
                <a:effectLst/>
                <a:latin typeface="ff-scala-sans-pro"/>
              </a:rPr>
              <a:t>Identify</a:t>
            </a:r>
            <a:r>
              <a:rPr lang="de-DE" sz="1400" b="0" i="0" dirty="0">
                <a:solidFill>
                  <a:srgbClr val="000000"/>
                </a:solidFill>
                <a:effectLst/>
                <a:latin typeface="ff-scala-sans-pro"/>
              </a:rPr>
              <a:t> and manage reversible </a:t>
            </a:r>
            <a:r>
              <a:rPr lang="de-DE" sz="1400" b="0" i="0" dirty="0" err="1">
                <a:solidFill>
                  <a:srgbClr val="000000"/>
                </a:solidFill>
                <a:effectLst/>
                <a:latin typeface="ff-scala-sans-pro"/>
              </a:rPr>
              <a:t>causes</a:t>
            </a:r>
            <a:r>
              <a:rPr lang="de-DE" sz="1400" b="0" i="0" dirty="0">
                <a:solidFill>
                  <a:srgbClr val="000000"/>
                </a:solidFill>
                <a:effectLst/>
                <a:latin typeface="ff-scala-sans-pro"/>
              </a:rPr>
              <a:t> of </a:t>
            </a:r>
            <a:r>
              <a:rPr lang="de-DE" sz="1400" b="0" i="0" dirty="0" err="1">
                <a:solidFill>
                  <a:srgbClr val="000000"/>
                </a:solidFill>
                <a:effectLst/>
                <a:latin typeface="ff-scala-sans-pro"/>
              </a:rPr>
              <a:t>inpatient</a:t>
            </a:r>
            <a:r>
              <a:rPr lang="de-DE" sz="1400" b="0" i="0" dirty="0">
                <a:solidFill>
                  <a:srgbClr val="000000"/>
                </a:solidFill>
                <a:effectLst/>
                <a:latin typeface="ff-scala-sans-pro"/>
              </a:rPr>
              <a:t> </a:t>
            </a:r>
            <a:r>
              <a:rPr lang="de-DE" sz="1400" b="0" i="0" dirty="0" err="1">
                <a:solidFill>
                  <a:srgbClr val="000000"/>
                </a:solidFill>
                <a:effectLst/>
                <a:latin typeface="ff-scala-sans-pro"/>
              </a:rPr>
              <a:t>elevated</a:t>
            </a:r>
            <a:r>
              <a:rPr lang="de-DE" sz="1400" b="0" i="0" dirty="0">
                <a:solidFill>
                  <a:srgbClr val="000000"/>
                </a:solidFill>
                <a:effectLst/>
                <a:latin typeface="ff-scala-sans-pro"/>
              </a:rPr>
              <a:t> BP (e.g., stress, </a:t>
            </a:r>
            <a:r>
              <a:rPr lang="de-DE" sz="1400" b="0" i="0" dirty="0" err="1">
                <a:solidFill>
                  <a:srgbClr val="000000"/>
                </a:solidFill>
                <a:effectLst/>
                <a:latin typeface="ff-scala-sans-pro"/>
              </a:rPr>
              <a:t>pain</a:t>
            </a:r>
            <a:r>
              <a:rPr lang="de-DE" sz="1400" b="0" i="0" dirty="0">
                <a:solidFill>
                  <a:srgbClr val="000000"/>
                </a:solidFill>
                <a:effectLst/>
                <a:latin typeface="ff-scala-sans-pro"/>
              </a:rPr>
              <a:t>, </a:t>
            </a:r>
            <a:r>
              <a:rPr lang="de-DE" sz="1400" b="0" i="0" dirty="0" err="1">
                <a:solidFill>
                  <a:srgbClr val="000000"/>
                </a:solidFill>
                <a:effectLst/>
                <a:latin typeface="ff-scala-sans-pro"/>
              </a:rPr>
              <a:t>sleep</a:t>
            </a:r>
            <a:r>
              <a:rPr lang="de-DE" sz="1400" b="0" i="0" dirty="0">
                <a:solidFill>
                  <a:srgbClr val="000000"/>
                </a:solidFill>
                <a:effectLst/>
                <a:latin typeface="ff-scala-sans-pro"/>
              </a:rPr>
              <a:t> </a:t>
            </a:r>
            <a:r>
              <a:rPr lang="de-DE" sz="1400" b="0" i="0" dirty="0" err="1">
                <a:solidFill>
                  <a:srgbClr val="000000"/>
                </a:solidFill>
                <a:effectLst/>
                <a:latin typeface="ff-scala-sans-pro"/>
              </a:rPr>
              <a:t>deprivation</a:t>
            </a:r>
            <a:r>
              <a:rPr lang="de-DE" sz="1400" b="0" i="0" dirty="0">
                <a:solidFill>
                  <a:srgbClr val="000000"/>
                </a:solidFill>
                <a:effectLst/>
                <a:latin typeface="ff-scala-sans-pro"/>
              </a:rPr>
              <a:t>, </a:t>
            </a:r>
            <a:r>
              <a:rPr lang="de-DE" sz="1400" b="0" i="0" dirty="0" err="1">
                <a:solidFill>
                  <a:srgbClr val="000000"/>
                </a:solidFill>
                <a:effectLst/>
                <a:latin typeface="ff-scala-sans-pro"/>
              </a:rPr>
              <a:t>withdrawal</a:t>
            </a:r>
            <a:r>
              <a:rPr lang="de-DE" sz="1400" b="0" i="0" dirty="0">
                <a:solidFill>
                  <a:srgbClr val="000000"/>
                </a:solidFill>
                <a:effectLst/>
                <a:latin typeface="ff-scala-sans-pro"/>
              </a:rPr>
              <a:t> </a:t>
            </a:r>
            <a:r>
              <a:rPr lang="de-DE" sz="1400" b="0" i="0" dirty="0" err="1">
                <a:solidFill>
                  <a:srgbClr val="000000"/>
                </a:solidFill>
                <a:effectLst/>
                <a:latin typeface="ff-scala-sans-pro"/>
              </a:rPr>
              <a:t>from</a:t>
            </a:r>
            <a:r>
              <a:rPr lang="de-DE" sz="1400" b="0" i="0" dirty="0">
                <a:solidFill>
                  <a:srgbClr val="000000"/>
                </a:solidFill>
                <a:effectLst/>
                <a:latin typeface="ff-scala-sans-pro"/>
              </a:rPr>
              <a:t> </a:t>
            </a:r>
            <a:r>
              <a:rPr lang="de-DE" sz="1400" b="0" i="0" dirty="0" err="1">
                <a:solidFill>
                  <a:srgbClr val="000000"/>
                </a:solidFill>
                <a:effectLst/>
                <a:latin typeface="ff-scala-sans-pro"/>
              </a:rPr>
              <a:t>alcohol</a:t>
            </a:r>
            <a:r>
              <a:rPr lang="de-DE" sz="1400" b="0" i="0" dirty="0">
                <a:solidFill>
                  <a:srgbClr val="000000"/>
                </a:solidFill>
                <a:effectLst/>
                <a:latin typeface="ff-scala-sans-pro"/>
              </a:rPr>
              <a:t> </a:t>
            </a:r>
            <a:r>
              <a:rPr lang="de-DE" sz="1400" b="0" i="0" dirty="0" err="1">
                <a:solidFill>
                  <a:srgbClr val="000000"/>
                </a:solidFill>
                <a:effectLst/>
                <a:latin typeface="ff-scala-sans-pro"/>
              </a:rPr>
              <a:t>or</a:t>
            </a:r>
            <a:r>
              <a:rPr lang="de-DE" sz="1400" b="0" i="0" dirty="0">
                <a:solidFill>
                  <a:srgbClr val="000000"/>
                </a:solidFill>
                <a:effectLst/>
                <a:latin typeface="ff-scala-sans-pro"/>
              </a:rPr>
              <a:t> </a:t>
            </a:r>
            <a:r>
              <a:rPr lang="de-DE" sz="1400" b="0" i="0" dirty="0" err="1">
                <a:solidFill>
                  <a:srgbClr val="000000"/>
                </a:solidFill>
                <a:effectLst/>
                <a:latin typeface="ff-scala-sans-pro"/>
              </a:rPr>
              <a:t>recreational</a:t>
            </a:r>
            <a:r>
              <a:rPr lang="de-DE" sz="1400" b="0" i="0" dirty="0">
                <a:solidFill>
                  <a:srgbClr val="000000"/>
                </a:solidFill>
                <a:effectLst/>
                <a:latin typeface="ff-scala-sans-pro"/>
              </a:rPr>
              <a:t> </a:t>
            </a:r>
            <a:r>
              <a:rPr lang="de-DE" sz="1400" b="0" i="0" dirty="0" err="1">
                <a:solidFill>
                  <a:srgbClr val="000000"/>
                </a:solidFill>
                <a:effectLst/>
                <a:latin typeface="ff-scala-sans-pro"/>
              </a:rPr>
              <a:t>drugs</a:t>
            </a:r>
            <a:r>
              <a:rPr lang="de-DE" sz="1400" b="0" i="0" dirty="0">
                <a:solidFill>
                  <a:srgbClr val="000000"/>
                </a:solidFill>
                <a:effectLst/>
                <a:latin typeface="ff-scala-sans-pro"/>
              </a:rPr>
              <a:t>).</a:t>
            </a:r>
          </a:p>
          <a:p>
            <a:pPr algn="l">
              <a:buFont typeface="Arial" panose="020B0604020202020204" pitchFamily="34" charset="0"/>
              <a:buChar char="•"/>
            </a:pPr>
            <a:r>
              <a:rPr lang="de-DE" sz="1400" b="0" i="0" dirty="0" err="1">
                <a:solidFill>
                  <a:srgbClr val="000000"/>
                </a:solidFill>
                <a:effectLst/>
                <a:latin typeface="ff-scala-sans-pro"/>
              </a:rPr>
              <a:t>Stop</a:t>
            </a:r>
            <a:r>
              <a:rPr lang="de-DE" sz="1400" b="0" i="0" dirty="0">
                <a:solidFill>
                  <a:srgbClr val="000000"/>
                </a:solidFill>
                <a:effectLst/>
                <a:latin typeface="ff-scala-sans-pro"/>
              </a:rPr>
              <a:t>, </a:t>
            </a:r>
            <a:r>
              <a:rPr lang="de-DE" sz="1400" b="0" i="0" dirty="0" err="1">
                <a:solidFill>
                  <a:srgbClr val="000000"/>
                </a:solidFill>
                <a:effectLst/>
                <a:latin typeface="ff-scala-sans-pro"/>
              </a:rPr>
              <a:t>limit</a:t>
            </a:r>
            <a:r>
              <a:rPr lang="de-DE" sz="1400" b="0" i="0" dirty="0">
                <a:solidFill>
                  <a:srgbClr val="000000"/>
                </a:solidFill>
                <a:effectLst/>
                <a:latin typeface="ff-scala-sans-pro"/>
              </a:rPr>
              <a:t>, </a:t>
            </a:r>
            <a:r>
              <a:rPr lang="de-DE" sz="1400" b="0" i="0" dirty="0" err="1">
                <a:solidFill>
                  <a:srgbClr val="000000"/>
                </a:solidFill>
                <a:effectLst/>
                <a:latin typeface="ff-scala-sans-pro"/>
              </a:rPr>
              <a:t>or</a:t>
            </a:r>
            <a:r>
              <a:rPr lang="de-DE" sz="1400" b="0" i="0" dirty="0">
                <a:solidFill>
                  <a:srgbClr val="000000"/>
                </a:solidFill>
                <a:effectLst/>
                <a:latin typeface="ff-scala-sans-pro"/>
              </a:rPr>
              <a:t> </a:t>
            </a:r>
            <a:r>
              <a:rPr lang="de-DE" sz="1400" b="0" i="0" dirty="0" err="1">
                <a:solidFill>
                  <a:srgbClr val="000000"/>
                </a:solidFill>
                <a:effectLst/>
                <a:latin typeface="ff-scala-sans-pro"/>
              </a:rPr>
              <a:t>reconsider</a:t>
            </a:r>
            <a:r>
              <a:rPr lang="de-DE" sz="1400" b="0" i="0" dirty="0">
                <a:solidFill>
                  <a:srgbClr val="000000"/>
                </a:solidFill>
                <a:effectLst/>
                <a:latin typeface="ff-scala-sans-pro"/>
              </a:rPr>
              <a:t> </a:t>
            </a:r>
            <a:r>
              <a:rPr lang="de-DE" sz="1400" b="0" i="0" dirty="0" err="1">
                <a:solidFill>
                  <a:srgbClr val="000000"/>
                </a:solidFill>
                <a:effectLst/>
                <a:latin typeface="ff-scala-sans-pro"/>
              </a:rPr>
              <a:t>medications</a:t>
            </a:r>
            <a:r>
              <a:rPr lang="de-DE" sz="1400" b="0" i="0" dirty="0">
                <a:solidFill>
                  <a:srgbClr val="000000"/>
                </a:solidFill>
                <a:effectLst/>
                <a:latin typeface="ff-scala-sans-pro"/>
              </a:rPr>
              <a:t> </a:t>
            </a:r>
            <a:r>
              <a:rPr lang="de-DE" sz="1400" b="0" i="0" dirty="0" err="1">
                <a:solidFill>
                  <a:srgbClr val="000000"/>
                </a:solidFill>
                <a:effectLst/>
                <a:latin typeface="ff-scala-sans-pro"/>
              </a:rPr>
              <a:t>that</a:t>
            </a:r>
            <a:r>
              <a:rPr lang="de-DE" sz="1400" b="0" i="0" dirty="0">
                <a:solidFill>
                  <a:srgbClr val="000000"/>
                </a:solidFill>
                <a:effectLst/>
                <a:latin typeface="ff-scala-sans-pro"/>
              </a:rPr>
              <a:t> </a:t>
            </a:r>
            <a:r>
              <a:rPr lang="de-DE" sz="1400" b="0" i="0" dirty="0" err="1">
                <a:solidFill>
                  <a:srgbClr val="000000"/>
                </a:solidFill>
                <a:effectLst/>
                <a:latin typeface="ff-scala-sans-pro"/>
              </a:rPr>
              <a:t>might</a:t>
            </a:r>
            <a:r>
              <a:rPr lang="de-DE" sz="1400" b="0" i="0" dirty="0">
                <a:solidFill>
                  <a:srgbClr val="000000"/>
                </a:solidFill>
                <a:effectLst/>
                <a:latin typeface="ff-scala-sans-pro"/>
              </a:rPr>
              <a:t> </a:t>
            </a:r>
            <a:r>
              <a:rPr lang="de-DE" sz="1400" b="0" i="0" dirty="0" err="1">
                <a:solidFill>
                  <a:srgbClr val="000000"/>
                </a:solidFill>
                <a:effectLst/>
                <a:latin typeface="ff-scala-sans-pro"/>
              </a:rPr>
              <a:t>contribute</a:t>
            </a:r>
            <a:r>
              <a:rPr lang="de-DE" sz="1400" b="0" i="0" dirty="0">
                <a:solidFill>
                  <a:srgbClr val="000000"/>
                </a:solidFill>
                <a:effectLst/>
                <a:latin typeface="ff-scala-sans-pro"/>
              </a:rPr>
              <a:t> </a:t>
            </a:r>
            <a:r>
              <a:rPr lang="de-DE" sz="1400" b="0" i="0" dirty="0" err="1">
                <a:solidFill>
                  <a:srgbClr val="000000"/>
                </a:solidFill>
                <a:effectLst/>
                <a:latin typeface="ff-scala-sans-pro"/>
              </a:rPr>
              <a:t>to</a:t>
            </a:r>
            <a:r>
              <a:rPr lang="de-DE" sz="1400" b="0" i="0" dirty="0">
                <a:solidFill>
                  <a:srgbClr val="000000"/>
                </a:solidFill>
                <a:effectLst/>
                <a:latin typeface="ff-scala-sans-pro"/>
              </a:rPr>
              <a:t> </a:t>
            </a:r>
            <a:r>
              <a:rPr lang="de-DE" sz="1400" b="0" i="0" dirty="0" err="1">
                <a:solidFill>
                  <a:srgbClr val="000000"/>
                </a:solidFill>
                <a:effectLst/>
                <a:latin typeface="ff-scala-sans-pro"/>
              </a:rPr>
              <a:t>elevated</a:t>
            </a:r>
            <a:r>
              <a:rPr lang="de-DE" sz="1400" b="0" i="0" dirty="0">
                <a:solidFill>
                  <a:srgbClr val="000000"/>
                </a:solidFill>
                <a:effectLst/>
                <a:latin typeface="ff-scala-sans-pro"/>
              </a:rPr>
              <a:t> BP (e.g., </a:t>
            </a:r>
            <a:r>
              <a:rPr lang="de-DE" sz="1400" b="0" i="0" dirty="0" err="1">
                <a:solidFill>
                  <a:srgbClr val="000000"/>
                </a:solidFill>
                <a:effectLst/>
                <a:latin typeface="ff-scala-sans-pro"/>
              </a:rPr>
              <a:t>intravenous</a:t>
            </a:r>
            <a:r>
              <a:rPr lang="de-DE" sz="1400" b="0" i="0" dirty="0">
                <a:solidFill>
                  <a:srgbClr val="000000"/>
                </a:solidFill>
                <a:effectLst/>
                <a:latin typeface="ff-scala-sans-pro"/>
              </a:rPr>
              <a:t> </a:t>
            </a:r>
            <a:r>
              <a:rPr lang="de-DE" sz="1400" b="0" i="0" dirty="0" err="1">
                <a:solidFill>
                  <a:srgbClr val="000000"/>
                </a:solidFill>
                <a:effectLst/>
                <a:latin typeface="ff-scala-sans-pro"/>
              </a:rPr>
              <a:t>fluids</a:t>
            </a:r>
            <a:r>
              <a:rPr lang="de-DE" sz="1400" b="0" i="0" dirty="0">
                <a:solidFill>
                  <a:srgbClr val="000000"/>
                </a:solidFill>
                <a:effectLst/>
                <a:latin typeface="ff-scala-sans-pro"/>
              </a:rPr>
              <a:t>, </a:t>
            </a:r>
            <a:r>
              <a:rPr lang="de-DE" sz="1400" b="0" i="0" dirty="0" err="1">
                <a:solidFill>
                  <a:srgbClr val="000000"/>
                </a:solidFill>
                <a:effectLst/>
                <a:latin typeface="ff-scala-sans-pro"/>
              </a:rPr>
              <a:t>nonsteroidal</a:t>
            </a:r>
            <a:r>
              <a:rPr lang="de-DE" sz="1400" b="0" i="0" dirty="0">
                <a:solidFill>
                  <a:srgbClr val="000000"/>
                </a:solidFill>
                <a:effectLst/>
                <a:latin typeface="ff-scala-sans-pro"/>
              </a:rPr>
              <a:t> anti-</a:t>
            </a:r>
            <a:r>
              <a:rPr lang="de-DE" sz="1400" b="0" i="0" dirty="0" err="1">
                <a:solidFill>
                  <a:srgbClr val="000000"/>
                </a:solidFill>
                <a:effectLst/>
                <a:latin typeface="ff-scala-sans-pro"/>
              </a:rPr>
              <a:t>inflammatory</a:t>
            </a:r>
            <a:r>
              <a:rPr lang="de-DE" sz="1400" b="0" i="0" dirty="0">
                <a:solidFill>
                  <a:srgbClr val="000000"/>
                </a:solidFill>
                <a:effectLst/>
                <a:latin typeface="ff-scala-sans-pro"/>
              </a:rPr>
              <a:t> </a:t>
            </a:r>
            <a:r>
              <a:rPr lang="de-DE" sz="1400" b="0" i="0" dirty="0" err="1">
                <a:solidFill>
                  <a:srgbClr val="000000"/>
                </a:solidFill>
                <a:effectLst/>
                <a:latin typeface="ff-scala-sans-pro"/>
              </a:rPr>
              <a:t>drugs</a:t>
            </a:r>
            <a:r>
              <a:rPr lang="de-DE" sz="1400" b="0" i="0" dirty="0">
                <a:solidFill>
                  <a:srgbClr val="000000"/>
                </a:solidFill>
                <a:effectLst/>
                <a:latin typeface="ff-scala-sans-pro"/>
              </a:rPr>
              <a:t>, </a:t>
            </a:r>
            <a:r>
              <a:rPr lang="de-DE" sz="1400" b="0" i="0" dirty="0" err="1">
                <a:solidFill>
                  <a:srgbClr val="000000"/>
                </a:solidFill>
                <a:effectLst/>
                <a:latin typeface="ff-scala-sans-pro"/>
              </a:rPr>
              <a:t>corticosteroids</a:t>
            </a:r>
            <a:r>
              <a:rPr lang="de-DE" sz="1400" b="0" i="0" dirty="0">
                <a:solidFill>
                  <a:srgbClr val="000000"/>
                </a:solidFill>
                <a:effectLst/>
                <a:latin typeface="ff-scala-sans-pro"/>
              </a:rPr>
              <a:t>, </a:t>
            </a:r>
            <a:r>
              <a:rPr lang="de-DE" sz="1400" b="0" i="0" dirty="0" err="1">
                <a:solidFill>
                  <a:srgbClr val="000000"/>
                </a:solidFill>
                <a:effectLst/>
                <a:latin typeface="ff-scala-sans-pro"/>
              </a:rPr>
              <a:t>stimulant</a:t>
            </a:r>
            <a:r>
              <a:rPr lang="de-DE" sz="1400" b="0" i="0" dirty="0">
                <a:solidFill>
                  <a:srgbClr val="000000"/>
                </a:solidFill>
                <a:effectLst/>
                <a:latin typeface="ff-scala-sans-pro"/>
              </a:rPr>
              <a:t> </a:t>
            </a:r>
            <a:r>
              <a:rPr lang="de-DE" sz="1400" b="0" i="0" dirty="0" err="1">
                <a:solidFill>
                  <a:srgbClr val="000000"/>
                </a:solidFill>
                <a:effectLst/>
                <a:latin typeface="ff-scala-sans-pro"/>
              </a:rPr>
              <a:t>medications</a:t>
            </a:r>
            <a:r>
              <a:rPr lang="de-DE" sz="1400" b="0" i="0" dirty="0">
                <a:solidFill>
                  <a:srgbClr val="000000"/>
                </a:solidFill>
                <a:effectLst/>
                <a:latin typeface="ff-scala-sans-pro"/>
              </a:rPr>
              <a:t>).</a:t>
            </a:r>
          </a:p>
          <a:p>
            <a:pPr algn="l">
              <a:buFont typeface="Arial" panose="020B0604020202020204" pitchFamily="34" charset="0"/>
              <a:buChar char="•"/>
            </a:pPr>
            <a:r>
              <a:rPr lang="de-DE" sz="1400" b="0" i="0" dirty="0" err="1">
                <a:solidFill>
                  <a:srgbClr val="000000"/>
                </a:solidFill>
                <a:effectLst/>
                <a:latin typeface="ff-scala-sans-pro"/>
              </a:rPr>
              <a:t>Avoid</a:t>
            </a:r>
            <a:r>
              <a:rPr lang="de-DE" sz="1400" b="0" i="0" dirty="0">
                <a:solidFill>
                  <a:srgbClr val="000000"/>
                </a:solidFill>
                <a:effectLst/>
                <a:latin typeface="ff-scala-sans-pro"/>
              </a:rPr>
              <a:t> </a:t>
            </a:r>
            <a:r>
              <a:rPr lang="de-DE" sz="1400" b="0" i="0" dirty="0" err="1">
                <a:solidFill>
                  <a:srgbClr val="000000"/>
                </a:solidFill>
                <a:effectLst/>
                <a:latin typeface="ff-scala-sans-pro"/>
              </a:rPr>
              <a:t>treatment</a:t>
            </a:r>
            <a:r>
              <a:rPr lang="de-DE" sz="1400" b="0" i="0" dirty="0">
                <a:solidFill>
                  <a:srgbClr val="000000"/>
                </a:solidFill>
                <a:effectLst/>
                <a:latin typeface="ff-scala-sans-pro"/>
              </a:rPr>
              <a:t> of </a:t>
            </a:r>
            <a:r>
              <a:rPr lang="de-DE" sz="1400" b="0" i="0" dirty="0" err="1">
                <a:solidFill>
                  <a:srgbClr val="000000"/>
                </a:solidFill>
                <a:effectLst/>
                <a:latin typeface="ff-scala-sans-pro"/>
              </a:rPr>
              <a:t>asymptomatic</a:t>
            </a:r>
            <a:r>
              <a:rPr lang="de-DE" sz="1400" b="0" i="0" dirty="0">
                <a:solidFill>
                  <a:srgbClr val="000000"/>
                </a:solidFill>
                <a:effectLst/>
                <a:latin typeface="ff-scala-sans-pro"/>
              </a:rPr>
              <a:t> </a:t>
            </a:r>
            <a:r>
              <a:rPr lang="de-DE" sz="1400" b="0" i="0" dirty="0" err="1">
                <a:solidFill>
                  <a:srgbClr val="000000"/>
                </a:solidFill>
                <a:effectLst/>
                <a:latin typeface="ff-scala-sans-pro"/>
              </a:rPr>
              <a:t>elevated</a:t>
            </a:r>
            <a:r>
              <a:rPr lang="de-DE" sz="1400" b="0" i="0" dirty="0">
                <a:solidFill>
                  <a:srgbClr val="000000"/>
                </a:solidFill>
                <a:effectLst/>
                <a:latin typeface="ff-scala-sans-pro"/>
              </a:rPr>
              <a:t> </a:t>
            </a:r>
            <a:r>
              <a:rPr lang="de-DE" sz="1400" b="0" i="0" dirty="0" err="1">
                <a:solidFill>
                  <a:srgbClr val="000000"/>
                </a:solidFill>
                <a:effectLst/>
                <a:latin typeface="ff-scala-sans-pro"/>
              </a:rPr>
              <a:t>inpatient</a:t>
            </a:r>
            <a:r>
              <a:rPr lang="de-DE" sz="1400" b="0" i="0" dirty="0">
                <a:solidFill>
                  <a:srgbClr val="000000"/>
                </a:solidFill>
                <a:effectLst/>
                <a:latin typeface="ff-scala-sans-pro"/>
              </a:rPr>
              <a:t> BP (</a:t>
            </a:r>
            <a:r>
              <a:rPr lang="de-DE" sz="1400" b="0" i="0" dirty="0" err="1">
                <a:solidFill>
                  <a:srgbClr val="000000"/>
                </a:solidFill>
                <a:effectLst/>
                <a:latin typeface="ff-scala-sans-pro"/>
              </a:rPr>
              <a:t>including</a:t>
            </a:r>
            <a:r>
              <a:rPr lang="de-DE" sz="1400" b="0" i="0" dirty="0">
                <a:solidFill>
                  <a:srgbClr val="000000"/>
                </a:solidFill>
                <a:effectLst/>
                <a:latin typeface="ff-scala-sans-pro"/>
              </a:rPr>
              <a:t> </a:t>
            </a:r>
            <a:r>
              <a:rPr lang="de-DE" sz="1400" b="0" i="0" dirty="0" err="1">
                <a:solidFill>
                  <a:srgbClr val="000000"/>
                </a:solidFill>
                <a:effectLst/>
                <a:latin typeface="ff-scala-sans-pro"/>
              </a:rPr>
              <a:t>asymptomatic</a:t>
            </a:r>
            <a:r>
              <a:rPr lang="de-DE" sz="1400" b="0" i="0" dirty="0">
                <a:solidFill>
                  <a:srgbClr val="000000"/>
                </a:solidFill>
                <a:effectLst/>
                <a:latin typeface="ff-scala-sans-pro"/>
              </a:rPr>
              <a:t> </a:t>
            </a:r>
            <a:r>
              <a:rPr lang="de-DE" sz="1400" b="0" i="0" dirty="0" err="1">
                <a:solidFill>
                  <a:srgbClr val="000000"/>
                </a:solidFill>
                <a:effectLst/>
                <a:latin typeface="ff-scala-sans-pro"/>
              </a:rPr>
              <a:t>markedly</a:t>
            </a:r>
            <a:r>
              <a:rPr lang="de-DE" sz="1400" b="0" i="0" dirty="0">
                <a:solidFill>
                  <a:srgbClr val="000000"/>
                </a:solidFill>
                <a:effectLst/>
                <a:latin typeface="ff-scala-sans-pro"/>
              </a:rPr>
              <a:t> </a:t>
            </a:r>
            <a:r>
              <a:rPr lang="de-DE" sz="1400" b="0" i="0" dirty="0" err="1">
                <a:solidFill>
                  <a:srgbClr val="000000"/>
                </a:solidFill>
                <a:effectLst/>
                <a:latin typeface="ff-scala-sans-pro"/>
              </a:rPr>
              <a:t>elevated</a:t>
            </a:r>
            <a:r>
              <a:rPr lang="de-DE" sz="1400" b="0" i="0" dirty="0">
                <a:solidFill>
                  <a:srgbClr val="000000"/>
                </a:solidFill>
                <a:effectLst/>
                <a:latin typeface="ff-scala-sans-pro"/>
              </a:rPr>
              <a:t> BP, i.e., SBP/DBP ≥180/110 mm </a:t>
            </a:r>
            <a:r>
              <a:rPr lang="de-DE" sz="1400" b="0" i="0" dirty="0" err="1">
                <a:solidFill>
                  <a:srgbClr val="000000"/>
                </a:solidFill>
                <a:effectLst/>
                <a:latin typeface="ff-scala-sans-pro"/>
              </a:rPr>
              <a:t>Hg</a:t>
            </a:r>
            <a:r>
              <a:rPr lang="de-DE" sz="1400" b="0" i="0" dirty="0">
                <a:solidFill>
                  <a:srgbClr val="000000"/>
                </a:solidFill>
                <a:effectLst/>
                <a:latin typeface="ff-scala-sans-pro"/>
              </a:rPr>
              <a:t>) in </a:t>
            </a:r>
            <a:r>
              <a:rPr lang="de-DE" sz="1400" b="0" i="0" dirty="0" err="1">
                <a:solidFill>
                  <a:srgbClr val="000000"/>
                </a:solidFill>
                <a:effectLst/>
                <a:latin typeface="ff-scala-sans-pro"/>
              </a:rPr>
              <a:t>most</a:t>
            </a:r>
            <a:r>
              <a:rPr lang="de-DE" sz="1400" b="0" i="0" dirty="0">
                <a:solidFill>
                  <a:srgbClr val="000000"/>
                </a:solidFill>
                <a:effectLst/>
                <a:latin typeface="ff-scala-sans-pro"/>
              </a:rPr>
              <a:t> </a:t>
            </a:r>
            <a:r>
              <a:rPr lang="de-DE" sz="1400" b="0" i="0" dirty="0" err="1">
                <a:solidFill>
                  <a:srgbClr val="000000"/>
                </a:solidFill>
                <a:effectLst/>
                <a:latin typeface="ff-scala-sans-pro"/>
              </a:rPr>
              <a:t>situations</a:t>
            </a:r>
            <a:r>
              <a:rPr lang="de-DE" sz="1400" b="0" i="0" dirty="0">
                <a:solidFill>
                  <a:srgbClr val="000000"/>
                </a:solidFill>
                <a:effectLst/>
                <a:latin typeface="ff-scala-sans-pro"/>
              </a:rPr>
              <a:t>.</a:t>
            </a:r>
          </a:p>
          <a:p>
            <a:pPr algn="l">
              <a:buFont typeface="Arial" panose="020B0604020202020204" pitchFamily="34" charset="0"/>
              <a:buChar char="•"/>
            </a:pPr>
            <a:r>
              <a:rPr lang="de-DE" sz="1400" b="0" i="0" dirty="0" err="1">
                <a:solidFill>
                  <a:srgbClr val="000000"/>
                </a:solidFill>
                <a:effectLst/>
                <a:latin typeface="ff-scala-sans-pro"/>
              </a:rPr>
              <a:t>If</a:t>
            </a:r>
            <a:r>
              <a:rPr lang="de-DE" sz="1400" b="0" i="0" dirty="0">
                <a:solidFill>
                  <a:srgbClr val="000000"/>
                </a:solidFill>
                <a:effectLst/>
                <a:latin typeface="ff-scala-sans-pro"/>
              </a:rPr>
              <a:t> </a:t>
            </a:r>
            <a:r>
              <a:rPr lang="de-DE" sz="1400" b="0" i="0" dirty="0" err="1">
                <a:solidFill>
                  <a:srgbClr val="000000"/>
                </a:solidFill>
                <a:effectLst/>
                <a:latin typeface="ff-scala-sans-pro"/>
              </a:rPr>
              <a:t>choosing</a:t>
            </a:r>
            <a:r>
              <a:rPr lang="de-DE" sz="1400" b="0" i="0" dirty="0">
                <a:solidFill>
                  <a:srgbClr val="000000"/>
                </a:solidFill>
                <a:effectLst/>
                <a:latin typeface="ff-scala-sans-pro"/>
              </a:rPr>
              <a:t> </a:t>
            </a:r>
            <a:r>
              <a:rPr lang="de-DE" sz="1400" b="0" i="0" dirty="0" err="1">
                <a:solidFill>
                  <a:srgbClr val="000000"/>
                </a:solidFill>
                <a:effectLst/>
                <a:latin typeface="ff-scala-sans-pro"/>
              </a:rPr>
              <a:t>to</a:t>
            </a:r>
            <a:r>
              <a:rPr lang="de-DE" sz="1400" b="0" i="0" dirty="0">
                <a:solidFill>
                  <a:srgbClr val="000000"/>
                </a:solidFill>
                <a:effectLst/>
                <a:latin typeface="ff-scala-sans-pro"/>
              </a:rPr>
              <a:t> </a:t>
            </a:r>
            <a:r>
              <a:rPr lang="de-DE" sz="1400" b="0" i="0" dirty="0" err="1">
                <a:solidFill>
                  <a:srgbClr val="000000"/>
                </a:solidFill>
                <a:effectLst/>
                <a:latin typeface="ff-scala-sans-pro"/>
              </a:rPr>
              <a:t>treat</a:t>
            </a:r>
            <a:r>
              <a:rPr lang="de-DE" sz="1400" b="0" i="0" dirty="0">
                <a:solidFill>
                  <a:srgbClr val="000000"/>
                </a:solidFill>
                <a:effectLst/>
                <a:latin typeface="ff-scala-sans-pro"/>
              </a:rPr>
              <a:t> </a:t>
            </a:r>
            <a:r>
              <a:rPr lang="de-DE" sz="1400" b="0" i="0" dirty="0" err="1">
                <a:solidFill>
                  <a:srgbClr val="000000"/>
                </a:solidFill>
                <a:effectLst/>
                <a:latin typeface="ff-scala-sans-pro"/>
              </a:rPr>
              <a:t>markedly</a:t>
            </a:r>
            <a:r>
              <a:rPr lang="de-DE" sz="1400" b="0" i="0" dirty="0">
                <a:solidFill>
                  <a:srgbClr val="000000"/>
                </a:solidFill>
                <a:effectLst/>
                <a:latin typeface="ff-scala-sans-pro"/>
              </a:rPr>
              <a:t> </a:t>
            </a:r>
            <a:r>
              <a:rPr lang="de-DE" sz="1400" b="0" i="0" dirty="0" err="1">
                <a:solidFill>
                  <a:srgbClr val="000000"/>
                </a:solidFill>
                <a:effectLst/>
                <a:latin typeface="ff-scala-sans-pro"/>
              </a:rPr>
              <a:t>elevated</a:t>
            </a:r>
            <a:r>
              <a:rPr lang="de-DE" sz="1400" b="0" i="0" dirty="0">
                <a:solidFill>
                  <a:srgbClr val="000000"/>
                </a:solidFill>
                <a:effectLst/>
                <a:latin typeface="ff-scala-sans-pro"/>
              </a:rPr>
              <a:t> </a:t>
            </a:r>
            <a:r>
              <a:rPr lang="de-DE" sz="1400" b="0" i="0" dirty="0" err="1">
                <a:solidFill>
                  <a:srgbClr val="000000"/>
                </a:solidFill>
                <a:effectLst/>
                <a:latin typeface="ff-scala-sans-pro"/>
              </a:rPr>
              <a:t>inpatient</a:t>
            </a:r>
            <a:r>
              <a:rPr lang="de-DE" sz="1400" b="0" i="0" dirty="0">
                <a:solidFill>
                  <a:srgbClr val="000000"/>
                </a:solidFill>
                <a:effectLst/>
                <a:latin typeface="ff-scala-sans-pro"/>
              </a:rPr>
              <a:t> BP </a:t>
            </a:r>
            <a:r>
              <a:rPr lang="de-DE" sz="1400" b="0" i="0" dirty="0" err="1">
                <a:solidFill>
                  <a:srgbClr val="000000"/>
                </a:solidFill>
                <a:effectLst/>
                <a:latin typeface="ff-scala-sans-pro"/>
              </a:rPr>
              <a:t>without</a:t>
            </a:r>
            <a:r>
              <a:rPr lang="de-DE" sz="1400" b="0" i="0" dirty="0">
                <a:solidFill>
                  <a:srgbClr val="000000"/>
                </a:solidFill>
                <a:effectLst/>
                <a:latin typeface="ff-scala-sans-pro"/>
              </a:rPr>
              <a:t> </a:t>
            </a:r>
            <a:r>
              <a:rPr lang="de-DE" sz="1400" b="0" i="0" dirty="0" err="1">
                <a:solidFill>
                  <a:srgbClr val="000000"/>
                </a:solidFill>
                <a:effectLst/>
                <a:latin typeface="ff-scala-sans-pro"/>
              </a:rPr>
              <a:t>evidence</a:t>
            </a:r>
            <a:r>
              <a:rPr lang="de-DE" sz="1400" b="0" i="0" dirty="0">
                <a:solidFill>
                  <a:srgbClr val="000000"/>
                </a:solidFill>
                <a:effectLst/>
                <a:latin typeface="ff-scala-sans-pro"/>
              </a:rPr>
              <a:t> of </a:t>
            </a:r>
            <a:r>
              <a:rPr lang="de-DE" sz="1400" b="0" i="0" dirty="0" err="1">
                <a:solidFill>
                  <a:srgbClr val="000000"/>
                </a:solidFill>
                <a:effectLst/>
                <a:latin typeface="ff-scala-sans-pro"/>
              </a:rPr>
              <a:t>target</a:t>
            </a:r>
            <a:r>
              <a:rPr lang="de-DE" sz="1400" b="0" i="0" dirty="0">
                <a:solidFill>
                  <a:srgbClr val="000000"/>
                </a:solidFill>
                <a:effectLst/>
                <a:latin typeface="ff-scala-sans-pro"/>
              </a:rPr>
              <a:t>-organ </a:t>
            </a:r>
            <a:r>
              <a:rPr lang="de-DE" sz="1400" b="0" i="0" dirty="0" err="1">
                <a:solidFill>
                  <a:srgbClr val="000000"/>
                </a:solidFill>
                <a:effectLst/>
                <a:latin typeface="ff-scala-sans-pro"/>
              </a:rPr>
              <a:t>damage</a:t>
            </a:r>
            <a:r>
              <a:rPr lang="de-DE" sz="1400" b="0" i="0" dirty="0">
                <a:solidFill>
                  <a:srgbClr val="000000"/>
                </a:solidFill>
                <a:effectLst/>
                <a:latin typeface="ff-scala-sans-pro"/>
              </a:rPr>
              <a:t>, </a:t>
            </a:r>
            <a:r>
              <a:rPr lang="de-DE" sz="1400" b="0" i="0" dirty="0" err="1">
                <a:solidFill>
                  <a:srgbClr val="000000"/>
                </a:solidFill>
                <a:effectLst/>
                <a:latin typeface="ff-scala-sans-pro"/>
              </a:rPr>
              <a:t>start</a:t>
            </a:r>
            <a:r>
              <a:rPr lang="de-DE" sz="1400" b="0" i="0" dirty="0">
                <a:solidFill>
                  <a:srgbClr val="000000"/>
                </a:solidFill>
                <a:effectLst/>
                <a:latin typeface="ff-scala-sans-pro"/>
              </a:rPr>
              <a:t> </a:t>
            </a:r>
            <a:r>
              <a:rPr lang="de-DE" sz="1400" b="0" i="0" dirty="0" err="1">
                <a:solidFill>
                  <a:srgbClr val="000000"/>
                </a:solidFill>
                <a:effectLst/>
                <a:latin typeface="ff-scala-sans-pro"/>
              </a:rPr>
              <a:t>by</a:t>
            </a:r>
            <a:r>
              <a:rPr lang="de-DE" sz="1400" b="0" i="0" dirty="0">
                <a:solidFill>
                  <a:srgbClr val="000000"/>
                </a:solidFill>
                <a:effectLst/>
                <a:latin typeface="ff-scala-sans-pro"/>
              </a:rPr>
              <a:t> </a:t>
            </a:r>
            <a:r>
              <a:rPr lang="de-DE" sz="1400" b="0" i="0" dirty="0" err="1">
                <a:solidFill>
                  <a:srgbClr val="000000"/>
                </a:solidFill>
                <a:effectLst/>
                <a:latin typeface="ff-scala-sans-pro"/>
              </a:rPr>
              <a:t>resuming</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patient's</a:t>
            </a:r>
            <a:r>
              <a:rPr lang="de-DE" sz="1400" b="0" i="0" dirty="0">
                <a:solidFill>
                  <a:srgbClr val="000000"/>
                </a:solidFill>
                <a:effectLst/>
                <a:latin typeface="ff-scala-sans-pro"/>
              </a:rPr>
              <a:t> </a:t>
            </a:r>
            <a:r>
              <a:rPr lang="de-DE" sz="1400" b="0" i="0" dirty="0" err="1">
                <a:solidFill>
                  <a:srgbClr val="000000"/>
                </a:solidFill>
                <a:effectLst/>
                <a:latin typeface="ff-scala-sans-pro"/>
              </a:rPr>
              <a:t>home</a:t>
            </a:r>
            <a:r>
              <a:rPr lang="de-DE" sz="1400" b="0" i="0" dirty="0">
                <a:solidFill>
                  <a:srgbClr val="000000"/>
                </a:solidFill>
                <a:effectLst/>
                <a:latin typeface="ff-scala-sans-pro"/>
              </a:rPr>
              <a:t> oral BP </a:t>
            </a:r>
            <a:r>
              <a:rPr lang="de-DE" sz="1400" b="0" i="0" dirty="0" err="1">
                <a:solidFill>
                  <a:srgbClr val="000000"/>
                </a:solidFill>
                <a:effectLst/>
                <a:latin typeface="ff-scala-sans-pro"/>
              </a:rPr>
              <a:t>medications</a:t>
            </a:r>
            <a:r>
              <a:rPr lang="de-DE" sz="1400" b="0" i="0" dirty="0">
                <a:solidFill>
                  <a:srgbClr val="000000"/>
                </a:solidFill>
                <a:effectLst/>
                <a:latin typeface="ff-scala-sans-pro"/>
              </a:rPr>
              <a:t>. </a:t>
            </a:r>
            <a:r>
              <a:rPr lang="de-DE" sz="1400" b="0" i="0" dirty="0" err="1">
                <a:solidFill>
                  <a:srgbClr val="000000"/>
                </a:solidFill>
                <a:effectLst/>
                <a:latin typeface="ff-scala-sans-pro"/>
              </a:rPr>
              <a:t>If</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patient</a:t>
            </a:r>
            <a:r>
              <a:rPr lang="de-DE" sz="1400" b="0" i="0" dirty="0">
                <a:solidFill>
                  <a:srgbClr val="000000"/>
                </a:solidFill>
                <a:effectLst/>
                <a:latin typeface="ff-scala-sans-pro"/>
              </a:rPr>
              <a:t> was not on </a:t>
            </a:r>
            <a:r>
              <a:rPr lang="de-DE" sz="1400" b="0" i="0" dirty="0" err="1">
                <a:solidFill>
                  <a:srgbClr val="000000"/>
                </a:solidFill>
                <a:effectLst/>
                <a:latin typeface="ff-scala-sans-pro"/>
              </a:rPr>
              <a:t>prior</a:t>
            </a:r>
            <a:r>
              <a:rPr lang="de-DE" sz="1400" b="0" i="0" dirty="0">
                <a:solidFill>
                  <a:srgbClr val="000000"/>
                </a:solidFill>
                <a:effectLst/>
                <a:latin typeface="ff-scala-sans-pro"/>
              </a:rPr>
              <a:t> BP </a:t>
            </a:r>
            <a:r>
              <a:rPr lang="de-DE" sz="1400" b="0" i="0" dirty="0" err="1">
                <a:solidFill>
                  <a:srgbClr val="000000"/>
                </a:solidFill>
                <a:effectLst/>
                <a:latin typeface="ff-scala-sans-pro"/>
              </a:rPr>
              <a:t>medications</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decision</a:t>
            </a:r>
            <a:r>
              <a:rPr lang="de-DE" sz="1400" b="0" i="0" dirty="0">
                <a:solidFill>
                  <a:srgbClr val="000000"/>
                </a:solidFill>
                <a:effectLst/>
                <a:latin typeface="ff-scala-sans-pro"/>
              </a:rPr>
              <a:t> </a:t>
            </a:r>
            <a:r>
              <a:rPr lang="de-DE" sz="1400" b="0" i="0" dirty="0" err="1">
                <a:solidFill>
                  <a:srgbClr val="000000"/>
                </a:solidFill>
                <a:effectLst/>
                <a:latin typeface="ff-scala-sans-pro"/>
              </a:rPr>
              <a:t>whether</a:t>
            </a:r>
            <a:r>
              <a:rPr lang="de-DE" sz="1400" b="0" i="0" dirty="0">
                <a:solidFill>
                  <a:srgbClr val="000000"/>
                </a:solidFill>
                <a:effectLst/>
                <a:latin typeface="ff-scala-sans-pro"/>
              </a:rPr>
              <a:t> </a:t>
            </a:r>
            <a:r>
              <a:rPr lang="de-DE" sz="1400" b="0" i="0" dirty="0" err="1">
                <a:solidFill>
                  <a:srgbClr val="000000"/>
                </a:solidFill>
                <a:effectLst/>
                <a:latin typeface="ff-scala-sans-pro"/>
              </a:rPr>
              <a:t>to</a:t>
            </a:r>
            <a:r>
              <a:rPr lang="de-DE" sz="1400" b="0" i="0" dirty="0">
                <a:solidFill>
                  <a:srgbClr val="000000"/>
                </a:solidFill>
                <a:effectLst/>
                <a:latin typeface="ff-scala-sans-pro"/>
              </a:rPr>
              <a:t> </a:t>
            </a:r>
            <a:r>
              <a:rPr lang="de-DE" sz="1400" b="0" i="0" dirty="0" err="1">
                <a:solidFill>
                  <a:srgbClr val="000000"/>
                </a:solidFill>
                <a:effectLst/>
                <a:latin typeface="ff-scala-sans-pro"/>
              </a:rPr>
              <a:t>start</a:t>
            </a:r>
            <a:r>
              <a:rPr lang="de-DE" sz="1400" b="0" i="0" dirty="0">
                <a:solidFill>
                  <a:srgbClr val="000000"/>
                </a:solidFill>
                <a:effectLst/>
                <a:latin typeface="ff-scala-sans-pro"/>
              </a:rPr>
              <a:t> oral BP </a:t>
            </a:r>
            <a:r>
              <a:rPr lang="de-DE" sz="1400" b="0" i="0" dirty="0" err="1">
                <a:solidFill>
                  <a:srgbClr val="000000"/>
                </a:solidFill>
                <a:effectLst/>
                <a:latin typeface="ff-scala-sans-pro"/>
              </a:rPr>
              <a:t>medications</a:t>
            </a:r>
            <a:r>
              <a:rPr lang="de-DE" sz="1400" b="0" i="0" dirty="0">
                <a:solidFill>
                  <a:srgbClr val="000000"/>
                </a:solidFill>
                <a:effectLst/>
                <a:latin typeface="ff-scala-sans-pro"/>
              </a:rPr>
              <a:t> </a:t>
            </a:r>
            <a:r>
              <a:rPr lang="de-DE" sz="1400" b="0" i="0" dirty="0" err="1">
                <a:solidFill>
                  <a:srgbClr val="000000"/>
                </a:solidFill>
                <a:effectLst/>
                <a:latin typeface="ff-scala-sans-pro"/>
              </a:rPr>
              <a:t>during</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hospitalization</a:t>
            </a:r>
            <a:r>
              <a:rPr lang="de-DE" sz="1400" b="0" i="0" dirty="0">
                <a:solidFill>
                  <a:srgbClr val="000000"/>
                </a:solidFill>
                <a:effectLst/>
                <a:latin typeface="ff-scala-sans-pro"/>
              </a:rPr>
              <a:t> (vs. </a:t>
            </a:r>
            <a:r>
              <a:rPr lang="de-DE" sz="1400" b="0" i="0" dirty="0" err="1">
                <a:solidFill>
                  <a:srgbClr val="000000"/>
                </a:solidFill>
                <a:effectLst/>
                <a:latin typeface="ff-scala-sans-pro"/>
              </a:rPr>
              <a:t>deferring</a:t>
            </a:r>
            <a:r>
              <a:rPr lang="de-DE" sz="1400" b="0" i="0" dirty="0">
                <a:solidFill>
                  <a:srgbClr val="000000"/>
                </a:solidFill>
                <a:effectLst/>
                <a:latin typeface="ff-scala-sans-pro"/>
              </a:rPr>
              <a:t> </a:t>
            </a:r>
            <a:r>
              <a:rPr lang="de-DE" sz="1400" b="0" i="0" dirty="0" err="1">
                <a:solidFill>
                  <a:srgbClr val="000000"/>
                </a:solidFill>
                <a:effectLst/>
                <a:latin typeface="ff-scala-sans-pro"/>
              </a:rPr>
              <a:t>this</a:t>
            </a:r>
            <a:r>
              <a:rPr lang="de-DE" sz="1400" b="0" i="0" dirty="0">
                <a:solidFill>
                  <a:srgbClr val="000000"/>
                </a:solidFill>
                <a:effectLst/>
                <a:latin typeface="ff-scala-sans-pro"/>
              </a:rPr>
              <a:t> </a:t>
            </a:r>
            <a:r>
              <a:rPr lang="de-DE" sz="1400" b="0" i="0" dirty="0" err="1">
                <a:solidFill>
                  <a:srgbClr val="000000"/>
                </a:solidFill>
                <a:effectLst/>
                <a:latin typeface="ff-scala-sans-pro"/>
              </a:rPr>
              <a:t>decision</a:t>
            </a:r>
            <a:r>
              <a:rPr lang="de-DE" sz="1400" b="0" i="0" dirty="0">
                <a:solidFill>
                  <a:srgbClr val="000000"/>
                </a:solidFill>
                <a:effectLst/>
                <a:latin typeface="ff-scala-sans-pro"/>
              </a:rPr>
              <a:t> </a:t>
            </a:r>
            <a:r>
              <a:rPr lang="de-DE" sz="1400" b="0" i="0" dirty="0" err="1">
                <a:solidFill>
                  <a:srgbClr val="000000"/>
                </a:solidFill>
                <a:effectLst/>
                <a:latin typeface="ff-scala-sans-pro"/>
              </a:rPr>
              <a:t>to</a:t>
            </a:r>
            <a:r>
              <a:rPr lang="de-DE" sz="1400" b="0" i="0" dirty="0">
                <a:solidFill>
                  <a:srgbClr val="000000"/>
                </a:solidFill>
                <a:effectLst/>
                <a:latin typeface="ff-scala-sans-pro"/>
              </a:rPr>
              <a:t> </a:t>
            </a:r>
            <a:r>
              <a:rPr lang="de-DE" sz="1400" b="0" i="0" dirty="0" err="1">
                <a:solidFill>
                  <a:srgbClr val="000000"/>
                </a:solidFill>
                <a:effectLst/>
                <a:latin typeface="ff-scala-sans-pro"/>
              </a:rPr>
              <a:t>outpatient</a:t>
            </a:r>
            <a:r>
              <a:rPr lang="de-DE" sz="1400" b="0" i="0" dirty="0">
                <a:solidFill>
                  <a:srgbClr val="000000"/>
                </a:solidFill>
                <a:effectLst/>
                <a:latin typeface="ff-scala-sans-pro"/>
              </a:rPr>
              <a:t> follow-</a:t>
            </a:r>
            <a:r>
              <a:rPr lang="de-DE" sz="1400" b="0" i="0" dirty="0" err="1">
                <a:solidFill>
                  <a:srgbClr val="000000"/>
                </a:solidFill>
                <a:effectLst/>
                <a:latin typeface="ff-scala-sans-pro"/>
              </a:rPr>
              <a:t>up</a:t>
            </a:r>
            <a:r>
              <a:rPr lang="de-DE" sz="1400" b="0" i="0" dirty="0">
                <a:solidFill>
                  <a:srgbClr val="000000"/>
                </a:solidFill>
                <a:effectLst/>
                <a:latin typeface="ff-scala-sans-pro"/>
              </a:rPr>
              <a:t>) </a:t>
            </a:r>
            <a:r>
              <a:rPr lang="de-DE" sz="1400" b="0" i="0" dirty="0" err="1">
                <a:solidFill>
                  <a:srgbClr val="000000"/>
                </a:solidFill>
                <a:effectLst/>
                <a:latin typeface="ff-scala-sans-pro"/>
              </a:rPr>
              <a:t>should</a:t>
            </a:r>
            <a:r>
              <a:rPr lang="de-DE" sz="1400" b="0" i="0" dirty="0">
                <a:solidFill>
                  <a:srgbClr val="000000"/>
                </a:solidFill>
                <a:effectLst/>
                <a:latin typeface="ff-scala-sans-pro"/>
              </a:rPr>
              <a:t> </a:t>
            </a:r>
            <a:r>
              <a:rPr lang="de-DE" sz="1400" b="0" i="0" dirty="0" err="1">
                <a:solidFill>
                  <a:srgbClr val="000000"/>
                </a:solidFill>
                <a:effectLst/>
                <a:latin typeface="ff-scala-sans-pro"/>
              </a:rPr>
              <a:t>be</a:t>
            </a:r>
            <a:r>
              <a:rPr lang="de-DE" sz="1400" b="0" i="0" dirty="0">
                <a:solidFill>
                  <a:srgbClr val="000000"/>
                </a:solidFill>
                <a:effectLst/>
                <a:latin typeface="ff-scala-sans-pro"/>
              </a:rPr>
              <a:t> </a:t>
            </a:r>
            <a:r>
              <a:rPr lang="de-DE" sz="1400" b="0" i="0" dirty="0" err="1">
                <a:solidFill>
                  <a:srgbClr val="000000"/>
                </a:solidFill>
                <a:effectLst/>
                <a:latin typeface="ff-scala-sans-pro"/>
              </a:rPr>
              <a:t>individualized</a:t>
            </a:r>
            <a:r>
              <a:rPr lang="de-DE" sz="1400" b="0" i="0" dirty="0">
                <a:solidFill>
                  <a:srgbClr val="000000"/>
                </a:solidFill>
                <a:effectLst/>
                <a:latin typeface="ff-scala-sans-pro"/>
              </a:rPr>
              <a:t>.</a:t>
            </a:r>
          </a:p>
          <a:p>
            <a:pPr algn="l"/>
            <a:r>
              <a:rPr lang="de-DE" sz="1400" b="0" i="0" dirty="0" err="1">
                <a:solidFill>
                  <a:srgbClr val="000000"/>
                </a:solidFill>
                <a:effectLst/>
                <a:latin typeface="ff-scala-sans-pro"/>
              </a:rPr>
              <a:t>Transitions</a:t>
            </a:r>
            <a:r>
              <a:rPr lang="de-DE" sz="1400" b="0" i="0" dirty="0">
                <a:solidFill>
                  <a:srgbClr val="000000"/>
                </a:solidFill>
                <a:effectLst/>
                <a:latin typeface="ff-scala-sans-pro"/>
              </a:rPr>
              <a:t> of care</a:t>
            </a:r>
          </a:p>
          <a:p>
            <a:pPr algn="l">
              <a:buFont typeface="Arial" panose="020B0604020202020204" pitchFamily="34" charset="0"/>
              <a:buChar char="•"/>
            </a:pPr>
            <a:r>
              <a:rPr lang="de-DE" sz="1400" b="0" i="0" dirty="0">
                <a:solidFill>
                  <a:srgbClr val="000000"/>
                </a:solidFill>
                <a:effectLst/>
                <a:latin typeface="ff-scala-sans-pro"/>
              </a:rPr>
              <a:t>Emergency </a:t>
            </a:r>
            <a:r>
              <a:rPr lang="de-DE" sz="1400" b="0" i="0" dirty="0" err="1">
                <a:solidFill>
                  <a:srgbClr val="000000"/>
                </a:solidFill>
                <a:effectLst/>
                <a:latin typeface="ff-scala-sans-pro"/>
              </a:rPr>
              <a:t>department</a:t>
            </a:r>
            <a:r>
              <a:rPr lang="de-DE" sz="1400" b="0" i="0" dirty="0">
                <a:solidFill>
                  <a:srgbClr val="000000"/>
                </a:solidFill>
                <a:effectLst/>
                <a:latin typeface="ff-scala-sans-pro"/>
              </a:rPr>
              <a:t> (ED) </a:t>
            </a:r>
            <a:r>
              <a:rPr lang="de-DE" sz="1400" b="0" i="0" dirty="0" err="1">
                <a:solidFill>
                  <a:srgbClr val="000000"/>
                </a:solidFill>
                <a:effectLst/>
                <a:latin typeface="ff-scala-sans-pro"/>
              </a:rPr>
              <a:t>discharge</a:t>
            </a:r>
            <a:r>
              <a:rPr lang="de-DE" sz="1400" b="0" i="0" dirty="0">
                <a:solidFill>
                  <a:srgbClr val="000000"/>
                </a:solidFill>
                <a:effectLst/>
                <a:latin typeface="ff-scala-sans-pro"/>
              </a:rPr>
              <a:t> </a:t>
            </a:r>
            <a:r>
              <a:rPr lang="de-DE" sz="1400" b="0" i="0" dirty="0" err="1">
                <a:solidFill>
                  <a:srgbClr val="000000"/>
                </a:solidFill>
                <a:effectLst/>
                <a:latin typeface="ff-scala-sans-pro"/>
              </a:rPr>
              <a:t>home</a:t>
            </a:r>
            <a:r>
              <a:rPr lang="de-DE" sz="1400" b="0" i="0" dirty="0">
                <a:solidFill>
                  <a:srgbClr val="000000"/>
                </a:solidFill>
                <a:effectLst/>
                <a:latin typeface="ff-scala-sans-pro"/>
              </a:rPr>
              <a:t>: The American College of Emergency </a:t>
            </a:r>
            <a:r>
              <a:rPr lang="de-DE" sz="1400" b="0" i="0" dirty="0" err="1">
                <a:solidFill>
                  <a:srgbClr val="000000"/>
                </a:solidFill>
                <a:effectLst/>
                <a:latin typeface="ff-scala-sans-pro"/>
              </a:rPr>
              <a:t>Physicians</a:t>
            </a:r>
            <a:r>
              <a:rPr lang="de-DE" sz="1400" b="0" i="0" dirty="0">
                <a:solidFill>
                  <a:srgbClr val="000000"/>
                </a:solidFill>
                <a:effectLst/>
                <a:latin typeface="ff-scala-sans-pro"/>
              </a:rPr>
              <a:t> (</a:t>
            </a:r>
            <a:r>
              <a:rPr lang="de-DE" sz="1400" b="0" i="0" u="none" strike="noStrike" dirty="0">
                <a:solidFill>
                  <a:srgbClr val="114980"/>
                </a:solidFill>
                <a:effectLst/>
                <a:latin typeface="ff-scala-sans-pro"/>
                <a:hlinkClick r:id="rId6"/>
              </a:rPr>
              <a:t>Ann </a:t>
            </a:r>
            <a:r>
              <a:rPr lang="de-DE" sz="1400" b="0" i="0" u="none" strike="noStrike" dirty="0" err="1">
                <a:solidFill>
                  <a:srgbClr val="114980"/>
                </a:solidFill>
                <a:effectLst/>
                <a:latin typeface="ff-scala-sans-pro"/>
                <a:hlinkClick r:id="rId6"/>
              </a:rPr>
              <a:t>Emerg</a:t>
            </a:r>
            <a:r>
              <a:rPr lang="de-DE" sz="1400" b="0" i="0" u="none" strike="noStrike" dirty="0">
                <a:solidFill>
                  <a:srgbClr val="114980"/>
                </a:solidFill>
                <a:effectLst/>
                <a:latin typeface="ff-scala-sans-pro"/>
                <a:hlinkClick r:id="rId6"/>
              </a:rPr>
              <a:t> Med 2013; 62:59</a:t>
            </a:r>
            <a:r>
              <a:rPr lang="de-DE" sz="1400" b="0" i="0" dirty="0">
                <a:solidFill>
                  <a:srgbClr val="000000"/>
                </a:solidFill>
                <a:effectLst/>
                <a:latin typeface="ff-scala-sans-pro"/>
              </a:rPr>
              <a:t>) </a:t>
            </a:r>
            <a:r>
              <a:rPr lang="de-DE" sz="1400" b="0" i="0" dirty="0" err="1">
                <a:solidFill>
                  <a:srgbClr val="000000"/>
                </a:solidFill>
                <a:effectLst/>
                <a:latin typeface="ff-scala-sans-pro"/>
              </a:rPr>
              <a:t>discourages</a:t>
            </a:r>
            <a:r>
              <a:rPr lang="de-DE" sz="1400" b="0" i="0" dirty="0">
                <a:solidFill>
                  <a:srgbClr val="000000"/>
                </a:solidFill>
                <a:effectLst/>
                <a:latin typeface="ff-scala-sans-pro"/>
              </a:rPr>
              <a:t> antihypertensive </a:t>
            </a:r>
            <a:r>
              <a:rPr lang="de-DE" sz="1400" b="0" i="0" dirty="0" err="1">
                <a:solidFill>
                  <a:srgbClr val="000000"/>
                </a:solidFill>
                <a:effectLst/>
                <a:latin typeface="ff-scala-sans-pro"/>
              </a:rPr>
              <a:t>medications</a:t>
            </a:r>
            <a:r>
              <a:rPr lang="de-DE" sz="1400" b="0" i="0" dirty="0">
                <a:solidFill>
                  <a:srgbClr val="000000"/>
                </a:solidFill>
                <a:effectLst/>
                <a:latin typeface="ff-scala-sans-pro"/>
              </a:rPr>
              <a:t> </a:t>
            </a:r>
            <a:r>
              <a:rPr lang="de-DE" sz="1400" b="0" i="0" dirty="0" err="1">
                <a:solidFill>
                  <a:srgbClr val="000000"/>
                </a:solidFill>
                <a:effectLst/>
                <a:latin typeface="ff-scala-sans-pro"/>
              </a:rPr>
              <a:t>to</a:t>
            </a:r>
            <a:r>
              <a:rPr lang="de-DE" sz="1400" b="0" i="0" dirty="0">
                <a:solidFill>
                  <a:srgbClr val="000000"/>
                </a:solidFill>
                <a:effectLst/>
                <a:latin typeface="ff-scala-sans-pro"/>
              </a:rPr>
              <a:t> manage </a:t>
            </a:r>
            <a:r>
              <a:rPr lang="de-DE" sz="1400" b="0" i="0" dirty="0" err="1">
                <a:solidFill>
                  <a:srgbClr val="000000"/>
                </a:solidFill>
                <a:effectLst/>
                <a:latin typeface="ff-scala-sans-pro"/>
              </a:rPr>
              <a:t>asymptomatic</a:t>
            </a:r>
            <a:r>
              <a:rPr lang="de-DE" sz="1400" b="0" i="0" dirty="0">
                <a:solidFill>
                  <a:srgbClr val="000000"/>
                </a:solidFill>
                <a:effectLst/>
                <a:latin typeface="ff-scala-sans-pro"/>
              </a:rPr>
              <a:t> </a:t>
            </a:r>
            <a:r>
              <a:rPr lang="de-DE" sz="1400" b="0" i="0" dirty="0" err="1">
                <a:solidFill>
                  <a:srgbClr val="000000"/>
                </a:solidFill>
                <a:effectLst/>
                <a:latin typeface="ff-scala-sans-pro"/>
              </a:rPr>
              <a:t>elevated</a:t>
            </a:r>
            <a:r>
              <a:rPr lang="de-DE" sz="1400" b="0" i="0" dirty="0">
                <a:solidFill>
                  <a:srgbClr val="000000"/>
                </a:solidFill>
                <a:effectLst/>
                <a:latin typeface="ff-scala-sans-pro"/>
              </a:rPr>
              <a:t> BP in </a:t>
            </a:r>
            <a:r>
              <a:rPr lang="de-DE" sz="1400" b="0" i="0" dirty="0" err="1">
                <a:solidFill>
                  <a:srgbClr val="000000"/>
                </a:solidFill>
                <a:effectLst/>
                <a:latin typeface="ff-scala-sans-pro"/>
              </a:rPr>
              <a:t>the</a:t>
            </a:r>
            <a:r>
              <a:rPr lang="de-DE" sz="1400" b="0" i="0" dirty="0">
                <a:solidFill>
                  <a:srgbClr val="000000"/>
                </a:solidFill>
                <a:effectLst/>
                <a:latin typeface="ff-scala-sans-pro"/>
              </a:rPr>
              <a:t> ED, but ED </a:t>
            </a:r>
            <a:r>
              <a:rPr lang="de-DE" sz="1400" b="0" i="0" dirty="0" err="1">
                <a:solidFill>
                  <a:srgbClr val="000000"/>
                </a:solidFill>
                <a:effectLst/>
                <a:latin typeface="ff-scala-sans-pro"/>
              </a:rPr>
              <a:t>physicians</a:t>
            </a:r>
            <a:r>
              <a:rPr lang="de-DE" sz="1400" b="0" i="0" dirty="0">
                <a:solidFill>
                  <a:srgbClr val="000000"/>
                </a:solidFill>
                <a:effectLst/>
                <a:latin typeface="ff-scala-sans-pro"/>
              </a:rPr>
              <a:t> </a:t>
            </a:r>
            <a:r>
              <a:rPr lang="de-DE" sz="1400" b="0" i="0" dirty="0" err="1">
                <a:solidFill>
                  <a:srgbClr val="000000"/>
                </a:solidFill>
                <a:effectLst/>
                <a:latin typeface="ff-scala-sans-pro"/>
              </a:rPr>
              <a:t>can</a:t>
            </a:r>
            <a:r>
              <a:rPr lang="de-DE" sz="1400" b="0" i="0" dirty="0">
                <a:solidFill>
                  <a:srgbClr val="000000"/>
                </a:solidFill>
                <a:effectLst/>
                <a:latin typeface="ff-scala-sans-pro"/>
              </a:rPr>
              <a:t> </a:t>
            </a:r>
            <a:r>
              <a:rPr lang="de-DE" sz="1400" b="0" i="0" dirty="0" err="1">
                <a:solidFill>
                  <a:srgbClr val="000000"/>
                </a:solidFill>
                <a:effectLst/>
                <a:latin typeface="ff-scala-sans-pro"/>
              </a:rPr>
              <a:t>initiate</a:t>
            </a:r>
            <a:r>
              <a:rPr lang="de-DE" sz="1400" b="0" i="0" dirty="0">
                <a:solidFill>
                  <a:srgbClr val="000000"/>
                </a:solidFill>
                <a:effectLst/>
                <a:latin typeface="ff-scala-sans-pro"/>
              </a:rPr>
              <a:t> oral antihypertensive </a:t>
            </a:r>
            <a:r>
              <a:rPr lang="de-DE" sz="1400" b="0" i="0" dirty="0" err="1">
                <a:solidFill>
                  <a:srgbClr val="000000"/>
                </a:solidFill>
                <a:effectLst/>
                <a:latin typeface="ff-scala-sans-pro"/>
              </a:rPr>
              <a:t>therapy</a:t>
            </a:r>
            <a:r>
              <a:rPr lang="de-DE" sz="1400" b="0" i="0" dirty="0">
                <a:solidFill>
                  <a:srgbClr val="000000"/>
                </a:solidFill>
                <a:effectLst/>
                <a:latin typeface="ff-scala-sans-pro"/>
              </a:rPr>
              <a:t> on </a:t>
            </a:r>
            <a:r>
              <a:rPr lang="de-DE" sz="1400" b="0" i="0" dirty="0" err="1">
                <a:solidFill>
                  <a:srgbClr val="000000"/>
                </a:solidFill>
                <a:effectLst/>
                <a:latin typeface="ff-scala-sans-pro"/>
              </a:rPr>
              <a:t>discharge</a:t>
            </a:r>
            <a:r>
              <a:rPr lang="de-DE" sz="1400" b="0" i="0" dirty="0">
                <a:solidFill>
                  <a:srgbClr val="000000"/>
                </a:solidFill>
                <a:effectLst/>
                <a:latin typeface="ff-scala-sans-pro"/>
              </a:rPr>
              <a:t> </a:t>
            </a:r>
            <a:r>
              <a:rPr lang="de-DE" sz="1400" b="0" i="0" dirty="0" err="1">
                <a:solidFill>
                  <a:srgbClr val="000000"/>
                </a:solidFill>
                <a:effectLst/>
                <a:latin typeface="ff-scala-sans-pro"/>
              </a:rPr>
              <a:t>to</a:t>
            </a:r>
            <a:r>
              <a:rPr lang="de-DE" sz="1400" b="0" i="0" dirty="0">
                <a:solidFill>
                  <a:srgbClr val="000000"/>
                </a:solidFill>
                <a:effectLst/>
                <a:latin typeface="ff-scala-sans-pro"/>
              </a:rPr>
              <a:t> </a:t>
            </a:r>
            <a:r>
              <a:rPr lang="de-DE" sz="1400" b="0" i="0" dirty="0" err="1">
                <a:solidFill>
                  <a:srgbClr val="000000"/>
                </a:solidFill>
                <a:effectLst/>
                <a:latin typeface="ff-scala-sans-pro"/>
              </a:rPr>
              <a:t>home</a:t>
            </a:r>
            <a:r>
              <a:rPr lang="de-DE" sz="1400" b="0" i="0" dirty="0">
                <a:solidFill>
                  <a:srgbClr val="000000"/>
                </a:solidFill>
                <a:effectLst/>
                <a:latin typeface="ff-scala-sans-pro"/>
              </a:rPr>
              <a:t> </a:t>
            </a:r>
            <a:r>
              <a:rPr lang="de-DE" sz="1400" b="0" i="0" dirty="0" err="1">
                <a:solidFill>
                  <a:srgbClr val="000000"/>
                </a:solidFill>
                <a:effectLst/>
                <a:latin typeface="ff-scala-sans-pro"/>
              </a:rPr>
              <a:t>for</a:t>
            </a:r>
            <a:r>
              <a:rPr lang="de-DE" sz="1400" b="0" i="0" dirty="0">
                <a:solidFill>
                  <a:srgbClr val="000000"/>
                </a:solidFill>
                <a:effectLst/>
                <a:latin typeface="ff-scala-sans-pro"/>
              </a:rPr>
              <a:t> </a:t>
            </a:r>
            <a:r>
              <a:rPr lang="de-DE" sz="1400" b="0" i="0" dirty="0" err="1">
                <a:solidFill>
                  <a:srgbClr val="000000"/>
                </a:solidFill>
                <a:effectLst/>
                <a:latin typeface="ff-scala-sans-pro"/>
              </a:rPr>
              <a:t>some</a:t>
            </a:r>
            <a:r>
              <a:rPr lang="de-DE" sz="1400" b="0" i="0" dirty="0">
                <a:solidFill>
                  <a:srgbClr val="000000"/>
                </a:solidFill>
                <a:effectLst/>
                <a:latin typeface="ff-scala-sans-pro"/>
              </a:rPr>
              <a:t> </a:t>
            </a:r>
            <a:r>
              <a:rPr lang="de-DE" sz="1400" b="0" i="0" dirty="0" err="1">
                <a:solidFill>
                  <a:srgbClr val="000000"/>
                </a:solidFill>
                <a:effectLst/>
                <a:latin typeface="ff-scala-sans-pro"/>
              </a:rPr>
              <a:t>patients</a:t>
            </a:r>
            <a:r>
              <a:rPr lang="de-DE" sz="1400" b="0" i="0" dirty="0">
                <a:solidFill>
                  <a:srgbClr val="000000"/>
                </a:solidFill>
                <a:effectLst/>
                <a:latin typeface="ff-scala-sans-pro"/>
              </a:rPr>
              <a:t>, in </a:t>
            </a:r>
            <a:r>
              <a:rPr lang="de-DE" sz="1400" b="0" i="0" dirty="0" err="1">
                <a:solidFill>
                  <a:srgbClr val="000000"/>
                </a:solidFill>
                <a:effectLst/>
                <a:latin typeface="ff-scala-sans-pro"/>
              </a:rPr>
              <a:t>facilitation</a:t>
            </a:r>
            <a:r>
              <a:rPr lang="de-DE" sz="1400" b="0" i="0" dirty="0">
                <a:solidFill>
                  <a:srgbClr val="000000"/>
                </a:solidFill>
                <a:effectLst/>
                <a:latin typeface="ff-scala-sans-pro"/>
              </a:rPr>
              <a:t> of </a:t>
            </a:r>
            <a:r>
              <a:rPr lang="de-DE" sz="1400" b="0" i="0" dirty="0" err="1">
                <a:solidFill>
                  <a:srgbClr val="000000"/>
                </a:solidFill>
                <a:effectLst/>
                <a:latin typeface="ff-scala-sans-pro"/>
              </a:rPr>
              <a:t>primary</a:t>
            </a:r>
            <a:r>
              <a:rPr lang="de-DE" sz="1400" b="0" i="0" dirty="0">
                <a:solidFill>
                  <a:srgbClr val="000000"/>
                </a:solidFill>
                <a:effectLst/>
                <a:latin typeface="ff-scala-sans-pro"/>
              </a:rPr>
              <a:t> care follow-</a:t>
            </a:r>
            <a:r>
              <a:rPr lang="de-DE" sz="1400" b="0" i="0" dirty="0" err="1">
                <a:solidFill>
                  <a:srgbClr val="000000"/>
                </a:solidFill>
                <a:effectLst/>
                <a:latin typeface="ff-scala-sans-pro"/>
              </a:rPr>
              <a:t>up</a:t>
            </a:r>
            <a:r>
              <a:rPr lang="de-DE" sz="1400" b="0" i="0" dirty="0">
                <a:solidFill>
                  <a:srgbClr val="000000"/>
                </a:solidFill>
                <a:effectLst/>
                <a:latin typeface="ff-scala-sans-pro"/>
              </a:rPr>
              <a:t> </a:t>
            </a:r>
            <a:r>
              <a:rPr lang="de-DE" sz="1400" b="0" i="0" dirty="0" err="1">
                <a:solidFill>
                  <a:srgbClr val="000000"/>
                </a:solidFill>
                <a:effectLst/>
                <a:latin typeface="ff-scala-sans-pro"/>
              </a:rPr>
              <a:t>for</a:t>
            </a:r>
            <a:r>
              <a:rPr lang="de-DE" sz="1400" b="0" i="0" dirty="0">
                <a:solidFill>
                  <a:srgbClr val="000000"/>
                </a:solidFill>
                <a:effectLst/>
                <a:latin typeface="ff-scala-sans-pro"/>
              </a:rPr>
              <a:t> </a:t>
            </a:r>
            <a:r>
              <a:rPr lang="de-DE" sz="1400" b="0" i="0" dirty="0" err="1">
                <a:solidFill>
                  <a:srgbClr val="000000"/>
                </a:solidFill>
                <a:effectLst/>
                <a:latin typeface="ff-scala-sans-pro"/>
              </a:rPr>
              <a:t>ongoing</a:t>
            </a:r>
            <a:r>
              <a:rPr lang="de-DE" sz="1400" b="0" i="0" dirty="0">
                <a:solidFill>
                  <a:srgbClr val="000000"/>
                </a:solidFill>
                <a:effectLst/>
                <a:latin typeface="ff-scala-sans-pro"/>
              </a:rPr>
              <a:t> BP </a:t>
            </a:r>
            <a:r>
              <a:rPr lang="de-DE" sz="1400" b="0" i="0" dirty="0" err="1">
                <a:solidFill>
                  <a:srgbClr val="000000"/>
                </a:solidFill>
                <a:effectLst/>
                <a:latin typeface="ff-scala-sans-pro"/>
              </a:rPr>
              <a:t>management</a:t>
            </a:r>
            <a:r>
              <a:rPr lang="de-DE" sz="1400" b="0" i="0" dirty="0">
                <a:solidFill>
                  <a:srgbClr val="000000"/>
                </a:solidFill>
                <a:effectLst/>
                <a:latin typeface="ff-scala-sans-pro"/>
              </a:rPr>
              <a:t>.</a:t>
            </a:r>
          </a:p>
          <a:p>
            <a:pPr algn="l">
              <a:buFont typeface="Arial" panose="020B0604020202020204" pitchFamily="34" charset="0"/>
              <a:buChar char="•"/>
            </a:pPr>
            <a:r>
              <a:rPr lang="de-DE" sz="1400" b="0" i="0" dirty="0" err="1">
                <a:solidFill>
                  <a:srgbClr val="000000"/>
                </a:solidFill>
                <a:effectLst/>
                <a:latin typeface="ff-scala-sans-pro"/>
              </a:rPr>
              <a:t>Discharge</a:t>
            </a:r>
            <a:r>
              <a:rPr lang="de-DE" sz="1400" b="0" i="0" dirty="0">
                <a:solidFill>
                  <a:srgbClr val="000000"/>
                </a:solidFill>
                <a:effectLst/>
                <a:latin typeface="ff-scala-sans-pro"/>
              </a:rPr>
              <a:t> </a:t>
            </a:r>
            <a:r>
              <a:rPr lang="de-DE" sz="1400" b="0" i="0" dirty="0" err="1">
                <a:solidFill>
                  <a:srgbClr val="000000"/>
                </a:solidFill>
                <a:effectLst/>
                <a:latin typeface="ff-scala-sans-pro"/>
              </a:rPr>
              <a:t>from</a:t>
            </a:r>
            <a:r>
              <a:rPr lang="de-DE" sz="1400" b="0" i="0" dirty="0">
                <a:solidFill>
                  <a:srgbClr val="000000"/>
                </a:solidFill>
                <a:effectLst/>
                <a:latin typeface="ff-scala-sans-pro"/>
              </a:rPr>
              <a:t> </a:t>
            </a:r>
            <a:r>
              <a:rPr lang="de-DE" sz="1400" b="0" i="0" dirty="0" err="1">
                <a:solidFill>
                  <a:srgbClr val="000000"/>
                </a:solidFill>
                <a:effectLst/>
                <a:latin typeface="ff-scala-sans-pro"/>
              </a:rPr>
              <a:t>hospital</a:t>
            </a:r>
            <a:r>
              <a:rPr lang="de-DE" sz="1400" b="0" i="0" dirty="0">
                <a:solidFill>
                  <a:srgbClr val="000000"/>
                </a:solidFill>
                <a:effectLst/>
                <a:latin typeface="ff-scala-sans-pro"/>
              </a:rPr>
              <a:t> </a:t>
            </a:r>
            <a:r>
              <a:rPr lang="de-DE" sz="1400" b="0" i="0" dirty="0" err="1">
                <a:solidFill>
                  <a:srgbClr val="000000"/>
                </a:solidFill>
                <a:effectLst/>
                <a:latin typeface="ff-scala-sans-pro"/>
              </a:rPr>
              <a:t>admission</a:t>
            </a:r>
            <a:r>
              <a:rPr lang="de-DE" sz="1400" b="0" i="0" dirty="0">
                <a:solidFill>
                  <a:srgbClr val="000000"/>
                </a:solidFill>
                <a:effectLst/>
                <a:latin typeface="ff-scala-sans-pro"/>
              </a:rPr>
              <a:t>: </a:t>
            </a:r>
            <a:r>
              <a:rPr lang="de-DE" sz="1400" b="0" i="0" dirty="0" err="1">
                <a:solidFill>
                  <a:srgbClr val="000000"/>
                </a:solidFill>
                <a:effectLst/>
                <a:latin typeface="ff-scala-sans-pro"/>
              </a:rPr>
              <a:t>Maintain</a:t>
            </a:r>
            <a:r>
              <a:rPr lang="de-DE" sz="1400" b="0" i="0" dirty="0">
                <a:solidFill>
                  <a:srgbClr val="000000"/>
                </a:solidFill>
                <a:effectLst/>
                <a:latin typeface="ff-scala-sans-pro"/>
              </a:rPr>
              <a:t> </a:t>
            </a:r>
            <a:r>
              <a:rPr lang="de-DE" sz="1400" b="0" i="0" dirty="0" err="1">
                <a:solidFill>
                  <a:srgbClr val="000000"/>
                </a:solidFill>
                <a:effectLst/>
                <a:latin typeface="ff-scala-sans-pro"/>
              </a:rPr>
              <a:t>prehospitalization</a:t>
            </a:r>
            <a:r>
              <a:rPr lang="de-DE" sz="1400" b="0" i="0" dirty="0">
                <a:solidFill>
                  <a:srgbClr val="000000"/>
                </a:solidFill>
                <a:effectLst/>
                <a:latin typeface="ff-scala-sans-pro"/>
              </a:rPr>
              <a:t> BP </a:t>
            </a:r>
            <a:r>
              <a:rPr lang="de-DE" sz="1400" b="0" i="0" dirty="0" err="1">
                <a:solidFill>
                  <a:srgbClr val="000000"/>
                </a:solidFill>
                <a:effectLst/>
                <a:latin typeface="ff-scala-sans-pro"/>
              </a:rPr>
              <a:t>regimen</a:t>
            </a:r>
            <a:r>
              <a:rPr lang="de-DE" sz="1400" b="0" i="0" dirty="0">
                <a:solidFill>
                  <a:srgbClr val="000000"/>
                </a:solidFill>
                <a:effectLst/>
                <a:latin typeface="ff-scala-sans-pro"/>
              </a:rPr>
              <a:t> and </a:t>
            </a:r>
            <a:r>
              <a:rPr lang="de-DE" sz="1400" b="0" i="0" dirty="0" err="1">
                <a:solidFill>
                  <a:srgbClr val="000000"/>
                </a:solidFill>
                <a:effectLst/>
                <a:latin typeface="ff-scala-sans-pro"/>
              </a:rPr>
              <a:t>avoid</a:t>
            </a:r>
            <a:r>
              <a:rPr lang="de-DE" sz="1400" b="0" i="0" dirty="0">
                <a:solidFill>
                  <a:srgbClr val="000000"/>
                </a:solidFill>
                <a:effectLst/>
                <a:latin typeface="ff-scala-sans-pro"/>
              </a:rPr>
              <a:t> </a:t>
            </a:r>
            <a:r>
              <a:rPr lang="de-DE" sz="1400" b="0" i="0" dirty="0" err="1">
                <a:solidFill>
                  <a:srgbClr val="000000"/>
                </a:solidFill>
                <a:effectLst/>
                <a:latin typeface="ff-scala-sans-pro"/>
              </a:rPr>
              <a:t>intensification</a:t>
            </a:r>
            <a:r>
              <a:rPr lang="de-DE" sz="1400" b="0" i="0" dirty="0">
                <a:solidFill>
                  <a:srgbClr val="000000"/>
                </a:solidFill>
                <a:effectLst/>
                <a:latin typeface="ff-scala-sans-pro"/>
              </a:rPr>
              <a:t> of BP </a:t>
            </a:r>
            <a:r>
              <a:rPr lang="de-DE" sz="1400" b="0" i="0" dirty="0" err="1">
                <a:solidFill>
                  <a:srgbClr val="000000"/>
                </a:solidFill>
                <a:effectLst/>
                <a:latin typeface="ff-scala-sans-pro"/>
              </a:rPr>
              <a:t>medications</a:t>
            </a:r>
            <a:r>
              <a:rPr lang="de-DE" sz="1400" b="0" i="0" dirty="0">
                <a:solidFill>
                  <a:srgbClr val="000000"/>
                </a:solidFill>
                <a:effectLst/>
                <a:latin typeface="ff-scala-sans-pro"/>
              </a:rPr>
              <a:t> at </a:t>
            </a:r>
            <a:r>
              <a:rPr lang="de-DE" sz="1400" b="0" i="0" dirty="0" err="1">
                <a:solidFill>
                  <a:srgbClr val="000000"/>
                </a:solidFill>
                <a:effectLst/>
                <a:latin typeface="ff-scala-sans-pro"/>
              </a:rPr>
              <a:t>discharge</a:t>
            </a:r>
            <a:r>
              <a:rPr lang="de-DE" sz="1400" b="0" i="0" dirty="0">
                <a:solidFill>
                  <a:srgbClr val="000000"/>
                </a:solidFill>
                <a:effectLst/>
                <a:latin typeface="ff-scala-sans-pro"/>
              </a:rPr>
              <a:t>, </a:t>
            </a:r>
            <a:r>
              <a:rPr lang="de-DE" sz="1400" b="0" i="0" dirty="0" err="1">
                <a:solidFill>
                  <a:srgbClr val="000000"/>
                </a:solidFill>
                <a:effectLst/>
                <a:latin typeface="ff-scala-sans-pro"/>
              </a:rPr>
              <a:t>based</a:t>
            </a:r>
            <a:r>
              <a:rPr lang="de-DE" sz="1400" b="0" i="0" dirty="0">
                <a:solidFill>
                  <a:srgbClr val="000000"/>
                </a:solidFill>
                <a:effectLst/>
                <a:latin typeface="ff-scala-sans-pro"/>
              </a:rPr>
              <a:t> on </a:t>
            </a:r>
            <a:r>
              <a:rPr lang="de-DE" sz="1400" b="0" i="0" dirty="0" err="1">
                <a:solidFill>
                  <a:srgbClr val="000000"/>
                </a:solidFill>
                <a:effectLst/>
                <a:latin typeface="ff-scala-sans-pro"/>
              </a:rPr>
              <a:t>recent</a:t>
            </a:r>
            <a:r>
              <a:rPr lang="de-DE" sz="1400" b="0" i="0" dirty="0">
                <a:solidFill>
                  <a:srgbClr val="000000"/>
                </a:solidFill>
                <a:effectLst/>
                <a:latin typeface="ff-scala-sans-pro"/>
              </a:rPr>
              <a:t> </a:t>
            </a:r>
            <a:r>
              <a:rPr lang="de-DE" sz="1400" b="0" i="0" dirty="0" err="1">
                <a:solidFill>
                  <a:srgbClr val="000000"/>
                </a:solidFill>
                <a:effectLst/>
                <a:latin typeface="ff-scala-sans-pro"/>
              </a:rPr>
              <a:t>best</a:t>
            </a:r>
            <a:r>
              <a:rPr lang="de-DE" sz="1400" b="0" i="0" dirty="0">
                <a:solidFill>
                  <a:srgbClr val="000000"/>
                </a:solidFill>
                <a:effectLst/>
                <a:latin typeface="ff-scala-sans-pro"/>
              </a:rPr>
              <a:t> </a:t>
            </a:r>
            <a:r>
              <a:rPr lang="de-DE" sz="1400" b="0" i="0" dirty="0" err="1">
                <a:solidFill>
                  <a:srgbClr val="000000"/>
                </a:solidFill>
                <a:effectLst/>
                <a:latin typeface="ff-scala-sans-pro"/>
              </a:rPr>
              <a:t>evidence</a:t>
            </a:r>
            <a:r>
              <a:rPr lang="de-DE" sz="1400" b="0" i="0" dirty="0">
                <a:solidFill>
                  <a:srgbClr val="000000"/>
                </a:solidFill>
                <a:effectLst/>
                <a:latin typeface="ff-scala-sans-pro"/>
              </a:rPr>
              <a:t> (</a:t>
            </a:r>
            <a:r>
              <a:rPr lang="de-DE" sz="1400" b="0" i="0" u="none" strike="noStrike" dirty="0">
                <a:solidFill>
                  <a:srgbClr val="114980"/>
                </a:solidFill>
                <a:effectLst/>
                <a:latin typeface="ff-scala-sans-pro"/>
                <a:hlinkClick r:id="rId7"/>
              </a:rPr>
              <a:t>NEJM JW Gen Med Feb 15 2021</a:t>
            </a:r>
            <a:r>
              <a:rPr lang="de-DE" sz="1400" b="0" i="0" dirty="0">
                <a:solidFill>
                  <a:srgbClr val="000000"/>
                </a:solidFill>
                <a:effectLst/>
                <a:latin typeface="ff-scala-sans-pro"/>
              </a:rPr>
              <a:t> and </a:t>
            </a:r>
            <a:r>
              <a:rPr lang="de-DE" sz="1400" b="0" i="1" dirty="0">
                <a:solidFill>
                  <a:srgbClr val="000000"/>
                </a:solidFill>
                <a:effectLst/>
                <a:latin typeface="ff-scala-sans-pro"/>
              </a:rPr>
              <a:t>JAMA Intern Med</a:t>
            </a:r>
            <a:r>
              <a:rPr lang="de-DE" sz="1400" b="0" i="0" dirty="0">
                <a:solidFill>
                  <a:srgbClr val="000000"/>
                </a:solidFill>
                <a:effectLst/>
                <a:latin typeface="ff-scala-sans-pro"/>
              </a:rPr>
              <a:t> 2021; 181:345).</a:t>
            </a:r>
          </a:p>
          <a:p>
            <a:pPr algn="l"/>
            <a:r>
              <a:rPr lang="de-DE" sz="1400" b="1" i="0" cap="all" dirty="0">
                <a:solidFill>
                  <a:srgbClr val="816F85"/>
                </a:solidFill>
                <a:effectLst/>
                <a:latin typeface="ff-scala-sans-pro"/>
              </a:rPr>
              <a:t>Comment</a:t>
            </a:r>
          </a:p>
          <a:p>
            <a:pPr algn="l"/>
            <a:r>
              <a:rPr lang="de-DE" sz="1400" b="0" i="0" dirty="0">
                <a:solidFill>
                  <a:srgbClr val="000000"/>
                </a:solidFill>
                <a:effectLst/>
                <a:latin typeface="ff-scala-sans-pro"/>
              </a:rPr>
              <a:t>In </a:t>
            </a:r>
            <a:r>
              <a:rPr lang="de-DE" sz="1400" b="0" i="0" dirty="0" err="1">
                <a:solidFill>
                  <a:srgbClr val="000000"/>
                </a:solidFill>
                <a:effectLst/>
                <a:latin typeface="ff-scala-sans-pro"/>
              </a:rPr>
              <a:t>this</a:t>
            </a:r>
            <a:r>
              <a:rPr lang="de-DE" sz="1400" b="0" i="0" dirty="0">
                <a:solidFill>
                  <a:srgbClr val="000000"/>
                </a:solidFill>
                <a:effectLst/>
                <a:latin typeface="ff-scala-sans-pro"/>
              </a:rPr>
              <a:t> </a:t>
            </a:r>
            <a:r>
              <a:rPr lang="de-DE" sz="1400" b="0" i="0" dirty="0" err="1">
                <a:solidFill>
                  <a:srgbClr val="000000"/>
                </a:solidFill>
                <a:effectLst/>
                <a:latin typeface="ff-scala-sans-pro"/>
              </a:rPr>
              <a:t>document</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AHA </a:t>
            </a:r>
            <a:r>
              <a:rPr lang="de-DE" sz="1400" b="0" i="0" dirty="0" err="1">
                <a:solidFill>
                  <a:srgbClr val="000000"/>
                </a:solidFill>
                <a:effectLst/>
                <a:latin typeface="ff-scala-sans-pro"/>
              </a:rPr>
              <a:t>carefully</a:t>
            </a:r>
            <a:r>
              <a:rPr lang="de-DE" sz="1400" b="0" i="0" dirty="0">
                <a:solidFill>
                  <a:srgbClr val="000000"/>
                </a:solidFill>
                <a:effectLst/>
                <a:latin typeface="ff-scala-sans-pro"/>
              </a:rPr>
              <a:t> </a:t>
            </a:r>
            <a:r>
              <a:rPr lang="de-DE" sz="1400" b="0" i="0" dirty="0" err="1">
                <a:solidFill>
                  <a:srgbClr val="000000"/>
                </a:solidFill>
                <a:effectLst/>
                <a:latin typeface="ff-scala-sans-pro"/>
              </a:rPr>
              <a:t>distinguishes</a:t>
            </a:r>
            <a:r>
              <a:rPr lang="de-DE" sz="1400" b="0" i="0" dirty="0">
                <a:solidFill>
                  <a:srgbClr val="000000"/>
                </a:solidFill>
                <a:effectLst/>
                <a:latin typeface="ff-scala-sans-pro"/>
              </a:rPr>
              <a:t> </a:t>
            </a:r>
            <a:r>
              <a:rPr lang="de-DE" sz="1400" b="0" i="0" dirty="0" err="1">
                <a:solidFill>
                  <a:srgbClr val="000000"/>
                </a:solidFill>
                <a:effectLst/>
                <a:latin typeface="ff-scala-sans-pro"/>
              </a:rPr>
              <a:t>between</a:t>
            </a:r>
            <a:r>
              <a:rPr lang="de-DE" sz="1400" b="0" i="0" dirty="0">
                <a:solidFill>
                  <a:srgbClr val="000000"/>
                </a:solidFill>
                <a:effectLst/>
                <a:latin typeface="ff-scala-sans-pro"/>
              </a:rPr>
              <a:t> </a:t>
            </a:r>
            <a:r>
              <a:rPr lang="de-DE" sz="1400" b="0" i="0" dirty="0" err="1">
                <a:solidFill>
                  <a:srgbClr val="000000"/>
                </a:solidFill>
                <a:effectLst/>
                <a:latin typeface="ff-scala-sans-pro"/>
              </a:rPr>
              <a:t>elevated</a:t>
            </a:r>
            <a:r>
              <a:rPr lang="de-DE" sz="1400" b="0" i="0" dirty="0">
                <a:solidFill>
                  <a:srgbClr val="000000"/>
                </a:solidFill>
                <a:effectLst/>
                <a:latin typeface="ff-scala-sans-pro"/>
              </a:rPr>
              <a:t> BP </a:t>
            </a:r>
            <a:r>
              <a:rPr lang="de-DE" sz="1400" b="0" i="0" dirty="0" err="1">
                <a:solidFill>
                  <a:srgbClr val="000000"/>
                </a:solidFill>
                <a:effectLst/>
                <a:latin typeface="ff-scala-sans-pro"/>
              </a:rPr>
              <a:t>associated</a:t>
            </a:r>
            <a:r>
              <a:rPr lang="de-DE" sz="1400" b="0" i="0" dirty="0">
                <a:solidFill>
                  <a:srgbClr val="000000"/>
                </a:solidFill>
                <a:effectLst/>
                <a:latin typeface="ff-scala-sans-pro"/>
              </a:rPr>
              <a:t> </a:t>
            </a:r>
            <a:r>
              <a:rPr lang="de-DE" sz="1400" b="0" i="0" dirty="0" err="1">
                <a:solidFill>
                  <a:srgbClr val="000000"/>
                </a:solidFill>
                <a:effectLst/>
                <a:latin typeface="ff-scala-sans-pro"/>
              </a:rPr>
              <a:t>with</a:t>
            </a:r>
            <a:r>
              <a:rPr lang="de-DE" sz="1400" b="0" i="0" dirty="0">
                <a:solidFill>
                  <a:srgbClr val="000000"/>
                </a:solidFill>
                <a:effectLst/>
                <a:latin typeface="ff-scala-sans-pro"/>
              </a:rPr>
              <a:t> </a:t>
            </a:r>
            <a:r>
              <a:rPr lang="de-DE" sz="1400" b="0" i="0" dirty="0" err="1">
                <a:solidFill>
                  <a:srgbClr val="000000"/>
                </a:solidFill>
                <a:effectLst/>
                <a:latin typeface="ff-scala-sans-pro"/>
              </a:rPr>
              <a:t>new</a:t>
            </a:r>
            <a:r>
              <a:rPr lang="de-DE" sz="1400" b="0" i="0" dirty="0">
                <a:solidFill>
                  <a:srgbClr val="000000"/>
                </a:solidFill>
                <a:effectLst/>
                <a:latin typeface="ff-scala-sans-pro"/>
              </a:rPr>
              <a:t> </a:t>
            </a:r>
            <a:r>
              <a:rPr lang="de-DE" sz="1400" b="0" i="0" dirty="0" err="1">
                <a:solidFill>
                  <a:srgbClr val="000000"/>
                </a:solidFill>
                <a:effectLst/>
                <a:latin typeface="ff-scala-sans-pro"/>
              </a:rPr>
              <a:t>or</a:t>
            </a:r>
            <a:r>
              <a:rPr lang="de-DE" sz="1400" b="0" i="0" dirty="0">
                <a:solidFill>
                  <a:srgbClr val="000000"/>
                </a:solidFill>
                <a:effectLst/>
                <a:latin typeface="ff-scala-sans-pro"/>
              </a:rPr>
              <a:t> </a:t>
            </a:r>
            <a:r>
              <a:rPr lang="de-DE" sz="1400" b="0" i="0" dirty="0" err="1">
                <a:solidFill>
                  <a:srgbClr val="000000"/>
                </a:solidFill>
                <a:effectLst/>
                <a:latin typeface="ff-scala-sans-pro"/>
              </a:rPr>
              <a:t>worsening</a:t>
            </a:r>
            <a:r>
              <a:rPr lang="de-DE" sz="1400" b="0" i="0" dirty="0">
                <a:solidFill>
                  <a:srgbClr val="000000"/>
                </a:solidFill>
                <a:effectLst/>
                <a:latin typeface="ff-scala-sans-pro"/>
              </a:rPr>
              <a:t> </a:t>
            </a:r>
            <a:r>
              <a:rPr lang="de-DE" sz="1400" b="0" i="0" dirty="0" err="1">
                <a:solidFill>
                  <a:srgbClr val="000000"/>
                </a:solidFill>
                <a:effectLst/>
                <a:latin typeface="ff-scala-sans-pro"/>
              </a:rPr>
              <a:t>target</a:t>
            </a:r>
            <a:r>
              <a:rPr lang="de-DE" sz="1400" b="0" i="0" dirty="0">
                <a:solidFill>
                  <a:srgbClr val="000000"/>
                </a:solidFill>
                <a:effectLst/>
                <a:latin typeface="ff-scala-sans-pro"/>
              </a:rPr>
              <a:t>-organ </a:t>
            </a:r>
            <a:r>
              <a:rPr lang="de-DE" sz="1400" b="0" i="0" dirty="0" err="1">
                <a:solidFill>
                  <a:srgbClr val="000000"/>
                </a:solidFill>
                <a:effectLst/>
                <a:latin typeface="ff-scala-sans-pro"/>
              </a:rPr>
              <a:t>dysfunction</a:t>
            </a:r>
            <a:r>
              <a:rPr lang="de-DE" sz="1400" b="0" i="0" dirty="0">
                <a:solidFill>
                  <a:srgbClr val="000000"/>
                </a:solidFill>
                <a:effectLst/>
                <a:latin typeface="ff-scala-sans-pro"/>
              </a:rPr>
              <a:t> and </a:t>
            </a:r>
            <a:r>
              <a:rPr lang="de-DE" sz="1400" b="0" i="0" dirty="0" err="1">
                <a:solidFill>
                  <a:srgbClr val="000000"/>
                </a:solidFill>
                <a:effectLst/>
                <a:latin typeface="ff-scala-sans-pro"/>
              </a:rPr>
              <a:t>asymptomatic</a:t>
            </a:r>
            <a:r>
              <a:rPr lang="de-DE" sz="1400" b="0" i="0" dirty="0">
                <a:solidFill>
                  <a:srgbClr val="000000"/>
                </a:solidFill>
                <a:effectLst/>
                <a:latin typeface="ff-scala-sans-pro"/>
              </a:rPr>
              <a:t> </a:t>
            </a:r>
            <a:r>
              <a:rPr lang="de-DE" sz="1400" b="0" i="0" dirty="0" err="1">
                <a:solidFill>
                  <a:srgbClr val="000000"/>
                </a:solidFill>
                <a:effectLst/>
                <a:latin typeface="ff-scala-sans-pro"/>
              </a:rPr>
              <a:t>elevated</a:t>
            </a:r>
            <a:r>
              <a:rPr lang="de-DE" sz="1400" b="0" i="0" dirty="0">
                <a:solidFill>
                  <a:srgbClr val="000000"/>
                </a:solidFill>
                <a:effectLst/>
                <a:latin typeface="ff-scala-sans-pro"/>
              </a:rPr>
              <a:t> BP. The AHA </a:t>
            </a:r>
            <a:r>
              <a:rPr lang="de-DE" sz="1400" b="0" i="0" dirty="0" err="1">
                <a:solidFill>
                  <a:srgbClr val="000000"/>
                </a:solidFill>
                <a:effectLst/>
                <a:latin typeface="ff-scala-sans-pro"/>
              </a:rPr>
              <a:t>is</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first</a:t>
            </a:r>
            <a:r>
              <a:rPr lang="de-DE" sz="1400" b="0" i="0" dirty="0">
                <a:solidFill>
                  <a:srgbClr val="000000"/>
                </a:solidFill>
                <a:effectLst/>
                <a:latin typeface="ff-scala-sans-pro"/>
              </a:rPr>
              <a:t> </a:t>
            </a:r>
            <a:r>
              <a:rPr lang="de-DE" sz="1400" b="0" i="0" dirty="0" err="1">
                <a:solidFill>
                  <a:srgbClr val="000000"/>
                </a:solidFill>
                <a:effectLst/>
                <a:latin typeface="ff-scala-sans-pro"/>
              </a:rPr>
              <a:t>organization</a:t>
            </a:r>
            <a:r>
              <a:rPr lang="de-DE" sz="1400" b="0" i="0" dirty="0">
                <a:solidFill>
                  <a:srgbClr val="000000"/>
                </a:solidFill>
                <a:effectLst/>
                <a:latin typeface="ff-scala-sans-pro"/>
              </a:rPr>
              <a:t> </a:t>
            </a:r>
            <a:r>
              <a:rPr lang="de-DE" sz="1400" b="0" i="0" dirty="0" err="1">
                <a:solidFill>
                  <a:srgbClr val="000000"/>
                </a:solidFill>
                <a:effectLst/>
                <a:latin typeface="ff-scala-sans-pro"/>
              </a:rPr>
              <a:t>to</a:t>
            </a:r>
            <a:r>
              <a:rPr lang="de-DE" sz="1400" b="0" i="0" dirty="0">
                <a:solidFill>
                  <a:srgbClr val="000000"/>
                </a:solidFill>
                <a:effectLst/>
                <a:latin typeface="ff-scala-sans-pro"/>
              </a:rPr>
              <a:t> </a:t>
            </a:r>
            <a:r>
              <a:rPr lang="de-DE" sz="1400" b="0" i="0" dirty="0" err="1">
                <a:solidFill>
                  <a:srgbClr val="000000"/>
                </a:solidFill>
                <a:effectLst/>
                <a:latin typeface="ff-scala-sans-pro"/>
              </a:rPr>
              <a:t>offer</a:t>
            </a:r>
            <a:r>
              <a:rPr lang="de-DE" sz="1400" b="0" i="0" dirty="0">
                <a:solidFill>
                  <a:srgbClr val="000000"/>
                </a:solidFill>
                <a:effectLst/>
                <a:latin typeface="ff-scala-sans-pro"/>
              </a:rPr>
              <a:t> formal </a:t>
            </a:r>
            <a:r>
              <a:rPr lang="de-DE" sz="1400" b="0" i="0" dirty="0" err="1">
                <a:solidFill>
                  <a:srgbClr val="000000"/>
                </a:solidFill>
                <a:effectLst/>
                <a:latin typeface="ff-scala-sans-pro"/>
              </a:rPr>
              <a:t>guidance</a:t>
            </a:r>
            <a:r>
              <a:rPr lang="de-DE" sz="1400" b="0" i="0" dirty="0">
                <a:solidFill>
                  <a:srgbClr val="000000"/>
                </a:solidFill>
                <a:effectLst/>
                <a:latin typeface="ff-scala-sans-pro"/>
              </a:rPr>
              <a:t> on </a:t>
            </a:r>
            <a:r>
              <a:rPr lang="de-DE" sz="1400" b="0" i="0" dirty="0" err="1">
                <a:solidFill>
                  <a:srgbClr val="000000"/>
                </a:solidFill>
                <a:effectLst/>
                <a:latin typeface="ff-scala-sans-pro"/>
              </a:rPr>
              <a:t>managing</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latter</a:t>
            </a:r>
            <a:r>
              <a:rPr lang="de-DE" sz="1400" b="0" i="0" dirty="0">
                <a:solidFill>
                  <a:srgbClr val="000000"/>
                </a:solidFill>
                <a:effectLst/>
                <a:latin typeface="ff-scala-sans-pro"/>
              </a:rPr>
              <a:t> </a:t>
            </a:r>
            <a:r>
              <a:rPr lang="de-DE" sz="1400" b="0" i="0" dirty="0" err="1">
                <a:solidFill>
                  <a:srgbClr val="000000"/>
                </a:solidFill>
                <a:effectLst/>
                <a:latin typeface="ff-scala-sans-pro"/>
              </a:rPr>
              <a:t>condition</a:t>
            </a:r>
            <a:r>
              <a:rPr lang="de-DE" sz="1400" b="0" i="0" dirty="0">
                <a:solidFill>
                  <a:srgbClr val="000000"/>
                </a:solidFill>
                <a:effectLst/>
                <a:latin typeface="ff-scala-sans-pro"/>
              </a:rPr>
              <a:t> in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hospital</a:t>
            </a:r>
            <a:r>
              <a:rPr lang="de-DE" sz="1400" b="0" i="0" dirty="0">
                <a:solidFill>
                  <a:srgbClr val="000000"/>
                </a:solidFill>
                <a:effectLst/>
                <a:latin typeface="ff-scala-sans-pro"/>
              </a:rPr>
              <a:t> </a:t>
            </a:r>
            <a:r>
              <a:rPr lang="de-DE" sz="1400" b="0" i="0" dirty="0" err="1">
                <a:solidFill>
                  <a:srgbClr val="000000"/>
                </a:solidFill>
                <a:effectLst/>
                <a:latin typeface="ff-scala-sans-pro"/>
              </a:rPr>
              <a:t>setting</a:t>
            </a:r>
            <a:r>
              <a:rPr lang="de-DE" sz="1400" b="0" i="0" dirty="0">
                <a:solidFill>
                  <a:srgbClr val="000000"/>
                </a:solidFill>
                <a:effectLst/>
                <a:latin typeface="ff-scala-sans-pro"/>
              </a:rPr>
              <a:t>, </a:t>
            </a:r>
            <a:r>
              <a:rPr lang="de-DE" sz="1400" b="0" i="0" dirty="0" err="1">
                <a:solidFill>
                  <a:srgbClr val="000000"/>
                </a:solidFill>
                <a:effectLst/>
                <a:latin typeface="ff-scala-sans-pro"/>
              </a:rPr>
              <a:t>with</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goal</a:t>
            </a:r>
            <a:r>
              <a:rPr lang="de-DE" sz="1400" b="0" i="0" dirty="0">
                <a:solidFill>
                  <a:srgbClr val="000000"/>
                </a:solidFill>
                <a:effectLst/>
                <a:latin typeface="ff-scala-sans-pro"/>
              </a:rPr>
              <a:t> of </a:t>
            </a:r>
            <a:r>
              <a:rPr lang="de-DE" sz="1400" b="0" i="0" dirty="0" err="1">
                <a:solidFill>
                  <a:srgbClr val="000000"/>
                </a:solidFill>
                <a:effectLst/>
                <a:latin typeface="ff-scala-sans-pro"/>
              </a:rPr>
              <a:t>reducing</a:t>
            </a:r>
            <a:r>
              <a:rPr lang="de-DE" sz="1400" b="0" i="0" dirty="0">
                <a:solidFill>
                  <a:srgbClr val="000000"/>
                </a:solidFill>
                <a:effectLst/>
                <a:latin typeface="ff-scala-sans-pro"/>
              </a:rPr>
              <a:t> </a:t>
            </a:r>
            <a:r>
              <a:rPr lang="de-DE" sz="1400" b="0" i="0" dirty="0" err="1">
                <a:solidFill>
                  <a:srgbClr val="000000"/>
                </a:solidFill>
                <a:effectLst/>
                <a:latin typeface="ff-scala-sans-pro"/>
              </a:rPr>
              <a:t>both</a:t>
            </a:r>
            <a:r>
              <a:rPr lang="de-DE" sz="1400" b="0" i="0" dirty="0">
                <a:solidFill>
                  <a:srgbClr val="000000"/>
                </a:solidFill>
                <a:effectLst/>
                <a:latin typeface="ff-scala-sans-pro"/>
              </a:rPr>
              <a:t> </a:t>
            </a:r>
            <a:r>
              <a:rPr lang="de-DE" sz="1400" b="0" i="0" dirty="0" err="1">
                <a:solidFill>
                  <a:srgbClr val="000000"/>
                </a:solidFill>
                <a:effectLst/>
                <a:latin typeface="ff-scala-sans-pro"/>
              </a:rPr>
              <a:t>overtreatment</a:t>
            </a:r>
            <a:r>
              <a:rPr lang="de-DE" sz="1400" b="0" i="0" dirty="0">
                <a:solidFill>
                  <a:srgbClr val="000000"/>
                </a:solidFill>
                <a:effectLst/>
                <a:latin typeface="ff-scala-sans-pro"/>
              </a:rPr>
              <a:t> of </a:t>
            </a:r>
            <a:r>
              <a:rPr lang="de-DE" sz="1400" b="0" i="0" dirty="0" err="1">
                <a:solidFill>
                  <a:srgbClr val="000000"/>
                </a:solidFill>
                <a:effectLst/>
                <a:latin typeface="ff-scala-sans-pro"/>
              </a:rPr>
              <a:t>elevated</a:t>
            </a:r>
            <a:r>
              <a:rPr lang="de-DE" sz="1400" b="0" i="0" dirty="0">
                <a:solidFill>
                  <a:srgbClr val="000000"/>
                </a:solidFill>
                <a:effectLst/>
                <a:latin typeface="ff-scala-sans-pro"/>
              </a:rPr>
              <a:t> </a:t>
            </a:r>
            <a:r>
              <a:rPr lang="de-DE" sz="1400" b="0" i="0" dirty="0" err="1">
                <a:solidFill>
                  <a:srgbClr val="000000"/>
                </a:solidFill>
                <a:effectLst/>
                <a:latin typeface="ff-scala-sans-pro"/>
              </a:rPr>
              <a:t>inpatient</a:t>
            </a:r>
            <a:r>
              <a:rPr lang="de-DE" sz="1400" b="0" i="0" dirty="0">
                <a:solidFill>
                  <a:srgbClr val="000000"/>
                </a:solidFill>
                <a:effectLst/>
                <a:latin typeface="ff-scala-sans-pro"/>
              </a:rPr>
              <a:t> BP and </a:t>
            </a:r>
            <a:r>
              <a:rPr lang="de-DE" sz="1400" b="0" i="0" dirty="0" err="1">
                <a:solidFill>
                  <a:srgbClr val="000000"/>
                </a:solidFill>
                <a:effectLst/>
                <a:latin typeface="ff-scala-sans-pro"/>
              </a:rPr>
              <a:t>intensification</a:t>
            </a:r>
            <a:r>
              <a:rPr lang="de-DE" sz="1400" b="0" i="0" dirty="0">
                <a:solidFill>
                  <a:srgbClr val="000000"/>
                </a:solidFill>
                <a:effectLst/>
                <a:latin typeface="ff-scala-sans-pro"/>
              </a:rPr>
              <a:t> of BP </a:t>
            </a:r>
            <a:r>
              <a:rPr lang="de-DE" sz="1400" b="0" i="0" dirty="0" err="1">
                <a:solidFill>
                  <a:srgbClr val="000000"/>
                </a:solidFill>
                <a:effectLst/>
                <a:latin typeface="ff-scala-sans-pro"/>
              </a:rPr>
              <a:t>medications</a:t>
            </a:r>
            <a:r>
              <a:rPr lang="de-DE" sz="1400" b="0" i="0" dirty="0">
                <a:solidFill>
                  <a:srgbClr val="000000"/>
                </a:solidFill>
                <a:effectLst/>
                <a:latin typeface="ff-scala-sans-pro"/>
              </a:rPr>
              <a:t> at </a:t>
            </a:r>
            <a:r>
              <a:rPr lang="de-DE" sz="1400" b="0" i="0" dirty="0" err="1">
                <a:solidFill>
                  <a:srgbClr val="000000"/>
                </a:solidFill>
                <a:effectLst/>
                <a:latin typeface="ff-scala-sans-pro"/>
              </a:rPr>
              <a:t>discharge</a:t>
            </a:r>
            <a:r>
              <a:rPr lang="de-DE" sz="1400" b="0" i="0" dirty="0">
                <a:solidFill>
                  <a:srgbClr val="000000"/>
                </a:solidFill>
                <a:effectLst/>
                <a:latin typeface="ff-scala-sans-pro"/>
              </a:rPr>
              <a:t>. </a:t>
            </a:r>
            <a:r>
              <a:rPr lang="de-DE" sz="1400" b="0" i="0" dirty="0" err="1">
                <a:solidFill>
                  <a:srgbClr val="000000"/>
                </a:solidFill>
                <a:effectLst/>
                <a:latin typeface="ff-scala-sans-pro"/>
              </a:rPr>
              <a:t>For</a:t>
            </a:r>
            <a:r>
              <a:rPr lang="de-DE" sz="1400" b="0" i="0" dirty="0">
                <a:solidFill>
                  <a:srgbClr val="000000"/>
                </a:solidFill>
                <a:effectLst/>
                <a:latin typeface="ff-scala-sans-pro"/>
              </a:rPr>
              <a:t> </a:t>
            </a:r>
            <a:r>
              <a:rPr lang="de-DE" sz="1400" b="0" i="0" dirty="0" err="1">
                <a:solidFill>
                  <a:srgbClr val="000000"/>
                </a:solidFill>
                <a:effectLst/>
                <a:latin typeface="ff-scala-sans-pro"/>
              </a:rPr>
              <a:t>patients</a:t>
            </a:r>
            <a:r>
              <a:rPr lang="de-DE" sz="1400" b="0" i="0" dirty="0">
                <a:solidFill>
                  <a:srgbClr val="000000"/>
                </a:solidFill>
                <a:effectLst/>
                <a:latin typeface="ff-scala-sans-pro"/>
              </a:rPr>
              <a:t> </a:t>
            </a:r>
            <a:r>
              <a:rPr lang="de-DE" sz="1400" b="0" i="0" dirty="0" err="1">
                <a:solidFill>
                  <a:srgbClr val="000000"/>
                </a:solidFill>
                <a:effectLst/>
                <a:latin typeface="ff-scala-sans-pro"/>
              </a:rPr>
              <a:t>with</a:t>
            </a:r>
            <a:r>
              <a:rPr lang="de-DE" sz="1400" b="0" i="0" dirty="0">
                <a:solidFill>
                  <a:srgbClr val="000000"/>
                </a:solidFill>
                <a:effectLst/>
                <a:latin typeface="ff-scala-sans-pro"/>
              </a:rPr>
              <a:t> </a:t>
            </a:r>
            <a:r>
              <a:rPr lang="de-DE" sz="1400" b="0" i="0" dirty="0" err="1">
                <a:solidFill>
                  <a:srgbClr val="000000"/>
                </a:solidFill>
                <a:effectLst/>
                <a:latin typeface="ff-scala-sans-pro"/>
              </a:rPr>
              <a:t>elevated</a:t>
            </a:r>
            <a:r>
              <a:rPr lang="de-DE" sz="1400" b="0" i="0" dirty="0">
                <a:solidFill>
                  <a:srgbClr val="000000"/>
                </a:solidFill>
                <a:effectLst/>
                <a:latin typeface="ff-scala-sans-pro"/>
              </a:rPr>
              <a:t> </a:t>
            </a:r>
            <a:r>
              <a:rPr lang="de-DE" sz="1400" b="0" i="0" dirty="0" err="1">
                <a:solidFill>
                  <a:srgbClr val="000000"/>
                </a:solidFill>
                <a:effectLst/>
                <a:latin typeface="ff-scala-sans-pro"/>
              </a:rPr>
              <a:t>inpatient</a:t>
            </a:r>
            <a:r>
              <a:rPr lang="de-DE" sz="1400" b="0" i="0" dirty="0">
                <a:solidFill>
                  <a:srgbClr val="000000"/>
                </a:solidFill>
                <a:effectLst/>
                <a:latin typeface="ff-scala-sans-pro"/>
              </a:rPr>
              <a:t> BP but </a:t>
            </a:r>
            <a:r>
              <a:rPr lang="de-DE" sz="1400" b="0" i="0" dirty="0" err="1">
                <a:solidFill>
                  <a:srgbClr val="000000"/>
                </a:solidFill>
                <a:effectLst/>
                <a:latin typeface="ff-scala-sans-pro"/>
              </a:rPr>
              <a:t>no</a:t>
            </a:r>
            <a:r>
              <a:rPr lang="de-DE" sz="1400" b="0" i="0" dirty="0">
                <a:solidFill>
                  <a:srgbClr val="000000"/>
                </a:solidFill>
                <a:effectLst/>
                <a:latin typeface="ff-scala-sans-pro"/>
              </a:rPr>
              <a:t> </a:t>
            </a:r>
            <a:r>
              <a:rPr lang="de-DE" sz="1400" b="0" i="0" dirty="0" err="1">
                <a:solidFill>
                  <a:srgbClr val="000000"/>
                </a:solidFill>
                <a:effectLst/>
                <a:latin typeface="ff-scala-sans-pro"/>
              </a:rPr>
              <a:t>target</a:t>
            </a:r>
            <a:r>
              <a:rPr lang="de-DE" sz="1400" b="0" i="0" dirty="0">
                <a:solidFill>
                  <a:srgbClr val="000000"/>
                </a:solidFill>
                <a:effectLst/>
                <a:latin typeface="ff-scala-sans-pro"/>
              </a:rPr>
              <a:t>-organ </a:t>
            </a:r>
            <a:r>
              <a:rPr lang="de-DE" sz="1400" b="0" i="0" dirty="0" err="1">
                <a:solidFill>
                  <a:srgbClr val="000000"/>
                </a:solidFill>
                <a:effectLst/>
                <a:latin typeface="ff-scala-sans-pro"/>
              </a:rPr>
              <a:t>damage</a:t>
            </a:r>
            <a:r>
              <a:rPr lang="de-DE" sz="1400" b="0" i="0" dirty="0">
                <a:solidFill>
                  <a:srgbClr val="000000"/>
                </a:solidFill>
                <a:effectLst/>
                <a:latin typeface="ff-scala-sans-pro"/>
              </a:rPr>
              <a:t> and </a:t>
            </a:r>
            <a:r>
              <a:rPr lang="de-DE" sz="1400" b="0" i="0" dirty="0" err="1">
                <a:solidFill>
                  <a:srgbClr val="000000"/>
                </a:solidFill>
                <a:effectLst/>
                <a:latin typeface="ff-scala-sans-pro"/>
              </a:rPr>
              <a:t>no</a:t>
            </a:r>
            <a:r>
              <a:rPr lang="de-DE" sz="1400" b="0" i="0" dirty="0">
                <a:solidFill>
                  <a:srgbClr val="000000"/>
                </a:solidFill>
                <a:effectLst/>
                <a:latin typeface="ff-scala-sans-pro"/>
              </a:rPr>
              <a:t> </a:t>
            </a:r>
            <a:r>
              <a:rPr lang="de-DE" sz="1400" b="0" i="0" dirty="0" err="1">
                <a:solidFill>
                  <a:srgbClr val="000000"/>
                </a:solidFill>
                <a:effectLst/>
                <a:latin typeface="ff-scala-sans-pro"/>
              </a:rPr>
              <a:t>recent</a:t>
            </a:r>
            <a:r>
              <a:rPr lang="de-DE" sz="1400" b="0" i="0" dirty="0">
                <a:solidFill>
                  <a:srgbClr val="000000"/>
                </a:solidFill>
                <a:effectLst/>
                <a:latin typeface="ff-scala-sans-pro"/>
              </a:rPr>
              <a:t> antihypertensive </a:t>
            </a:r>
            <a:r>
              <a:rPr lang="de-DE" sz="1400" b="0" i="0" dirty="0" err="1">
                <a:solidFill>
                  <a:srgbClr val="000000"/>
                </a:solidFill>
                <a:effectLst/>
                <a:latin typeface="ff-scala-sans-pro"/>
              </a:rPr>
              <a:t>treatment</a:t>
            </a:r>
            <a:r>
              <a:rPr lang="de-DE" sz="1400" b="0" i="0" dirty="0">
                <a:solidFill>
                  <a:srgbClr val="000000"/>
                </a:solidFill>
                <a:effectLst/>
                <a:latin typeface="ff-scala-sans-pro"/>
              </a:rPr>
              <a:t>, </a:t>
            </a:r>
            <a:r>
              <a:rPr lang="de-DE" sz="1400" b="0" i="0" dirty="0" err="1">
                <a:solidFill>
                  <a:srgbClr val="000000"/>
                </a:solidFill>
                <a:effectLst/>
                <a:latin typeface="ff-scala-sans-pro"/>
              </a:rPr>
              <a:t>decisions</a:t>
            </a:r>
            <a:r>
              <a:rPr lang="de-DE" sz="1400" b="0" i="0" dirty="0">
                <a:solidFill>
                  <a:srgbClr val="000000"/>
                </a:solidFill>
                <a:effectLst/>
                <a:latin typeface="ff-scala-sans-pro"/>
              </a:rPr>
              <a:t> </a:t>
            </a:r>
            <a:r>
              <a:rPr lang="de-DE" sz="1400" b="0" i="0" dirty="0" err="1">
                <a:solidFill>
                  <a:srgbClr val="000000"/>
                </a:solidFill>
                <a:effectLst/>
                <a:latin typeface="ff-scala-sans-pro"/>
              </a:rPr>
              <a:t>to</a:t>
            </a:r>
            <a:r>
              <a:rPr lang="de-DE" sz="1400" b="0" i="0" dirty="0">
                <a:solidFill>
                  <a:srgbClr val="000000"/>
                </a:solidFill>
                <a:effectLst/>
                <a:latin typeface="ff-scala-sans-pro"/>
              </a:rPr>
              <a:t> </a:t>
            </a:r>
            <a:r>
              <a:rPr lang="de-DE" sz="1400" b="0" i="0" dirty="0" err="1">
                <a:solidFill>
                  <a:srgbClr val="000000"/>
                </a:solidFill>
                <a:effectLst/>
                <a:latin typeface="ff-scala-sans-pro"/>
              </a:rPr>
              <a:t>start</a:t>
            </a:r>
            <a:r>
              <a:rPr lang="de-DE" sz="1400" b="0" i="0" dirty="0">
                <a:solidFill>
                  <a:srgbClr val="000000"/>
                </a:solidFill>
                <a:effectLst/>
                <a:latin typeface="ff-scala-sans-pro"/>
              </a:rPr>
              <a:t> oral </a:t>
            </a:r>
            <a:r>
              <a:rPr lang="de-DE" sz="1400" b="0" i="0" dirty="0" err="1">
                <a:solidFill>
                  <a:srgbClr val="000000"/>
                </a:solidFill>
                <a:effectLst/>
                <a:latin typeface="ff-scala-sans-pro"/>
              </a:rPr>
              <a:t>treatment</a:t>
            </a:r>
            <a:r>
              <a:rPr lang="de-DE" sz="1400" b="0" i="0" dirty="0">
                <a:solidFill>
                  <a:srgbClr val="000000"/>
                </a:solidFill>
                <a:effectLst/>
                <a:latin typeface="ff-scala-sans-pro"/>
              </a:rPr>
              <a:t> </a:t>
            </a:r>
            <a:r>
              <a:rPr lang="de-DE" sz="1400" b="0" i="0" dirty="0" err="1">
                <a:solidFill>
                  <a:srgbClr val="000000"/>
                </a:solidFill>
                <a:effectLst/>
                <a:latin typeface="ff-scala-sans-pro"/>
              </a:rPr>
              <a:t>during</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hospital</a:t>
            </a:r>
            <a:r>
              <a:rPr lang="de-DE" sz="1400" b="0" i="0" dirty="0">
                <a:solidFill>
                  <a:srgbClr val="000000"/>
                </a:solidFill>
                <a:effectLst/>
                <a:latin typeface="ff-scala-sans-pro"/>
              </a:rPr>
              <a:t> </a:t>
            </a:r>
            <a:r>
              <a:rPr lang="de-DE" sz="1400" b="0" i="0" dirty="0" err="1">
                <a:solidFill>
                  <a:srgbClr val="000000"/>
                </a:solidFill>
                <a:effectLst/>
                <a:latin typeface="ff-scala-sans-pro"/>
              </a:rPr>
              <a:t>stay</a:t>
            </a:r>
            <a:r>
              <a:rPr lang="de-DE" sz="1400" b="0" i="0" dirty="0">
                <a:solidFill>
                  <a:srgbClr val="000000"/>
                </a:solidFill>
                <a:effectLst/>
                <a:latin typeface="ff-scala-sans-pro"/>
              </a:rPr>
              <a:t> </a:t>
            </a:r>
            <a:r>
              <a:rPr lang="de-DE" sz="1400" b="0" i="0" dirty="0" err="1">
                <a:solidFill>
                  <a:srgbClr val="000000"/>
                </a:solidFill>
                <a:effectLst/>
                <a:latin typeface="ff-scala-sans-pro"/>
              </a:rPr>
              <a:t>should</a:t>
            </a:r>
            <a:r>
              <a:rPr lang="de-DE" sz="1400" b="0" i="0" dirty="0">
                <a:solidFill>
                  <a:srgbClr val="000000"/>
                </a:solidFill>
                <a:effectLst/>
                <a:latin typeface="ff-scala-sans-pro"/>
              </a:rPr>
              <a:t> </a:t>
            </a:r>
            <a:r>
              <a:rPr lang="de-DE" sz="1400" b="0" i="0" dirty="0" err="1">
                <a:solidFill>
                  <a:srgbClr val="000000"/>
                </a:solidFill>
                <a:effectLst/>
                <a:latin typeface="ff-scala-sans-pro"/>
              </a:rPr>
              <a:t>balance</a:t>
            </a:r>
            <a:r>
              <a:rPr lang="de-DE" sz="1400" b="0" i="0" dirty="0">
                <a:solidFill>
                  <a:srgbClr val="000000"/>
                </a:solidFill>
                <a:effectLst/>
                <a:latin typeface="ff-scala-sans-pro"/>
              </a:rPr>
              <a:t> </a:t>
            </a:r>
            <a:r>
              <a:rPr lang="de-DE" sz="1400" b="0" i="0" dirty="0" err="1">
                <a:solidFill>
                  <a:srgbClr val="000000"/>
                </a:solidFill>
                <a:effectLst/>
                <a:latin typeface="ff-scala-sans-pro"/>
              </a:rPr>
              <a:t>various</a:t>
            </a:r>
            <a:r>
              <a:rPr lang="de-DE" sz="1400" b="0" i="0" dirty="0">
                <a:solidFill>
                  <a:srgbClr val="000000"/>
                </a:solidFill>
                <a:effectLst/>
                <a:latin typeface="ff-scala-sans-pro"/>
              </a:rPr>
              <a:t> </a:t>
            </a:r>
            <a:r>
              <a:rPr lang="de-DE" sz="1400" b="0" i="0" dirty="0" err="1">
                <a:solidFill>
                  <a:srgbClr val="000000"/>
                </a:solidFill>
                <a:effectLst/>
                <a:latin typeface="ff-scala-sans-pro"/>
              </a:rPr>
              <a:t>factors</a:t>
            </a:r>
            <a:r>
              <a:rPr lang="de-DE" sz="1400" b="0" i="0" dirty="0">
                <a:solidFill>
                  <a:srgbClr val="000000"/>
                </a:solidFill>
                <a:effectLst/>
                <a:latin typeface="ff-scala-sans-pro"/>
              </a:rPr>
              <a:t>, </a:t>
            </a:r>
            <a:r>
              <a:rPr lang="de-DE" sz="1400" b="0" i="0" dirty="0" err="1">
                <a:solidFill>
                  <a:srgbClr val="000000"/>
                </a:solidFill>
                <a:effectLst/>
                <a:latin typeface="ff-scala-sans-pro"/>
              </a:rPr>
              <a:t>including</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severity</a:t>
            </a:r>
            <a:r>
              <a:rPr lang="de-DE" sz="1400" b="0" i="0" dirty="0">
                <a:solidFill>
                  <a:srgbClr val="000000"/>
                </a:solidFill>
                <a:effectLst/>
                <a:latin typeface="ff-scala-sans-pro"/>
              </a:rPr>
              <a:t> of </a:t>
            </a:r>
            <a:r>
              <a:rPr lang="de-DE" sz="1400" b="0" i="0" dirty="0" err="1">
                <a:solidFill>
                  <a:srgbClr val="000000"/>
                </a:solidFill>
                <a:effectLst/>
                <a:latin typeface="ff-scala-sans-pro"/>
              </a:rPr>
              <a:t>the</a:t>
            </a:r>
            <a:r>
              <a:rPr lang="de-DE" sz="1400" b="0" i="0" dirty="0">
                <a:solidFill>
                  <a:srgbClr val="000000"/>
                </a:solidFill>
                <a:effectLst/>
                <a:latin typeface="ff-scala-sans-pro"/>
              </a:rPr>
              <a:t> BP </a:t>
            </a:r>
            <a:r>
              <a:rPr lang="de-DE" sz="1400" b="0" i="0" dirty="0" err="1">
                <a:solidFill>
                  <a:srgbClr val="000000"/>
                </a:solidFill>
                <a:effectLst/>
                <a:latin typeface="ff-scala-sans-pro"/>
              </a:rPr>
              <a:t>elevation</a:t>
            </a:r>
            <a:r>
              <a:rPr lang="de-DE" sz="1400" b="0" i="0" dirty="0">
                <a:solidFill>
                  <a:srgbClr val="000000"/>
                </a:solidFill>
                <a:effectLst/>
                <a:latin typeface="ff-scala-sans-pro"/>
              </a:rPr>
              <a:t>, </a:t>
            </a:r>
            <a:r>
              <a:rPr lang="de-DE" sz="1400" b="0" i="0" dirty="0" err="1">
                <a:solidFill>
                  <a:srgbClr val="000000"/>
                </a:solidFill>
                <a:effectLst/>
                <a:latin typeface="ff-scala-sans-pro"/>
              </a:rPr>
              <a:t>previous</a:t>
            </a:r>
            <a:r>
              <a:rPr lang="de-DE" sz="1400" b="0" i="0" dirty="0">
                <a:solidFill>
                  <a:srgbClr val="000000"/>
                </a:solidFill>
                <a:effectLst/>
                <a:latin typeface="ff-scala-sans-pro"/>
              </a:rPr>
              <a:t> </a:t>
            </a:r>
            <a:r>
              <a:rPr lang="de-DE" sz="1400" b="0" i="0" dirty="0" err="1">
                <a:solidFill>
                  <a:srgbClr val="000000"/>
                </a:solidFill>
                <a:effectLst/>
                <a:latin typeface="ff-scala-sans-pro"/>
              </a:rPr>
              <a:t>history</a:t>
            </a:r>
            <a:r>
              <a:rPr lang="de-DE" sz="1400" b="0" i="0" dirty="0">
                <a:solidFill>
                  <a:srgbClr val="000000"/>
                </a:solidFill>
                <a:effectLst/>
                <a:latin typeface="ff-scala-sans-pro"/>
              </a:rPr>
              <a:t> of </a:t>
            </a:r>
            <a:r>
              <a:rPr lang="de-DE" sz="1400" b="0" i="0" dirty="0" err="1">
                <a:solidFill>
                  <a:srgbClr val="000000"/>
                </a:solidFill>
                <a:effectLst/>
                <a:latin typeface="ff-scala-sans-pro"/>
              </a:rPr>
              <a:t>elevated</a:t>
            </a:r>
            <a:r>
              <a:rPr lang="de-DE" sz="1400" b="0" i="0" dirty="0">
                <a:solidFill>
                  <a:srgbClr val="000000"/>
                </a:solidFill>
                <a:effectLst/>
                <a:latin typeface="ff-scala-sans-pro"/>
              </a:rPr>
              <a:t> BP </a:t>
            </a:r>
            <a:r>
              <a:rPr lang="de-DE" sz="1400" b="0" i="0" dirty="0" err="1">
                <a:solidFill>
                  <a:srgbClr val="000000"/>
                </a:solidFill>
                <a:effectLst/>
                <a:latin typeface="ff-scala-sans-pro"/>
              </a:rPr>
              <a:t>readings</a:t>
            </a:r>
            <a:r>
              <a:rPr lang="de-DE" sz="1400" b="0" i="0" dirty="0">
                <a:solidFill>
                  <a:srgbClr val="000000"/>
                </a:solidFill>
                <a:effectLst/>
                <a:latin typeface="ff-scala-sans-pro"/>
              </a:rPr>
              <a:t> in </a:t>
            </a:r>
            <a:r>
              <a:rPr lang="de-DE" sz="1400" b="0" i="0" dirty="0" err="1">
                <a:solidFill>
                  <a:srgbClr val="000000"/>
                </a:solidFill>
                <a:effectLst/>
                <a:latin typeface="ff-scala-sans-pro"/>
              </a:rPr>
              <a:t>outpatient</a:t>
            </a:r>
            <a:r>
              <a:rPr lang="de-DE" sz="1400" b="0" i="0" dirty="0">
                <a:solidFill>
                  <a:srgbClr val="000000"/>
                </a:solidFill>
                <a:effectLst/>
                <a:latin typeface="ff-scala-sans-pro"/>
              </a:rPr>
              <a:t> </a:t>
            </a:r>
            <a:r>
              <a:rPr lang="de-DE" sz="1400" b="0" i="0" dirty="0" err="1">
                <a:solidFill>
                  <a:srgbClr val="000000"/>
                </a:solidFill>
                <a:effectLst/>
                <a:latin typeface="ff-scala-sans-pro"/>
              </a:rPr>
              <a:t>settings</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outpatient</a:t>
            </a:r>
            <a:r>
              <a:rPr lang="de-DE" sz="1400" b="0" i="0" dirty="0">
                <a:solidFill>
                  <a:srgbClr val="000000"/>
                </a:solidFill>
                <a:effectLst/>
                <a:latin typeface="ff-scala-sans-pro"/>
              </a:rPr>
              <a:t> follow-</a:t>
            </a:r>
            <a:r>
              <a:rPr lang="de-DE" sz="1400" b="0" i="0" dirty="0" err="1">
                <a:solidFill>
                  <a:srgbClr val="000000"/>
                </a:solidFill>
                <a:effectLst/>
                <a:latin typeface="ff-scala-sans-pro"/>
              </a:rPr>
              <a:t>up</a:t>
            </a:r>
            <a:r>
              <a:rPr lang="de-DE" sz="1400" b="0" i="0" dirty="0">
                <a:solidFill>
                  <a:srgbClr val="000000"/>
                </a:solidFill>
                <a:effectLst/>
                <a:latin typeface="ff-scala-sans-pro"/>
              </a:rPr>
              <a:t> plan, and — </a:t>
            </a:r>
            <a:r>
              <a:rPr lang="de-DE" sz="1400" b="0" i="0" dirty="0" err="1">
                <a:solidFill>
                  <a:srgbClr val="000000"/>
                </a:solidFill>
                <a:effectLst/>
                <a:latin typeface="ff-scala-sans-pro"/>
              </a:rPr>
              <a:t>for</a:t>
            </a:r>
            <a:r>
              <a:rPr lang="de-DE" sz="1400" b="0" i="0" dirty="0">
                <a:solidFill>
                  <a:srgbClr val="000000"/>
                </a:solidFill>
                <a:effectLst/>
                <a:latin typeface="ff-scala-sans-pro"/>
              </a:rPr>
              <a:t> </a:t>
            </a:r>
            <a:r>
              <a:rPr lang="de-DE" sz="1400" b="0" i="0" dirty="0" err="1">
                <a:solidFill>
                  <a:srgbClr val="000000"/>
                </a:solidFill>
                <a:effectLst/>
                <a:latin typeface="ff-scala-sans-pro"/>
              </a:rPr>
              <a:t>patients</a:t>
            </a:r>
            <a:r>
              <a:rPr lang="de-DE" sz="1400" b="0" i="0" dirty="0">
                <a:solidFill>
                  <a:srgbClr val="000000"/>
                </a:solidFill>
                <a:effectLst/>
                <a:latin typeface="ff-scala-sans-pro"/>
              </a:rPr>
              <a:t> </a:t>
            </a:r>
            <a:r>
              <a:rPr lang="de-DE" sz="1400" b="0" i="0" dirty="0" err="1">
                <a:solidFill>
                  <a:srgbClr val="000000"/>
                </a:solidFill>
                <a:effectLst/>
                <a:latin typeface="ff-scala-sans-pro"/>
              </a:rPr>
              <a:t>who</a:t>
            </a:r>
            <a:r>
              <a:rPr lang="de-DE" sz="1400" b="0" i="0" dirty="0">
                <a:solidFill>
                  <a:srgbClr val="000000"/>
                </a:solidFill>
                <a:effectLst/>
                <a:latin typeface="ff-scala-sans-pro"/>
              </a:rPr>
              <a:t> </a:t>
            </a:r>
            <a:r>
              <a:rPr lang="de-DE" sz="1400" b="0" i="0" dirty="0" err="1">
                <a:solidFill>
                  <a:srgbClr val="000000"/>
                </a:solidFill>
                <a:effectLst/>
                <a:latin typeface="ff-scala-sans-pro"/>
              </a:rPr>
              <a:t>have</a:t>
            </a:r>
            <a:r>
              <a:rPr lang="de-DE" sz="1400" b="0" i="0" dirty="0">
                <a:solidFill>
                  <a:srgbClr val="000000"/>
                </a:solidFill>
                <a:effectLst/>
                <a:latin typeface="ff-scala-sans-pro"/>
              </a:rPr>
              <a:t> an </a:t>
            </a:r>
            <a:r>
              <a:rPr lang="de-DE" sz="1400" b="0" i="0" dirty="0" err="1">
                <a:solidFill>
                  <a:srgbClr val="000000"/>
                </a:solidFill>
                <a:effectLst/>
                <a:latin typeface="ff-scala-sans-pro"/>
              </a:rPr>
              <a:t>ongoing</a:t>
            </a:r>
            <a:r>
              <a:rPr lang="de-DE" sz="1400" b="0" i="0" dirty="0">
                <a:solidFill>
                  <a:srgbClr val="000000"/>
                </a:solidFill>
                <a:effectLst/>
                <a:latin typeface="ff-scala-sans-pro"/>
              </a:rPr>
              <a:t> </a:t>
            </a:r>
            <a:r>
              <a:rPr lang="de-DE" sz="1400" b="0" i="0" dirty="0" err="1">
                <a:solidFill>
                  <a:srgbClr val="000000"/>
                </a:solidFill>
                <a:effectLst/>
                <a:latin typeface="ff-scala-sans-pro"/>
              </a:rPr>
              <a:t>relationship</a:t>
            </a:r>
            <a:r>
              <a:rPr lang="de-DE" sz="1400" b="0" i="0" dirty="0">
                <a:solidFill>
                  <a:srgbClr val="000000"/>
                </a:solidFill>
                <a:effectLst/>
                <a:latin typeface="ff-scala-sans-pro"/>
              </a:rPr>
              <a:t> </a:t>
            </a:r>
            <a:r>
              <a:rPr lang="de-DE" sz="1400" b="0" i="0" dirty="0" err="1">
                <a:solidFill>
                  <a:srgbClr val="000000"/>
                </a:solidFill>
                <a:effectLst/>
                <a:latin typeface="ff-scala-sans-pro"/>
              </a:rPr>
              <a:t>with</a:t>
            </a:r>
            <a:r>
              <a:rPr lang="de-DE" sz="1400" b="0" i="0" dirty="0">
                <a:solidFill>
                  <a:srgbClr val="000000"/>
                </a:solidFill>
                <a:effectLst/>
                <a:latin typeface="ff-scala-sans-pro"/>
              </a:rPr>
              <a:t> a </a:t>
            </a:r>
            <a:r>
              <a:rPr lang="de-DE" sz="1400" b="0" i="0" dirty="0" err="1">
                <a:solidFill>
                  <a:srgbClr val="000000"/>
                </a:solidFill>
                <a:effectLst/>
                <a:latin typeface="ff-scala-sans-pro"/>
              </a:rPr>
              <a:t>primary</a:t>
            </a:r>
            <a:r>
              <a:rPr lang="de-DE" sz="1400" b="0" i="0" dirty="0">
                <a:solidFill>
                  <a:srgbClr val="000000"/>
                </a:solidFill>
                <a:effectLst/>
                <a:latin typeface="ff-scala-sans-pro"/>
              </a:rPr>
              <a:t> care </a:t>
            </a:r>
            <a:r>
              <a:rPr lang="de-DE" sz="1400" b="0" i="0" dirty="0" err="1">
                <a:solidFill>
                  <a:srgbClr val="000000"/>
                </a:solidFill>
                <a:effectLst/>
                <a:latin typeface="ff-scala-sans-pro"/>
              </a:rPr>
              <a:t>provider</a:t>
            </a:r>
            <a:r>
              <a:rPr lang="de-DE" sz="1400" b="0" i="0" dirty="0">
                <a:solidFill>
                  <a:srgbClr val="000000"/>
                </a:solidFill>
                <a:effectLst/>
                <a:latin typeface="ff-scala-sans-pro"/>
              </a:rPr>
              <a:t> — </a:t>
            </a:r>
            <a:r>
              <a:rPr lang="de-DE" sz="1400" b="0" i="0" dirty="0" err="1">
                <a:solidFill>
                  <a:srgbClr val="000000"/>
                </a:solidFill>
                <a:effectLst/>
                <a:latin typeface="ff-scala-sans-pro"/>
              </a:rPr>
              <a:t>communication</a:t>
            </a:r>
            <a:r>
              <a:rPr lang="de-DE" sz="1400" b="0" i="0" dirty="0">
                <a:solidFill>
                  <a:srgbClr val="000000"/>
                </a:solidFill>
                <a:effectLst/>
                <a:latin typeface="ff-scala-sans-pro"/>
              </a:rPr>
              <a:t> </a:t>
            </a:r>
            <a:r>
              <a:rPr lang="de-DE" sz="1400" b="0" i="0" dirty="0" err="1">
                <a:solidFill>
                  <a:srgbClr val="000000"/>
                </a:solidFill>
                <a:effectLst/>
                <a:latin typeface="ff-scala-sans-pro"/>
              </a:rPr>
              <a:t>with</a:t>
            </a:r>
            <a:r>
              <a:rPr lang="de-DE" sz="1400" b="0" i="0" dirty="0">
                <a:solidFill>
                  <a:srgbClr val="000000"/>
                </a:solidFill>
                <a:effectLst/>
                <a:latin typeface="ff-scala-sans-pro"/>
              </a:rPr>
              <a:t> </a:t>
            </a:r>
            <a:r>
              <a:rPr lang="de-DE" sz="1400" b="0" i="0" dirty="0" err="1">
                <a:solidFill>
                  <a:srgbClr val="000000"/>
                </a:solidFill>
                <a:effectLst/>
                <a:latin typeface="ff-scala-sans-pro"/>
              </a:rPr>
              <a:t>that</a:t>
            </a:r>
            <a:r>
              <a:rPr lang="de-DE" sz="1400" b="0" i="0" dirty="0">
                <a:solidFill>
                  <a:srgbClr val="000000"/>
                </a:solidFill>
                <a:effectLst/>
                <a:latin typeface="ff-scala-sans-pro"/>
              </a:rPr>
              <a:t> </a:t>
            </a:r>
            <a:r>
              <a:rPr lang="de-DE" sz="1400" b="0" i="0" dirty="0" err="1">
                <a:solidFill>
                  <a:srgbClr val="000000"/>
                </a:solidFill>
                <a:effectLst/>
                <a:latin typeface="ff-scala-sans-pro"/>
              </a:rPr>
              <a:t>provider</a:t>
            </a:r>
            <a:r>
              <a:rPr lang="de-DE" sz="1400" b="0" i="0" dirty="0">
                <a:solidFill>
                  <a:srgbClr val="000000"/>
                </a:solidFill>
                <a:effectLst/>
                <a:latin typeface="ff-scala-sans-pro"/>
              </a:rPr>
              <a:t>.</a:t>
            </a:r>
          </a:p>
          <a:p>
            <a:pPr algn="l"/>
            <a:r>
              <a:rPr lang="de-DE" sz="1400" b="1" i="0" cap="all" dirty="0" err="1">
                <a:solidFill>
                  <a:srgbClr val="816F85"/>
                </a:solidFill>
                <a:effectLst/>
                <a:latin typeface="ff-scala-sans-pro"/>
              </a:rPr>
              <a:t>Citations</a:t>
            </a:r>
            <a:endParaRPr lang="de-DE" sz="1400" b="1" i="0" cap="all" dirty="0">
              <a:solidFill>
                <a:srgbClr val="816F85"/>
              </a:solidFill>
              <a:effectLst/>
              <a:latin typeface="ff-scala-sans-pro"/>
            </a:endParaRPr>
          </a:p>
          <a:p>
            <a:pPr algn="l"/>
            <a:r>
              <a:rPr lang="de-DE" sz="1400" b="0" i="0" dirty="0" err="1">
                <a:solidFill>
                  <a:srgbClr val="000000"/>
                </a:solidFill>
                <a:effectLst/>
                <a:latin typeface="ff-scala-sans-pro"/>
              </a:rPr>
              <a:t>Bress</a:t>
            </a:r>
            <a:r>
              <a:rPr lang="de-DE" sz="1400" b="0" i="0" dirty="0">
                <a:solidFill>
                  <a:srgbClr val="000000"/>
                </a:solidFill>
                <a:effectLst/>
                <a:latin typeface="ff-scala-sans-pro"/>
              </a:rPr>
              <a:t> AP et al. The </a:t>
            </a:r>
            <a:r>
              <a:rPr lang="de-DE" sz="1400" b="0" i="0" dirty="0" err="1">
                <a:solidFill>
                  <a:srgbClr val="000000"/>
                </a:solidFill>
                <a:effectLst/>
                <a:latin typeface="ff-scala-sans-pro"/>
              </a:rPr>
              <a:t>management</a:t>
            </a:r>
            <a:r>
              <a:rPr lang="de-DE" sz="1400" b="0" i="0" dirty="0">
                <a:solidFill>
                  <a:srgbClr val="000000"/>
                </a:solidFill>
                <a:effectLst/>
                <a:latin typeface="ff-scala-sans-pro"/>
              </a:rPr>
              <a:t> of </a:t>
            </a:r>
            <a:r>
              <a:rPr lang="de-DE" sz="1400" b="0" i="0" dirty="0" err="1">
                <a:solidFill>
                  <a:srgbClr val="000000"/>
                </a:solidFill>
                <a:effectLst/>
                <a:latin typeface="ff-scala-sans-pro"/>
              </a:rPr>
              <a:t>elevated</a:t>
            </a:r>
            <a:r>
              <a:rPr lang="de-DE" sz="1400" b="0" i="0" dirty="0">
                <a:solidFill>
                  <a:srgbClr val="000000"/>
                </a:solidFill>
                <a:effectLst/>
                <a:latin typeface="ff-scala-sans-pro"/>
              </a:rPr>
              <a:t> </a:t>
            </a:r>
            <a:r>
              <a:rPr lang="de-DE" sz="1400" b="0" i="0" dirty="0" err="1">
                <a:solidFill>
                  <a:srgbClr val="000000"/>
                </a:solidFill>
                <a:effectLst/>
                <a:latin typeface="ff-scala-sans-pro"/>
              </a:rPr>
              <a:t>blood</a:t>
            </a:r>
            <a:r>
              <a:rPr lang="de-DE" sz="1400" b="0" i="0" dirty="0">
                <a:solidFill>
                  <a:srgbClr val="000000"/>
                </a:solidFill>
                <a:effectLst/>
                <a:latin typeface="ff-scala-sans-pro"/>
              </a:rPr>
              <a:t> </a:t>
            </a:r>
            <a:r>
              <a:rPr lang="de-DE" sz="1400" b="0" i="0" dirty="0" err="1">
                <a:solidFill>
                  <a:srgbClr val="000000"/>
                </a:solidFill>
                <a:effectLst/>
                <a:latin typeface="ff-scala-sans-pro"/>
              </a:rPr>
              <a:t>pressure</a:t>
            </a:r>
            <a:r>
              <a:rPr lang="de-DE" sz="1400" b="0" i="0" dirty="0">
                <a:solidFill>
                  <a:srgbClr val="000000"/>
                </a:solidFill>
                <a:effectLst/>
                <a:latin typeface="ff-scala-sans-pro"/>
              </a:rPr>
              <a:t> in </a:t>
            </a:r>
            <a:r>
              <a:rPr lang="de-DE" sz="1400" b="0" i="0" dirty="0" err="1">
                <a:solidFill>
                  <a:srgbClr val="000000"/>
                </a:solidFill>
                <a:effectLst/>
                <a:latin typeface="ff-scala-sans-pro"/>
              </a:rPr>
              <a:t>the</a:t>
            </a:r>
            <a:r>
              <a:rPr lang="de-DE" sz="1400" b="0" i="0" dirty="0">
                <a:solidFill>
                  <a:srgbClr val="000000"/>
                </a:solidFill>
                <a:effectLst/>
                <a:latin typeface="ff-scala-sans-pro"/>
              </a:rPr>
              <a:t> </a:t>
            </a:r>
            <a:r>
              <a:rPr lang="de-DE" sz="1400" b="0" i="0" dirty="0" err="1">
                <a:solidFill>
                  <a:srgbClr val="000000"/>
                </a:solidFill>
                <a:effectLst/>
                <a:latin typeface="ff-scala-sans-pro"/>
              </a:rPr>
              <a:t>acute</a:t>
            </a:r>
            <a:r>
              <a:rPr lang="de-DE" sz="1400" b="0" i="0" dirty="0">
                <a:solidFill>
                  <a:srgbClr val="000000"/>
                </a:solidFill>
                <a:effectLst/>
                <a:latin typeface="ff-scala-sans-pro"/>
              </a:rPr>
              <a:t> care </a:t>
            </a:r>
            <a:r>
              <a:rPr lang="de-DE" sz="1400" b="0" i="0" dirty="0" err="1">
                <a:solidFill>
                  <a:srgbClr val="000000"/>
                </a:solidFill>
                <a:effectLst/>
                <a:latin typeface="ff-scala-sans-pro"/>
              </a:rPr>
              <a:t>setting</a:t>
            </a:r>
            <a:r>
              <a:rPr lang="de-DE" sz="1400" b="0" i="0" dirty="0">
                <a:solidFill>
                  <a:srgbClr val="000000"/>
                </a:solidFill>
                <a:effectLst/>
                <a:latin typeface="ff-scala-sans-pro"/>
              </a:rPr>
              <a:t>: A </a:t>
            </a:r>
            <a:r>
              <a:rPr lang="de-DE" sz="1400" b="0" i="0" dirty="0" err="1">
                <a:solidFill>
                  <a:srgbClr val="000000"/>
                </a:solidFill>
                <a:effectLst/>
                <a:latin typeface="ff-scala-sans-pro"/>
              </a:rPr>
              <a:t>scientific</a:t>
            </a:r>
            <a:r>
              <a:rPr lang="de-DE" sz="1400" b="0" i="0" dirty="0">
                <a:solidFill>
                  <a:srgbClr val="000000"/>
                </a:solidFill>
                <a:effectLst/>
                <a:latin typeface="ff-scala-sans-pro"/>
              </a:rPr>
              <a:t> </a:t>
            </a:r>
            <a:r>
              <a:rPr lang="de-DE" sz="1400" b="0" i="0" dirty="0" err="1">
                <a:solidFill>
                  <a:srgbClr val="000000"/>
                </a:solidFill>
                <a:effectLst/>
                <a:latin typeface="ff-scala-sans-pro"/>
              </a:rPr>
              <a:t>statement</a:t>
            </a:r>
            <a:r>
              <a:rPr lang="de-DE" sz="1400" b="0" i="0" dirty="0">
                <a:solidFill>
                  <a:srgbClr val="000000"/>
                </a:solidFill>
                <a:effectLst/>
                <a:latin typeface="ff-scala-sans-pro"/>
              </a:rPr>
              <a:t> </a:t>
            </a:r>
            <a:r>
              <a:rPr lang="de-DE" sz="1400" b="0" i="0" dirty="0" err="1">
                <a:solidFill>
                  <a:srgbClr val="000000"/>
                </a:solidFill>
                <a:effectLst/>
                <a:latin typeface="ff-scala-sans-pro"/>
              </a:rPr>
              <a:t>from</a:t>
            </a:r>
            <a:r>
              <a:rPr lang="de-DE" sz="1400" b="0" i="0" dirty="0">
                <a:solidFill>
                  <a:srgbClr val="000000"/>
                </a:solidFill>
                <a:effectLst/>
                <a:latin typeface="ff-scala-sans-pro"/>
              </a:rPr>
              <a:t> </a:t>
            </a:r>
            <a:r>
              <a:rPr lang="de-DE" sz="1400" b="0" i="0" dirty="0" err="1">
                <a:solidFill>
                  <a:srgbClr val="000000"/>
                </a:solidFill>
                <a:effectLst/>
                <a:latin typeface="ff-scala-sans-pro"/>
              </a:rPr>
              <a:t>the</a:t>
            </a:r>
            <a:r>
              <a:rPr lang="de-DE" sz="1400" b="0" i="0" dirty="0">
                <a:solidFill>
                  <a:srgbClr val="000000"/>
                </a:solidFill>
                <a:effectLst/>
                <a:latin typeface="ff-scala-sans-pro"/>
              </a:rPr>
              <a:t> American Heart </a:t>
            </a:r>
            <a:r>
              <a:rPr lang="de-DE" sz="1400" b="0" i="0" dirty="0" err="1">
                <a:solidFill>
                  <a:srgbClr val="000000"/>
                </a:solidFill>
                <a:effectLst/>
                <a:latin typeface="ff-scala-sans-pro"/>
              </a:rPr>
              <a:t>Association</a:t>
            </a:r>
            <a:r>
              <a:rPr lang="de-DE" sz="1400" b="0" i="0" dirty="0">
                <a:solidFill>
                  <a:srgbClr val="000000"/>
                </a:solidFill>
                <a:effectLst/>
                <a:latin typeface="ff-scala-sans-pro"/>
              </a:rPr>
              <a:t>. </a:t>
            </a:r>
            <a:r>
              <a:rPr lang="de-DE" sz="1400" b="0" i="1" dirty="0">
                <a:solidFill>
                  <a:srgbClr val="000000"/>
                </a:solidFill>
                <a:effectLst/>
                <a:latin typeface="ff-scala-sans-pro"/>
              </a:rPr>
              <a:t>Hypertension</a:t>
            </a:r>
            <a:r>
              <a:rPr lang="de-DE" sz="1400" b="0" i="0" dirty="0">
                <a:solidFill>
                  <a:srgbClr val="000000"/>
                </a:solidFill>
                <a:effectLst/>
                <a:latin typeface="ff-scala-sans-pro"/>
              </a:rPr>
              <a:t> 2024 Aug; 81:e94. (</a:t>
            </a:r>
            <a:r>
              <a:rPr lang="de-DE" sz="1400" b="0" i="0" u="none" strike="noStrike" dirty="0">
                <a:solidFill>
                  <a:srgbClr val="114980"/>
                </a:solidFill>
                <a:effectLst/>
                <a:latin typeface="ff-scala-sans-pro"/>
                <a:hlinkClick r:id="rId8"/>
              </a:rPr>
              <a:t>https://doi.org/10.1161/HYP.0000000000000238</a:t>
            </a:r>
            <a:r>
              <a:rPr lang="de-DE" sz="1400" b="0" i="0" dirty="0">
                <a:solidFill>
                  <a:srgbClr val="000000"/>
                </a:solidFill>
                <a:effectLst/>
                <a:latin typeface="ff-scala-sans-pro"/>
              </a:rPr>
              <a:t>)</a:t>
            </a:r>
          </a:p>
          <a:p>
            <a:endParaRPr lang="de-DE" sz="1400" dirty="0"/>
          </a:p>
        </p:txBody>
      </p:sp>
      <p:sp>
        <p:nvSpPr>
          <p:cNvPr id="3" name="Titel 2">
            <a:extLst>
              <a:ext uri="{FF2B5EF4-FFF2-40B4-BE49-F238E27FC236}">
                <a16:creationId xmlns:a16="http://schemas.microsoft.com/office/drawing/2014/main" id="{EBFC37BB-5455-8720-A2C6-28EDB84AFC88}"/>
              </a:ext>
            </a:extLst>
          </p:cNvPr>
          <p:cNvSpPr>
            <a:spLocks noGrp="1"/>
          </p:cNvSpPr>
          <p:nvPr>
            <p:ph type="title"/>
          </p:nvPr>
        </p:nvSpPr>
        <p:spPr/>
        <p:txBody>
          <a:bodyPr/>
          <a:lstStyle/>
          <a:p>
            <a:r>
              <a:rPr lang="de-DE" dirty="0"/>
              <a:t>KH – Blutdruck </a:t>
            </a:r>
          </a:p>
        </p:txBody>
      </p:sp>
    </p:spTree>
    <p:extLst>
      <p:ext uri="{BB962C8B-B14F-4D97-AF65-F5344CB8AC3E}">
        <p14:creationId xmlns:p14="http://schemas.microsoft.com/office/powerpoint/2010/main" val="172909518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39"/>
          <p:cNvSpPr>
            <a:spLocks noChangeArrowheads="1"/>
          </p:cNvSpPr>
          <p:nvPr/>
        </p:nvSpPr>
        <p:spPr bwMode="auto">
          <a:xfrm rot="5400000">
            <a:off x="3377406" y="1862932"/>
            <a:ext cx="1116013" cy="1270000"/>
          </a:xfrm>
          <a:prstGeom prst="homePlate">
            <a:avLst>
              <a:gd name="adj" fmla="val 218"/>
            </a:avLst>
          </a:prstGeom>
          <a:solidFill>
            <a:srgbClr val="33993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987" tIns="45490" rIns="90987" bIns="454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de-DE" altLang="de-DE" b="1">
              <a:solidFill>
                <a:srgbClr val="000000"/>
              </a:solidFill>
              <a:cs typeface="Arial" panose="020B0604020202020204" pitchFamily="34" charset="0"/>
            </a:endParaRPr>
          </a:p>
        </p:txBody>
      </p:sp>
      <p:sp>
        <p:nvSpPr>
          <p:cNvPr id="47107" name="AutoShape 40"/>
          <p:cNvSpPr>
            <a:spLocks noChangeArrowheads="1"/>
          </p:cNvSpPr>
          <p:nvPr/>
        </p:nvSpPr>
        <p:spPr bwMode="auto">
          <a:xfrm rot="5400000">
            <a:off x="3670300" y="2660650"/>
            <a:ext cx="520700" cy="1270000"/>
          </a:xfrm>
          <a:prstGeom prst="homePlate">
            <a:avLst>
              <a:gd name="adj" fmla="val 46292"/>
            </a:avLst>
          </a:prstGeom>
          <a:gradFill rotWithShape="1">
            <a:gsLst>
              <a:gs pos="0">
                <a:srgbClr val="339933"/>
              </a:gs>
              <a:gs pos="100000">
                <a:srgbClr val="CCFFCC"/>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987" tIns="45490" rIns="90987" bIns="454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de-DE" altLang="de-DE" b="1">
              <a:solidFill>
                <a:srgbClr val="000000"/>
              </a:solidFill>
              <a:cs typeface="Arial" panose="020B0604020202020204" pitchFamily="34" charset="0"/>
            </a:endParaRPr>
          </a:p>
        </p:txBody>
      </p:sp>
      <p:sp>
        <p:nvSpPr>
          <p:cNvPr id="47108" name="AutoShape 37"/>
          <p:cNvSpPr>
            <a:spLocks noChangeArrowheads="1"/>
          </p:cNvSpPr>
          <p:nvPr/>
        </p:nvSpPr>
        <p:spPr bwMode="auto">
          <a:xfrm rot="5400000">
            <a:off x="1555751" y="2887662"/>
            <a:ext cx="1116012" cy="1439863"/>
          </a:xfrm>
          <a:prstGeom prst="homePlate">
            <a:avLst>
              <a:gd name="adj" fmla="val 218"/>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987" tIns="45490" rIns="90987" bIns="454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de-DE" altLang="de-DE" b="1">
              <a:solidFill>
                <a:srgbClr val="000000"/>
              </a:solidFill>
              <a:cs typeface="Arial" panose="020B0604020202020204" pitchFamily="34" charset="0"/>
            </a:endParaRPr>
          </a:p>
        </p:txBody>
      </p:sp>
      <p:sp>
        <p:nvSpPr>
          <p:cNvPr id="47109" name="AutoShape 38"/>
          <p:cNvSpPr>
            <a:spLocks noChangeArrowheads="1"/>
          </p:cNvSpPr>
          <p:nvPr/>
        </p:nvSpPr>
        <p:spPr bwMode="auto">
          <a:xfrm rot="5400000">
            <a:off x="1568450" y="3956050"/>
            <a:ext cx="1090613" cy="1439863"/>
          </a:xfrm>
          <a:prstGeom prst="homePlate">
            <a:avLst>
              <a:gd name="adj" fmla="val 46292"/>
            </a:avLst>
          </a:prstGeom>
          <a:gradFill rotWithShape="1">
            <a:gsLst>
              <a:gs pos="0">
                <a:schemeClr val="accent2"/>
              </a:gs>
              <a:gs pos="100000">
                <a:srgbClr val="CCEC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987" tIns="45490" rIns="90987" bIns="454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de-DE" altLang="de-DE" b="1">
              <a:solidFill>
                <a:srgbClr val="000000"/>
              </a:solidFill>
              <a:cs typeface="Arial" panose="020B0604020202020204" pitchFamily="34" charset="0"/>
            </a:endParaRPr>
          </a:p>
        </p:txBody>
      </p:sp>
      <p:sp>
        <p:nvSpPr>
          <p:cNvPr id="47110" name="AutoShape 21"/>
          <p:cNvSpPr>
            <a:spLocks noChangeArrowheads="1"/>
          </p:cNvSpPr>
          <p:nvPr/>
        </p:nvSpPr>
        <p:spPr bwMode="auto">
          <a:xfrm rot="5400000">
            <a:off x="5138737" y="3843338"/>
            <a:ext cx="1090613" cy="1379538"/>
          </a:xfrm>
          <a:prstGeom prst="homePlate">
            <a:avLst>
              <a:gd name="adj" fmla="val 46292"/>
            </a:avLst>
          </a:prstGeom>
          <a:gradFill rotWithShape="1">
            <a:gsLst>
              <a:gs pos="0">
                <a:schemeClr val="accent2"/>
              </a:gs>
              <a:gs pos="100000">
                <a:srgbClr val="CCECFF"/>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987" tIns="45490" rIns="90987" bIns="454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de-DE" altLang="de-DE" b="1">
              <a:solidFill>
                <a:srgbClr val="000000"/>
              </a:solidFill>
              <a:cs typeface="Arial" panose="020B0604020202020204" pitchFamily="34" charset="0"/>
            </a:endParaRPr>
          </a:p>
        </p:txBody>
      </p:sp>
      <p:sp>
        <p:nvSpPr>
          <p:cNvPr id="47111" name="AutoShape 36"/>
          <p:cNvSpPr>
            <a:spLocks noChangeArrowheads="1"/>
          </p:cNvSpPr>
          <p:nvPr/>
        </p:nvSpPr>
        <p:spPr bwMode="auto">
          <a:xfrm rot="5400000">
            <a:off x="5122863" y="2921000"/>
            <a:ext cx="1116012" cy="1373188"/>
          </a:xfrm>
          <a:prstGeom prst="homePlate">
            <a:avLst>
              <a:gd name="adj" fmla="val 218"/>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987" tIns="45490" rIns="90987" bIns="454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de-DE" altLang="de-DE" b="1">
              <a:solidFill>
                <a:srgbClr val="000000"/>
              </a:solidFill>
              <a:cs typeface="Arial" panose="020B0604020202020204" pitchFamily="34" charset="0"/>
            </a:endParaRPr>
          </a:p>
        </p:txBody>
      </p:sp>
      <p:sp>
        <p:nvSpPr>
          <p:cNvPr id="47113" name="Text Box 3"/>
          <p:cNvSpPr txBox="1">
            <a:spLocks noChangeArrowheads="1"/>
          </p:cNvSpPr>
          <p:nvPr/>
        </p:nvSpPr>
        <p:spPr bwMode="auto">
          <a:xfrm>
            <a:off x="748878" y="6565984"/>
            <a:ext cx="6877050" cy="27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7" tIns="45490" rIns="90987" bIns="454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da-DK" altLang="de-DE" sz="1200" dirty="0">
                <a:solidFill>
                  <a:schemeClr val="accent1"/>
                </a:solidFill>
                <a:cs typeface="Arial" panose="020B0604020202020204" pitchFamily="34" charset="0"/>
              </a:rPr>
              <a:t>Scholz, J 2012 - modifiziert nach: Mancia G et al., J Hypertension 2009; 27: 2121–2158</a:t>
            </a:r>
          </a:p>
        </p:txBody>
      </p:sp>
      <p:sp>
        <p:nvSpPr>
          <p:cNvPr id="47114" name="Line 5"/>
          <p:cNvSpPr>
            <a:spLocks noChangeShapeType="1"/>
          </p:cNvSpPr>
          <p:nvPr/>
        </p:nvSpPr>
        <p:spPr bwMode="auto">
          <a:xfrm flipV="1">
            <a:off x="1042988" y="1525588"/>
            <a:ext cx="0" cy="4229100"/>
          </a:xfrm>
          <a:prstGeom prst="line">
            <a:avLst/>
          </a:prstGeom>
          <a:noFill/>
          <a:ln w="12700">
            <a:solidFill>
              <a:schemeClr val="bg2"/>
            </a:solidFill>
            <a:round/>
            <a:headEnd type="arrow" w="med" len="med"/>
            <a:tailEnd type="arrow" w="med" len="med"/>
          </a:ln>
          <a:extLst>
            <a:ext uri="{909E8E84-426E-40DD-AFC4-6F175D3DCCD1}">
              <a14:hiddenFill xmlns:a14="http://schemas.microsoft.com/office/drawing/2010/main">
                <a:noFill/>
              </a14:hiddenFill>
            </a:ext>
          </a:extLst>
        </p:spPr>
        <p:txBody>
          <a:bodyPr lIns="90987" tIns="45490" rIns="90987" bIns="45490"/>
          <a:lstStyle/>
          <a:p>
            <a:endParaRPr lang="de-DE"/>
          </a:p>
        </p:txBody>
      </p:sp>
      <p:sp>
        <p:nvSpPr>
          <p:cNvPr id="47115" name="Line 7"/>
          <p:cNvSpPr>
            <a:spLocks noChangeShapeType="1"/>
          </p:cNvSpPr>
          <p:nvPr/>
        </p:nvSpPr>
        <p:spPr bwMode="auto">
          <a:xfrm>
            <a:off x="969963" y="4164013"/>
            <a:ext cx="1444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90987" tIns="45490" rIns="90987" bIns="45490"/>
          <a:lstStyle/>
          <a:p>
            <a:endParaRPr lang="de-DE"/>
          </a:p>
        </p:txBody>
      </p:sp>
      <p:sp>
        <p:nvSpPr>
          <p:cNvPr id="47116" name="Line 8"/>
          <p:cNvSpPr>
            <a:spLocks noChangeShapeType="1"/>
          </p:cNvSpPr>
          <p:nvPr/>
        </p:nvSpPr>
        <p:spPr bwMode="auto">
          <a:xfrm>
            <a:off x="969963" y="3052763"/>
            <a:ext cx="1444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90987" tIns="45490" rIns="90987" bIns="45490"/>
          <a:lstStyle/>
          <a:p>
            <a:endParaRPr lang="de-DE"/>
          </a:p>
        </p:txBody>
      </p:sp>
      <p:sp>
        <p:nvSpPr>
          <p:cNvPr id="47117" name="Line 9"/>
          <p:cNvSpPr>
            <a:spLocks noChangeShapeType="1"/>
          </p:cNvSpPr>
          <p:nvPr/>
        </p:nvSpPr>
        <p:spPr bwMode="auto">
          <a:xfrm>
            <a:off x="969963" y="1941513"/>
            <a:ext cx="1444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90987" tIns="45490" rIns="90987" bIns="45490"/>
          <a:lstStyle/>
          <a:p>
            <a:endParaRPr lang="de-DE"/>
          </a:p>
        </p:txBody>
      </p:sp>
      <p:sp>
        <p:nvSpPr>
          <p:cNvPr id="47118" name="Text Box 10"/>
          <p:cNvSpPr txBox="1">
            <a:spLocks noChangeArrowheads="1"/>
          </p:cNvSpPr>
          <p:nvPr/>
        </p:nvSpPr>
        <p:spPr bwMode="auto">
          <a:xfrm>
            <a:off x="485775" y="5114925"/>
            <a:ext cx="50641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7" tIns="45490" rIns="90987" bIns="454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de-DE" altLang="de-DE" sz="1500" b="1">
                <a:solidFill>
                  <a:srgbClr val="000000"/>
                </a:solidFill>
                <a:cs typeface="Arial" panose="020B0604020202020204" pitchFamily="34" charset="0"/>
              </a:rPr>
              <a:t>120</a:t>
            </a:r>
            <a:endParaRPr lang="en-US" altLang="de-DE" sz="1500" b="1">
              <a:solidFill>
                <a:srgbClr val="000000"/>
              </a:solidFill>
              <a:cs typeface="Arial" panose="020B0604020202020204" pitchFamily="34" charset="0"/>
            </a:endParaRPr>
          </a:p>
        </p:txBody>
      </p:sp>
      <p:sp>
        <p:nvSpPr>
          <p:cNvPr id="47119" name="Text Box 11"/>
          <p:cNvSpPr txBox="1">
            <a:spLocks noChangeArrowheads="1"/>
          </p:cNvSpPr>
          <p:nvPr/>
        </p:nvSpPr>
        <p:spPr bwMode="auto">
          <a:xfrm>
            <a:off x="485775" y="4003675"/>
            <a:ext cx="50641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7" tIns="45490" rIns="90987" bIns="454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de-DE" altLang="de-DE" sz="1500" b="1">
                <a:solidFill>
                  <a:srgbClr val="000000"/>
                </a:solidFill>
                <a:cs typeface="Arial" panose="020B0604020202020204" pitchFamily="34" charset="0"/>
              </a:rPr>
              <a:t>130</a:t>
            </a:r>
            <a:endParaRPr lang="en-US" altLang="de-DE" sz="1500" b="1">
              <a:solidFill>
                <a:srgbClr val="000000"/>
              </a:solidFill>
              <a:cs typeface="Arial" panose="020B0604020202020204" pitchFamily="34" charset="0"/>
            </a:endParaRPr>
          </a:p>
        </p:txBody>
      </p:sp>
      <p:sp>
        <p:nvSpPr>
          <p:cNvPr id="47120" name="Text Box 12"/>
          <p:cNvSpPr txBox="1">
            <a:spLocks noChangeArrowheads="1"/>
          </p:cNvSpPr>
          <p:nvPr/>
        </p:nvSpPr>
        <p:spPr bwMode="auto">
          <a:xfrm>
            <a:off x="485775" y="2892425"/>
            <a:ext cx="50641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7" tIns="45490" rIns="90987" bIns="454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de-DE" altLang="de-DE" sz="1500" b="1">
                <a:solidFill>
                  <a:srgbClr val="000000"/>
                </a:solidFill>
                <a:cs typeface="Arial" panose="020B0604020202020204" pitchFamily="34" charset="0"/>
              </a:rPr>
              <a:t>140</a:t>
            </a:r>
            <a:endParaRPr lang="en-US" altLang="de-DE" sz="1500" b="1">
              <a:solidFill>
                <a:srgbClr val="000000"/>
              </a:solidFill>
              <a:cs typeface="Arial" panose="020B0604020202020204" pitchFamily="34" charset="0"/>
            </a:endParaRPr>
          </a:p>
        </p:txBody>
      </p:sp>
      <p:sp>
        <p:nvSpPr>
          <p:cNvPr id="47121" name="Text Box 13"/>
          <p:cNvSpPr txBox="1">
            <a:spLocks noChangeArrowheads="1"/>
          </p:cNvSpPr>
          <p:nvPr/>
        </p:nvSpPr>
        <p:spPr bwMode="auto">
          <a:xfrm>
            <a:off x="485775" y="1781175"/>
            <a:ext cx="50641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7" tIns="45490" rIns="90987" bIns="454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de-DE" altLang="de-DE" sz="1500" b="1">
                <a:solidFill>
                  <a:srgbClr val="000000"/>
                </a:solidFill>
                <a:cs typeface="Arial" panose="020B0604020202020204" pitchFamily="34" charset="0"/>
              </a:rPr>
              <a:t>150</a:t>
            </a:r>
            <a:endParaRPr lang="en-US" altLang="de-DE" sz="1500" b="1">
              <a:solidFill>
                <a:srgbClr val="000000"/>
              </a:solidFill>
              <a:cs typeface="Arial" panose="020B0604020202020204" pitchFamily="34" charset="0"/>
            </a:endParaRPr>
          </a:p>
        </p:txBody>
      </p:sp>
      <p:sp>
        <p:nvSpPr>
          <p:cNvPr id="47122" name="Text Box 14"/>
          <p:cNvSpPr txBox="1">
            <a:spLocks noChangeArrowheads="1"/>
          </p:cNvSpPr>
          <p:nvPr/>
        </p:nvSpPr>
        <p:spPr bwMode="auto">
          <a:xfrm rot="-5400000">
            <a:off x="-379412" y="3257550"/>
            <a:ext cx="1312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7" tIns="45490" rIns="90987" bIns="454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1600" b="1">
                <a:solidFill>
                  <a:srgbClr val="000000"/>
                </a:solidFill>
                <a:cs typeface="Arial" panose="020B0604020202020204" pitchFamily="34" charset="0"/>
              </a:rPr>
              <a:t>RR (mmHg)</a:t>
            </a:r>
            <a:endParaRPr lang="en-US" altLang="de-DE" sz="1600" b="1">
              <a:solidFill>
                <a:srgbClr val="000000"/>
              </a:solidFill>
              <a:cs typeface="Arial" panose="020B0604020202020204" pitchFamily="34" charset="0"/>
            </a:endParaRPr>
          </a:p>
        </p:txBody>
      </p:sp>
      <p:sp>
        <p:nvSpPr>
          <p:cNvPr id="47123" name="Text Box 16"/>
          <p:cNvSpPr txBox="1">
            <a:spLocks noChangeArrowheads="1"/>
          </p:cNvSpPr>
          <p:nvPr/>
        </p:nvSpPr>
        <p:spPr bwMode="auto">
          <a:xfrm>
            <a:off x="1346200" y="3114675"/>
            <a:ext cx="15382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7" tIns="45490" rIns="90987" bIns="454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1700" b="1">
                <a:solidFill>
                  <a:srgbClr val="FFFFFF"/>
                </a:solidFill>
                <a:cs typeface="Arial" panose="020B0604020202020204" pitchFamily="34" charset="0"/>
              </a:rPr>
              <a:t>&lt; 140/90</a:t>
            </a:r>
            <a:endParaRPr lang="en-US" altLang="de-DE" sz="1700" b="1">
              <a:solidFill>
                <a:srgbClr val="FFFFFF"/>
              </a:solidFill>
              <a:cs typeface="Arial" panose="020B0604020202020204" pitchFamily="34" charset="0"/>
            </a:endParaRPr>
          </a:p>
        </p:txBody>
      </p:sp>
      <p:sp>
        <p:nvSpPr>
          <p:cNvPr id="47124" name="Text Box 17"/>
          <p:cNvSpPr txBox="1">
            <a:spLocks noChangeArrowheads="1"/>
          </p:cNvSpPr>
          <p:nvPr/>
        </p:nvSpPr>
        <p:spPr bwMode="auto">
          <a:xfrm>
            <a:off x="1512888" y="1155700"/>
            <a:ext cx="1222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7" tIns="45490" rIns="90987" bIns="454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b="1">
                <a:solidFill>
                  <a:srgbClr val="000000"/>
                </a:solidFill>
                <a:cs typeface="Arial" panose="020B0604020202020204" pitchFamily="34" charset="0"/>
              </a:rPr>
              <a:t>Alle </a:t>
            </a:r>
          </a:p>
          <a:p>
            <a:pPr algn="ctr" eaLnBrk="1" hangingPunct="1"/>
            <a:r>
              <a:rPr lang="de-DE" altLang="de-DE" b="1">
                <a:solidFill>
                  <a:srgbClr val="000000"/>
                </a:solidFill>
                <a:cs typeface="Arial" panose="020B0604020202020204" pitchFamily="34" charset="0"/>
              </a:rPr>
              <a:t>Patienten</a:t>
            </a:r>
            <a:endParaRPr lang="en-US" altLang="de-DE" b="1">
              <a:solidFill>
                <a:srgbClr val="000000"/>
              </a:solidFill>
              <a:cs typeface="Arial" panose="020B0604020202020204" pitchFamily="34" charset="0"/>
            </a:endParaRPr>
          </a:p>
        </p:txBody>
      </p:sp>
      <p:sp>
        <p:nvSpPr>
          <p:cNvPr id="47125" name="Text Box 19"/>
          <p:cNvSpPr txBox="1">
            <a:spLocks noChangeArrowheads="1"/>
          </p:cNvSpPr>
          <p:nvPr/>
        </p:nvSpPr>
        <p:spPr bwMode="auto">
          <a:xfrm>
            <a:off x="3176588" y="2027238"/>
            <a:ext cx="14938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7" tIns="45490" rIns="90987" bIns="454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1700" b="1">
                <a:solidFill>
                  <a:srgbClr val="FFFFFF"/>
                </a:solidFill>
                <a:cs typeface="Arial" panose="020B0604020202020204" pitchFamily="34" charset="0"/>
              </a:rPr>
              <a:t>&lt; 150</a:t>
            </a:r>
            <a:endParaRPr lang="en-US" altLang="de-DE" sz="1700" b="1">
              <a:solidFill>
                <a:srgbClr val="FFFFFF"/>
              </a:solidFill>
              <a:cs typeface="Arial" panose="020B0604020202020204" pitchFamily="34" charset="0"/>
            </a:endParaRPr>
          </a:p>
        </p:txBody>
      </p:sp>
      <p:sp>
        <p:nvSpPr>
          <p:cNvPr id="47126" name="Text Box 20"/>
          <p:cNvSpPr txBox="1">
            <a:spLocks noChangeArrowheads="1"/>
          </p:cNvSpPr>
          <p:nvPr/>
        </p:nvSpPr>
        <p:spPr bwMode="auto">
          <a:xfrm>
            <a:off x="3267075" y="1155700"/>
            <a:ext cx="1317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7" tIns="45490" rIns="90987" bIns="454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b="1">
                <a:solidFill>
                  <a:srgbClr val="000000"/>
                </a:solidFill>
                <a:cs typeface="Arial" panose="020B0604020202020204" pitchFamily="34" charset="0"/>
              </a:rPr>
              <a:t>Patienten</a:t>
            </a:r>
          </a:p>
          <a:p>
            <a:pPr algn="ctr" eaLnBrk="1" hangingPunct="1"/>
            <a:r>
              <a:rPr lang="de-DE" altLang="de-DE" b="1">
                <a:solidFill>
                  <a:srgbClr val="000000"/>
                </a:solidFill>
                <a:cs typeface="Arial" panose="020B0604020202020204" pitchFamily="34" charset="0"/>
              </a:rPr>
              <a:t>&gt; 80 Jahre</a:t>
            </a:r>
            <a:endParaRPr lang="en-US" altLang="de-DE" b="1">
              <a:solidFill>
                <a:srgbClr val="000000"/>
              </a:solidFill>
              <a:cs typeface="Arial" panose="020B0604020202020204" pitchFamily="34" charset="0"/>
            </a:endParaRPr>
          </a:p>
        </p:txBody>
      </p:sp>
      <p:sp>
        <p:nvSpPr>
          <p:cNvPr id="47127" name="Text Box 23"/>
          <p:cNvSpPr txBox="1">
            <a:spLocks noChangeArrowheads="1"/>
          </p:cNvSpPr>
          <p:nvPr/>
        </p:nvSpPr>
        <p:spPr bwMode="auto">
          <a:xfrm>
            <a:off x="5075238" y="1430338"/>
            <a:ext cx="1300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7" tIns="45490" rIns="90987" bIns="454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b="1">
                <a:solidFill>
                  <a:srgbClr val="000000"/>
                </a:solidFill>
                <a:cs typeface="Arial" panose="020B0604020202020204" pitchFamily="34" charset="0"/>
              </a:rPr>
              <a:t>Diabetiker</a:t>
            </a:r>
            <a:endParaRPr lang="en-US" altLang="de-DE" b="1">
              <a:solidFill>
                <a:srgbClr val="000000"/>
              </a:solidFill>
              <a:cs typeface="Arial" panose="020B0604020202020204" pitchFamily="34" charset="0"/>
            </a:endParaRPr>
          </a:p>
        </p:txBody>
      </p:sp>
      <p:sp>
        <p:nvSpPr>
          <p:cNvPr id="47128" name="Text Box 24"/>
          <p:cNvSpPr txBox="1">
            <a:spLocks noChangeArrowheads="1"/>
          </p:cNvSpPr>
          <p:nvPr/>
        </p:nvSpPr>
        <p:spPr bwMode="auto">
          <a:xfrm>
            <a:off x="4954588" y="3114675"/>
            <a:ext cx="153828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7" tIns="45490" rIns="90987" bIns="454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1700" b="1">
                <a:solidFill>
                  <a:srgbClr val="FFFFFF"/>
                </a:solidFill>
                <a:cs typeface="Arial" panose="020B0604020202020204" pitchFamily="34" charset="0"/>
              </a:rPr>
              <a:t>&lt; 140/90</a:t>
            </a:r>
            <a:endParaRPr lang="en-US" altLang="de-DE" sz="1700" b="1">
              <a:solidFill>
                <a:srgbClr val="FFFFFF"/>
              </a:solidFill>
              <a:cs typeface="Arial" panose="020B0604020202020204" pitchFamily="34" charset="0"/>
            </a:endParaRPr>
          </a:p>
        </p:txBody>
      </p:sp>
      <p:sp>
        <p:nvSpPr>
          <p:cNvPr id="47129" name="AutoShape 26"/>
          <p:cNvSpPr>
            <a:spLocks noChangeArrowheads="1"/>
          </p:cNvSpPr>
          <p:nvPr/>
        </p:nvSpPr>
        <p:spPr bwMode="auto">
          <a:xfrm rot="5400000">
            <a:off x="6976269" y="2978944"/>
            <a:ext cx="1114425" cy="1258887"/>
          </a:xfrm>
          <a:prstGeom prst="homePlate">
            <a:avLst>
              <a:gd name="adj" fmla="val 218"/>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987" tIns="45490" rIns="90987" bIns="454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de-DE" altLang="de-DE" b="1">
              <a:solidFill>
                <a:srgbClr val="000000"/>
              </a:solidFill>
              <a:cs typeface="Arial" panose="020B0604020202020204" pitchFamily="34" charset="0"/>
            </a:endParaRPr>
          </a:p>
        </p:txBody>
      </p:sp>
      <p:sp>
        <p:nvSpPr>
          <p:cNvPr id="47130" name="Text Box 27"/>
          <p:cNvSpPr txBox="1">
            <a:spLocks noChangeArrowheads="1"/>
          </p:cNvSpPr>
          <p:nvPr/>
        </p:nvSpPr>
        <p:spPr bwMode="auto">
          <a:xfrm>
            <a:off x="6915150" y="1155700"/>
            <a:ext cx="1222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7" tIns="45490" rIns="90987" bIns="454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b="1">
                <a:solidFill>
                  <a:srgbClr val="000000"/>
                </a:solidFill>
                <a:cs typeface="Arial" panose="020B0604020202020204" pitchFamily="34" charset="0"/>
              </a:rPr>
              <a:t>KHK</a:t>
            </a:r>
          </a:p>
          <a:p>
            <a:pPr algn="ctr" eaLnBrk="1" hangingPunct="1"/>
            <a:r>
              <a:rPr lang="de-DE" altLang="de-DE" b="1">
                <a:solidFill>
                  <a:srgbClr val="000000"/>
                </a:solidFill>
                <a:cs typeface="Arial" panose="020B0604020202020204" pitchFamily="34" charset="0"/>
              </a:rPr>
              <a:t>Patienten</a:t>
            </a:r>
            <a:endParaRPr lang="en-US" altLang="de-DE" b="1">
              <a:solidFill>
                <a:srgbClr val="000000"/>
              </a:solidFill>
              <a:cs typeface="Arial" panose="020B0604020202020204" pitchFamily="34" charset="0"/>
            </a:endParaRPr>
          </a:p>
        </p:txBody>
      </p:sp>
      <p:sp>
        <p:nvSpPr>
          <p:cNvPr id="47131" name="Text Box 28"/>
          <p:cNvSpPr txBox="1">
            <a:spLocks noChangeArrowheads="1"/>
          </p:cNvSpPr>
          <p:nvPr/>
        </p:nvSpPr>
        <p:spPr bwMode="auto">
          <a:xfrm>
            <a:off x="6770688" y="3097213"/>
            <a:ext cx="15382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7" tIns="45490" rIns="90987" bIns="454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1700" b="1">
                <a:solidFill>
                  <a:srgbClr val="FFFFFF"/>
                </a:solidFill>
                <a:cs typeface="Arial" panose="020B0604020202020204" pitchFamily="34" charset="0"/>
              </a:rPr>
              <a:t>139</a:t>
            </a:r>
            <a:endParaRPr lang="en-US" altLang="de-DE" sz="1700" b="1">
              <a:solidFill>
                <a:srgbClr val="FFFFFF"/>
              </a:solidFill>
              <a:cs typeface="Arial" panose="020B0604020202020204" pitchFamily="34" charset="0"/>
            </a:endParaRPr>
          </a:p>
        </p:txBody>
      </p:sp>
      <p:sp>
        <p:nvSpPr>
          <p:cNvPr id="533532" name="Line 29"/>
          <p:cNvSpPr>
            <a:spLocks noChangeShapeType="1"/>
          </p:cNvSpPr>
          <p:nvPr/>
        </p:nvSpPr>
        <p:spPr bwMode="auto">
          <a:xfrm>
            <a:off x="1036638" y="3049588"/>
            <a:ext cx="7294562" cy="0"/>
          </a:xfrm>
          <a:prstGeom prst="line">
            <a:avLst/>
          </a:prstGeom>
          <a:noFill/>
          <a:ln w="28575">
            <a:solidFill>
              <a:srgbClr val="CC0000"/>
            </a:solidFill>
            <a:round/>
            <a:headEnd/>
            <a:tailEnd/>
          </a:ln>
          <a:effectLst>
            <a:outerShdw dist="17961" dir="2700000" algn="ctr" rotWithShape="0">
              <a:schemeClr val="tx1"/>
            </a:outerShdw>
          </a:effectLst>
        </p:spPr>
        <p:txBody>
          <a:bodyPr lIns="90987" tIns="45490" rIns="90987" bIns="45490"/>
          <a:lstStyle/>
          <a:p>
            <a:pPr>
              <a:defRPr/>
            </a:pPr>
            <a:endParaRPr lang="de-DE"/>
          </a:p>
        </p:txBody>
      </p:sp>
      <p:sp>
        <p:nvSpPr>
          <p:cNvPr id="47133" name="Line 30"/>
          <p:cNvSpPr>
            <a:spLocks noChangeShapeType="1"/>
          </p:cNvSpPr>
          <p:nvPr/>
        </p:nvSpPr>
        <p:spPr bwMode="auto">
          <a:xfrm>
            <a:off x="969963" y="5273675"/>
            <a:ext cx="68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90987" tIns="45490" rIns="90987" bIns="45490"/>
          <a:lstStyle/>
          <a:p>
            <a:endParaRPr lang="de-DE"/>
          </a:p>
        </p:txBody>
      </p:sp>
      <p:sp>
        <p:nvSpPr>
          <p:cNvPr id="47134" name="Line 32"/>
          <p:cNvSpPr>
            <a:spLocks noChangeShapeType="1"/>
          </p:cNvSpPr>
          <p:nvPr/>
        </p:nvSpPr>
        <p:spPr bwMode="auto">
          <a:xfrm>
            <a:off x="1036638" y="1939925"/>
            <a:ext cx="7294562" cy="0"/>
          </a:xfrm>
          <a:prstGeom prst="line">
            <a:avLst/>
          </a:prstGeom>
          <a:noFill/>
          <a:ln w="19050">
            <a:solidFill>
              <a:schemeClr val="bg2"/>
            </a:solidFill>
            <a:prstDash val="sysDot"/>
            <a:round/>
            <a:headEnd/>
            <a:tailEnd/>
          </a:ln>
          <a:extLst>
            <a:ext uri="{909E8E84-426E-40DD-AFC4-6F175D3DCCD1}">
              <a14:hiddenFill xmlns:a14="http://schemas.microsoft.com/office/drawing/2010/main">
                <a:noFill/>
              </a14:hiddenFill>
            </a:ext>
          </a:extLst>
        </p:spPr>
        <p:txBody>
          <a:bodyPr lIns="90987" tIns="45490" rIns="90987" bIns="45490"/>
          <a:lstStyle/>
          <a:p>
            <a:endParaRPr lang="de-DE"/>
          </a:p>
        </p:txBody>
      </p:sp>
      <p:sp>
        <p:nvSpPr>
          <p:cNvPr id="47135" name="Line 33"/>
          <p:cNvSpPr>
            <a:spLocks noChangeShapeType="1"/>
          </p:cNvSpPr>
          <p:nvPr/>
        </p:nvSpPr>
        <p:spPr bwMode="auto">
          <a:xfrm>
            <a:off x="1036638" y="4160838"/>
            <a:ext cx="7294562" cy="0"/>
          </a:xfrm>
          <a:prstGeom prst="line">
            <a:avLst/>
          </a:prstGeom>
          <a:noFill/>
          <a:ln w="19050">
            <a:solidFill>
              <a:schemeClr val="bg2"/>
            </a:solidFill>
            <a:prstDash val="sysDot"/>
            <a:round/>
            <a:headEnd/>
            <a:tailEnd/>
          </a:ln>
          <a:extLst>
            <a:ext uri="{909E8E84-426E-40DD-AFC4-6F175D3DCCD1}">
              <a14:hiddenFill xmlns:a14="http://schemas.microsoft.com/office/drawing/2010/main">
                <a:noFill/>
              </a14:hiddenFill>
            </a:ext>
          </a:extLst>
        </p:spPr>
        <p:txBody>
          <a:bodyPr lIns="90987" tIns="45490" rIns="90987" bIns="45490"/>
          <a:lstStyle/>
          <a:p>
            <a:endParaRPr lang="de-DE"/>
          </a:p>
        </p:txBody>
      </p:sp>
      <p:sp>
        <p:nvSpPr>
          <p:cNvPr id="47136" name="Text Box 34"/>
          <p:cNvSpPr txBox="1">
            <a:spLocks noChangeArrowheads="1"/>
          </p:cNvSpPr>
          <p:nvPr/>
        </p:nvSpPr>
        <p:spPr bwMode="auto">
          <a:xfrm>
            <a:off x="6770688" y="3803650"/>
            <a:ext cx="153828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7" tIns="45490" rIns="90987" bIns="454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1700" b="1">
                <a:solidFill>
                  <a:srgbClr val="FFFFFF"/>
                </a:solidFill>
                <a:cs typeface="Arial" panose="020B0604020202020204" pitchFamily="34" charset="0"/>
              </a:rPr>
              <a:t>130</a:t>
            </a:r>
            <a:endParaRPr lang="en-US" altLang="de-DE" sz="1700" b="1">
              <a:solidFill>
                <a:srgbClr val="FFFFFF"/>
              </a:solidFill>
              <a:cs typeface="Arial" panose="020B0604020202020204" pitchFamily="34" charset="0"/>
            </a:endParaRPr>
          </a:p>
        </p:txBody>
      </p:sp>
      <p:sp>
        <p:nvSpPr>
          <p:cNvPr id="47137" name="Line 35"/>
          <p:cNvSpPr>
            <a:spLocks noChangeShapeType="1"/>
          </p:cNvSpPr>
          <p:nvPr/>
        </p:nvSpPr>
        <p:spPr bwMode="auto">
          <a:xfrm>
            <a:off x="7513638" y="3432175"/>
            <a:ext cx="0" cy="40322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lIns="90987" tIns="45490" rIns="90987" bIns="45490"/>
          <a:lstStyle/>
          <a:p>
            <a:endParaRPr lang="de-DE"/>
          </a:p>
        </p:txBody>
      </p:sp>
      <p:sp>
        <p:nvSpPr>
          <p:cNvPr id="47138" name="Ellipse 34"/>
          <p:cNvSpPr>
            <a:spLocks noChangeArrowheads="1"/>
          </p:cNvSpPr>
          <p:nvPr/>
        </p:nvSpPr>
        <p:spPr bwMode="auto">
          <a:xfrm>
            <a:off x="5783263" y="1430338"/>
            <a:ext cx="914400" cy="1730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de-DE" altLang="de-DE" sz="800" b="1">
              <a:solidFill>
                <a:srgbClr val="000000"/>
              </a:solidFill>
              <a:cs typeface="Arial" panose="020B0604020202020204" pitchFamily="34" charset="0"/>
            </a:endParaRPr>
          </a:p>
        </p:txBody>
      </p:sp>
      <p:sp>
        <p:nvSpPr>
          <p:cNvPr id="36" name="Textfeld 35"/>
          <p:cNvSpPr txBox="1">
            <a:spLocks noChangeArrowheads="1"/>
          </p:cNvSpPr>
          <p:nvPr/>
        </p:nvSpPr>
        <p:spPr bwMode="auto">
          <a:xfrm>
            <a:off x="1260475" y="5273675"/>
            <a:ext cx="7051675" cy="915988"/>
          </a:xfrm>
          <a:prstGeom prst="rect">
            <a:avLst/>
          </a:prstGeom>
          <a:solidFill>
            <a:srgbClr val="FBE1E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dirty="0">
                <a:ea typeface="MS PGothic" panose="020B0600070205080204" pitchFamily="34" charset="-128"/>
                <a:cs typeface="Arial" panose="020B0604020202020204" pitchFamily="34" charset="0"/>
              </a:rPr>
              <a:t>… stabile </a:t>
            </a:r>
            <a:r>
              <a:rPr lang="de-DE" altLang="de-DE" dirty="0" err="1">
                <a:ea typeface="MS PGothic" panose="020B0600070205080204" pitchFamily="34" charset="-128"/>
                <a:cs typeface="Arial" panose="020B0604020202020204" pitchFamily="34" charset="0"/>
              </a:rPr>
              <a:t>normotone</a:t>
            </a:r>
            <a:r>
              <a:rPr lang="de-DE" altLang="de-DE" dirty="0">
                <a:ea typeface="MS PGothic" panose="020B0600070205080204" pitchFamily="34" charset="-128"/>
                <a:cs typeface="Arial" panose="020B0604020202020204" pitchFamily="34" charset="0"/>
              </a:rPr>
              <a:t> Blutdruckwerte mit einer signifikanten Nachtabsenkung (</a:t>
            </a:r>
            <a:r>
              <a:rPr lang="de-DE" altLang="de-DE" dirty="0" err="1">
                <a:ea typeface="MS PGothic" panose="020B0600070205080204" pitchFamily="34" charset="-128"/>
                <a:cs typeface="Arial" panose="020B0604020202020204" pitchFamily="34" charset="0"/>
              </a:rPr>
              <a:t>dipper</a:t>
            </a:r>
            <a:r>
              <a:rPr lang="de-DE" altLang="de-DE" dirty="0">
                <a:ea typeface="MS PGothic" panose="020B0600070205080204" pitchFamily="34" charset="-128"/>
                <a:cs typeface="Arial" panose="020B0604020202020204" pitchFamily="34" charset="0"/>
              </a:rPr>
              <a:t>), einer geringen Blutdruckvariabilität  und einer normalen Blutdruckamplitude</a:t>
            </a:r>
          </a:p>
        </p:txBody>
      </p:sp>
      <p:sp>
        <p:nvSpPr>
          <p:cNvPr id="2" name="Titel 1"/>
          <p:cNvSpPr>
            <a:spLocks noGrp="1"/>
          </p:cNvSpPr>
          <p:nvPr>
            <p:ph type="title"/>
          </p:nvPr>
        </p:nvSpPr>
        <p:spPr/>
        <p:txBody>
          <a:bodyPr/>
          <a:lstStyle/>
          <a:p>
            <a:r>
              <a:rPr lang="de-DE" altLang="de-DE" dirty="0">
                <a:ea typeface="MS PGothic" panose="020B0600070205080204" pitchFamily="34" charset="-128"/>
              </a:rPr>
              <a:t>Zielblutdruck 2009</a:t>
            </a:r>
            <a:endParaRPr lang="de-DE" dirty="0"/>
          </a:p>
        </p:txBody>
      </p:sp>
    </p:spTree>
    <p:extLst>
      <p:ext uri="{BB962C8B-B14F-4D97-AF65-F5344CB8AC3E}">
        <p14:creationId xmlns:p14="http://schemas.microsoft.com/office/powerpoint/2010/main" val="7407062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strVal val="#ppt_w*0.70"/>
                                          </p:val>
                                        </p:tav>
                                        <p:tav tm="100000">
                                          <p:val>
                                            <p:strVal val="#ppt_w"/>
                                          </p:val>
                                        </p:tav>
                                      </p:tavLst>
                                    </p:anim>
                                    <p:anim calcmode="lin" valueType="num">
                                      <p:cBhvr>
                                        <p:cTn id="8" dur="1000" fill="hold"/>
                                        <p:tgtEl>
                                          <p:spTgt spid="36"/>
                                        </p:tgtEl>
                                        <p:attrNameLst>
                                          <p:attrName>ppt_h</p:attrName>
                                        </p:attrNameLst>
                                      </p:cBhvr>
                                      <p:tavLst>
                                        <p:tav tm="0">
                                          <p:val>
                                            <p:strVal val="#ppt_h"/>
                                          </p:val>
                                        </p:tav>
                                        <p:tav tm="100000">
                                          <p:val>
                                            <p:strVal val="#ppt_h"/>
                                          </p:val>
                                        </p:tav>
                                      </p:tavLst>
                                    </p:anim>
                                    <p:animEffect transition="in" filter="fade">
                                      <p:cBhvr>
                                        <p:cTn id="9"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1A627B9-A545-616C-0F50-C7B7F291807E}"/>
              </a:ext>
            </a:extLst>
          </p:cNvPr>
          <p:cNvPicPr>
            <a:picLocks noGrp="1" noChangeAspect="1"/>
          </p:cNvPicPr>
          <p:nvPr>
            <p:ph idx="1"/>
          </p:nvPr>
        </p:nvPicPr>
        <p:blipFill>
          <a:blip r:embed="rId2"/>
          <a:stretch>
            <a:fillRect/>
          </a:stretch>
        </p:blipFill>
        <p:spPr>
          <a:xfrm>
            <a:off x="754063" y="1572309"/>
            <a:ext cx="7554912" cy="3545107"/>
          </a:xfrm>
        </p:spPr>
      </p:pic>
      <p:sp>
        <p:nvSpPr>
          <p:cNvPr id="3" name="Titel 2">
            <a:extLst>
              <a:ext uri="{FF2B5EF4-FFF2-40B4-BE49-F238E27FC236}">
                <a16:creationId xmlns:a16="http://schemas.microsoft.com/office/drawing/2014/main" id="{8D42719D-18B5-9308-D690-07E70EB312E7}"/>
              </a:ext>
            </a:extLst>
          </p:cNvPr>
          <p:cNvSpPr>
            <a:spLocks noGrp="1"/>
          </p:cNvSpPr>
          <p:nvPr>
            <p:ph type="title"/>
          </p:nvPr>
        </p:nvSpPr>
        <p:spPr/>
        <p:txBody>
          <a:bodyPr/>
          <a:lstStyle/>
          <a:p>
            <a:r>
              <a:rPr lang="de-DE" dirty="0"/>
              <a:t>Literatur</a:t>
            </a:r>
          </a:p>
        </p:txBody>
      </p:sp>
      <p:sp>
        <p:nvSpPr>
          <p:cNvPr id="7" name="Textfeld 6">
            <a:extLst>
              <a:ext uri="{FF2B5EF4-FFF2-40B4-BE49-F238E27FC236}">
                <a16:creationId xmlns:a16="http://schemas.microsoft.com/office/drawing/2014/main" id="{EB6091B2-1FBD-6E61-BD81-0614B7142F0F}"/>
              </a:ext>
            </a:extLst>
          </p:cNvPr>
          <p:cNvSpPr txBox="1"/>
          <p:nvPr/>
        </p:nvSpPr>
        <p:spPr>
          <a:xfrm>
            <a:off x="1043608" y="5253018"/>
            <a:ext cx="6264696" cy="268150"/>
          </a:xfrm>
          <a:prstGeom prst="rect">
            <a:avLst/>
          </a:prstGeom>
          <a:noFill/>
        </p:spPr>
        <p:txBody>
          <a:bodyPr wrap="square">
            <a:spAutoFit/>
          </a:bodyPr>
          <a:lstStyle/>
          <a:p>
            <a:r>
              <a:rPr lang="de-DE" sz="1100" b="0" i="0" u="none" strike="noStrike" baseline="0" dirty="0">
                <a:solidFill>
                  <a:srgbClr val="231F20"/>
                </a:solidFill>
                <a:latin typeface="AdvTT1875e499"/>
              </a:rPr>
              <a:t>Markus </a:t>
            </a:r>
            <a:r>
              <a:rPr lang="de-DE" sz="1100" b="0" i="0" u="none" strike="noStrike" baseline="0" dirty="0" err="1">
                <a:solidFill>
                  <a:srgbClr val="231F20"/>
                </a:solidFill>
                <a:latin typeface="AdvTT1875e499"/>
              </a:rPr>
              <a:t>Bleckwenn</a:t>
            </a:r>
            <a:r>
              <a:rPr lang="de-DE" sz="1100" b="0" i="0" u="none" strike="noStrike" baseline="0" dirty="0">
                <a:solidFill>
                  <a:srgbClr val="231F20"/>
                </a:solidFill>
                <a:latin typeface="AdvTT1875e499"/>
              </a:rPr>
              <a:t> et al. Behandlung der arteriellen</a:t>
            </a:r>
            <a:r>
              <a:rPr lang="de-DE" sz="1100" b="0" i="0" u="none" strike="noStrike" baseline="0" dirty="0">
                <a:solidFill>
                  <a:srgbClr val="231F20"/>
                </a:solidFill>
                <a:latin typeface="AdvTT1875e499+20"/>
              </a:rPr>
              <a:t>… </a:t>
            </a:r>
            <a:r>
              <a:rPr lang="de-DE" sz="1100" b="0" i="0" u="none" strike="noStrike" baseline="0" dirty="0">
                <a:solidFill>
                  <a:srgbClr val="231F20"/>
                </a:solidFill>
                <a:latin typeface="AdvTT1875e499"/>
              </a:rPr>
              <a:t>Allgemeinmedizin up2date 2021; 2: 327</a:t>
            </a:r>
            <a:r>
              <a:rPr lang="de-DE" sz="1100" b="0" i="0" u="none" strike="noStrike" baseline="0" dirty="0">
                <a:solidFill>
                  <a:srgbClr val="231F20"/>
                </a:solidFill>
                <a:latin typeface="AdvTT1875e499+20"/>
              </a:rPr>
              <a:t>–</a:t>
            </a:r>
            <a:r>
              <a:rPr lang="de-DE" sz="1100" b="0" i="0" u="none" strike="noStrike" baseline="0" dirty="0">
                <a:solidFill>
                  <a:srgbClr val="231F20"/>
                </a:solidFill>
                <a:latin typeface="AdvTT1875e499"/>
              </a:rPr>
              <a:t>338  </a:t>
            </a:r>
            <a:endParaRPr lang="de-DE" sz="1100" dirty="0"/>
          </a:p>
        </p:txBody>
      </p:sp>
    </p:spTree>
    <p:extLst>
      <p:ext uri="{BB962C8B-B14F-4D97-AF65-F5344CB8AC3E}">
        <p14:creationId xmlns:p14="http://schemas.microsoft.com/office/powerpoint/2010/main" val="149893480"/>
      </p:ext>
    </p:extLst>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632629" y="1772816"/>
            <a:ext cx="7679353" cy="3096343"/>
          </a:xfrm>
          <a:prstGeom prst="rect">
            <a:avLst/>
          </a:prstGeom>
        </p:spPr>
      </p:pic>
      <p:sp>
        <p:nvSpPr>
          <p:cNvPr id="3" name="Titel 2"/>
          <p:cNvSpPr>
            <a:spLocks noGrp="1"/>
          </p:cNvSpPr>
          <p:nvPr>
            <p:ph type="title"/>
          </p:nvPr>
        </p:nvSpPr>
        <p:spPr/>
        <p:txBody>
          <a:bodyPr/>
          <a:lstStyle/>
          <a:p>
            <a:endParaRPr lang="de-DE"/>
          </a:p>
        </p:txBody>
      </p:sp>
    </p:spTree>
    <p:extLst>
      <p:ext uri="{BB962C8B-B14F-4D97-AF65-F5344CB8AC3E}">
        <p14:creationId xmlns:p14="http://schemas.microsoft.com/office/powerpoint/2010/main" val="1665059793"/>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76238" y="612775"/>
            <a:ext cx="838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5000"/>
              </a:lnSpc>
            </a:pPr>
            <a:endParaRPr lang="de-DE" altLang="de-DE" sz="2600" b="1" dirty="0"/>
          </a:p>
        </p:txBody>
      </p:sp>
      <p:pic>
        <p:nvPicPr>
          <p:cNvPr id="440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9525" y="3016250"/>
            <a:ext cx="758825"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b="31885"/>
          <a:stretch>
            <a:fillRect/>
          </a:stretch>
        </p:blipFill>
        <p:spPr bwMode="auto">
          <a:xfrm>
            <a:off x="2863850" y="3409950"/>
            <a:ext cx="9525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0938" y="1662113"/>
            <a:ext cx="11287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3000" y="5595938"/>
            <a:ext cx="15208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63" name="Text Box 7"/>
          <p:cNvSpPr txBox="1">
            <a:spLocks noChangeArrowheads="1"/>
          </p:cNvSpPr>
          <p:nvPr/>
        </p:nvSpPr>
        <p:spPr bwMode="auto">
          <a:xfrm>
            <a:off x="406400" y="2338388"/>
            <a:ext cx="2709863" cy="1082675"/>
          </a:xfrm>
          <a:prstGeom prst="rect">
            <a:avLst/>
          </a:prstGeom>
          <a:noFill/>
          <a:ln w="9525">
            <a:noFill/>
            <a:miter lim="800000"/>
            <a:headEnd/>
            <a:tailEnd/>
          </a:ln>
          <a:effectLst/>
        </p:spPr>
        <p:txBody>
          <a:bodyPr lIns="0" rIns="0">
            <a:spAutoFit/>
          </a:bodyPr>
          <a:lstStyle/>
          <a:p>
            <a:pPr eaLnBrk="0" hangingPunct="0">
              <a:spcBef>
                <a:spcPct val="25000"/>
              </a:spcBef>
              <a:defRPr/>
            </a:pPr>
            <a:r>
              <a:rPr lang="de-DE" sz="2000" b="1">
                <a:solidFill>
                  <a:schemeClr val="tx2"/>
                </a:solidFill>
                <a:effectLst>
                  <a:outerShdw blurRad="38100" dist="38100" dir="2700000" algn="tl">
                    <a:srgbClr val="C0C0C0"/>
                  </a:outerShdw>
                </a:effectLst>
              </a:rPr>
              <a:t>Diuretika</a:t>
            </a:r>
          </a:p>
          <a:p>
            <a:pPr eaLnBrk="0" hangingPunct="0">
              <a:spcBef>
                <a:spcPct val="25000"/>
              </a:spcBef>
              <a:defRPr/>
            </a:pPr>
            <a:r>
              <a:rPr lang="de-DE" sz="2000">
                <a:solidFill>
                  <a:schemeClr val="tx2"/>
                </a:solidFill>
              </a:rPr>
              <a:t>Na</a:t>
            </a:r>
            <a:r>
              <a:rPr lang="de-DE" sz="2000" baseline="30000">
                <a:solidFill>
                  <a:schemeClr val="tx2"/>
                </a:solidFill>
              </a:rPr>
              <a:t>+</a:t>
            </a:r>
            <a:r>
              <a:rPr lang="de-DE" sz="2000">
                <a:solidFill>
                  <a:schemeClr val="tx2"/>
                </a:solidFill>
              </a:rPr>
              <a:t>/Cl</a:t>
            </a:r>
            <a:r>
              <a:rPr lang="de-DE" sz="2000" baseline="42000">
                <a:solidFill>
                  <a:schemeClr val="tx2"/>
                </a:solidFill>
              </a:rPr>
              <a:t>-</a:t>
            </a:r>
            <a:r>
              <a:rPr lang="de-DE" sz="2000">
                <a:solidFill>
                  <a:schemeClr val="tx2"/>
                </a:solidFill>
              </a:rPr>
              <a:t>/H</a:t>
            </a:r>
            <a:r>
              <a:rPr lang="de-DE" sz="2000" baseline="-25000">
                <a:solidFill>
                  <a:schemeClr val="tx2"/>
                </a:solidFill>
              </a:rPr>
              <a:t>2</a:t>
            </a:r>
            <a:r>
              <a:rPr lang="de-DE" sz="2000">
                <a:solidFill>
                  <a:schemeClr val="tx2"/>
                </a:solidFill>
              </a:rPr>
              <a:t>O-Exkretion </a:t>
            </a:r>
            <a:r>
              <a:rPr lang="de-DE" sz="2000">
                <a:solidFill>
                  <a:schemeClr val="tx2"/>
                </a:solidFill>
                <a:latin typeface="Wingdings" pitchFamily="2" charset="2"/>
              </a:rPr>
              <a:t>á</a:t>
            </a:r>
            <a:endParaRPr lang="de-DE" sz="2000">
              <a:solidFill>
                <a:schemeClr val="tx2"/>
              </a:solidFill>
            </a:endParaRPr>
          </a:p>
        </p:txBody>
      </p:sp>
      <p:sp>
        <p:nvSpPr>
          <p:cNvPr id="377864" name="Text Box 8"/>
          <p:cNvSpPr txBox="1">
            <a:spLocks noChangeArrowheads="1"/>
          </p:cNvSpPr>
          <p:nvPr/>
        </p:nvSpPr>
        <p:spPr bwMode="auto">
          <a:xfrm>
            <a:off x="406400" y="3405188"/>
            <a:ext cx="2522538" cy="777875"/>
          </a:xfrm>
          <a:prstGeom prst="rect">
            <a:avLst/>
          </a:prstGeom>
          <a:noFill/>
          <a:ln w="9525">
            <a:noFill/>
            <a:miter lim="800000"/>
            <a:headEnd/>
            <a:tailEnd/>
          </a:ln>
          <a:effectLst/>
        </p:spPr>
        <p:txBody>
          <a:bodyPr lIns="0" rIns="0">
            <a:spAutoFit/>
          </a:bodyPr>
          <a:lstStyle/>
          <a:p>
            <a:pPr eaLnBrk="0" hangingPunct="0">
              <a:spcBef>
                <a:spcPct val="25000"/>
              </a:spcBef>
              <a:defRPr/>
            </a:pPr>
            <a:r>
              <a:rPr lang="de-DE" sz="2000" b="1">
                <a:solidFill>
                  <a:schemeClr val="tx2"/>
                </a:solidFill>
                <a:effectLst>
                  <a:outerShdw blurRad="38100" dist="38100" dir="2700000" algn="tl">
                    <a:srgbClr val="C0C0C0"/>
                  </a:outerShdw>
                </a:effectLst>
                <a:latin typeface="Symbol" pitchFamily="18" charset="2"/>
              </a:rPr>
              <a:t>b</a:t>
            </a:r>
            <a:r>
              <a:rPr lang="de-DE" sz="2000" b="1">
                <a:solidFill>
                  <a:schemeClr val="tx2"/>
                </a:solidFill>
                <a:effectLst>
                  <a:outerShdw blurRad="38100" dist="38100" dir="2700000" algn="tl">
                    <a:srgbClr val="C0C0C0"/>
                  </a:outerShdw>
                </a:effectLst>
              </a:rPr>
              <a:t>-Blocker</a:t>
            </a:r>
          </a:p>
          <a:p>
            <a:pPr eaLnBrk="0" hangingPunct="0">
              <a:spcBef>
                <a:spcPct val="25000"/>
              </a:spcBef>
              <a:defRPr/>
            </a:pPr>
            <a:r>
              <a:rPr lang="de-DE" sz="2000">
                <a:solidFill>
                  <a:schemeClr val="tx2"/>
                </a:solidFill>
              </a:rPr>
              <a:t>Reninausschüttung </a:t>
            </a:r>
            <a:r>
              <a:rPr lang="de-DE" sz="2000">
                <a:solidFill>
                  <a:schemeClr val="tx2"/>
                </a:solidFill>
                <a:latin typeface="Wingdings" pitchFamily="2" charset="2"/>
              </a:rPr>
              <a:t>â</a:t>
            </a:r>
            <a:endParaRPr lang="de-DE">
              <a:solidFill>
                <a:schemeClr val="tx2"/>
              </a:solidFill>
              <a:latin typeface="Wingdings" pitchFamily="2" charset="2"/>
            </a:endParaRPr>
          </a:p>
        </p:txBody>
      </p:sp>
      <p:sp>
        <p:nvSpPr>
          <p:cNvPr id="377865" name="Text Box 9"/>
          <p:cNvSpPr txBox="1">
            <a:spLocks noChangeArrowheads="1"/>
          </p:cNvSpPr>
          <p:nvPr/>
        </p:nvSpPr>
        <p:spPr bwMode="auto">
          <a:xfrm>
            <a:off x="406400" y="4579938"/>
            <a:ext cx="2743200" cy="1387475"/>
          </a:xfrm>
          <a:prstGeom prst="rect">
            <a:avLst/>
          </a:prstGeom>
          <a:noFill/>
          <a:ln w="9525">
            <a:noFill/>
            <a:miter lim="800000"/>
            <a:headEnd/>
            <a:tailEnd/>
          </a:ln>
          <a:effectLst/>
        </p:spPr>
        <p:txBody>
          <a:bodyPr lIns="0" rIns="0">
            <a:spAutoFit/>
          </a:bodyPr>
          <a:lstStyle/>
          <a:p>
            <a:pPr eaLnBrk="0" hangingPunct="0">
              <a:spcBef>
                <a:spcPct val="25000"/>
              </a:spcBef>
              <a:defRPr/>
            </a:pPr>
            <a:r>
              <a:rPr lang="de-DE" sz="2000" b="1">
                <a:solidFill>
                  <a:schemeClr val="tx2"/>
                </a:solidFill>
                <a:effectLst>
                  <a:outerShdw blurRad="38100" dist="38100" dir="2700000" algn="tl">
                    <a:srgbClr val="C0C0C0"/>
                  </a:outerShdw>
                </a:effectLst>
              </a:rPr>
              <a:t>A-II-Antagonisten/</a:t>
            </a:r>
            <a:br>
              <a:rPr lang="de-DE" sz="2000" b="1">
                <a:solidFill>
                  <a:schemeClr val="tx2"/>
                </a:solidFill>
                <a:effectLst>
                  <a:outerShdw blurRad="38100" dist="38100" dir="2700000" algn="tl">
                    <a:srgbClr val="C0C0C0"/>
                  </a:outerShdw>
                </a:effectLst>
              </a:rPr>
            </a:br>
            <a:r>
              <a:rPr lang="de-DE" sz="2000" b="1">
                <a:solidFill>
                  <a:schemeClr val="tx2"/>
                </a:solidFill>
                <a:effectLst>
                  <a:outerShdw blurRad="38100" dist="38100" dir="2700000" algn="tl">
                    <a:srgbClr val="C0C0C0"/>
                  </a:outerShdw>
                </a:effectLst>
              </a:rPr>
              <a:t>ACE-Hemmer </a:t>
            </a:r>
          </a:p>
          <a:p>
            <a:pPr eaLnBrk="0" hangingPunct="0">
              <a:spcBef>
                <a:spcPct val="25000"/>
              </a:spcBef>
              <a:defRPr/>
            </a:pPr>
            <a:r>
              <a:rPr lang="de-DE" sz="2000">
                <a:solidFill>
                  <a:schemeClr val="tx2"/>
                </a:solidFill>
              </a:rPr>
              <a:t>Aldosteronsekretion </a:t>
            </a:r>
            <a:r>
              <a:rPr lang="de-DE" sz="2000">
                <a:solidFill>
                  <a:schemeClr val="tx2"/>
                </a:solidFill>
                <a:latin typeface="Wingdings" pitchFamily="2" charset="2"/>
              </a:rPr>
              <a:t>â</a:t>
            </a:r>
          </a:p>
          <a:p>
            <a:pPr eaLnBrk="0" hangingPunct="0">
              <a:defRPr/>
            </a:pPr>
            <a:endParaRPr lang="de-DE" sz="2000">
              <a:solidFill>
                <a:schemeClr val="tx2"/>
              </a:solidFill>
              <a:latin typeface="Wingdings" pitchFamily="2" charset="2"/>
            </a:endParaRPr>
          </a:p>
        </p:txBody>
      </p:sp>
      <p:sp>
        <p:nvSpPr>
          <p:cNvPr id="377866" name="Text Box 10"/>
          <p:cNvSpPr txBox="1">
            <a:spLocks noChangeArrowheads="1"/>
          </p:cNvSpPr>
          <p:nvPr/>
        </p:nvSpPr>
        <p:spPr bwMode="auto">
          <a:xfrm>
            <a:off x="5367338" y="4110038"/>
            <a:ext cx="3414712" cy="1082675"/>
          </a:xfrm>
          <a:prstGeom prst="rect">
            <a:avLst/>
          </a:prstGeom>
          <a:noFill/>
          <a:ln w="9525">
            <a:noFill/>
            <a:miter lim="800000"/>
            <a:headEnd/>
            <a:tailEnd/>
          </a:ln>
          <a:effectLst/>
        </p:spPr>
        <p:txBody>
          <a:bodyPr>
            <a:spAutoFit/>
          </a:bodyPr>
          <a:lstStyle/>
          <a:p>
            <a:pPr algn="r" eaLnBrk="0" hangingPunct="0">
              <a:spcBef>
                <a:spcPct val="25000"/>
              </a:spcBef>
              <a:defRPr/>
            </a:pPr>
            <a:r>
              <a:rPr lang="de-DE" sz="2000" b="1">
                <a:solidFill>
                  <a:schemeClr val="tx2"/>
                </a:solidFill>
                <a:effectLst>
                  <a:outerShdw blurRad="38100" dist="38100" dir="2700000" algn="tl">
                    <a:srgbClr val="C0C0C0"/>
                  </a:outerShdw>
                </a:effectLst>
                <a:latin typeface="Symbol" pitchFamily="18" charset="2"/>
              </a:rPr>
              <a:t>a</a:t>
            </a:r>
            <a:r>
              <a:rPr lang="de-DE" sz="2000" b="1">
                <a:solidFill>
                  <a:schemeClr val="tx2"/>
                </a:solidFill>
                <a:effectLst>
                  <a:outerShdw blurRad="38100" dist="38100" dir="2700000" algn="tl">
                    <a:srgbClr val="C0C0C0"/>
                  </a:outerShdw>
                </a:effectLst>
              </a:rPr>
              <a:t>-Blocker/</a:t>
            </a:r>
            <a:r>
              <a:rPr lang="de-DE" sz="2000" b="1">
                <a:solidFill>
                  <a:schemeClr val="tx2"/>
                </a:solidFill>
                <a:effectLst>
                  <a:outerShdw blurRad="38100" dist="38100" dir="2700000" algn="tl">
                    <a:srgbClr val="C0C0C0"/>
                  </a:outerShdw>
                </a:effectLst>
                <a:latin typeface="Symbol" pitchFamily="18" charset="2"/>
              </a:rPr>
              <a:t>b</a:t>
            </a:r>
            <a:r>
              <a:rPr lang="de-DE" sz="2000" b="1">
                <a:solidFill>
                  <a:schemeClr val="tx2"/>
                </a:solidFill>
                <a:effectLst>
                  <a:outerShdw blurRad="38100" dist="38100" dir="2700000" algn="tl">
                    <a:srgbClr val="C0C0C0"/>
                  </a:outerShdw>
                </a:effectLst>
              </a:rPr>
              <a:t>-Blocker</a:t>
            </a:r>
            <a:endParaRPr lang="de-DE" b="1">
              <a:solidFill>
                <a:schemeClr val="tx2"/>
              </a:solidFill>
              <a:effectLst>
                <a:outerShdw blurRad="38100" dist="38100" dir="2700000" algn="tl">
                  <a:srgbClr val="C0C0C0"/>
                </a:outerShdw>
              </a:effectLst>
            </a:endParaRPr>
          </a:p>
          <a:p>
            <a:pPr algn="r" eaLnBrk="0" hangingPunct="0">
              <a:spcBef>
                <a:spcPct val="25000"/>
              </a:spcBef>
              <a:defRPr/>
            </a:pPr>
            <a:r>
              <a:rPr lang="de-DE" sz="2000">
                <a:solidFill>
                  <a:schemeClr val="tx2"/>
                </a:solidFill>
              </a:rPr>
              <a:t>peripherer Gefäßwiderstand </a:t>
            </a:r>
            <a:r>
              <a:rPr lang="de-DE" sz="2000">
                <a:solidFill>
                  <a:schemeClr val="tx2"/>
                </a:solidFill>
                <a:latin typeface="Wingdings" pitchFamily="2" charset="2"/>
              </a:rPr>
              <a:t>â</a:t>
            </a:r>
            <a:endParaRPr lang="de-DE">
              <a:solidFill>
                <a:schemeClr val="tx2"/>
              </a:solidFill>
              <a:latin typeface="Wingdings" pitchFamily="2" charset="2"/>
            </a:endParaRPr>
          </a:p>
        </p:txBody>
      </p:sp>
      <p:sp>
        <p:nvSpPr>
          <p:cNvPr id="377867" name="Text Box 11"/>
          <p:cNvSpPr txBox="1">
            <a:spLocks noChangeArrowheads="1"/>
          </p:cNvSpPr>
          <p:nvPr/>
        </p:nvSpPr>
        <p:spPr bwMode="auto">
          <a:xfrm>
            <a:off x="4538663" y="5157788"/>
            <a:ext cx="4570412" cy="1082675"/>
          </a:xfrm>
          <a:prstGeom prst="rect">
            <a:avLst/>
          </a:prstGeom>
          <a:noFill/>
          <a:ln w="9525">
            <a:noFill/>
            <a:miter lim="800000"/>
            <a:headEnd/>
            <a:tailEnd/>
          </a:ln>
          <a:effectLst/>
        </p:spPr>
        <p:txBody>
          <a:bodyPr>
            <a:spAutoFit/>
          </a:bodyPr>
          <a:lstStyle/>
          <a:p>
            <a:pPr algn="r" eaLnBrk="0" hangingPunct="0">
              <a:spcBef>
                <a:spcPct val="25000"/>
              </a:spcBef>
              <a:defRPr/>
            </a:pPr>
            <a:r>
              <a:rPr lang="de-DE" sz="2000" b="1">
                <a:solidFill>
                  <a:schemeClr val="tx2"/>
                </a:solidFill>
                <a:effectLst>
                  <a:outerShdw blurRad="38100" dist="38100" dir="2700000" algn="tl">
                    <a:srgbClr val="C0C0C0"/>
                  </a:outerShdw>
                </a:effectLst>
              </a:rPr>
              <a:t>A-II-Antagonisten/</a:t>
            </a:r>
            <a:br>
              <a:rPr lang="de-DE" sz="2000" b="1">
                <a:solidFill>
                  <a:schemeClr val="tx2"/>
                </a:solidFill>
                <a:effectLst>
                  <a:outerShdw blurRad="38100" dist="38100" dir="2700000" algn="tl">
                    <a:srgbClr val="C0C0C0"/>
                  </a:outerShdw>
                </a:effectLst>
              </a:rPr>
            </a:br>
            <a:r>
              <a:rPr lang="de-DE" sz="2000" b="1">
                <a:solidFill>
                  <a:schemeClr val="tx2"/>
                </a:solidFill>
                <a:effectLst>
                  <a:outerShdw blurRad="38100" dist="38100" dir="2700000" algn="tl">
                    <a:srgbClr val="C0C0C0"/>
                  </a:outerShdw>
                </a:effectLst>
              </a:rPr>
              <a:t>Ca-Antagonisten/ACE-Hemmer</a:t>
            </a:r>
          </a:p>
          <a:p>
            <a:pPr algn="r" eaLnBrk="0" hangingPunct="0">
              <a:spcBef>
                <a:spcPct val="25000"/>
              </a:spcBef>
              <a:defRPr/>
            </a:pPr>
            <a:r>
              <a:rPr lang="de-DE" sz="2000">
                <a:solidFill>
                  <a:schemeClr val="tx2"/>
                </a:solidFill>
              </a:rPr>
              <a:t>peripherer Gefäßwiderstand </a:t>
            </a:r>
            <a:r>
              <a:rPr lang="de-DE" sz="2000">
                <a:solidFill>
                  <a:schemeClr val="tx2"/>
                </a:solidFill>
                <a:latin typeface="Wingdings" pitchFamily="2" charset="2"/>
              </a:rPr>
              <a:t>â</a:t>
            </a:r>
            <a:endParaRPr lang="de-DE">
              <a:solidFill>
                <a:schemeClr val="tx2"/>
              </a:solidFill>
              <a:latin typeface="Wingdings" pitchFamily="2" charset="2"/>
            </a:endParaRPr>
          </a:p>
        </p:txBody>
      </p:sp>
      <p:sp>
        <p:nvSpPr>
          <p:cNvPr id="377868" name="Text Box 12"/>
          <p:cNvSpPr txBox="1">
            <a:spLocks noChangeArrowheads="1"/>
          </p:cNvSpPr>
          <p:nvPr/>
        </p:nvSpPr>
        <p:spPr bwMode="auto">
          <a:xfrm>
            <a:off x="6318250" y="3211513"/>
            <a:ext cx="2463800" cy="777875"/>
          </a:xfrm>
          <a:prstGeom prst="rect">
            <a:avLst/>
          </a:prstGeom>
          <a:noFill/>
          <a:ln w="9525">
            <a:noFill/>
            <a:miter lim="800000"/>
            <a:headEnd/>
            <a:tailEnd/>
          </a:ln>
          <a:effectLst/>
        </p:spPr>
        <p:txBody>
          <a:bodyPr>
            <a:spAutoFit/>
          </a:bodyPr>
          <a:lstStyle/>
          <a:p>
            <a:pPr algn="r" eaLnBrk="0" hangingPunct="0">
              <a:spcBef>
                <a:spcPct val="25000"/>
              </a:spcBef>
              <a:defRPr/>
            </a:pPr>
            <a:r>
              <a:rPr lang="de-DE" sz="2000" b="1">
                <a:solidFill>
                  <a:schemeClr val="tx2"/>
                </a:solidFill>
                <a:effectLst>
                  <a:outerShdw blurRad="38100" dist="38100" dir="2700000" algn="tl">
                    <a:srgbClr val="C0C0C0"/>
                  </a:outerShdw>
                </a:effectLst>
                <a:latin typeface="Symbol" pitchFamily="18" charset="2"/>
              </a:rPr>
              <a:t>b</a:t>
            </a:r>
            <a:r>
              <a:rPr lang="de-DE" sz="2000" b="1">
                <a:solidFill>
                  <a:schemeClr val="tx2"/>
                </a:solidFill>
                <a:effectLst>
                  <a:outerShdw blurRad="38100" dist="38100" dir="2700000" algn="tl">
                    <a:srgbClr val="C0C0C0"/>
                  </a:outerShdw>
                </a:effectLst>
              </a:rPr>
              <a:t>-Blocker</a:t>
            </a:r>
          </a:p>
          <a:p>
            <a:pPr algn="r" eaLnBrk="0" hangingPunct="0">
              <a:spcBef>
                <a:spcPct val="25000"/>
              </a:spcBef>
              <a:defRPr/>
            </a:pPr>
            <a:r>
              <a:rPr lang="de-DE" sz="2000">
                <a:solidFill>
                  <a:schemeClr val="tx2"/>
                </a:solidFill>
              </a:rPr>
              <a:t>Herzzeitvolumen </a:t>
            </a:r>
            <a:r>
              <a:rPr lang="de-DE" sz="2000">
                <a:solidFill>
                  <a:schemeClr val="tx2"/>
                </a:solidFill>
                <a:latin typeface="Wingdings" pitchFamily="2" charset="2"/>
              </a:rPr>
              <a:t>â</a:t>
            </a:r>
          </a:p>
        </p:txBody>
      </p:sp>
      <p:sp>
        <p:nvSpPr>
          <p:cNvPr id="377869" name="Text Box 13"/>
          <p:cNvSpPr txBox="1">
            <a:spLocks noChangeArrowheads="1"/>
          </p:cNvSpPr>
          <p:nvPr/>
        </p:nvSpPr>
        <p:spPr bwMode="auto">
          <a:xfrm>
            <a:off x="5503863" y="1538288"/>
            <a:ext cx="3278187" cy="1082675"/>
          </a:xfrm>
          <a:prstGeom prst="rect">
            <a:avLst/>
          </a:prstGeom>
          <a:noFill/>
          <a:ln w="9525">
            <a:noFill/>
            <a:miter lim="800000"/>
            <a:headEnd/>
            <a:tailEnd/>
          </a:ln>
          <a:effectLst/>
        </p:spPr>
        <p:txBody>
          <a:bodyPr>
            <a:spAutoFit/>
          </a:bodyPr>
          <a:lstStyle/>
          <a:p>
            <a:pPr algn="r" eaLnBrk="0" hangingPunct="0">
              <a:spcBef>
                <a:spcPct val="25000"/>
              </a:spcBef>
              <a:defRPr/>
            </a:pPr>
            <a:r>
              <a:rPr lang="de-DE" sz="2000" b="1">
                <a:solidFill>
                  <a:schemeClr val="tx2"/>
                </a:solidFill>
                <a:effectLst>
                  <a:outerShdw blurRad="38100" dist="38100" dir="2700000" algn="tl">
                    <a:srgbClr val="C0C0C0"/>
                  </a:outerShdw>
                </a:effectLst>
              </a:rPr>
              <a:t>A-II-Antagonisten/ </a:t>
            </a:r>
            <a:br>
              <a:rPr lang="de-DE" sz="2000" b="1">
                <a:solidFill>
                  <a:schemeClr val="tx2"/>
                </a:solidFill>
                <a:effectLst>
                  <a:outerShdw blurRad="38100" dist="38100" dir="2700000" algn="tl">
                    <a:srgbClr val="C0C0C0"/>
                  </a:outerShdw>
                </a:effectLst>
              </a:rPr>
            </a:br>
            <a:r>
              <a:rPr lang="de-DE" sz="2000" b="1">
                <a:solidFill>
                  <a:schemeClr val="tx2"/>
                </a:solidFill>
                <a:effectLst>
                  <a:outerShdw blurRad="38100" dist="38100" dir="2700000" algn="tl">
                    <a:srgbClr val="C0C0C0"/>
                  </a:outerShdw>
                </a:effectLst>
              </a:rPr>
              <a:t>ACE-Hemmer/</a:t>
            </a:r>
            <a:r>
              <a:rPr lang="de-DE" sz="2000" b="1">
                <a:solidFill>
                  <a:schemeClr val="tx2"/>
                </a:solidFill>
                <a:effectLst>
                  <a:outerShdw blurRad="38100" dist="38100" dir="2700000" algn="tl">
                    <a:srgbClr val="C0C0C0"/>
                  </a:outerShdw>
                </a:effectLst>
                <a:latin typeface="Symbol" pitchFamily="18" charset="2"/>
              </a:rPr>
              <a:t>b</a:t>
            </a:r>
            <a:r>
              <a:rPr lang="de-DE" sz="2000" b="1">
                <a:solidFill>
                  <a:schemeClr val="tx2"/>
                </a:solidFill>
                <a:effectLst>
                  <a:outerShdw blurRad="38100" dist="38100" dir="2700000" algn="tl">
                    <a:srgbClr val="C0C0C0"/>
                  </a:outerShdw>
                </a:effectLst>
              </a:rPr>
              <a:t>-Blocker</a:t>
            </a:r>
          </a:p>
          <a:p>
            <a:pPr algn="r" eaLnBrk="0" hangingPunct="0">
              <a:spcBef>
                <a:spcPct val="25000"/>
              </a:spcBef>
              <a:defRPr/>
            </a:pPr>
            <a:r>
              <a:rPr lang="de-DE" sz="2000">
                <a:solidFill>
                  <a:schemeClr val="tx2"/>
                </a:solidFill>
              </a:rPr>
              <a:t>Sympathikusaktivität </a:t>
            </a:r>
            <a:r>
              <a:rPr lang="de-DE" sz="2000">
                <a:solidFill>
                  <a:schemeClr val="tx2"/>
                </a:solidFill>
                <a:latin typeface="Wingdings" pitchFamily="2" charset="2"/>
              </a:rPr>
              <a:t>â</a:t>
            </a:r>
            <a:endParaRPr lang="de-DE">
              <a:solidFill>
                <a:schemeClr val="tx2"/>
              </a:solidFill>
              <a:latin typeface="Wingdings" pitchFamily="2" charset="2"/>
            </a:endParaRPr>
          </a:p>
        </p:txBody>
      </p:sp>
      <p:sp>
        <p:nvSpPr>
          <p:cNvPr id="44046" name="Line 14"/>
          <p:cNvSpPr>
            <a:spLocks noChangeShapeType="1"/>
          </p:cNvSpPr>
          <p:nvPr/>
        </p:nvSpPr>
        <p:spPr bwMode="auto">
          <a:xfrm flipH="1" flipV="1">
            <a:off x="4960938" y="2185988"/>
            <a:ext cx="3798887"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44047" name="Line 15"/>
          <p:cNvSpPr>
            <a:spLocks noChangeShapeType="1"/>
          </p:cNvSpPr>
          <p:nvPr/>
        </p:nvSpPr>
        <p:spPr bwMode="auto">
          <a:xfrm flipH="1">
            <a:off x="5894388" y="3582988"/>
            <a:ext cx="2865437"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44048" name="Freeform 16"/>
          <p:cNvSpPr>
            <a:spLocks/>
          </p:cNvSpPr>
          <p:nvPr/>
        </p:nvSpPr>
        <p:spPr bwMode="auto">
          <a:xfrm>
            <a:off x="4329113" y="4460875"/>
            <a:ext cx="4430712" cy="1268413"/>
          </a:xfrm>
          <a:custGeom>
            <a:avLst/>
            <a:gdLst>
              <a:gd name="T0" fmla="*/ 2147483647 w 2515"/>
              <a:gd name="T1" fmla="*/ 0 h 674"/>
              <a:gd name="T2" fmla="*/ 2147483647 w 2515"/>
              <a:gd name="T3" fmla="*/ 2147483647 h 674"/>
              <a:gd name="T4" fmla="*/ 0 w 2515"/>
              <a:gd name="T5" fmla="*/ 2147483647 h 674"/>
              <a:gd name="T6" fmla="*/ 0 60000 65536"/>
              <a:gd name="T7" fmla="*/ 0 60000 65536"/>
              <a:gd name="T8" fmla="*/ 0 60000 65536"/>
              <a:gd name="T9" fmla="*/ 0 w 2515"/>
              <a:gd name="T10" fmla="*/ 0 h 674"/>
              <a:gd name="T11" fmla="*/ 2515 w 2515"/>
              <a:gd name="T12" fmla="*/ 674 h 674"/>
            </a:gdLst>
            <a:ahLst/>
            <a:cxnLst>
              <a:cxn ang="T6">
                <a:pos x="T0" y="T1"/>
              </a:cxn>
              <a:cxn ang="T7">
                <a:pos x="T2" y="T3"/>
              </a:cxn>
              <a:cxn ang="T8">
                <a:pos x="T4" y="T5"/>
              </a:cxn>
            </a:cxnLst>
            <a:rect l="T9" t="T10" r="T11" b="T12"/>
            <a:pathLst>
              <a:path w="2515" h="674">
                <a:moveTo>
                  <a:pt x="2515" y="0"/>
                </a:moveTo>
                <a:lnTo>
                  <a:pt x="472" y="2"/>
                </a:lnTo>
                <a:lnTo>
                  <a:pt x="0" y="674"/>
                </a:lnTo>
              </a:path>
            </a:pathLst>
          </a:custGeom>
          <a:noFill/>
          <a:ln w="12700" cap="flat" cmpd="sng">
            <a:solidFill>
              <a:schemeClr val="tx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44049" name="Line 17"/>
          <p:cNvSpPr>
            <a:spLocks noChangeShapeType="1"/>
          </p:cNvSpPr>
          <p:nvPr/>
        </p:nvSpPr>
        <p:spPr bwMode="auto">
          <a:xfrm flipH="1" flipV="1">
            <a:off x="5121275" y="5967413"/>
            <a:ext cx="3638550" cy="1905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44050" name="Line 18"/>
          <p:cNvSpPr>
            <a:spLocks noChangeShapeType="1"/>
          </p:cNvSpPr>
          <p:nvPr/>
        </p:nvSpPr>
        <p:spPr bwMode="auto">
          <a:xfrm flipH="1">
            <a:off x="371475" y="3767138"/>
            <a:ext cx="2332038"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44051" name="Freeform 19"/>
          <p:cNvSpPr>
            <a:spLocks/>
          </p:cNvSpPr>
          <p:nvPr/>
        </p:nvSpPr>
        <p:spPr bwMode="auto">
          <a:xfrm>
            <a:off x="371475" y="2690813"/>
            <a:ext cx="2803525" cy="503237"/>
          </a:xfrm>
          <a:custGeom>
            <a:avLst/>
            <a:gdLst>
              <a:gd name="T0" fmla="*/ 0 w 1902"/>
              <a:gd name="T1" fmla="*/ 0 h 432"/>
              <a:gd name="T2" fmla="*/ 2147483647 w 1902"/>
              <a:gd name="T3" fmla="*/ 0 h 432"/>
              <a:gd name="T4" fmla="*/ 2147483647 w 1902"/>
              <a:gd name="T5" fmla="*/ 2147483647 h 432"/>
              <a:gd name="T6" fmla="*/ 0 60000 65536"/>
              <a:gd name="T7" fmla="*/ 0 60000 65536"/>
              <a:gd name="T8" fmla="*/ 0 60000 65536"/>
              <a:gd name="T9" fmla="*/ 0 w 1902"/>
              <a:gd name="T10" fmla="*/ 0 h 432"/>
              <a:gd name="T11" fmla="*/ 1902 w 1902"/>
              <a:gd name="T12" fmla="*/ 432 h 432"/>
            </a:gdLst>
            <a:ahLst/>
            <a:cxnLst>
              <a:cxn ang="T6">
                <a:pos x="T0" y="T1"/>
              </a:cxn>
              <a:cxn ang="T7">
                <a:pos x="T2" y="T3"/>
              </a:cxn>
              <a:cxn ang="T8">
                <a:pos x="T4" y="T5"/>
              </a:cxn>
            </a:cxnLst>
            <a:rect l="T9" t="T10" r="T11" b="T12"/>
            <a:pathLst>
              <a:path w="1902" h="432">
                <a:moveTo>
                  <a:pt x="0" y="0"/>
                </a:moveTo>
                <a:lnTo>
                  <a:pt x="1902" y="0"/>
                </a:lnTo>
                <a:lnTo>
                  <a:pt x="1902" y="432"/>
                </a:lnTo>
              </a:path>
            </a:pathLst>
          </a:custGeom>
          <a:noFill/>
          <a:ln w="12700" cap="flat" cmpd="sng">
            <a:solidFill>
              <a:schemeClr val="tx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44052" name="Freeform 20"/>
          <p:cNvSpPr>
            <a:spLocks/>
          </p:cNvSpPr>
          <p:nvPr/>
        </p:nvSpPr>
        <p:spPr bwMode="auto">
          <a:xfrm>
            <a:off x="371475" y="4491038"/>
            <a:ext cx="2803525" cy="790575"/>
          </a:xfrm>
          <a:custGeom>
            <a:avLst/>
            <a:gdLst>
              <a:gd name="T0" fmla="*/ 0 w 1902"/>
              <a:gd name="T1" fmla="*/ 2147483647 h 630"/>
              <a:gd name="T2" fmla="*/ 2147483647 w 1902"/>
              <a:gd name="T3" fmla="*/ 2147483647 h 630"/>
              <a:gd name="T4" fmla="*/ 2147483647 w 1902"/>
              <a:gd name="T5" fmla="*/ 0 h 630"/>
              <a:gd name="T6" fmla="*/ 0 60000 65536"/>
              <a:gd name="T7" fmla="*/ 0 60000 65536"/>
              <a:gd name="T8" fmla="*/ 0 60000 65536"/>
              <a:gd name="T9" fmla="*/ 0 w 1902"/>
              <a:gd name="T10" fmla="*/ 0 h 630"/>
              <a:gd name="T11" fmla="*/ 1902 w 1902"/>
              <a:gd name="T12" fmla="*/ 630 h 630"/>
            </a:gdLst>
            <a:ahLst/>
            <a:cxnLst>
              <a:cxn ang="T6">
                <a:pos x="T0" y="T1"/>
              </a:cxn>
              <a:cxn ang="T7">
                <a:pos x="T2" y="T3"/>
              </a:cxn>
              <a:cxn ang="T8">
                <a:pos x="T4" y="T5"/>
              </a:cxn>
            </a:cxnLst>
            <a:rect l="T9" t="T10" r="T11" b="T12"/>
            <a:pathLst>
              <a:path w="1902" h="630">
                <a:moveTo>
                  <a:pt x="0" y="630"/>
                </a:moveTo>
                <a:lnTo>
                  <a:pt x="1902" y="630"/>
                </a:lnTo>
                <a:lnTo>
                  <a:pt x="1902" y="0"/>
                </a:lnTo>
              </a:path>
            </a:pathLst>
          </a:custGeom>
          <a:noFill/>
          <a:ln w="12700" cap="flat" cmpd="sng">
            <a:solidFill>
              <a:schemeClr val="tx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pic>
        <p:nvPicPr>
          <p:cNvPr id="4405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1600" y="1974850"/>
            <a:ext cx="1576388"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med" len="lg"/>
              </a14:hiddenLine>
            </a:ext>
          </a:extLst>
        </p:spPr>
      </p:pic>
      <p:sp>
        <p:nvSpPr>
          <p:cNvPr id="2" name="Titel 1"/>
          <p:cNvSpPr>
            <a:spLocks noGrp="1"/>
          </p:cNvSpPr>
          <p:nvPr>
            <p:ph type="title"/>
          </p:nvPr>
        </p:nvSpPr>
        <p:spPr/>
        <p:txBody>
          <a:bodyPr/>
          <a:lstStyle/>
          <a:p>
            <a:r>
              <a:rPr lang="de-DE" altLang="de-DE" dirty="0"/>
              <a:t>Angriffspunkte der </a:t>
            </a:r>
            <a:br>
              <a:rPr lang="de-DE" altLang="de-DE" dirty="0"/>
            </a:br>
            <a:r>
              <a:rPr lang="de-DE" altLang="de-DE" dirty="0" err="1"/>
              <a:t>antihypertensiven</a:t>
            </a:r>
            <a:r>
              <a:rPr lang="de-DE" altLang="de-DE" dirty="0"/>
              <a:t> Substanzklassen</a:t>
            </a:r>
            <a:endParaRPr lang="de-DE" dirty="0"/>
          </a:p>
        </p:txBody>
      </p:sp>
    </p:spTree>
    <p:extLst>
      <p:ext uri="{BB962C8B-B14F-4D97-AF65-F5344CB8AC3E}">
        <p14:creationId xmlns:p14="http://schemas.microsoft.com/office/powerpoint/2010/main" val="2845183000"/>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69910" y="1459258"/>
            <a:ext cx="8894578" cy="3277557"/>
          </a:xfrm>
          <a:prstGeom prst="rect">
            <a:avLst/>
          </a:prstGeom>
        </p:spPr>
      </p:pic>
      <p:sp>
        <p:nvSpPr>
          <p:cNvPr id="3" name="Titel 2"/>
          <p:cNvSpPr>
            <a:spLocks noGrp="1"/>
          </p:cNvSpPr>
          <p:nvPr>
            <p:ph type="title"/>
          </p:nvPr>
        </p:nvSpPr>
        <p:spPr/>
        <p:txBody>
          <a:bodyPr/>
          <a:lstStyle/>
          <a:p>
            <a:r>
              <a:rPr lang="de-DE" dirty="0"/>
              <a:t>Nächtlicher Hochdruck </a:t>
            </a:r>
            <a:br>
              <a:rPr lang="de-DE" dirty="0"/>
            </a:br>
            <a:r>
              <a:rPr lang="de-DE" dirty="0"/>
              <a:t>und Nierenfunktion</a:t>
            </a:r>
          </a:p>
        </p:txBody>
      </p:sp>
      <p:sp>
        <p:nvSpPr>
          <p:cNvPr id="5" name="Rechteck 4"/>
          <p:cNvSpPr/>
          <p:nvPr/>
        </p:nvSpPr>
        <p:spPr>
          <a:xfrm>
            <a:off x="213068" y="6398106"/>
            <a:ext cx="7416824" cy="461665"/>
          </a:xfrm>
          <a:prstGeom prst="rect">
            <a:avLst/>
          </a:prstGeom>
        </p:spPr>
        <p:txBody>
          <a:bodyPr wrap="square">
            <a:spAutoFit/>
          </a:bodyPr>
          <a:lstStyle/>
          <a:p>
            <a:pPr lvl="0" algn="r">
              <a:lnSpc>
                <a:spcPct val="100000"/>
              </a:lnSpc>
              <a:defRPr/>
            </a:pPr>
            <a:r>
              <a:rPr lang="de-DE" sz="1200" dirty="0" err="1">
                <a:solidFill>
                  <a:schemeClr val="accent1"/>
                </a:solidFill>
                <a:latin typeface="+mj-lt"/>
              </a:rPr>
              <a:t>Drawz</a:t>
            </a:r>
            <a:r>
              <a:rPr lang="de-DE" sz="1200" dirty="0">
                <a:solidFill>
                  <a:schemeClr val="accent1"/>
                </a:solidFill>
                <a:latin typeface="+mj-lt"/>
              </a:rPr>
              <a:t>, P.E., et al., </a:t>
            </a:r>
            <a:r>
              <a:rPr lang="de-DE" sz="1200" b="1" dirty="0" err="1">
                <a:solidFill>
                  <a:schemeClr val="accent1"/>
                </a:solidFill>
                <a:latin typeface="+mj-lt"/>
              </a:rPr>
              <a:t>Masked</a:t>
            </a:r>
            <a:r>
              <a:rPr lang="de-DE" sz="1200" b="1" dirty="0">
                <a:solidFill>
                  <a:schemeClr val="accent1"/>
                </a:solidFill>
                <a:latin typeface="+mj-lt"/>
              </a:rPr>
              <a:t> Hypertension and </a:t>
            </a:r>
            <a:r>
              <a:rPr lang="de-DE" sz="1200" b="1" dirty="0" err="1">
                <a:solidFill>
                  <a:schemeClr val="accent1"/>
                </a:solidFill>
                <a:latin typeface="+mj-lt"/>
              </a:rPr>
              <a:t>Elevated</a:t>
            </a:r>
            <a:r>
              <a:rPr lang="de-DE" sz="1200" b="1" dirty="0">
                <a:solidFill>
                  <a:schemeClr val="accent1"/>
                </a:solidFill>
                <a:latin typeface="+mj-lt"/>
              </a:rPr>
              <a:t> </a:t>
            </a:r>
            <a:r>
              <a:rPr lang="de-DE" sz="1200" b="1" dirty="0" err="1">
                <a:solidFill>
                  <a:schemeClr val="accent1"/>
                </a:solidFill>
                <a:latin typeface="+mj-lt"/>
              </a:rPr>
              <a:t>Nighttime</a:t>
            </a:r>
            <a:r>
              <a:rPr lang="de-DE" sz="1200" b="1" dirty="0">
                <a:solidFill>
                  <a:schemeClr val="accent1"/>
                </a:solidFill>
                <a:latin typeface="+mj-lt"/>
              </a:rPr>
              <a:t> Blood </a:t>
            </a:r>
            <a:r>
              <a:rPr lang="de-DE" sz="1200" b="1" dirty="0" err="1">
                <a:solidFill>
                  <a:schemeClr val="accent1"/>
                </a:solidFill>
                <a:latin typeface="+mj-lt"/>
              </a:rPr>
              <a:t>Pressure</a:t>
            </a:r>
            <a:r>
              <a:rPr lang="de-DE" sz="1200" b="1" dirty="0">
                <a:solidFill>
                  <a:schemeClr val="accent1"/>
                </a:solidFill>
                <a:latin typeface="+mj-lt"/>
              </a:rPr>
              <a:t> in CKD: </a:t>
            </a:r>
            <a:r>
              <a:rPr lang="de-DE" sz="1200" b="1" dirty="0" err="1">
                <a:solidFill>
                  <a:schemeClr val="accent1"/>
                </a:solidFill>
                <a:latin typeface="+mj-lt"/>
              </a:rPr>
              <a:t>Prevalence</a:t>
            </a:r>
            <a:r>
              <a:rPr lang="de-DE" sz="1200" b="1" dirty="0">
                <a:solidFill>
                  <a:schemeClr val="accent1"/>
                </a:solidFill>
                <a:latin typeface="+mj-lt"/>
              </a:rPr>
              <a:t> and </a:t>
            </a:r>
            <a:r>
              <a:rPr lang="de-DE" sz="1200" b="1" dirty="0" err="1">
                <a:solidFill>
                  <a:schemeClr val="accent1"/>
                </a:solidFill>
                <a:latin typeface="+mj-lt"/>
              </a:rPr>
              <a:t>Association</a:t>
            </a:r>
            <a:r>
              <a:rPr lang="de-DE" sz="1200" b="1" dirty="0">
                <a:solidFill>
                  <a:schemeClr val="accent1"/>
                </a:solidFill>
                <a:latin typeface="+mj-lt"/>
              </a:rPr>
              <a:t> </a:t>
            </a:r>
            <a:r>
              <a:rPr lang="de-DE" sz="1200" b="1" dirty="0" err="1">
                <a:solidFill>
                  <a:schemeClr val="accent1"/>
                </a:solidFill>
                <a:latin typeface="+mj-lt"/>
              </a:rPr>
              <a:t>with</a:t>
            </a:r>
            <a:r>
              <a:rPr lang="de-DE" sz="1200" b="1" dirty="0">
                <a:solidFill>
                  <a:schemeClr val="accent1"/>
                </a:solidFill>
                <a:latin typeface="+mj-lt"/>
              </a:rPr>
              <a:t> Target Organ </a:t>
            </a:r>
            <a:r>
              <a:rPr lang="de-DE" sz="1200" b="1" dirty="0" err="1">
                <a:solidFill>
                  <a:schemeClr val="accent1"/>
                </a:solidFill>
                <a:latin typeface="+mj-lt"/>
              </a:rPr>
              <a:t>Damage</a:t>
            </a:r>
            <a:r>
              <a:rPr lang="de-DE" sz="1200" b="1" dirty="0">
                <a:solidFill>
                  <a:schemeClr val="accent1"/>
                </a:solidFill>
                <a:latin typeface="+mj-lt"/>
              </a:rPr>
              <a:t>. </a:t>
            </a:r>
            <a:r>
              <a:rPr lang="de-DE" sz="1200" dirty="0" err="1">
                <a:solidFill>
                  <a:schemeClr val="accent1"/>
                </a:solidFill>
                <a:latin typeface="+mj-lt"/>
              </a:rPr>
              <a:t>Clin</a:t>
            </a:r>
            <a:r>
              <a:rPr lang="de-DE" sz="1200" dirty="0">
                <a:solidFill>
                  <a:schemeClr val="accent1"/>
                </a:solidFill>
                <a:latin typeface="+mj-lt"/>
              </a:rPr>
              <a:t> J Am </a:t>
            </a:r>
            <a:r>
              <a:rPr lang="de-DE" sz="1200" dirty="0" err="1">
                <a:solidFill>
                  <a:schemeClr val="accent1"/>
                </a:solidFill>
                <a:latin typeface="+mj-lt"/>
              </a:rPr>
              <a:t>Soc</a:t>
            </a:r>
            <a:r>
              <a:rPr lang="de-DE" sz="1200" dirty="0">
                <a:solidFill>
                  <a:schemeClr val="accent1"/>
                </a:solidFill>
                <a:latin typeface="+mj-lt"/>
              </a:rPr>
              <a:t> </a:t>
            </a:r>
            <a:r>
              <a:rPr lang="de-DE" sz="1200" dirty="0" err="1">
                <a:solidFill>
                  <a:schemeClr val="accent1"/>
                </a:solidFill>
                <a:latin typeface="+mj-lt"/>
              </a:rPr>
              <a:t>Nephrol</a:t>
            </a:r>
            <a:r>
              <a:rPr lang="de-DE" sz="1200" dirty="0">
                <a:solidFill>
                  <a:schemeClr val="accent1"/>
                </a:solidFill>
                <a:latin typeface="+mj-lt"/>
              </a:rPr>
              <a:t>, 2016. </a:t>
            </a:r>
            <a:r>
              <a:rPr lang="de-DE" sz="1200" b="1" dirty="0">
                <a:solidFill>
                  <a:schemeClr val="accent1"/>
                </a:solidFill>
                <a:latin typeface="+mj-lt"/>
              </a:rPr>
              <a:t>11</a:t>
            </a:r>
            <a:r>
              <a:rPr lang="de-DE" sz="1200" dirty="0">
                <a:solidFill>
                  <a:schemeClr val="accent1"/>
                </a:solidFill>
                <a:latin typeface="+mj-lt"/>
              </a:rPr>
              <a:t>(4): p. 642-52.</a:t>
            </a:r>
          </a:p>
        </p:txBody>
      </p:sp>
    </p:spTree>
    <p:extLst>
      <p:ext uri="{BB962C8B-B14F-4D97-AF65-F5344CB8AC3E}">
        <p14:creationId xmlns:p14="http://schemas.microsoft.com/office/powerpoint/2010/main" val="3165217958"/>
      </p:ext>
    </p:extLst>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50471B66-ADB8-B841-33BC-AAF78744C296}"/>
              </a:ext>
            </a:extLst>
          </p:cNvPr>
          <p:cNvPicPr>
            <a:picLocks noGrp="1" noChangeAspect="1"/>
          </p:cNvPicPr>
          <p:nvPr>
            <p:ph idx="1"/>
          </p:nvPr>
        </p:nvPicPr>
        <p:blipFill>
          <a:blip r:embed="rId2"/>
          <a:stretch>
            <a:fillRect/>
          </a:stretch>
        </p:blipFill>
        <p:spPr>
          <a:xfrm>
            <a:off x="754063" y="2282551"/>
            <a:ext cx="7554912" cy="2124623"/>
          </a:xfrm>
        </p:spPr>
      </p:pic>
      <p:sp>
        <p:nvSpPr>
          <p:cNvPr id="3" name="Titel 2">
            <a:extLst>
              <a:ext uri="{FF2B5EF4-FFF2-40B4-BE49-F238E27FC236}">
                <a16:creationId xmlns:a16="http://schemas.microsoft.com/office/drawing/2014/main" id="{598143B7-DB5F-3F00-3640-8C9811F661DF}"/>
              </a:ext>
            </a:extLst>
          </p:cNvPr>
          <p:cNvSpPr>
            <a:spLocks noGrp="1"/>
          </p:cNvSpPr>
          <p:nvPr>
            <p:ph type="title"/>
          </p:nvPr>
        </p:nvSpPr>
        <p:spPr/>
        <p:txBody>
          <a:bodyPr/>
          <a:lstStyle/>
          <a:p>
            <a:r>
              <a:rPr lang="de-DE" dirty="0"/>
              <a:t>RICHTIG messen</a:t>
            </a:r>
          </a:p>
        </p:txBody>
      </p:sp>
    </p:spTree>
    <p:extLst>
      <p:ext uri="{BB962C8B-B14F-4D97-AF65-F5344CB8AC3E}">
        <p14:creationId xmlns:p14="http://schemas.microsoft.com/office/powerpoint/2010/main" val="766806580"/>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D7BAA5F5-F462-1B49-599D-3A8D3769EDC2}"/>
              </a:ext>
            </a:extLst>
          </p:cNvPr>
          <p:cNvPicPr>
            <a:picLocks noGrp="1" noChangeAspect="1"/>
          </p:cNvPicPr>
          <p:nvPr>
            <p:ph idx="1"/>
          </p:nvPr>
        </p:nvPicPr>
        <p:blipFill>
          <a:blip r:embed="rId2"/>
          <a:stretch>
            <a:fillRect/>
          </a:stretch>
        </p:blipFill>
        <p:spPr>
          <a:xfrm>
            <a:off x="750094" y="1124398"/>
            <a:ext cx="6702226" cy="5095197"/>
          </a:xfrm>
        </p:spPr>
      </p:pic>
      <p:sp>
        <p:nvSpPr>
          <p:cNvPr id="3" name="Titel 2">
            <a:extLst>
              <a:ext uri="{FF2B5EF4-FFF2-40B4-BE49-F238E27FC236}">
                <a16:creationId xmlns:a16="http://schemas.microsoft.com/office/drawing/2014/main" id="{FBC9B32B-3C47-8ECF-F96A-E67BF3942B3F}"/>
              </a:ext>
            </a:extLst>
          </p:cNvPr>
          <p:cNvSpPr>
            <a:spLocks noGrp="1"/>
          </p:cNvSpPr>
          <p:nvPr>
            <p:ph type="title"/>
          </p:nvPr>
        </p:nvSpPr>
        <p:spPr/>
        <p:txBody>
          <a:bodyPr/>
          <a:lstStyle/>
          <a:p>
            <a:r>
              <a:rPr lang="de-DE" dirty="0"/>
              <a:t>RICHTIG messen: Armposition</a:t>
            </a:r>
          </a:p>
        </p:txBody>
      </p:sp>
    </p:spTree>
    <p:extLst>
      <p:ext uri="{BB962C8B-B14F-4D97-AF65-F5344CB8AC3E}">
        <p14:creationId xmlns:p14="http://schemas.microsoft.com/office/powerpoint/2010/main" val="2714855912"/>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813395C-71F9-98D0-C2A7-68FD5921242C}"/>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A2090930-4B08-3D55-632D-61C5F2F13AAB}"/>
              </a:ext>
            </a:extLst>
          </p:cNvPr>
          <p:cNvSpPr>
            <a:spLocks noGrp="1"/>
          </p:cNvSpPr>
          <p:nvPr>
            <p:ph type="title"/>
          </p:nvPr>
        </p:nvSpPr>
        <p:spPr/>
        <p:txBody>
          <a:bodyPr/>
          <a:lstStyle/>
          <a:p>
            <a:r>
              <a:rPr lang="de-DE" dirty="0"/>
              <a:t>RICHTIG messen: Manschettengröße</a:t>
            </a:r>
          </a:p>
        </p:txBody>
      </p:sp>
      <p:pic>
        <p:nvPicPr>
          <p:cNvPr id="5" name="Grafik 4">
            <a:extLst>
              <a:ext uri="{FF2B5EF4-FFF2-40B4-BE49-F238E27FC236}">
                <a16:creationId xmlns:a16="http://schemas.microsoft.com/office/drawing/2014/main" id="{0D28BC3A-B252-1711-4023-31FA2B8AF731}"/>
              </a:ext>
            </a:extLst>
          </p:cNvPr>
          <p:cNvPicPr>
            <a:picLocks noChangeAspect="1"/>
          </p:cNvPicPr>
          <p:nvPr/>
        </p:nvPicPr>
        <p:blipFill>
          <a:blip r:embed="rId2"/>
          <a:stretch>
            <a:fillRect/>
          </a:stretch>
        </p:blipFill>
        <p:spPr>
          <a:xfrm>
            <a:off x="835520" y="1052736"/>
            <a:ext cx="7192864" cy="5084709"/>
          </a:xfrm>
          <a:prstGeom prst="rect">
            <a:avLst/>
          </a:prstGeom>
        </p:spPr>
      </p:pic>
    </p:spTree>
    <p:extLst>
      <p:ext uri="{BB962C8B-B14F-4D97-AF65-F5344CB8AC3E}">
        <p14:creationId xmlns:p14="http://schemas.microsoft.com/office/powerpoint/2010/main" val="4236587658"/>
      </p:ext>
    </p:extLst>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23C4E39-727C-52C8-AB7D-EB2A81A84B2D}"/>
              </a:ext>
            </a:extLst>
          </p:cNvPr>
          <p:cNvPicPr>
            <a:picLocks noGrp="1" noChangeAspect="1"/>
          </p:cNvPicPr>
          <p:nvPr>
            <p:ph idx="1"/>
          </p:nvPr>
        </p:nvPicPr>
        <p:blipFill>
          <a:blip r:embed="rId2"/>
          <a:stretch>
            <a:fillRect/>
          </a:stretch>
        </p:blipFill>
        <p:spPr>
          <a:xfrm>
            <a:off x="917792" y="1439863"/>
            <a:ext cx="7227454" cy="3810000"/>
          </a:xfrm>
        </p:spPr>
      </p:pic>
      <p:sp>
        <p:nvSpPr>
          <p:cNvPr id="3" name="Titel 2">
            <a:extLst>
              <a:ext uri="{FF2B5EF4-FFF2-40B4-BE49-F238E27FC236}">
                <a16:creationId xmlns:a16="http://schemas.microsoft.com/office/drawing/2014/main" id="{45B61078-0340-1634-ECE0-AB410DBD4CBA}"/>
              </a:ext>
            </a:extLst>
          </p:cNvPr>
          <p:cNvSpPr>
            <a:spLocks noGrp="1"/>
          </p:cNvSpPr>
          <p:nvPr>
            <p:ph type="title"/>
          </p:nvPr>
        </p:nvSpPr>
        <p:spPr/>
        <p:txBody>
          <a:bodyPr/>
          <a:lstStyle/>
          <a:p>
            <a:r>
              <a:rPr lang="de-DE" dirty="0"/>
              <a:t>RICHTIG messen: Handgelenk</a:t>
            </a:r>
          </a:p>
        </p:txBody>
      </p:sp>
    </p:spTree>
    <p:extLst>
      <p:ext uri="{BB962C8B-B14F-4D97-AF65-F5344CB8AC3E}">
        <p14:creationId xmlns:p14="http://schemas.microsoft.com/office/powerpoint/2010/main" val="1287889579"/>
      </p:ext>
    </p:extLst>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DA6C921-3C0C-0BD3-F062-295A55884C9D}"/>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3D78C8C8-13F8-2CFD-CF81-288E69AFAD98}"/>
              </a:ext>
            </a:extLst>
          </p:cNvPr>
          <p:cNvPicPr>
            <a:picLocks noChangeAspect="1"/>
          </p:cNvPicPr>
          <p:nvPr/>
        </p:nvPicPr>
        <p:blipFill>
          <a:blip r:embed="rId2"/>
          <a:srcRect t="3426"/>
          <a:stretch/>
        </p:blipFill>
        <p:spPr>
          <a:xfrm>
            <a:off x="1943708" y="1147458"/>
            <a:ext cx="5256584" cy="4893177"/>
          </a:xfrm>
          <a:prstGeom prst="rect">
            <a:avLst/>
          </a:prstGeom>
        </p:spPr>
      </p:pic>
      <p:sp>
        <p:nvSpPr>
          <p:cNvPr id="7" name="Textfeld 6">
            <a:extLst>
              <a:ext uri="{FF2B5EF4-FFF2-40B4-BE49-F238E27FC236}">
                <a16:creationId xmlns:a16="http://schemas.microsoft.com/office/drawing/2014/main" id="{2BF629E7-3211-41E6-BA9D-B7FABB1449E7}"/>
              </a:ext>
            </a:extLst>
          </p:cNvPr>
          <p:cNvSpPr txBox="1"/>
          <p:nvPr/>
        </p:nvSpPr>
        <p:spPr>
          <a:xfrm>
            <a:off x="1328049" y="6291049"/>
            <a:ext cx="6527256" cy="587020"/>
          </a:xfrm>
          <a:prstGeom prst="rect">
            <a:avLst/>
          </a:prstGeom>
          <a:noFill/>
        </p:spPr>
        <p:txBody>
          <a:bodyPr wrap="square">
            <a:spAutoFit/>
          </a:bodyPr>
          <a:lstStyle/>
          <a:p>
            <a:r>
              <a:rPr lang="de-DE" sz="1000" dirty="0"/>
              <a:t>Holstiege J, </a:t>
            </a:r>
            <a:r>
              <a:rPr lang="de-DE" sz="1000" dirty="0" err="1"/>
              <a:t>Akmatov</a:t>
            </a:r>
            <a:r>
              <a:rPr lang="de-DE" sz="1000" dirty="0"/>
              <a:t> MK, Steffen A, Bätzing J. Diagnoseprävalenz der Hypertonie in der vertragsärztlichen Versorgung – aktuelle deutschlandweite Kennzahlen. Zentralinstitut für die kassenärztliche Versorgung in Deutschland (</a:t>
            </a:r>
            <a:r>
              <a:rPr lang="de-DE" sz="1000" dirty="0" err="1"/>
              <a:t>Zi</a:t>
            </a:r>
            <a:r>
              <a:rPr lang="de-DE" sz="1000" dirty="0"/>
              <a:t>). </a:t>
            </a:r>
            <a:r>
              <a:rPr lang="de-DE" sz="1000" dirty="0" err="1"/>
              <a:t>Versorgungs</a:t>
            </a:r>
            <a:r>
              <a:rPr lang="de-DE" sz="1000" dirty="0"/>
              <a:t> </a:t>
            </a:r>
            <a:r>
              <a:rPr lang="de-DE" sz="1000" dirty="0" err="1"/>
              <a:t>atlasBericht</a:t>
            </a:r>
            <a:r>
              <a:rPr lang="de-DE" sz="1000" dirty="0"/>
              <a:t> Nr. 20/01. Berlin 2020. DOI: 10.20364/VA-20.01. </a:t>
            </a:r>
          </a:p>
        </p:txBody>
      </p:sp>
    </p:spTree>
    <p:extLst>
      <p:ext uri="{BB962C8B-B14F-4D97-AF65-F5344CB8AC3E}">
        <p14:creationId xmlns:p14="http://schemas.microsoft.com/office/powerpoint/2010/main" val="1616473075"/>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006" b="44413"/>
          <a:stretch/>
        </p:blipFill>
        <p:spPr>
          <a:xfrm>
            <a:off x="536342" y="980728"/>
            <a:ext cx="8071315" cy="5112568"/>
          </a:xfrm>
          <a:prstGeom prst="rect">
            <a:avLst/>
          </a:prstGeom>
        </p:spPr>
      </p:pic>
      <p:sp>
        <p:nvSpPr>
          <p:cNvPr id="3" name="Titel 2">
            <a:extLst>
              <a:ext uri="{FF2B5EF4-FFF2-40B4-BE49-F238E27FC236}">
                <a16:creationId xmlns:a16="http://schemas.microsoft.com/office/drawing/2014/main" id="{28FC8D92-6BDD-711A-532F-222C2F36A757}"/>
              </a:ext>
            </a:extLst>
          </p:cNvPr>
          <p:cNvSpPr>
            <a:spLocks noGrp="1"/>
          </p:cNvSpPr>
          <p:nvPr>
            <p:ph type="title"/>
          </p:nvPr>
        </p:nvSpPr>
        <p:spPr/>
        <p:txBody>
          <a:bodyPr/>
          <a:lstStyle/>
          <a:p>
            <a:r>
              <a:rPr lang="de-DE" dirty="0"/>
              <a:t>Definition Hochdruck</a:t>
            </a:r>
          </a:p>
        </p:txBody>
      </p:sp>
    </p:spTree>
    <p:extLst>
      <p:ext uri="{BB962C8B-B14F-4D97-AF65-F5344CB8AC3E}">
        <p14:creationId xmlns:p14="http://schemas.microsoft.com/office/powerpoint/2010/main" val="425574567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013CC7-8823-0F90-E42A-31C4F3256228}"/>
              </a:ext>
            </a:extLst>
          </p:cNvPr>
          <p:cNvSpPr>
            <a:spLocks noGrp="1"/>
          </p:cNvSpPr>
          <p:nvPr>
            <p:ph type="title"/>
          </p:nvPr>
        </p:nvSpPr>
        <p:spPr/>
        <p:txBody>
          <a:bodyPr/>
          <a:lstStyle/>
          <a:p>
            <a:r>
              <a:rPr lang="de-DE" dirty="0"/>
              <a:t>ESC  2024</a:t>
            </a:r>
          </a:p>
        </p:txBody>
      </p:sp>
      <p:sp>
        <p:nvSpPr>
          <p:cNvPr id="4" name="Textfeld 3">
            <a:extLst>
              <a:ext uri="{FF2B5EF4-FFF2-40B4-BE49-F238E27FC236}">
                <a16:creationId xmlns:a16="http://schemas.microsoft.com/office/drawing/2014/main" id="{2D969B9A-3791-5213-6EDC-A76B09905409}"/>
              </a:ext>
            </a:extLst>
          </p:cNvPr>
          <p:cNvSpPr txBox="1"/>
          <p:nvPr/>
        </p:nvSpPr>
        <p:spPr>
          <a:xfrm>
            <a:off x="750094" y="1196752"/>
            <a:ext cx="8070378" cy="4362220"/>
          </a:xfrm>
          <a:prstGeom prst="rect">
            <a:avLst/>
          </a:prstGeom>
          <a:solidFill>
            <a:schemeClr val="bg1"/>
          </a:solidFill>
        </p:spPr>
        <p:txBody>
          <a:bodyPr wrap="square">
            <a:spAutoFit/>
          </a:bodyPr>
          <a:lstStyle/>
          <a:p>
            <a:r>
              <a:rPr lang="de-DE" dirty="0"/>
              <a:t>Im Jahr 2024 veröffentlichte die Europäische Gesellschaft für Kardiologie eine neue Leitlinie für die Behandlung von erhöhtem Blutdruck (BP) und Bluthochdruck.</a:t>
            </a:r>
          </a:p>
          <a:p>
            <a:pPr marL="285750" indent="-285750">
              <a:buFont typeface="Wingdings" panose="05000000000000000000" pitchFamily="2" charset="2"/>
              <a:buChar char="à"/>
            </a:pPr>
            <a:r>
              <a:rPr lang="de-DE" b="1" dirty="0"/>
              <a:t>neue Blutdruckkategorisierung</a:t>
            </a:r>
          </a:p>
          <a:p>
            <a:pPr marL="342900" indent="-342900">
              <a:buFont typeface="+mj-lt"/>
              <a:buAutoNum type="arabicPeriod"/>
            </a:pPr>
            <a:r>
              <a:rPr lang="de-DE" dirty="0">
                <a:highlight>
                  <a:srgbClr val="00FF00"/>
                </a:highlight>
              </a:rPr>
              <a:t>nicht erhöhter Blutdruck: Blutdruck in Praxis &lt;120/70 mm </a:t>
            </a:r>
            <a:r>
              <a:rPr lang="de-DE" dirty="0" err="1">
                <a:highlight>
                  <a:srgbClr val="00FF00"/>
                </a:highlight>
              </a:rPr>
              <a:t>Hg</a:t>
            </a:r>
            <a:r>
              <a:rPr lang="de-DE" dirty="0">
                <a:highlight>
                  <a:srgbClr val="00FF00"/>
                </a:highlight>
              </a:rPr>
              <a:t>), </a:t>
            </a:r>
            <a:br>
              <a:rPr lang="de-DE" dirty="0">
                <a:highlight>
                  <a:srgbClr val="00FF00"/>
                </a:highlight>
              </a:rPr>
            </a:br>
            <a:r>
              <a:rPr lang="de-DE" dirty="0">
                <a:highlight>
                  <a:srgbClr val="00FF00"/>
                </a:highlight>
              </a:rPr>
              <a:t>keine medikamentöse Behandlung empfohlen wird</a:t>
            </a:r>
          </a:p>
          <a:p>
            <a:pPr marL="342900" indent="-342900">
              <a:buFont typeface="+mj-lt"/>
              <a:buAutoNum type="arabicPeriod"/>
            </a:pPr>
            <a:r>
              <a:rPr lang="de-DE" dirty="0">
                <a:highlight>
                  <a:srgbClr val="FFFF00"/>
                </a:highlight>
              </a:rPr>
              <a:t>erhöhter Blutdruck (120-139/70-89 mm </a:t>
            </a:r>
            <a:r>
              <a:rPr lang="de-DE" dirty="0" err="1">
                <a:highlight>
                  <a:srgbClr val="FFFF00"/>
                </a:highlight>
              </a:rPr>
              <a:t>Hg</a:t>
            </a:r>
            <a:r>
              <a:rPr lang="de-DE" dirty="0">
                <a:highlight>
                  <a:srgbClr val="FFFF00"/>
                </a:highlight>
              </a:rPr>
              <a:t>)</a:t>
            </a:r>
            <a:br>
              <a:rPr lang="de-DE" dirty="0">
                <a:highlight>
                  <a:srgbClr val="FFFF00"/>
                </a:highlight>
              </a:rPr>
            </a:br>
            <a:r>
              <a:rPr lang="de-DE" dirty="0">
                <a:highlight>
                  <a:srgbClr val="FFFF00"/>
                </a:highlight>
              </a:rPr>
              <a:t>medikamentöse Behandlung auf der Grundlage des Risikos für kardiovaskuläre Erkrankungen und Höhe des Blutdrucks bei Nachuntersuchung </a:t>
            </a:r>
          </a:p>
          <a:p>
            <a:pPr marL="342900" indent="-342900">
              <a:buFont typeface="+mj-lt"/>
              <a:buAutoNum type="arabicPeriod"/>
            </a:pPr>
            <a:r>
              <a:rPr lang="de-DE" b="1" dirty="0">
                <a:solidFill>
                  <a:srgbClr val="FFC000"/>
                </a:solidFill>
                <a:effectLst>
                  <a:outerShdw blurRad="38100" dist="38100" dir="2700000" algn="tl">
                    <a:srgbClr val="000000">
                      <a:alpha val="43137"/>
                    </a:srgbClr>
                  </a:outerShdw>
                </a:effectLst>
              </a:rPr>
              <a:t>Bluthochdruck (≥140/90 mm </a:t>
            </a:r>
            <a:r>
              <a:rPr lang="de-DE" b="1" dirty="0" err="1">
                <a:solidFill>
                  <a:srgbClr val="FFC000"/>
                </a:solidFill>
                <a:effectLst>
                  <a:outerShdw blurRad="38100" dist="38100" dir="2700000" algn="tl">
                    <a:srgbClr val="000000">
                      <a:alpha val="43137"/>
                    </a:srgbClr>
                  </a:outerShdw>
                </a:effectLst>
              </a:rPr>
              <a:t>Hg</a:t>
            </a:r>
            <a:r>
              <a:rPr lang="de-DE" b="1" dirty="0">
                <a:solidFill>
                  <a:srgbClr val="FFC000"/>
                </a:solidFill>
                <a:effectLst>
                  <a:outerShdw blurRad="38100" dist="38100" dir="2700000" algn="tl">
                    <a:srgbClr val="000000">
                      <a:alpha val="43137"/>
                    </a:srgbClr>
                  </a:outerShdw>
                </a:effectLst>
              </a:rPr>
              <a:t>)</a:t>
            </a:r>
            <a:br>
              <a:rPr lang="de-DE" b="1" dirty="0">
                <a:solidFill>
                  <a:srgbClr val="FFC000"/>
                </a:solidFill>
                <a:effectLst>
                  <a:outerShdw blurRad="38100" dist="38100" dir="2700000" algn="tl">
                    <a:srgbClr val="000000">
                      <a:alpha val="43137"/>
                    </a:srgbClr>
                  </a:outerShdw>
                </a:effectLst>
              </a:rPr>
            </a:br>
            <a:r>
              <a:rPr lang="de-DE" b="1" dirty="0">
                <a:solidFill>
                  <a:srgbClr val="FFC000"/>
                </a:solidFill>
                <a:effectLst>
                  <a:outerShdw blurRad="38100" dist="38100" dir="2700000" algn="tl">
                    <a:srgbClr val="000000">
                      <a:alpha val="43137"/>
                    </a:srgbClr>
                  </a:outerShdw>
                </a:effectLst>
              </a:rPr>
              <a:t>meist sofortige medikamentöse Behandlung bei den meisten Personen empfohlen </a:t>
            </a:r>
          </a:p>
        </p:txBody>
      </p:sp>
      <p:sp>
        <p:nvSpPr>
          <p:cNvPr id="6" name="Textfeld 5">
            <a:extLst>
              <a:ext uri="{FF2B5EF4-FFF2-40B4-BE49-F238E27FC236}">
                <a16:creationId xmlns:a16="http://schemas.microsoft.com/office/drawing/2014/main" id="{C04AC5C8-1A89-C518-5780-FAE5AC329AEA}"/>
              </a:ext>
            </a:extLst>
          </p:cNvPr>
          <p:cNvSpPr txBox="1"/>
          <p:nvPr/>
        </p:nvSpPr>
        <p:spPr>
          <a:xfrm>
            <a:off x="1370396" y="6165304"/>
            <a:ext cx="6264696" cy="873316"/>
          </a:xfrm>
          <a:prstGeom prst="rect">
            <a:avLst/>
          </a:prstGeom>
          <a:noFill/>
        </p:spPr>
        <p:txBody>
          <a:bodyPr wrap="square">
            <a:spAutoFit/>
          </a:bodyPr>
          <a:lstStyle/>
          <a:p>
            <a:pPr algn="r"/>
            <a:r>
              <a:rPr lang="de-DE" sz="1100" dirty="0">
                <a:solidFill>
                  <a:srgbClr val="00799B"/>
                </a:solidFill>
                <a:latin typeface="Segoe UI" panose="020B0502040204020203" pitchFamily="34" charset="0"/>
              </a:rPr>
              <a:t>C. P. McCarthy et al : </a:t>
            </a:r>
            <a:r>
              <a:rPr lang="en-US" sz="1100" b="1" dirty="0">
                <a:solidFill>
                  <a:srgbClr val="00799B"/>
                </a:solidFill>
                <a:latin typeface="Segoe UI" panose="020B0502040204020203" pitchFamily="34" charset="0"/>
              </a:rPr>
              <a:t>What Is New and Different in the 2024 European Society of Cardiology Guidelines for the Management of Elevated Blood Pressure and Hypertension? </a:t>
            </a:r>
            <a:br>
              <a:rPr lang="en-US" sz="1100" b="1" dirty="0">
                <a:solidFill>
                  <a:srgbClr val="00799B"/>
                </a:solidFill>
                <a:latin typeface="Segoe UI" panose="020B0502040204020203" pitchFamily="34" charset="0"/>
              </a:rPr>
            </a:br>
            <a:r>
              <a:rPr lang="de-DE" sz="1100" dirty="0">
                <a:solidFill>
                  <a:srgbClr val="00799B"/>
                </a:solidFill>
                <a:latin typeface="Segoe UI" panose="020B0502040204020203" pitchFamily="34" charset="0"/>
              </a:rPr>
              <a:t>Hypertension 2025 Vol. 82 </a:t>
            </a:r>
            <a:r>
              <a:rPr lang="de-DE" sz="1100" dirty="0" err="1">
                <a:solidFill>
                  <a:srgbClr val="00799B"/>
                </a:solidFill>
                <a:latin typeface="Segoe UI" panose="020B0502040204020203" pitchFamily="34" charset="0"/>
              </a:rPr>
              <a:t>Issue</a:t>
            </a:r>
            <a:r>
              <a:rPr lang="de-DE" sz="1100" dirty="0">
                <a:solidFill>
                  <a:srgbClr val="00799B"/>
                </a:solidFill>
                <a:latin typeface="Segoe UI" panose="020B0502040204020203" pitchFamily="34" charset="0"/>
              </a:rPr>
              <a:t> 3 Pages 432-444</a:t>
            </a:r>
          </a:p>
          <a:p>
            <a:pPr marR="0"/>
            <a:endParaRPr lang="de-DE" sz="1100" dirty="0">
              <a:solidFill>
                <a:srgbClr val="00799B"/>
              </a:solidFill>
              <a:latin typeface="Segoe UI" panose="020B0502040204020203" pitchFamily="34" charset="0"/>
            </a:endParaRPr>
          </a:p>
        </p:txBody>
      </p:sp>
    </p:spTree>
    <p:extLst>
      <p:ext uri="{BB962C8B-B14F-4D97-AF65-F5344CB8AC3E}">
        <p14:creationId xmlns:p14="http://schemas.microsoft.com/office/powerpoint/2010/main" val="3270444486"/>
      </p:ext>
    </p:extLst>
  </p:cSld>
  <p:clrMapOvr>
    <a:masterClrMapping/>
  </p:clrMapOvr>
  <p:transition spd="slow">
    <p:push dir="u"/>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1043608" y="1340768"/>
            <a:ext cx="6661323" cy="4823810"/>
          </a:xfrm>
          <a:prstGeom prst="rect">
            <a:avLst/>
          </a:prstGeom>
        </p:spPr>
      </p:pic>
      <p:sp>
        <p:nvSpPr>
          <p:cNvPr id="3" name="Titel 2"/>
          <p:cNvSpPr>
            <a:spLocks noGrp="1"/>
          </p:cNvSpPr>
          <p:nvPr>
            <p:ph type="title"/>
          </p:nvPr>
        </p:nvSpPr>
        <p:spPr/>
        <p:txBody>
          <a:bodyPr/>
          <a:lstStyle/>
          <a:p>
            <a:r>
              <a:rPr lang="de-DE" dirty="0"/>
              <a:t>Verlust an Lebensjahren</a:t>
            </a:r>
          </a:p>
        </p:txBody>
      </p:sp>
      <p:sp>
        <p:nvSpPr>
          <p:cNvPr id="5" name="Rechteck 4"/>
          <p:cNvSpPr/>
          <p:nvPr/>
        </p:nvSpPr>
        <p:spPr>
          <a:xfrm>
            <a:off x="-180528" y="6348451"/>
            <a:ext cx="7818428" cy="498598"/>
          </a:xfrm>
          <a:prstGeom prst="rect">
            <a:avLst/>
          </a:prstGeom>
        </p:spPr>
        <p:txBody>
          <a:bodyPr wrap="square">
            <a:spAutoFit/>
          </a:bodyPr>
          <a:lstStyle/>
          <a:p>
            <a:pPr algn="r"/>
            <a:r>
              <a:rPr lang="en-US" sz="1200" dirty="0">
                <a:solidFill>
                  <a:schemeClr val="accent1"/>
                </a:solidFill>
                <a:latin typeface="+mj-lt"/>
              </a:rPr>
              <a:t>Rodriguez M et al </a:t>
            </a:r>
            <a:r>
              <a:rPr lang="en-US" sz="1200" b="1" dirty="0">
                <a:solidFill>
                  <a:schemeClr val="accent1"/>
                </a:solidFill>
                <a:latin typeface="+mj-lt"/>
              </a:rPr>
              <a:t>: Blood pressure and incidence of twelve cardiovascular diseases: Lifetime risks, healthy life-years lost, and age-specific associations in 125 million people</a:t>
            </a:r>
            <a:r>
              <a:rPr lang="en-US" sz="1200" dirty="0">
                <a:solidFill>
                  <a:schemeClr val="accent1"/>
                </a:solidFill>
                <a:latin typeface="+mj-lt"/>
              </a:rPr>
              <a:t>. Lancet 383: 1899–1911, </a:t>
            </a:r>
            <a:r>
              <a:rPr lang="de-DE" sz="1200" dirty="0">
                <a:solidFill>
                  <a:schemeClr val="accent1"/>
                </a:solidFill>
                <a:latin typeface="+mj-lt"/>
              </a:rPr>
              <a:t>2014.</a:t>
            </a:r>
          </a:p>
        </p:txBody>
      </p:sp>
      <p:pic>
        <p:nvPicPr>
          <p:cNvPr id="6" name="Grafik 5"/>
          <p:cNvPicPr>
            <a:picLocks noChangeAspect="1"/>
          </p:cNvPicPr>
          <p:nvPr/>
        </p:nvPicPr>
        <p:blipFill>
          <a:blip r:embed="rId4"/>
          <a:stretch>
            <a:fillRect/>
          </a:stretch>
        </p:blipFill>
        <p:spPr>
          <a:xfrm>
            <a:off x="4405829" y="1129178"/>
            <a:ext cx="4369395" cy="1409920"/>
          </a:xfrm>
          <a:prstGeom prst="rect">
            <a:avLst/>
          </a:prstGeom>
        </p:spPr>
      </p:pic>
    </p:spTree>
    <p:extLst>
      <p:ext uri="{BB962C8B-B14F-4D97-AF65-F5344CB8AC3E}">
        <p14:creationId xmlns:p14="http://schemas.microsoft.com/office/powerpoint/2010/main" val="2209135440"/>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ChangeArrowheads="1"/>
          </p:cNvSpPr>
          <p:nvPr/>
        </p:nvSpPr>
        <p:spPr bwMode="auto">
          <a:xfrm>
            <a:off x="1419225" y="6364288"/>
            <a:ext cx="28670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7" rIns="92075" bIns="46037">
            <a:spAutoFit/>
          </a:bodyPr>
          <a:lstStyle/>
          <a:p>
            <a:pPr eaLnBrk="0" hangingPunct="0"/>
            <a:r>
              <a:rPr lang="en-US" altLang="de-DE" sz="1200" b="1"/>
              <a:t>Franklin SS, et al. </a:t>
            </a:r>
            <a:r>
              <a:rPr lang="en-US" altLang="de-DE" sz="1200" b="1" i="1"/>
              <a:t>Circ.</a:t>
            </a:r>
            <a:r>
              <a:rPr lang="en-US" altLang="de-DE" sz="1200" b="1"/>
              <a:t> 1999;100:354.</a:t>
            </a:r>
          </a:p>
        </p:txBody>
      </p:sp>
      <p:sp>
        <p:nvSpPr>
          <p:cNvPr id="295939" name="Freeform 3"/>
          <p:cNvSpPr>
            <a:spLocks/>
          </p:cNvSpPr>
          <p:nvPr/>
        </p:nvSpPr>
        <p:spPr bwMode="auto">
          <a:xfrm>
            <a:off x="3367088" y="1881188"/>
            <a:ext cx="4313237" cy="2063750"/>
          </a:xfrm>
          <a:custGeom>
            <a:avLst/>
            <a:gdLst>
              <a:gd name="T0" fmla="*/ 0 w 3218"/>
              <a:gd name="T1" fmla="*/ 0 h 1539"/>
              <a:gd name="T2" fmla="*/ 214 w 3218"/>
              <a:gd name="T3" fmla="*/ 138 h 1539"/>
              <a:gd name="T4" fmla="*/ 438 w 3218"/>
              <a:gd name="T5" fmla="*/ 276 h 1539"/>
              <a:gd name="T6" fmla="*/ 653 w 3218"/>
              <a:gd name="T7" fmla="*/ 405 h 1539"/>
              <a:gd name="T8" fmla="*/ 868 w 3218"/>
              <a:gd name="T9" fmla="*/ 530 h 1539"/>
              <a:gd name="T10" fmla="*/ 1074 w 3218"/>
              <a:gd name="T11" fmla="*/ 644 h 1539"/>
              <a:gd name="T12" fmla="*/ 1273 w 3218"/>
              <a:gd name="T13" fmla="*/ 749 h 1539"/>
              <a:gd name="T14" fmla="*/ 1489 w 3218"/>
              <a:gd name="T15" fmla="*/ 850 h 1539"/>
              <a:gd name="T16" fmla="*/ 1604 w 3218"/>
              <a:gd name="T17" fmla="*/ 903 h 1539"/>
              <a:gd name="T18" fmla="*/ 1729 w 3218"/>
              <a:gd name="T19" fmla="*/ 959 h 1539"/>
              <a:gd name="T20" fmla="*/ 1869 w 3218"/>
              <a:gd name="T21" fmla="*/ 1020 h 1539"/>
              <a:gd name="T22" fmla="*/ 2017 w 3218"/>
              <a:gd name="T23" fmla="*/ 1085 h 1539"/>
              <a:gd name="T24" fmla="*/ 2175 w 3218"/>
              <a:gd name="T25" fmla="*/ 1154 h 1539"/>
              <a:gd name="T26" fmla="*/ 2340 w 3218"/>
              <a:gd name="T27" fmla="*/ 1222 h 1539"/>
              <a:gd name="T28" fmla="*/ 2497 w 3218"/>
              <a:gd name="T29" fmla="*/ 1287 h 1539"/>
              <a:gd name="T30" fmla="*/ 2638 w 3218"/>
              <a:gd name="T31" fmla="*/ 1348 h 1539"/>
              <a:gd name="T32" fmla="*/ 2770 w 3218"/>
              <a:gd name="T33" fmla="*/ 1400 h 1539"/>
              <a:gd name="T34" fmla="*/ 2878 w 3218"/>
              <a:gd name="T35" fmla="*/ 1441 h 1539"/>
              <a:gd name="T36" fmla="*/ 2961 w 3218"/>
              <a:gd name="T37" fmla="*/ 1473 h 1539"/>
              <a:gd name="T38" fmla="*/ 3027 w 3218"/>
              <a:gd name="T39" fmla="*/ 1493 h 1539"/>
              <a:gd name="T40" fmla="*/ 3077 w 3218"/>
              <a:gd name="T41" fmla="*/ 1510 h 1539"/>
              <a:gd name="T42" fmla="*/ 3118 w 3218"/>
              <a:gd name="T43" fmla="*/ 1522 h 1539"/>
              <a:gd name="T44" fmla="*/ 3152 w 3218"/>
              <a:gd name="T45" fmla="*/ 1526 h 1539"/>
              <a:gd name="T46" fmla="*/ 3176 w 3218"/>
              <a:gd name="T47" fmla="*/ 1530 h 1539"/>
              <a:gd name="T48" fmla="*/ 3217 w 3218"/>
              <a:gd name="T49" fmla="*/ 1538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18" h="1539">
                <a:moveTo>
                  <a:pt x="0" y="0"/>
                </a:moveTo>
                <a:lnTo>
                  <a:pt x="214" y="138"/>
                </a:lnTo>
                <a:lnTo>
                  <a:pt x="438" y="276"/>
                </a:lnTo>
                <a:lnTo>
                  <a:pt x="653" y="405"/>
                </a:lnTo>
                <a:lnTo>
                  <a:pt x="868" y="530"/>
                </a:lnTo>
                <a:lnTo>
                  <a:pt x="1074" y="644"/>
                </a:lnTo>
                <a:lnTo>
                  <a:pt x="1273" y="749"/>
                </a:lnTo>
                <a:lnTo>
                  <a:pt x="1489" y="850"/>
                </a:lnTo>
                <a:lnTo>
                  <a:pt x="1604" y="903"/>
                </a:lnTo>
                <a:lnTo>
                  <a:pt x="1729" y="959"/>
                </a:lnTo>
                <a:lnTo>
                  <a:pt x="1869" y="1020"/>
                </a:lnTo>
                <a:lnTo>
                  <a:pt x="2017" y="1085"/>
                </a:lnTo>
                <a:lnTo>
                  <a:pt x="2175" y="1154"/>
                </a:lnTo>
                <a:lnTo>
                  <a:pt x="2340" y="1222"/>
                </a:lnTo>
                <a:lnTo>
                  <a:pt x="2497" y="1287"/>
                </a:lnTo>
                <a:lnTo>
                  <a:pt x="2638" y="1348"/>
                </a:lnTo>
                <a:lnTo>
                  <a:pt x="2770" y="1400"/>
                </a:lnTo>
                <a:lnTo>
                  <a:pt x="2878" y="1441"/>
                </a:lnTo>
                <a:lnTo>
                  <a:pt x="2961" y="1473"/>
                </a:lnTo>
                <a:lnTo>
                  <a:pt x="3027" y="1493"/>
                </a:lnTo>
                <a:lnTo>
                  <a:pt x="3077" y="1510"/>
                </a:lnTo>
                <a:lnTo>
                  <a:pt x="3118" y="1522"/>
                </a:lnTo>
                <a:lnTo>
                  <a:pt x="3152" y="1526"/>
                </a:lnTo>
                <a:lnTo>
                  <a:pt x="3176" y="1530"/>
                </a:lnTo>
                <a:lnTo>
                  <a:pt x="3217" y="1538"/>
                </a:lnTo>
              </a:path>
            </a:pathLst>
          </a:custGeom>
          <a:noFill/>
          <a:ln w="50800" cap="rnd" cmpd="sng">
            <a:solidFill>
              <a:srgbClr val="FF006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5940" name="Freeform 4"/>
          <p:cNvSpPr>
            <a:spLocks/>
          </p:cNvSpPr>
          <p:nvPr/>
        </p:nvSpPr>
        <p:spPr bwMode="auto">
          <a:xfrm>
            <a:off x="3368675" y="3362325"/>
            <a:ext cx="2897188" cy="904875"/>
          </a:xfrm>
          <a:custGeom>
            <a:avLst/>
            <a:gdLst>
              <a:gd name="T0" fmla="*/ 0 w 2160"/>
              <a:gd name="T1" fmla="*/ 0 h 674"/>
              <a:gd name="T2" fmla="*/ 310 w 2160"/>
              <a:gd name="T3" fmla="*/ 119 h 674"/>
              <a:gd name="T4" fmla="*/ 619 w 2160"/>
              <a:gd name="T5" fmla="*/ 234 h 674"/>
              <a:gd name="T6" fmla="*/ 915 w 2160"/>
              <a:gd name="T7" fmla="*/ 341 h 674"/>
              <a:gd name="T8" fmla="*/ 1199 w 2160"/>
              <a:gd name="T9" fmla="*/ 434 h 674"/>
              <a:gd name="T10" fmla="*/ 1336 w 2160"/>
              <a:gd name="T11" fmla="*/ 474 h 674"/>
              <a:gd name="T12" fmla="*/ 1481 w 2160"/>
              <a:gd name="T13" fmla="*/ 514 h 674"/>
              <a:gd name="T14" fmla="*/ 1620 w 2160"/>
              <a:gd name="T15" fmla="*/ 549 h 674"/>
              <a:gd name="T16" fmla="*/ 1758 w 2160"/>
              <a:gd name="T17" fmla="*/ 580 h 674"/>
              <a:gd name="T18" fmla="*/ 1883 w 2160"/>
              <a:gd name="T19" fmla="*/ 611 h 674"/>
              <a:gd name="T20" fmla="*/ 1995 w 2160"/>
              <a:gd name="T21" fmla="*/ 633 h 674"/>
              <a:gd name="T22" fmla="*/ 2087 w 2160"/>
              <a:gd name="T23" fmla="*/ 655 h 674"/>
              <a:gd name="T24" fmla="*/ 2127 w 2160"/>
              <a:gd name="T25" fmla="*/ 664 h 674"/>
              <a:gd name="T26" fmla="*/ 2159 w 2160"/>
              <a:gd name="T27" fmla="*/ 673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 h="674">
                <a:moveTo>
                  <a:pt x="0" y="0"/>
                </a:moveTo>
                <a:lnTo>
                  <a:pt x="310" y="119"/>
                </a:lnTo>
                <a:lnTo>
                  <a:pt x="619" y="234"/>
                </a:lnTo>
                <a:lnTo>
                  <a:pt x="915" y="341"/>
                </a:lnTo>
                <a:lnTo>
                  <a:pt x="1199" y="434"/>
                </a:lnTo>
                <a:lnTo>
                  <a:pt x="1336" y="474"/>
                </a:lnTo>
                <a:lnTo>
                  <a:pt x="1481" y="514"/>
                </a:lnTo>
                <a:lnTo>
                  <a:pt x="1620" y="549"/>
                </a:lnTo>
                <a:lnTo>
                  <a:pt x="1758" y="580"/>
                </a:lnTo>
                <a:lnTo>
                  <a:pt x="1883" y="611"/>
                </a:lnTo>
                <a:lnTo>
                  <a:pt x="1995" y="633"/>
                </a:lnTo>
                <a:lnTo>
                  <a:pt x="2087" y="655"/>
                </a:lnTo>
                <a:lnTo>
                  <a:pt x="2127" y="664"/>
                </a:lnTo>
                <a:lnTo>
                  <a:pt x="2159" y="673"/>
                </a:lnTo>
              </a:path>
            </a:pathLst>
          </a:custGeom>
          <a:noFill/>
          <a:ln w="50800" cap="rnd" cmpd="sng">
            <a:solidFill>
              <a:srgbClr val="00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5941" name="Freeform 5"/>
          <p:cNvSpPr>
            <a:spLocks/>
          </p:cNvSpPr>
          <p:nvPr/>
        </p:nvSpPr>
        <p:spPr bwMode="auto">
          <a:xfrm>
            <a:off x="2787650" y="4202113"/>
            <a:ext cx="2576513" cy="514350"/>
          </a:xfrm>
          <a:custGeom>
            <a:avLst/>
            <a:gdLst>
              <a:gd name="T0" fmla="*/ 0 w 1922"/>
              <a:gd name="T1" fmla="*/ 0 h 384"/>
              <a:gd name="T2" fmla="*/ 302 w 1922"/>
              <a:gd name="T3" fmla="*/ 60 h 384"/>
              <a:gd name="T4" fmla="*/ 594 w 1922"/>
              <a:gd name="T5" fmla="*/ 120 h 384"/>
              <a:gd name="T6" fmla="*/ 875 w 1922"/>
              <a:gd name="T7" fmla="*/ 174 h 384"/>
              <a:gd name="T8" fmla="*/ 1013 w 1922"/>
              <a:gd name="T9" fmla="*/ 199 h 384"/>
              <a:gd name="T10" fmla="*/ 1145 w 1922"/>
              <a:gd name="T11" fmla="*/ 229 h 384"/>
              <a:gd name="T12" fmla="*/ 1266 w 1922"/>
              <a:gd name="T13" fmla="*/ 254 h 384"/>
              <a:gd name="T14" fmla="*/ 1387 w 1922"/>
              <a:gd name="T15" fmla="*/ 274 h 384"/>
              <a:gd name="T16" fmla="*/ 1497 w 1922"/>
              <a:gd name="T17" fmla="*/ 299 h 384"/>
              <a:gd name="T18" fmla="*/ 1602 w 1922"/>
              <a:gd name="T19" fmla="*/ 318 h 384"/>
              <a:gd name="T20" fmla="*/ 1696 w 1922"/>
              <a:gd name="T21" fmla="*/ 338 h 384"/>
              <a:gd name="T22" fmla="*/ 1778 w 1922"/>
              <a:gd name="T23" fmla="*/ 353 h 384"/>
              <a:gd name="T24" fmla="*/ 1856 w 1922"/>
              <a:gd name="T25" fmla="*/ 368 h 384"/>
              <a:gd name="T26" fmla="*/ 1921 w 1922"/>
              <a:gd name="T27" fmla="*/ 38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2" h="384">
                <a:moveTo>
                  <a:pt x="0" y="0"/>
                </a:moveTo>
                <a:lnTo>
                  <a:pt x="302" y="60"/>
                </a:lnTo>
                <a:lnTo>
                  <a:pt x="594" y="120"/>
                </a:lnTo>
                <a:lnTo>
                  <a:pt x="875" y="174"/>
                </a:lnTo>
                <a:lnTo>
                  <a:pt x="1013" y="199"/>
                </a:lnTo>
                <a:lnTo>
                  <a:pt x="1145" y="229"/>
                </a:lnTo>
                <a:lnTo>
                  <a:pt x="1266" y="254"/>
                </a:lnTo>
                <a:lnTo>
                  <a:pt x="1387" y="274"/>
                </a:lnTo>
                <a:lnTo>
                  <a:pt x="1497" y="299"/>
                </a:lnTo>
                <a:lnTo>
                  <a:pt x="1602" y="318"/>
                </a:lnTo>
                <a:lnTo>
                  <a:pt x="1696" y="338"/>
                </a:lnTo>
                <a:lnTo>
                  <a:pt x="1778" y="353"/>
                </a:lnTo>
                <a:lnTo>
                  <a:pt x="1856" y="368"/>
                </a:lnTo>
                <a:lnTo>
                  <a:pt x="1921" y="383"/>
                </a:lnTo>
              </a:path>
            </a:pathLst>
          </a:custGeom>
          <a:noFill/>
          <a:ln w="50800" cap="rnd" cmpd="sng">
            <a:solidFill>
              <a:srgbClr val="FF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5942" name="Freeform 6"/>
          <p:cNvSpPr>
            <a:spLocks/>
          </p:cNvSpPr>
          <p:nvPr/>
        </p:nvSpPr>
        <p:spPr bwMode="auto">
          <a:xfrm>
            <a:off x="2292350" y="4586288"/>
            <a:ext cx="2189163" cy="452437"/>
          </a:xfrm>
          <a:custGeom>
            <a:avLst/>
            <a:gdLst>
              <a:gd name="T0" fmla="*/ 0 w 1632"/>
              <a:gd name="T1" fmla="*/ 0 h 338"/>
              <a:gd name="T2" fmla="*/ 253 w 1632"/>
              <a:gd name="T3" fmla="*/ 53 h 338"/>
              <a:gd name="T4" fmla="*/ 501 w 1632"/>
              <a:gd name="T5" fmla="*/ 102 h 338"/>
              <a:gd name="T6" fmla="*/ 741 w 1632"/>
              <a:gd name="T7" fmla="*/ 150 h 338"/>
              <a:gd name="T8" fmla="*/ 855 w 1632"/>
              <a:gd name="T9" fmla="*/ 176 h 338"/>
              <a:gd name="T10" fmla="*/ 967 w 1632"/>
              <a:gd name="T11" fmla="*/ 198 h 338"/>
              <a:gd name="T12" fmla="*/ 1073 w 1632"/>
              <a:gd name="T13" fmla="*/ 219 h 338"/>
              <a:gd name="T14" fmla="*/ 1175 w 1632"/>
              <a:gd name="T15" fmla="*/ 241 h 338"/>
              <a:gd name="T16" fmla="*/ 1268 w 1632"/>
              <a:gd name="T17" fmla="*/ 262 h 338"/>
              <a:gd name="T18" fmla="*/ 1357 w 1632"/>
              <a:gd name="T19" fmla="*/ 278 h 338"/>
              <a:gd name="T20" fmla="*/ 1437 w 1632"/>
              <a:gd name="T21" fmla="*/ 294 h 338"/>
              <a:gd name="T22" fmla="*/ 1511 w 1632"/>
              <a:gd name="T23" fmla="*/ 310 h 338"/>
              <a:gd name="T24" fmla="*/ 1574 w 1632"/>
              <a:gd name="T25" fmla="*/ 326 h 338"/>
              <a:gd name="T26" fmla="*/ 1631 w 1632"/>
              <a:gd name="T27" fmla="*/ 3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2" h="338">
                <a:moveTo>
                  <a:pt x="0" y="0"/>
                </a:moveTo>
                <a:lnTo>
                  <a:pt x="253" y="53"/>
                </a:lnTo>
                <a:lnTo>
                  <a:pt x="501" y="102"/>
                </a:lnTo>
                <a:lnTo>
                  <a:pt x="741" y="150"/>
                </a:lnTo>
                <a:lnTo>
                  <a:pt x="855" y="176"/>
                </a:lnTo>
                <a:lnTo>
                  <a:pt x="967" y="198"/>
                </a:lnTo>
                <a:lnTo>
                  <a:pt x="1073" y="219"/>
                </a:lnTo>
                <a:lnTo>
                  <a:pt x="1175" y="241"/>
                </a:lnTo>
                <a:lnTo>
                  <a:pt x="1268" y="262"/>
                </a:lnTo>
                <a:lnTo>
                  <a:pt x="1357" y="278"/>
                </a:lnTo>
                <a:lnTo>
                  <a:pt x="1437" y="294"/>
                </a:lnTo>
                <a:lnTo>
                  <a:pt x="1511" y="310"/>
                </a:lnTo>
                <a:lnTo>
                  <a:pt x="1574" y="326"/>
                </a:lnTo>
                <a:lnTo>
                  <a:pt x="1631" y="337"/>
                </a:lnTo>
              </a:path>
            </a:pathLst>
          </a:custGeom>
          <a:noFill/>
          <a:ln w="50800" cap="rnd" cmpd="sng">
            <a:solidFill>
              <a:srgbClr val="FFCC99"/>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5943" name="Rectangle 7"/>
          <p:cNvSpPr>
            <a:spLocks noChangeArrowheads="1"/>
          </p:cNvSpPr>
          <p:nvPr/>
        </p:nvSpPr>
        <p:spPr bwMode="auto">
          <a:xfrm>
            <a:off x="2166938" y="5345113"/>
            <a:ext cx="450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sz="1600"/>
              <a:t>60</a:t>
            </a:r>
          </a:p>
        </p:txBody>
      </p:sp>
      <p:sp>
        <p:nvSpPr>
          <p:cNvPr id="295944" name="Rectangle 8"/>
          <p:cNvSpPr>
            <a:spLocks noChangeArrowheads="1"/>
          </p:cNvSpPr>
          <p:nvPr/>
        </p:nvSpPr>
        <p:spPr bwMode="auto">
          <a:xfrm>
            <a:off x="3190875" y="5341938"/>
            <a:ext cx="450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sz="1600"/>
              <a:t>70</a:t>
            </a:r>
          </a:p>
        </p:txBody>
      </p:sp>
      <p:sp>
        <p:nvSpPr>
          <p:cNvPr id="295945" name="Rectangle 9"/>
          <p:cNvSpPr>
            <a:spLocks noChangeArrowheads="1"/>
          </p:cNvSpPr>
          <p:nvPr/>
        </p:nvSpPr>
        <p:spPr bwMode="auto">
          <a:xfrm>
            <a:off x="4237038" y="5341938"/>
            <a:ext cx="450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sz="1600"/>
              <a:t>80</a:t>
            </a:r>
          </a:p>
        </p:txBody>
      </p:sp>
      <p:sp>
        <p:nvSpPr>
          <p:cNvPr id="295946" name="Rectangle 10"/>
          <p:cNvSpPr>
            <a:spLocks noChangeArrowheads="1"/>
          </p:cNvSpPr>
          <p:nvPr/>
        </p:nvSpPr>
        <p:spPr bwMode="auto">
          <a:xfrm>
            <a:off x="5329238" y="5357813"/>
            <a:ext cx="4524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sz="1600"/>
              <a:t>90</a:t>
            </a:r>
          </a:p>
        </p:txBody>
      </p:sp>
      <p:sp>
        <p:nvSpPr>
          <p:cNvPr id="295947" name="Rectangle 11"/>
          <p:cNvSpPr>
            <a:spLocks noChangeArrowheads="1"/>
          </p:cNvSpPr>
          <p:nvPr/>
        </p:nvSpPr>
        <p:spPr bwMode="auto">
          <a:xfrm>
            <a:off x="6376988" y="5357813"/>
            <a:ext cx="682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sz="1600"/>
              <a:t>100</a:t>
            </a:r>
          </a:p>
        </p:txBody>
      </p:sp>
      <p:sp>
        <p:nvSpPr>
          <p:cNvPr id="295948" name="Rectangle 12"/>
          <p:cNvSpPr>
            <a:spLocks noChangeArrowheads="1"/>
          </p:cNvSpPr>
          <p:nvPr/>
        </p:nvSpPr>
        <p:spPr bwMode="auto">
          <a:xfrm>
            <a:off x="7437438" y="5351463"/>
            <a:ext cx="7159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sz="1600"/>
              <a:t>110</a:t>
            </a:r>
          </a:p>
        </p:txBody>
      </p:sp>
      <p:sp>
        <p:nvSpPr>
          <p:cNvPr id="295949" name="Rectangle 13"/>
          <p:cNvSpPr>
            <a:spLocks noChangeArrowheads="1"/>
          </p:cNvSpPr>
          <p:nvPr/>
        </p:nvSpPr>
        <p:spPr bwMode="auto">
          <a:xfrm>
            <a:off x="3492500" y="5699125"/>
            <a:ext cx="2951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sz="2000" b="1"/>
              <a:t>diast. RR (mm Hg)</a:t>
            </a:r>
          </a:p>
        </p:txBody>
      </p:sp>
      <p:sp>
        <p:nvSpPr>
          <p:cNvPr id="295950" name="Rectangle 14"/>
          <p:cNvSpPr>
            <a:spLocks noChangeArrowheads="1"/>
          </p:cNvSpPr>
          <p:nvPr/>
        </p:nvSpPr>
        <p:spPr bwMode="auto">
          <a:xfrm>
            <a:off x="1836738" y="5084763"/>
            <a:ext cx="514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sz="1600"/>
              <a:t>0.5</a:t>
            </a:r>
          </a:p>
        </p:txBody>
      </p:sp>
      <p:sp>
        <p:nvSpPr>
          <p:cNvPr id="295951" name="Rectangle 15"/>
          <p:cNvSpPr>
            <a:spLocks noChangeArrowheads="1"/>
          </p:cNvSpPr>
          <p:nvPr/>
        </p:nvSpPr>
        <p:spPr bwMode="auto">
          <a:xfrm>
            <a:off x="2033588" y="4392613"/>
            <a:ext cx="514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sz="1600"/>
              <a:t>1</a:t>
            </a:r>
          </a:p>
        </p:txBody>
      </p:sp>
      <p:sp>
        <p:nvSpPr>
          <p:cNvPr id="295952" name="Rectangle 16"/>
          <p:cNvSpPr>
            <a:spLocks noChangeArrowheads="1"/>
          </p:cNvSpPr>
          <p:nvPr/>
        </p:nvSpPr>
        <p:spPr bwMode="auto">
          <a:xfrm>
            <a:off x="1854200" y="3668713"/>
            <a:ext cx="514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sz="1600"/>
              <a:t>1.5</a:t>
            </a:r>
          </a:p>
        </p:txBody>
      </p:sp>
      <p:sp>
        <p:nvSpPr>
          <p:cNvPr id="295953" name="Rectangle 17"/>
          <p:cNvSpPr>
            <a:spLocks noChangeArrowheads="1"/>
          </p:cNvSpPr>
          <p:nvPr/>
        </p:nvSpPr>
        <p:spPr bwMode="auto">
          <a:xfrm>
            <a:off x="1776413" y="2960688"/>
            <a:ext cx="514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algn="r" eaLnBrk="0" hangingPunct="0">
              <a:spcBef>
                <a:spcPct val="50000"/>
              </a:spcBef>
            </a:pPr>
            <a:r>
              <a:rPr lang="en-US" altLang="de-DE" sz="1600"/>
              <a:t>2</a:t>
            </a:r>
          </a:p>
        </p:txBody>
      </p:sp>
      <p:sp>
        <p:nvSpPr>
          <p:cNvPr id="295954" name="Rectangle 18"/>
          <p:cNvSpPr>
            <a:spLocks noChangeArrowheads="1"/>
          </p:cNvSpPr>
          <p:nvPr/>
        </p:nvSpPr>
        <p:spPr bwMode="auto">
          <a:xfrm>
            <a:off x="1831975" y="2252663"/>
            <a:ext cx="512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sz="1600"/>
              <a:t>2.5</a:t>
            </a:r>
          </a:p>
        </p:txBody>
      </p:sp>
      <p:sp>
        <p:nvSpPr>
          <p:cNvPr id="295955" name="Rectangle 19"/>
          <p:cNvSpPr>
            <a:spLocks noChangeArrowheads="1"/>
          </p:cNvSpPr>
          <p:nvPr/>
        </p:nvSpPr>
        <p:spPr bwMode="auto">
          <a:xfrm>
            <a:off x="2036763" y="1665288"/>
            <a:ext cx="2079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sz="1600"/>
              <a:t>3</a:t>
            </a:r>
          </a:p>
        </p:txBody>
      </p:sp>
      <p:sp>
        <p:nvSpPr>
          <p:cNvPr id="295956" name="Rectangle 20"/>
          <p:cNvSpPr>
            <a:spLocks noChangeArrowheads="1"/>
          </p:cNvSpPr>
          <p:nvPr/>
        </p:nvSpPr>
        <p:spPr bwMode="auto">
          <a:xfrm rot="1620000">
            <a:off x="4192588" y="2794000"/>
            <a:ext cx="347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b="1">
                <a:latin typeface="Times New Roman" panose="02020603050405020304" pitchFamily="18" charset="0"/>
              </a:rPr>
              <a:t>SBP 170 mm Hg (</a:t>
            </a:r>
            <a:r>
              <a:rPr lang="en-US" altLang="de-DE" b="1" i="1">
                <a:latin typeface="Times New Roman" panose="02020603050405020304" pitchFamily="18" charset="0"/>
              </a:rPr>
              <a:t>P </a:t>
            </a:r>
            <a:r>
              <a:rPr lang="en-US" altLang="de-DE" b="1">
                <a:latin typeface="Times New Roman" panose="02020603050405020304" pitchFamily="18" charset="0"/>
              </a:rPr>
              <a:t>= 0.01)</a:t>
            </a:r>
            <a:endParaRPr lang="en-US" altLang="de-DE"/>
          </a:p>
        </p:txBody>
      </p:sp>
      <p:sp>
        <p:nvSpPr>
          <p:cNvPr id="295957" name="Rectangle 21"/>
          <p:cNvSpPr>
            <a:spLocks noChangeArrowheads="1"/>
          </p:cNvSpPr>
          <p:nvPr/>
        </p:nvSpPr>
        <p:spPr bwMode="auto">
          <a:xfrm rot="1140000">
            <a:off x="3744913" y="3617913"/>
            <a:ext cx="3154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b="1">
                <a:latin typeface="Times New Roman" panose="02020603050405020304" pitchFamily="18" charset="0"/>
              </a:rPr>
              <a:t>SBP 150 mm Hg (</a:t>
            </a:r>
            <a:r>
              <a:rPr lang="en-US" altLang="de-DE" b="1" i="1">
                <a:latin typeface="Times New Roman" panose="02020603050405020304" pitchFamily="18" charset="0"/>
              </a:rPr>
              <a:t>P </a:t>
            </a:r>
            <a:r>
              <a:rPr lang="en-US" altLang="de-DE" b="1">
                <a:latin typeface="Times New Roman" panose="02020603050405020304" pitchFamily="18" charset="0"/>
              </a:rPr>
              <a:t>= 0.02)</a:t>
            </a:r>
            <a:endParaRPr lang="en-US" altLang="de-DE"/>
          </a:p>
        </p:txBody>
      </p:sp>
      <p:sp>
        <p:nvSpPr>
          <p:cNvPr id="295958" name="Rectangle 22"/>
          <p:cNvSpPr>
            <a:spLocks noChangeArrowheads="1"/>
          </p:cNvSpPr>
          <p:nvPr/>
        </p:nvSpPr>
        <p:spPr bwMode="auto">
          <a:xfrm rot="780000">
            <a:off x="2911475" y="4135438"/>
            <a:ext cx="3124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b="1">
                <a:latin typeface="Times New Roman" panose="02020603050405020304" pitchFamily="18" charset="0"/>
              </a:rPr>
              <a:t>SBP 130 mm Hg (</a:t>
            </a:r>
            <a:r>
              <a:rPr lang="en-US" altLang="de-DE" b="1" i="1">
                <a:latin typeface="Times New Roman" panose="02020603050405020304" pitchFamily="18" charset="0"/>
              </a:rPr>
              <a:t>P </a:t>
            </a:r>
            <a:r>
              <a:rPr lang="en-US" altLang="de-DE" b="1">
                <a:latin typeface="Times New Roman" panose="02020603050405020304" pitchFamily="18" charset="0"/>
              </a:rPr>
              <a:t>= 0.06)</a:t>
            </a:r>
            <a:endParaRPr lang="en-US" altLang="de-DE"/>
          </a:p>
        </p:txBody>
      </p:sp>
      <p:sp>
        <p:nvSpPr>
          <p:cNvPr id="295959" name="Rectangle 23"/>
          <p:cNvSpPr>
            <a:spLocks noChangeArrowheads="1"/>
          </p:cNvSpPr>
          <p:nvPr/>
        </p:nvSpPr>
        <p:spPr bwMode="auto">
          <a:xfrm rot="744294">
            <a:off x="2325688" y="4551363"/>
            <a:ext cx="3111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b="1">
                <a:latin typeface="Times New Roman" panose="02020603050405020304" pitchFamily="18" charset="0"/>
              </a:rPr>
              <a:t>SBP 110 mm Hg (</a:t>
            </a:r>
            <a:r>
              <a:rPr lang="en-US" altLang="de-DE" b="1" i="1">
                <a:latin typeface="Times New Roman" panose="02020603050405020304" pitchFamily="18" charset="0"/>
              </a:rPr>
              <a:t>P = </a:t>
            </a:r>
            <a:r>
              <a:rPr lang="en-US" altLang="de-DE" b="1">
                <a:latin typeface="Times New Roman" panose="02020603050405020304" pitchFamily="18" charset="0"/>
              </a:rPr>
              <a:t>0.03)</a:t>
            </a:r>
            <a:endParaRPr lang="en-US" altLang="de-DE" i="1"/>
          </a:p>
        </p:txBody>
      </p:sp>
      <p:sp>
        <p:nvSpPr>
          <p:cNvPr id="295960" name="Rectangle 24"/>
          <p:cNvSpPr>
            <a:spLocks noChangeArrowheads="1"/>
          </p:cNvSpPr>
          <p:nvPr/>
        </p:nvSpPr>
        <p:spPr bwMode="auto">
          <a:xfrm rot="16200000" flipH="1">
            <a:off x="161131" y="2540794"/>
            <a:ext cx="2347913"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7" rIns="92075" bIns="46037">
            <a:spAutoFit/>
          </a:bodyPr>
          <a:lstStyle/>
          <a:p>
            <a:pPr eaLnBrk="0" hangingPunct="0">
              <a:spcBef>
                <a:spcPct val="50000"/>
              </a:spcBef>
            </a:pPr>
            <a:r>
              <a:rPr lang="en-US" altLang="de-DE" sz="2000" b="1"/>
              <a:t>Chronische Herzinsuffizienz</a:t>
            </a:r>
          </a:p>
          <a:p>
            <a:pPr eaLnBrk="0" hangingPunct="0">
              <a:spcBef>
                <a:spcPct val="50000"/>
              </a:spcBef>
            </a:pPr>
            <a:r>
              <a:rPr lang="en-US" altLang="de-DE" sz="2000" b="1"/>
              <a:t>Rel. Risiko</a:t>
            </a:r>
          </a:p>
        </p:txBody>
      </p:sp>
      <p:sp>
        <p:nvSpPr>
          <p:cNvPr id="295961" name="Line 25"/>
          <p:cNvSpPr>
            <a:spLocks noChangeShapeType="1"/>
          </p:cNvSpPr>
          <p:nvPr/>
        </p:nvSpPr>
        <p:spPr bwMode="auto">
          <a:xfrm>
            <a:off x="2268538" y="5300663"/>
            <a:ext cx="5791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95962" name="Line 26"/>
          <p:cNvSpPr>
            <a:spLocks noChangeShapeType="1"/>
          </p:cNvSpPr>
          <p:nvPr/>
        </p:nvSpPr>
        <p:spPr bwMode="auto">
          <a:xfrm flipV="1">
            <a:off x="2292350" y="1692275"/>
            <a:ext cx="0" cy="36036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95964" name="Text Box 28"/>
          <p:cNvSpPr txBox="1">
            <a:spLocks noChangeArrowheads="1"/>
          </p:cNvSpPr>
          <p:nvPr/>
        </p:nvSpPr>
        <p:spPr bwMode="auto">
          <a:xfrm>
            <a:off x="5555456" y="4945699"/>
            <a:ext cx="3386138"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0" hangingPunct="0">
              <a:spcBef>
                <a:spcPct val="15000"/>
              </a:spcBef>
              <a:spcAft>
                <a:spcPct val="20000"/>
              </a:spcAft>
            </a:pPr>
            <a:r>
              <a:rPr lang="en-US" altLang="de-DE" sz="1400" dirty="0" err="1"/>
              <a:t>Mittleres</a:t>
            </a:r>
            <a:r>
              <a:rPr lang="en-US" altLang="de-DE" sz="1400" dirty="0"/>
              <a:t> Alter = 61 </a:t>
            </a:r>
            <a:r>
              <a:rPr lang="en-US" altLang="de-DE" sz="1400" dirty="0" err="1"/>
              <a:t>Jahre</a:t>
            </a:r>
            <a:r>
              <a:rPr lang="en-US" altLang="de-DE" sz="1400" dirty="0"/>
              <a:t> (50-79), n = 1924</a:t>
            </a:r>
          </a:p>
          <a:p>
            <a:pPr eaLnBrk="0" hangingPunct="0">
              <a:spcBef>
                <a:spcPct val="15000"/>
              </a:spcBef>
              <a:spcAft>
                <a:spcPct val="20000"/>
              </a:spcAft>
            </a:pPr>
            <a:r>
              <a:rPr lang="en-US" altLang="de-DE" sz="1400" dirty="0"/>
              <a:t>                    </a:t>
            </a:r>
          </a:p>
        </p:txBody>
      </p:sp>
      <p:sp>
        <p:nvSpPr>
          <p:cNvPr id="295965" name="Text Box 29"/>
          <p:cNvSpPr txBox="1">
            <a:spLocks noChangeArrowheads="1"/>
          </p:cNvSpPr>
          <p:nvPr/>
        </p:nvSpPr>
        <p:spPr bwMode="auto">
          <a:xfrm>
            <a:off x="4643438" y="1633538"/>
            <a:ext cx="4321175"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0" hangingPunct="0">
              <a:spcBef>
                <a:spcPct val="15000"/>
              </a:spcBef>
              <a:spcAft>
                <a:spcPct val="20000"/>
              </a:spcAft>
            </a:pPr>
            <a:r>
              <a:rPr lang="en-US" altLang="de-DE" sz="1400"/>
              <a:t>Adjustiert für Alter, Geschlecht + andere Risikofaktoren</a:t>
            </a:r>
          </a:p>
        </p:txBody>
      </p:sp>
      <p:sp>
        <p:nvSpPr>
          <p:cNvPr id="4" name="Titel 3"/>
          <p:cNvSpPr>
            <a:spLocks noGrp="1"/>
          </p:cNvSpPr>
          <p:nvPr>
            <p:ph type="title"/>
          </p:nvPr>
        </p:nvSpPr>
        <p:spPr/>
        <p:txBody>
          <a:bodyPr/>
          <a:lstStyle/>
          <a:p>
            <a:r>
              <a:rPr lang="en-US" altLang="de-DE" dirty="0" err="1">
                <a:cs typeface="Arial" panose="020B0604020202020204" pitchFamily="34" charset="0"/>
              </a:rPr>
              <a:t>Verhältnis</a:t>
            </a:r>
            <a:r>
              <a:rPr lang="en-US" altLang="de-DE" dirty="0">
                <a:cs typeface="Arial" panose="020B0604020202020204" pitchFamily="34" charset="0"/>
              </a:rPr>
              <a:t> </a:t>
            </a:r>
            <a:r>
              <a:rPr lang="en-US" altLang="de-DE" dirty="0" err="1">
                <a:cs typeface="Arial" panose="020B0604020202020204" pitchFamily="34" charset="0"/>
              </a:rPr>
              <a:t>Blutdruck</a:t>
            </a:r>
            <a:r>
              <a:rPr lang="en-US" altLang="de-DE" dirty="0">
                <a:cs typeface="Arial" panose="020B0604020202020204" pitchFamily="34" charset="0"/>
              </a:rPr>
              <a:t> </a:t>
            </a:r>
            <a:r>
              <a:rPr lang="en-US" altLang="de-DE" dirty="0" err="1">
                <a:cs typeface="Arial" panose="020B0604020202020204" pitchFamily="34" charset="0"/>
              </a:rPr>
              <a:t>zum</a:t>
            </a:r>
            <a:r>
              <a:rPr lang="en-US" altLang="de-DE" dirty="0">
                <a:cs typeface="Arial" panose="020B0604020202020204" pitchFamily="34" charset="0"/>
              </a:rPr>
              <a:t> </a:t>
            </a:r>
            <a:r>
              <a:rPr lang="en-US" altLang="de-DE" dirty="0" err="1">
                <a:cs typeface="Arial" panose="020B0604020202020204" pitchFamily="34" charset="0"/>
              </a:rPr>
              <a:t>Risiko</a:t>
            </a:r>
            <a:r>
              <a:rPr lang="en-US" altLang="de-DE" dirty="0">
                <a:cs typeface="Arial" panose="020B0604020202020204" pitchFamily="34" charset="0"/>
              </a:rPr>
              <a:t> KHK</a:t>
            </a:r>
            <a:endParaRPr lang="de-DE" dirty="0"/>
          </a:p>
        </p:txBody>
      </p:sp>
      <p:sp>
        <p:nvSpPr>
          <p:cNvPr id="5" name="Rechteck 4"/>
          <p:cNvSpPr/>
          <p:nvPr/>
        </p:nvSpPr>
        <p:spPr>
          <a:xfrm>
            <a:off x="2812926" y="1108790"/>
            <a:ext cx="3223959" cy="397032"/>
          </a:xfrm>
          <a:prstGeom prst="rect">
            <a:avLst/>
          </a:prstGeom>
        </p:spPr>
        <p:txBody>
          <a:bodyPr wrap="none">
            <a:spAutoFit/>
          </a:bodyPr>
          <a:lstStyle/>
          <a:p>
            <a:r>
              <a:rPr lang="en-US" altLang="de-DE" dirty="0">
                <a:cs typeface="Arial" panose="020B0604020202020204" pitchFamily="34" charset="0"/>
              </a:rPr>
              <a:t>The Framingham Heart Study</a:t>
            </a:r>
            <a:endParaRPr lang="de-DE" dirty="0"/>
          </a:p>
        </p:txBody>
      </p:sp>
    </p:spTree>
    <p:extLst>
      <p:ext uri="{BB962C8B-B14F-4D97-AF65-F5344CB8AC3E}">
        <p14:creationId xmlns:p14="http://schemas.microsoft.com/office/powerpoint/2010/main" val="923464394"/>
      </p:ext>
    </p:extLst>
  </p:cSld>
  <p:clrMapOvr>
    <a:masterClrMapping/>
  </p:clrMapOvr>
  <p:transition spd="slow">
    <p:push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stretch>
            <a:fillRect/>
          </a:stretch>
        </p:blipFill>
        <p:spPr>
          <a:xfrm>
            <a:off x="831280" y="1124744"/>
            <a:ext cx="7396805" cy="4850106"/>
          </a:xfrm>
          <a:prstGeom prst="rect">
            <a:avLst/>
          </a:prstGeom>
        </p:spPr>
      </p:pic>
      <p:sp>
        <p:nvSpPr>
          <p:cNvPr id="3" name="Titel 2"/>
          <p:cNvSpPr>
            <a:spLocks noGrp="1"/>
          </p:cNvSpPr>
          <p:nvPr>
            <p:ph type="title"/>
          </p:nvPr>
        </p:nvSpPr>
        <p:spPr/>
        <p:txBody>
          <a:bodyPr/>
          <a:lstStyle/>
          <a:p>
            <a:r>
              <a:rPr lang="de-DE" dirty="0"/>
              <a:t>Algorithmus I</a:t>
            </a:r>
          </a:p>
        </p:txBody>
      </p:sp>
    </p:spTree>
    <p:extLst>
      <p:ext uri="{BB962C8B-B14F-4D97-AF65-F5344CB8AC3E}">
        <p14:creationId xmlns:p14="http://schemas.microsoft.com/office/powerpoint/2010/main" val="3976855028"/>
      </p:ext>
    </p:extLst>
  </p:cSld>
  <p:clrMapOvr>
    <a:masterClrMapping/>
  </p:clrMapOvr>
  <p:transition spd="slow">
    <p:push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323528" y="1484784"/>
            <a:ext cx="8576552" cy="2652246"/>
          </a:xfrm>
          <a:prstGeom prst="rect">
            <a:avLst/>
          </a:prstGeom>
        </p:spPr>
      </p:pic>
      <p:sp>
        <p:nvSpPr>
          <p:cNvPr id="3" name="Titel 2"/>
          <p:cNvSpPr>
            <a:spLocks noGrp="1"/>
          </p:cNvSpPr>
          <p:nvPr>
            <p:ph type="title"/>
          </p:nvPr>
        </p:nvSpPr>
        <p:spPr/>
        <p:txBody>
          <a:bodyPr/>
          <a:lstStyle/>
          <a:p>
            <a:r>
              <a:rPr lang="de-DE" dirty="0"/>
              <a:t>Unkontrollierte Hypertonie</a:t>
            </a:r>
          </a:p>
        </p:txBody>
      </p:sp>
      <p:pic>
        <p:nvPicPr>
          <p:cNvPr id="5" name="Grafik 4"/>
          <p:cNvPicPr>
            <a:picLocks noChangeAspect="1"/>
          </p:cNvPicPr>
          <p:nvPr/>
        </p:nvPicPr>
        <p:blipFill>
          <a:blip r:embed="rId4"/>
          <a:stretch>
            <a:fillRect/>
          </a:stretch>
        </p:blipFill>
        <p:spPr>
          <a:xfrm>
            <a:off x="1047408" y="1124744"/>
            <a:ext cx="7128792" cy="4867325"/>
          </a:xfrm>
          <a:prstGeom prst="rect">
            <a:avLst/>
          </a:prstGeom>
        </p:spPr>
      </p:pic>
      <p:sp>
        <p:nvSpPr>
          <p:cNvPr id="6" name="Rechteck 5"/>
          <p:cNvSpPr/>
          <p:nvPr/>
        </p:nvSpPr>
        <p:spPr>
          <a:xfrm>
            <a:off x="-108520" y="6356342"/>
            <a:ext cx="7745691" cy="498598"/>
          </a:xfrm>
          <a:prstGeom prst="rect">
            <a:avLst/>
          </a:prstGeom>
        </p:spPr>
        <p:txBody>
          <a:bodyPr wrap="square">
            <a:spAutoFit/>
          </a:bodyPr>
          <a:lstStyle/>
          <a:p>
            <a:pPr algn="r"/>
            <a:r>
              <a:rPr lang="en-US" sz="1200" dirty="0" err="1">
                <a:solidFill>
                  <a:schemeClr val="accent1"/>
                </a:solidFill>
                <a:latin typeface="+mj-lt"/>
              </a:rPr>
              <a:t>Sakhuja</a:t>
            </a:r>
            <a:r>
              <a:rPr lang="en-US" sz="1200" dirty="0">
                <a:solidFill>
                  <a:schemeClr val="accent1"/>
                </a:solidFill>
                <a:latin typeface="+mj-lt"/>
              </a:rPr>
              <a:t> A et al: </a:t>
            </a:r>
            <a:r>
              <a:rPr lang="en-US" sz="1200" b="1" dirty="0">
                <a:solidFill>
                  <a:schemeClr val="accent1"/>
                </a:solidFill>
                <a:latin typeface="+mj-lt"/>
              </a:rPr>
              <a:t>Uncontrolled hypertension by the 2014 evidence-based guideline: Results from NHANES 2011-2012. </a:t>
            </a:r>
            <a:r>
              <a:rPr lang="en-US" sz="1200" dirty="0">
                <a:solidFill>
                  <a:schemeClr val="accent1"/>
                </a:solidFill>
                <a:latin typeface="+mj-lt"/>
              </a:rPr>
              <a:t>J </a:t>
            </a:r>
            <a:r>
              <a:rPr lang="en-US" sz="1200" dirty="0" err="1">
                <a:solidFill>
                  <a:schemeClr val="accent1"/>
                </a:solidFill>
                <a:latin typeface="+mj-lt"/>
              </a:rPr>
              <a:t>Hypertens</a:t>
            </a:r>
            <a:r>
              <a:rPr lang="en-US" sz="1200" dirty="0">
                <a:solidFill>
                  <a:schemeClr val="accent1"/>
                </a:solidFill>
                <a:latin typeface="+mj-lt"/>
              </a:rPr>
              <a:t> 33: 644–651, 2015.</a:t>
            </a:r>
            <a:endParaRPr lang="de-DE" sz="1200" dirty="0">
              <a:solidFill>
                <a:schemeClr val="accent1"/>
              </a:solidFill>
              <a:latin typeface="+mj-lt"/>
            </a:endParaRPr>
          </a:p>
        </p:txBody>
      </p:sp>
    </p:spTree>
    <p:extLst>
      <p:ext uri="{BB962C8B-B14F-4D97-AF65-F5344CB8AC3E}">
        <p14:creationId xmlns:p14="http://schemas.microsoft.com/office/powerpoint/2010/main" val="837654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t>Adrenal</a:t>
            </a:r>
            <a:r>
              <a:rPr lang="de-DE" dirty="0"/>
              <a:t> – Renale Achse</a:t>
            </a:r>
          </a:p>
        </p:txBody>
      </p:sp>
      <p:pic>
        <p:nvPicPr>
          <p:cNvPr id="7" name="Inhaltsplatzhalter 6"/>
          <p:cNvPicPr>
            <a:picLocks noGrp="1" noChangeAspect="1"/>
          </p:cNvPicPr>
          <p:nvPr>
            <p:ph idx="1"/>
          </p:nvPr>
        </p:nvPicPr>
        <p:blipFill>
          <a:blip r:embed="rId3"/>
          <a:stretch>
            <a:fillRect/>
          </a:stretch>
        </p:blipFill>
        <p:spPr>
          <a:xfrm>
            <a:off x="2195736" y="1013075"/>
            <a:ext cx="5184576" cy="5175708"/>
          </a:xfrm>
          <a:prstGeom prst="rect">
            <a:avLst/>
          </a:prstGeom>
        </p:spPr>
      </p:pic>
      <p:sp>
        <p:nvSpPr>
          <p:cNvPr id="8" name="Rechteck 7"/>
          <p:cNvSpPr/>
          <p:nvPr/>
        </p:nvSpPr>
        <p:spPr>
          <a:xfrm>
            <a:off x="796411" y="6355613"/>
            <a:ext cx="6840760" cy="498598"/>
          </a:xfrm>
          <a:prstGeom prst="rect">
            <a:avLst/>
          </a:prstGeom>
        </p:spPr>
        <p:txBody>
          <a:bodyPr wrap="square">
            <a:spAutoFit/>
          </a:bodyPr>
          <a:lstStyle/>
          <a:p>
            <a:pPr algn="r"/>
            <a:r>
              <a:rPr lang="de-DE" sz="1200" dirty="0" err="1">
                <a:solidFill>
                  <a:schemeClr val="accent1"/>
                </a:solidFill>
                <a:latin typeface="+mj-lt"/>
              </a:rPr>
              <a:t>Terker</a:t>
            </a:r>
            <a:r>
              <a:rPr lang="de-DE" sz="1200" dirty="0">
                <a:solidFill>
                  <a:schemeClr val="accent1"/>
                </a:solidFill>
                <a:latin typeface="+mj-lt"/>
              </a:rPr>
              <a:t> AS et al : </a:t>
            </a:r>
            <a:r>
              <a:rPr lang="de-DE" sz="1200" b="1" dirty="0" err="1">
                <a:solidFill>
                  <a:schemeClr val="accent1"/>
                </a:solidFill>
                <a:latin typeface="+mj-lt"/>
              </a:rPr>
              <a:t>Potassium</a:t>
            </a:r>
            <a:r>
              <a:rPr lang="de-DE" sz="1200" b="1" dirty="0">
                <a:solidFill>
                  <a:schemeClr val="accent1"/>
                </a:solidFill>
                <a:latin typeface="+mj-lt"/>
              </a:rPr>
              <a:t> </a:t>
            </a:r>
            <a:r>
              <a:rPr lang="de-DE" sz="1200" b="1" dirty="0" err="1">
                <a:solidFill>
                  <a:schemeClr val="accent1"/>
                </a:solidFill>
                <a:latin typeface="+mj-lt"/>
              </a:rPr>
              <a:t>modulates</a:t>
            </a:r>
            <a:r>
              <a:rPr lang="de-DE" sz="1200" b="1" dirty="0">
                <a:solidFill>
                  <a:schemeClr val="accent1"/>
                </a:solidFill>
                <a:latin typeface="+mj-lt"/>
              </a:rPr>
              <a:t> </a:t>
            </a:r>
            <a:r>
              <a:rPr lang="de-DE" sz="1200" b="1" dirty="0" err="1">
                <a:solidFill>
                  <a:schemeClr val="accent1"/>
                </a:solidFill>
                <a:latin typeface="+mj-lt"/>
              </a:rPr>
              <a:t>electrolyte</a:t>
            </a:r>
            <a:r>
              <a:rPr lang="de-DE" sz="1200" b="1" dirty="0">
                <a:solidFill>
                  <a:schemeClr val="accent1"/>
                </a:solidFill>
                <a:latin typeface="+mj-lt"/>
              </a:rPr>
              <a:t> </a:t>
            </a:r>
            <a:r>
              <a:rPr lang="de-DE" sz="1200" b="1" dirty="0" err="1">
                <a:solidFill>
                  <a:schemeClr val="accent1"/>
                </a:solidFill>
                <a:latin typeface="+mj-lt"/>
              </a:rPr>
              <a:t>balance</a:t>
            </a:r>
            <a:r>
              <a:rPr lang="de-DE" sz="1200" b="1" dirty="0">
                <a:solidFill>
                  <a:schemeClr val="accent1"/>
                </a:solidFill>
                <a:latin typeface="+mj-lt"/>
              </a:rPr>
              <a:t> and </a:t>
            </a:r>
            <a:r>
              <a:rPr lang="en-US" sz="1200" b="1" dirty="0">
                <a:solidFill>
                  <a:schemeClr val="accent1"/>
                </a:solidFill>
                <a:latin typeface="+mj-lt"/>
              </a:rPr>
              <a:t>blood pressure through effects on distal cell voltage and chloride. </a:t>
            </a:r>
            <a:r>
              <a:rPr lang="en-US" sz="1200" dirty="0">
                <a:solidFill>
                  <a:schemeClr val="accent1"/>
                </a:solidFill>
                <a:latin typeface="+mj-lt"/>
              </a:rPr>
              <a:t>Cell </a:t>
            </a:r>
            <a:r>
              <a:rPr lang="en-US" sz="1200" dirty="0" err="1">
                <a:solidFill>
                  <a:schemeClr val="accent1"/>
                </a:solidFill>
                <a:latin typeface="+mj-lt"/>
              </a:rPr>
              <a:t>Metab</a:t>
            </a:r>
            <a:r>
              <a:rPr lang="en-US" sz="1200" dirty="0">
                <a:solidFill>
                  <a:schemeClr val="accent1"/>
                </a:solidFill>
                <a:latin typeface="+mj-lt"/>
              </a:rPr>
              <a:t> 21: 39–50, 2015.</a:t>
            </a:r>
            <a:endParaRPr lang="de-DE" sz="1200" dirty="0">
              <a:solidFill>
                <a:schemeClr val="accent1"/>
              </a:solidFill>
              <a:latin typeface="+mj-lt"/>
            </a:endParaRPr>
          </a:p>
        </p:txBody>
      </p:sp>
    </p:spTree>
    <p:extLst>
      <p:ext uri="{BB962C8B-B14F-4D97-AF65-F5344CB8AC3E}">
        <p14:creationId xmlns:p14="http://schemas.microsoft.com/office/powerpoint/2010/main" val="4105184673"/>
      </p:ext>
    </p:extLst>
  </p:cSld>
  <p:clrMapOvr>
    <a:masterClrMapping/>
  </p:clrMapOvr>
  <p:transition spd="slow">
    <p:push di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Rechteck 3"/>
          <p:cNvSpPr/>
          <p:nvPr/>
        </p:nvSpPr>
        <p:spPr>
          <a:xfrm>
            <a:off x="2103428" y="6361619"/>
            <a:ext cx="5526360" cy="498598"/>
          </a:xfrm>
          <a:prstGeom prst="rect">
            <a:avLst/>
          </a:prstGeom>
        </p:spPr>
        <p:txBody>
          <a:bodyPr wrap="square">
            <a:spAutoFit/>
          </a:bodyPr>
          <a:lstStyle/>
          <a:p>
            <a:pPr algn="r"/>
            <a:r>
              <a:rPr lang="en-US" sz="1200" dirty="0" err="1">
                <a:solidFill>
                  <a:schemeClr val="accent1"/>
                </a:solidFill>
                <a:latin typeface="+mj-lt"/>
              </a:rPr>
              <a:t>Benetos</a:t>
            </a:r>
            <a:r>
              <a:rPr lang="en-US" sz="1200" dirty="0">
                <a:solidFill>
                  <a:schemeClr val="accent1"/>
                </a:solidFill>
                <a:latin typeface="+mj-lt"/>
              </a:rPr>
              <a:t>, A., et al., </a:t>
            </a:r>
            <a:r>
              <a:rPr lang="en-US" sz="1200" b="1" dirty="0">
                <a:solidFill>
                  <a:schemeClr val="accent1"/>
                </a:solidFill>
                <a:latin typeface="+mj-lt"/>
              </a:rPr>
              <a:t>Polypharmacy in the Aging Patient: Management of Hypertension in Octogenarians. </a:t>
            </a:r>
            <a:r>
              <a:rPr lang="en-US" sz="1200" dirty="0">
                <a:solidFill>
                  <a:schemeClr val="accent1"/>
                </a:solidFill>
                <a:latin typeface="+mj-lt"/>
              </a:rPr>
              <a:t>JAMA, 2015. </a:t>
            </a:r>
            <a:r>
              <a:rPr lang="en-US" sz="1200" b="1" dirty="0">
                <a:solidFill>
                  <a:schemeClr val="accent1"/>
                </a:solidFill>
                <a:latin typeface="+mj-lt"/>
              </a:rPr>
              <a:t>314</a:t>
            </a:r>
            <a:r>
              <a:rPr lang="en-US" sz="1200" dirty="0">
                <a:solidFill>
                  <a:schemeClr val="accent1"/>
                </a:solidFill>
                <a:latin typeface="+mj-lt"/>
              </a:rPr>
              <a:t>(2): p. 170-80.</a:t>
            </a:r>
          </a:p>
        </p:txBody>
      </p:sp>
      <p:pic>
        <p:nvPicPr>
          <p:cNvPr id="5" name="Grafik 4"/>
          <p:cNvPicPr>
            <a:picLocks noChangeAspect="1"/>
          </p:cNvPicPr>
          <p:nvPr/>
        </p:nvPicPr>
        <p:blipFill>
          <a:blip r:embed="rId3"/>
          <a:stretch>
            <a:fillRect/>
          </a:stretch>
        </p:blipFill>
        <p:spPr>
          <a:xfrm>
            <a:off x="741704" y="61403"/>
            <a:ext cx="4502477" cy="848710"/>
          </a:xfrm>
          <a:prstGeom prst="rect">
            <a:avLst/>
          </a:prstGeom>
        </p:spPr>
      </p:pic>
      <p:pic>
        <p:nvPicPr>
          <p:cNvPr id="6" name="Grafik 5"/>
          <p:cNvPicPr>
            <a:picLocks noChangeAspect="1"/>
          </p:cNvPicPr>
          <p:nvPr/>
        </p:nvPicPr>
        <p:blipFill>
          <a:blip r:embed="rId4"/>
          <a:stretch>
            <a:fillRect/>
          </a:stretch>
        </p:blipFill>
        <p:spPr>
          <a:xfrm>
            <a:off x="2290763" y="980728"/>
            <a:ext cx="4657501" cy="5347934"/>
          </a:xfrm>
          <a:prstGeom prst="rect">
            <a:avLst/>
          </a:prstGeom>
        </p:spPr>
      </p:pic>
    </p:spTree>
    <p:extLst>
      <p:ext uri="{BB962C8B-B14F-4D97-AF65-F5344CB8AC3E}">
        <p14:creationId xmlns:p14="http://schemas.microsoft.com/office/powerpoint/2010/main" val="3499906997"/>
      </p:ext>
    </p:extLst>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ChangeArrowheads="1"/>
          </p:cNvSpPr>
          <p:nvPr/>
        </p:nvSpPr>
        <p:spPr bwMode="auto">
          <a:xfrm>
            <a:off x="539552" y="228600"/>
            <a:ext cx="82742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a:spcBef>
                <a:spcPct val="0"/>
              </a:spcBef>
            </a:pPr>
            <a:r>
              <a:rPr lang="en-US" sz="2400" b="1" dirty="0">
                <a:solidFill>
                  <a:schemeClr val="tx2"/>
                </a:solidFill>
                <a:latin typeface="+mj-lt"/>
                <a:ea typeface="+mj-ea"/>
                <a:cs typeface="+mj-cs"/>
              </a:rPr>
              <a:t>1-Jahres </a:t>
            </a:r>
            <a:r>
              <a:rPr lang="en-US" sz="2400" b="1" dirty="0" err="1">
                <a:solidFill>
                  <a:schemeClr val="tx2"/>
                </a:solidFill>
                <a:latin typeface="+mj-lt"/>
                <a:ea typeface="+mj-ea"/>
                <a:cs typeface="+mj-cs"/>
              </a:rPr>
              <a:t>Sterblichkeit</a:t>
            </a:r>
            <a:r>
              <a:rPr lang="en-US" sz="2400" b="1" dirty="0">
                <a:solidFill>
                  <a:schemeClr val="tx2"/>
                </a:solidFill>
                <a:latin typeface="+mj-lt"/>
                <a:ea typeface="+mj-ea"/>
                <a:cs typeface="+mj-cs"/>
              </a:rPr>
              <a:t> </a:t>
            </a:r>
          </a:p>
          <a:p>
            <a:pPr>
              <a:spcBef>
                <a:spcPct val="0"/>
              </a:spcBef>
            </a:pPr>
            <a:r>
              <a:rPr lang="en-US" sz="2400" b="1" dirty="0" err="1">
                <a:solidFill>
                  <a:schemeClr val="tx2"/>
                </a:solidFill>
                <a:latin typeface="+mj-lt"/>
                <a:ea typeface="+mj-ea"/>
                <a:cs typeface="+mj-cs"/>
              </a:rPr>
              <a:t>nach</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Pulsdruck</a:t>
            </a:r>
            <a:r>
              <a:rPr lang="en-US" sz="2400" b="1" dirty="0">
                <a:solidFill>
                  <a:schemeClr val="tx2"/>
                </a:solidFill>
                <a:latin typeface="+mj-lt"/>
                <a:ea typeface="+mj-ea"/>
                <a:cs typeface="+mj-cs"/>
              </a:rPr>
              <a:t> und </a:t>
            </a:r>
            <a:r>
              <a:rPr lang="en-US" sz="2400" b="1" dirty="0" err="1">
                <a:solidFill>
                  <a:schemeClr val="tx2"/>
                </a:solidFill>
                <a:latin typeface="+mj-lt"/>
                <a:ea typeface="+mj-ea"/>
                <a:cs typeface="+mj-cs"/>
              </a:rPr>
              <a:t>diastolischem</a:t>
            </a:r>
            <a:r>
              <a:rPr lang="en-US" sz="2400" b="1" dirty="0">
                <a:solidFill>
                  <a:schemeClr val="tx2"/>
                </a:solidFill>
                <a:latin typeface="+mj-lt"/>
                <a:ea typeface="+mj-ea"/>
                <a:cs typeface="+mj-cs"/>
              </a:rPr>
              <a:t> </a:t>
            </a:r>
            <a:r>
              <a:rPr lang="en-US" sz="2400" b="1" dirty="0" err="1">
                <a:solidFill>
                  <a:schemeClr val="tx2"/>
                </a:solidFill>
                <a:latin typeface="+mj-lt"/>
                <a:ea typeface="+mj-ea"/>
                <a:cs typeface="+mj-cs"/>
              </a:rPr>
              <a:t>Blutdruck</a:t>
            </a:r>
            <a:endParaRPr lang="en-US" sz="2400" b="1" dirty="0">
              <a:solidFill>
                <a:schemeClr val="tx2"/>
              </a:solidFill>
              <a:latin typeface="+mj-lt"/>
              <a:ea typeface="+mj-ea"/>
              <a:cs typeface="+mj-cs"/>
            </a:endParaRPr>
          </a:p>
        </p:txBody>
      </p:sp>
      <p:graphicFrame>
        <p:nvGraphicFramePr>
          <p:cNvPr id="402435" name="Object 3"/>
          <p:cNvGraphicFramePr>
            <a:graphicFrameLocks noChangeAspect="1"/>
          </p:cNvGraphicFramePr>
          <p:nvPr/>
        </p:nvGraphicFramePr>
        <p:xfrm>
          <a:off x="0" y="1058863"/>
          <a:ext cx="5407025" cy="5594350"/>
        </p:xfrm>
        <a:graphic>
          <a:graphicData uri="http://schemas.openxmlformats.org/presentationml/2006/ole">
            <mc:AlternateContent xmlns:mc="http://schemas.openxmlformats.org/markup-compatibility/2006">
              <mc:Choice xmlns:v="urn:schemas-microsoft-com:vml" Requires="v">
                <p:oleObj name="Worksheet" r:id="rId3" imgW="8515285" imgH="5715034" progId="Excel.Sheet.8">
                  <p:embed/>
                </p:oleObj>
              </mc:Choice>
              <mc:Fallback>
                <p:oleObj name="Worksheet" r:id="rId3" imgW="8515285" imgH="5715034" progId="Excel.Sheet.8">
                  <p:embed/>
                  <p:pic>
                    <p:nvPicPr>
                      <p:cNvPr id="40243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8863"/>
                        <a:ext cx="5407025" cy="559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2436" name="Object 4"/>
          <p:cNvGraphicFramePr>
            <a:graphicFrameLocks noChangeAspect="1"/>
          </p:cNvGraphicFramePr>
          <p:nvPr/>
        </p:nvGraphicFramePr>
        <p:xfrm>
          <a:off x="4673600" y="1101725"/>
          <a:ext cx="4840288" cy="5362575"/>
        </p:xfrm>
        <a:graphic>
          <a:graphicData uri="http://schemas.openxmlformats.org/presentationml/2006/ole">
            <mc:AlternateContent xmlns:mc="http://schemas.openxmlformats.org/markup-compatibility/2006">
              <mc:Choice xmlns:v="urn:schemas-microsoft-com:vml" Requires="v">
                <p:oleObj name="Worksheet" r:id="rId5" imgW="8419996" imgH="5772260" progId="Excel.Sheet.8">
                  <p:embed/>
                </p:oleObj>
              </mc:Choice>
              <mc:Fallback>
                <p:oleObj name="Worksheet" r:id="rId5" imgW="8419996" imgH="5772260" progId="Excel.Sheet.8">
                  <p:embed/>
                  <p:pic>
                    <p:nvPicPr>
                      <p:cNvPr id="40243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3600" y="1101725"/>
                        <a:ext cx="4840288"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2437" name="Text Box 5"/>
          <p:cNvSpPr txBox="1">
            <a:spLocks noChangeArrowheads="1"/>
          </p:cNvSpPr>
          <p:nvPr/>
        </p:nvSpPr>
        <p:spPr bwMode="auto">
          <a:xfrm>
            <a:off x="5713413" y="6596063"/>
            <a:ext cx="2771775" cy="257175"/>
          </a:xfrm>
          <a:prstGeom prst="rect">
            <a:avLst/>
          </a:prstGeom>
          <a:noFill/>
          <a:ln w="9525">
            <a:noFill/>
            <a:miter lim="800000"/>
            <a:headEnd/>
            <a:tailEnd/>
          </a:ln>
          <a:effectLst/>
        </p:spPr>
        <p:txBody>
          <a:bodyPr wrap="none">
            <a:spAutoFit/>
          </a:bodyPr>
          <a:lstStyle/>
          <a:p>
            <a:pPr eaLnBrk="0" hangingPunct="0">
              <a:lnSpc>
                <a:spcPct val="90000"/>
              </a:lnSpc>
            </a:pPr>
            <a:r>
              <a:rPr lang="en-US" sz="1200">
                <a:solidFill>
                  <a:srgbClr val="66FF66"/>
                </a:solidFill>
                <a:latin typeface="Times" pitchFamily="18" charset="0"/>
              </a:rPr>
              <a:t>Klassen et al. JAMA 2002;287:1548-1555</a:t>
            </a:r>
          </a:p>
        </p:txBody>
      </p:sp>
      <p:sp>
        <p:nvSpPr>
          <p:cNvPr id="402438" name="Text Box 6"/>
          <p:cNvSpPr txBox="1">
            <a:spLocks noChangeArrowheads="1"/>
          </p:cNvSpPr>
          <p:nvPr/>
        </p:nvSpPr>
        <p:spPr bwMode="auto">
          <a:xfrm>
            <a:off x="923925" y="1484313"/>
            <a:ext cx="2417763" cy="650875"/>
          </a:xfrm>
          <a:prstGeom prst="rect">
            <a:avLst/>
          </a:prstGeom>
          <a:solidFill>
            <a:schemeClr val="bg1"/>
          </a:solidFill>
          <a:ln w="9525">
            <a:solidFill>
              <a:srgbClr val="000000"/>
            </a:solidFill>
            <a:miter lim="800000"/>
            <a:headEnd/>
            <a:tailEnd/>
          </a:ln>
          <a:effectLst/>
        </p:spPr>
        <p:txBody>
          <a:bodyPr>
            <a:spAutoFit/>
          </a:bodyPr>
          <a:lstStyle/>
          <a:p>
            <a:pPr eaLnBrk="0" hangingPunct="0"/>
            <a:r>
              <a:rPr lang="en-US" dirty="0">
                <a:latin typeface="Times" pitchFamily="18" charset="0"/>
              </a:rPr>
              <a:t>Adjusted for level of systolic blood pressure</a:t>
            </a:r>
          </a:p>
        </p:txBody>
      </p:sp>
      <p:sp>
        <p:nvSpPr>
          <p:cNvPr id="402439" name="Text Box 7"/>
          <p:cNvSpPr txBox="1">
            <a:spLocks noChangeArrowheads="1"/>
          </p:cNvSpPr>
          <p:nvPr/>
        </p:nvSpPr>
        <p:spPr bwMode="auto">
          <a:xfrm>
            <a:off x="6461125" y="1389063"/>
            <a:ext cx="2417763" cy="650875"/>
          </a:xfrm>
          <a:prstGeom prst="rect">
            <a:avLst/>
          </a:prstGeom>
          <a:solidFill>
            <a:schemeClr val="bg1"/>
          </a:solidFill>
          <a:ln w="9525">
            <a:solidFill>
              <a:srgbClr val="000000"/>
            </a:solidFill>
            <a:miter lim="800000"/>
            <a:headEnd/>
            <a:tailEnd/>
          </a:ln>
          <a:effectLst/>
        </p:spPr>
        <p:txBody>
          <a:bodyPr>
            <a:spAutoFit/>
          </a:bodyPr>
          <a:lstStyle/>
          <a:p>
            <a:pPr eaLnBrk="0" hangingPunct="0"/>
            <a:r>
              <a:rPr lang="en-US">
                <a:latin typeface="Times" pitchFamily="18" charset="0"/>
              </a:rPr>
              <a:t>Adjusted for level of systolic blood pressure</a:t>
            </a:r>
          </a:p>
        </p:txBody>
      </p:sp>
      <p:sp>
        <p:nvSpPr>
          <p:cNvPr id="402440" name="Text Box 8"/>
          <p:cNvSpPr txBox="1">
            <a:spLocks noChangeArrowheads="1"/>
          </p:cNvSpPr>
          <p:nvPr/>
        </p:nvSpPr>
        <p:spPr bwMode="auto">
          <a:xfrm>
            <a:off x="846138" y="2295525"/>
            <a:ext cx="1295400" cy="366713"/>
          </a:xfrm>
          <a:prstGeom prst="rect">
            <a:avLst/>
          </a:prstGeom>
          <a:noFill/>
          <a:ln w="9525">
            <a:noFill/>
            <a:miter lim="800000"/>
            <a:headEnd/>
            <a:tailEnd/>
          </a:ln>
          <a:effectLst/>
        </p:spPr>
        <p:txBody>
          <a:bodyPr wrap="none">
            <a:spAutoFit/>
          </a:bodyPr>
          <a:lstStyle/>
          <a:p>
            <a:pPr eaLnBrk="0" hangingPunct="0">
              <a:lnSpc>
                <a:spcPct val="90000"/>
              </a:lnSpc>
            </a:pPr>
            <a:r>
              <a:rPr lang="en-US" sz="2000" b="1">
                <a:solidFill>
                  <a:srgbClr val="000000"/>
                </a:solidFill>
                <a:latin typeface="Times" pitchFamily="18" charset="0"/>
              </a:rPr>
              <a:t>n = 37,069</a:t>
            </a:r>
          </a:p>
        </p:txBody>
      </p:sp>
      <p:sp>
        <p:nvSpPr>
          <p:cNvPr id="402441" name="Text Box 9"/>
          <p:cNvSpPr txBox="1">
            <a:spLocks noChangeArrowheads="1"/>
          </p:cNvSpPr>
          <p:nvPr/>
        </p:nvSpPr>
        <p:spPr bwMode="auto">
          <a:xfrm>
            <a:off x="6659563" y="2209800"/>
            <a:ext cx="1111250" cy="304800"/>
          </a:xfrm>
          <a:prstGeom prst="rect">
            <a:avLst/>
          </a:prstGeom>
          <a:noFill/>
          <a:ln w="12700">
            <a:noFill/>
            <a:miter lim="800000"/>
            <a:headEnd/>
            <a:tailEnd/>
          </a:ln>
          <a:effectLst/>
        </p:spPr>
        <p:txBody>
          <a:bodyPr wrap="none" lIns="0" tIns="0" rIns="0" bIns="0">
            <a:spAutoFit/>
          </a:bodyPr>
          <a:lstStyle/>
          <a:p>
            <a:pPr algn="ctr" eaLnBrk="0" hangingPunct="0">
              <a:spcBef>
                <a:spcPct val="15000"/>
              </a:spcBef>
              <a:spcAft>
                <a:spcPct val="20000"/>
              </a:spcAft>
            </a:pPr>
            <a:r>
              <a:rPr lang="en-US" sz="2000" b="1">
                <a:solidFill>
                  <a:srgbClr val="000000"/>
                </a:solidFill>
                <a:latin typeface="Times" pitchFamily="18" charset="0"/>
              </a:rPr>
              <a:t>n = 37,069</a:t>
            </a:r>
          </a:p>
        </p:txBody>
      </p:sp>
    </p:spTree>
    <p:extLst>
      <p:ext uri="{BB962C8B-B14F-4D97-AF65-F5344CB8AC3E}">
        <p14:creationId xmlns:p14="http://schemas.microsoft.com/office/powerpoint/2010/main" val="1369071510"/>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04C643-A3E0-EEBF-5168-D74A45C8ADCF}"/>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CEBAA37D-6ABE-3EBE-C0B4-91C9A49D743B}"/>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00561271-C3B9-507F-49FB-E2DF1004BE3E}"/>
              </a:ext>
            </a:extLst>
          </p:cNvPr>
          <p:cNvPicPr>
            <a:picLocks noChangeAspect="1"/>
          </p:cNvPicPr>
          <p:nvPr/>
        </p:nvPicPr>
        <p:blipFill>
          <a:blip r:embed="rId2"/>
          <a:stretch>
            <a:fillRect/>
          </a:stretch>
        </p:blipFill>
        <p:spPr>
          <a:xfrm>
            <a:off x="1654342" y="0"/>
            <a:ext cx="5835316" cy="6858000"/>
          </a:xfrm>
          <a:prstGeom prst="rect">
            <a:avLst/>
          </a:prstGeom>
        </p:spPr>
      </p:pic>
    </p:spTree>
    <p:extLst>
      <p:ext uri="{BB962C8B-B14F-4D97-AF65-F5344CB8AC3E}">
        <p14:creationId xmlns:p14="http://schemas.microsoft.com/office/powerpoint/2010/main" val="1408365590"/>
      </p:ext>
    </p:extLst>
  </p:cSld>
  <p:clrMapOvr>
    <a:masterClrMapping/>
  </p:clrMapOvr>
  <p:transition spd="slow">
    <p:push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Prävalenz der Hypertonie</a:t>
            </a:r>
            <a:endParaRPr lang="de-DE" dirty="0"/>
          </a:p>
        </p:txBody>
      </p:sp>
      <p:pic>
        <p:nvPicPr>
          <p:cNvPr id="46082" name="Picture 4" descr="Prävalenz RR"/>
          <p:cNvPicPr>
            <a:picLocks noGrp="1" noChangeAspect="1" noChangeArrowheads="1"/>
          </p:cNvPicPr>
          <p:nvPr>
            <p:ph idx="4294967295"/>
          </p:nvPr>
        </p:nvPicPr>
        <p:blipFill>
          <a:blip r:embed="rId2">
            <a:lum bright="6000" contrast="24000"/>
            <a:extLst>
              <a:ext uri="{28A0092B-C50C-407E-A947-70E740481C1C}">
                <a14:useLocalDpi xmlns:a14="http://schemas.microsoft.com/office/drawing/2010/main" val="0"/>
              </a:ext>
            </a:extLst>
          </a:blip>
          <a:srcRect l="3412" t="4013" r="22864" b="23109"/>
          <a:stretch>
            <a:fillRect/>
          </a:stretch>
        </p:blipFill>
        <p:spPr>
          <a:xfrm>
            <a:off x="-108520" y="1669818"/>
            <a:ext cx="4510088" cy="3995737"/>
          </a:xfrm>
          <a:noFill/>
        </p:spPr>
      </p:pic>
      <p:sp>
        <p:nvSpPr>
          <p:cNvPr id="46084" name="Text Box 6"/>
          <p:cNvSpPr txBox="1">
            <a:spLocks noChangeArrowheads="1"/>
          </p:cNvSpPr>
          <p:nvPr/>
        </p:nvSpPr>
        <p:spPr bwMode="auto">
          <a:xfrm>
            <a:off x="2307933" y="6361275"/>
            <a:ext cx="5329238"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de-DE" altLang="de-DE" sz="1200" dirty="0">
                <a:solidFill>
                  <a:schemeClr val="accent1"/>
                </a:solidFill>
              </a:rPr>
              <a:t>Calhoun D et al., </a:t>
            </a:r>
            <a:r>
              <a:rPr lang="de-DE" altLang="de-DE" sz="1200" dirty="0" err="1">
                <a:solidFill>
                  <a:schemeClr val="accent1"/>
                </a:solidFill>
              </a:rPr>
              <a:t>Circulation</a:t>
            </a:r>
            <a:r>
              <a:rPr lang="de-DE" altLang="de-DE" sz="1200" dirty="0">
                <a:solidFill>
                  <a:schemeClr val="accent1"/>
                </a:solidFill>
              </a:rPr>
              <a:t> 117: 510-526, 2008</a:t>
            </a:r>
            <a:br>
              <a:rPr lang="de-DE" altLang="de-DE" sz="1200" dirty="0">
                <a:solidFill>
                  <a:schemeClr val="accent1"/>
                </a:solidFill>
              </a:rPr>
            </a:br>
            <a:r>
              <a:rPr lang="de-DE" altLang="de-DE" sz="1200" dirty="0" err="1">
                <a:solidFill>
                  <a:schemeClr val="accent1"/>
                </a:solidFill>
              </a:rPr>
              <a:t>Otero</a:t>
            </a:r>
            <a:r>
              <a:rPr lang="de-DE" altLang="de-DE" sz="1200" dirty="0">
                <a:solidFill>
                  <a:schemeClr val="accent1"/>
                </a:solidFill>
              </a:rPr>
              <a:t> F et al., </a:t>
            </a:r>
            <a:r>
              <a:rPr lang="de-DE" altLang="de-DE" sz="1200" dirty="0" err="1">
                <a:solidFill>
                  <a:schemeClr val="accent1"/>
                </a:solidFill>
              </a:rPr>
              <a:t>Nefrologia</a:t>
            </a:r>
            <a:r>
              <a:rPr lang="de-DE" altLang="de-DE" sz="1200" dirty="0">
                <a:solidFill>
                  <a:schemeClr val="accent1"/>
                </a:solidFill>
              </a:rPr>
              <a:t> 28: 425-432, 2008</a:t>
            </a:r>
          </a:p>
        </p:txBody>
      </p:sp>
      <p:sp>
        <p:nvSpPr>
          <p:cNvPr id="7" name="Text Box 5"/>
          <p:cNvSpPr txBox="1">
            <a:spLocks noChangeArrowheads="1"/>
          </p:cNvSpPr>
          <p:nvPr/>
        </p:nvSpPr>
        <p:spPr bwMode="auto">
          <a:xfrm>
            <a:off x="4186804" y="1253422"/>
            <a:ext cx="4957196" cy="512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z="2400" b="1" i="1" u="sng" dirty="0">
                <a:solidFill>
                  <a:srgbClr val="00B050"/>
                </a:solidFill>
              </a:rPr>
              <a:t>Kontrollierte Hypertonie:</a:t>
            </a:r>
          </a:p>
          <a:p>
            <a:endParaRPr lang="de-DE" altLang="de-DE" sz="800" b="1" i="1" u="sng" dirty="0">
              <a:solidFill>
                <a:srgbClr val="00B050"/>
              </a:solidFill>
            </a:endParaRPr>
          </a:p>
          <a:p>
            <a:r>
              <a:rPr lang="de-DE" altLang="de-DE" sz="2000" b="1" dirty="0">
                <a:solidFill>
                  <a:srgbClr val="00B050"/>
                </a:solidFill>
              </a:rPr>
              <a:t>Erreichen Ziel-RR</a:t>
            </a:r>
          </a:p>
          <a:p>
            <a:endParaRPr lang="de-DE" altLang="de-DE" sz="2000" b="1" dirty="0">
              <a:solidFill>
                <a:schemeClr val="tx2"/>
              </a:solidFill>
            </a:endParaRPr>
          </a:p>
          <a:p>
            <a:r>
              <a:rPr lang="de-DE" altLang="de-DE" sz="2400" b="1" i="1" u="sng" dirty="0">
                <a:solidFill>
                  <a:srgbClr val="FFC000"/>
                </a:solidFill>
              </a:rPr>
              <a:t>Unkontrollierte Hypertonie:</a:t>
            </a:r>
          </a:p>
          <a:p>
            <a:endParaRPr lang="de-DE" altLang="de-DE" sz="800" b="1" i="1" u="sng" dirty="0">
              <a:solidFill>
                <a:srgbClr val="FFC000"/>
              </a:solidFill>
            </a:endParaRPr>
          </a:p>
          <a:p>
            <a:pPr>
              <a:lnSpc>
                <a:spcPct val="115000"/>
              </a:lnSpc>
            </a:pPr>
            <a:r>
              <a:rPr lang="de-DE" altLang="de-DE" sz="2000" b="1" dirty="0">
                <a:solidFill>
                  <a:srgbClr val="FFC000"/>
                </a:solidFill>
              </a:rPr>
              <a:t>Kein Erreichen des Ziel-RR mit  </a:t>
            </a:r>
          </a:p>
          <a:p>
            <a:pPr>
              <a:lnSpc>
                <a:spcPct val="115000"/>
              </a:lnSpc>
            </a:pPr>
            <a:r>
              <a:rPr lang="de-DE" altLang="de-DE" sz="2000" b="1" dirty="0">
                <a:solidFill>
                  <a:srgbClr val="FFC000"/>
                </a:solidFill>
              </a:rPr>
              <a:t>&lt; 3 </a:t>
            </a:r>
            <a:r>
              <a:rPr lang="de-DE" altLang="de-DE" sz="2000" b="1" dirty="0" err="1">
                <a:solidFill>
                  <a:srgbClr val="FFC000"/>
                </a:solidFill>
              </a:rPr>
              <a:t>Antihypertensiva</a:t>
            </a:r>
            <a:endParaRPr lang="de-DE" altLang="de-DE" sz="2000" b="1" dirty="0">
              <a:solidFill>
                <a:srgbClr val="FFC000"/>
              </a:solidFill>
            </a:endParaRPr>
          </a:p>
          <a:p>
            <a:endParaRPr lang="de-DE" altLang="de-DE" sz="2000" b="1" dirty="0">
              <a:solidFill>
                <a:schemeClr val="tx2"/>
              </a:solidFill>
            </a:endParaRPr>
          </a:p>
          <a:p>
            <a:r>
              <a:rPr lang="de-DE" altLang="de-DE" sz="2400" b="1" i="1" u="sng" dirty="0">
                <a:solidFill>
                  <a:schemeClr val="accent2"/>
                </a:solidFill>
              </a:rPr>
              <a:t>Therapie-refraktäre Hypertonie:</a:t>
            </a:r>
          </a:p>
          <a:p>
            <a:endParaRPr lang="de-DE" altLang="de-DE" sz="800" b="1" i="1" u="sng" dirty="0">
              <a:solidFill>
                <a:schemeClr val="accent2"/>
              </a:solidFill>
            </a:endParaRPr>
          </a:p>
          <a:p>
            <a:pPr>
              <a:lnSpc>
                <a:spcPct val="115000"/>
              </a:lnSpc>
            </a:pPr>
            <a:r>
              <a:rPr lang="de-DE" altLang="de-DE" sz="2000" b="1" dirty="0">
                <a:solidFill>
                  <a:schemeClr val="accent2"/>
                </a:solidFill>
              </a:rPr>
              <a:t>Kein Erreichen des Ziel - RR </a:t>
            </a:r>
          </a:p>
          <a:p>
            <a:pPr>
              <a:lnSpc>
                <a:spcPct val="115000"/>
              </a:lnSpc>
            </a:pPr>
            <a:r>
              <a:rPr lang="de-DE" altLang="de-DE" sz="2000" b="1" dirty="0">
                <a:solidFill>
                  <a:schemeClr val="accent2"/>
                </a:solidFill>
              </a:rPr>
              <a:t>trotz </a:t>
            </a:r>
            <a:r>
              <a:rPr lang="de-DE" altLang="de-DE" sz="2000" b="1" dirty="0">
                <a:solidFill>
                  <a:schemeClr val="accent2"/>
                </a:solidFill>
                <a:cs typeface="Arial" panose="020B0604020202020204" pitchFamily="34" charset="0"/>
              </a:rPr>
              <a:t>≥</a:t>
            </a:r>
            <a:r>
              <a:rPr lang="de-DE" altLang="de-DE" sz="2000" b="1" dirty="0">
                <a:solidFill>
                  <a:schemeClr val="accent2"/>
                </a:solidFill>
              </a:rPr>
              <a:t> 3 </a:t>
            </a:r>
            <a:r>
              <a:rPr lang="de-DE" altLang="de-DE" sz="2000" b="1" dirty="0" err="1">
                <a:solidFill>
                  <a:schemeClr val="accent2"/>
                </a:solidFill>
              </a:rPr>
              <a:t>Antihypertensiva</a:t>
            </a:r>
            <a:endParaRPr lang="de-DE" altLang="de-DE" sz="2000" b="1" dirty="0">
              <a:solidFill>
                <a:schemeClr val="accent2"/>
              </a:solidFill>
            </a:endParaRPr>
          </a:p>
        </p:txBody>
      </p:sp>
    </p:spTree>
    <p:extLst>
      <p:ext uri="{BB962C8B-B14F-4D97-AF65-F5344CB8AC3E}">
        <p14:creationId xmlns:p14="http://schemas.microsoft.com/office/powerpoint/2010/main" val="3810227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blinds(horizontal)">
                                      <p:cBhvr>
                                        <p:cTn id="10" dur="500"/>
                                        <p:tgtEl>
                                          <p:spTgt spid="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blinds(horizontal)">
                                      <p:cBhvr>
                                        <p:cTn id="15" dur="500"/>
                                        <p:tgtEl>
                                          <p:spTgt spid="7">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6" end="6"/>
                                            </p:txEl>
                                          </p:spTgt>
                                        </p:tgtEl>
                                        <p:attrNameLst>
                                          <p:attrName>style.visibility</p:attrName>
                                        </p:attrNameLst>
                                      </p:cBhvr>
                                      <p:to>
                                        <p:strVal val="visible"/>
                                      </p:to>
                                    </p:set>
                                    <p:animEffect transition="in" filter="blinds(horizontal)">
                                      <p:cBhvr>
                                        <p:cTn id="18" dur="500"/>
                                        <p:tgtEl>
                                          <p:spTgt spid="7">
                                            <p:txEl>
                                              <p:pRg st="6" end="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animEffect transition="in" filter="blinds(horizontal)">
                                      <p:cBhvr>
                                        <p:cTn id="21" dur="500"/>
                                        <p:tgtEl>
                                          <p:spTgt spid="7">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7">
                                            <p:txEl>
                                              <p:pRg st="9" end="9"/>
                                            </p:txEl>
                                          </p:spTgt>
                                        </p:tgtEl>
                                        <p:attrNameLst>
                                          <p:attrName>style.visibility</p:attrName>
                                        </p:attrNameLst>
                                      </p:cBhvr>
                                      <p:to>
                                        <p:strVal val="visible"/>
                                      </p:to>
                                    </p:set>
                                    <p:animEffect transition="in" filter="blinds(horizontal)">
                                      <p:cBhvr>
                                        <p:cTn id="26" dur="500"/>
                                        <p:tgtEl>
                                          <p:spTgt spid="7">
                                            <p:txEl>
                                              <p:pRg st="9" end="9"/>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animEffect transition="in" filter="blinds(horizontal)">
                                      <p:cBhvr>
                                        <p:cTn id="29" dur="500"/>
                                        <p:tgtEl>
                                          <p:spTgt spid="7">
                                            <p:txEl>
                                              <p:pRg st="11" end="11"/>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7">
                                            <p:txEl>
                                              <p:pRg st="12" end="12"/>
                                            </p:txEl>
                                          </p:spTgt>
                                        </p:tgtEl>
                                        <p:attrNameLst>
                                          <p:attrName>style.visibility</p:attrName>
                                        </p:attrNameLst>
                                      </p:cBhvr>
                                      <p:to>
                                        <p:strVal val="visible"/>
                                      </p:to>
                                    </p:set>
                                    <p:animEffect transition="in" filter="blinds(horizontal)">
                                      <p:cBhvr>
                                        <p:cTn id="32"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p:txBody>
          <a:bodyPr/>
          <a:lstStyle/>
          <a:p>
            <a:r>
              <a:rPr lang="de-DE" altLang="de-DE" sz="2000" b="1" u="sng" dirty="0">
                <a:solidFill>
                  <a:srgbClr val="FFC000"/>
                </a:solidFill>
              </a:rPr>
              <a:t>Therapie - refraktäre Hypertonie:</a:t>
            </a:r>
          </a:p>
          <a:p>
            <a:pPr marL="285750" indent="-285750">
              <a:lnSpc>
                <a:spcPct val="115000"/>
              </a:lnSpc>
              <a:buFont typeface="Arial" panose="020B0604020202020204" pitchFamily="34" charset="0"/>
              <a:buChar char="•"/>
            </a:pPr>
            <a:r>
              <a:rPr lang="de-DE" altLang="de-DE" b="1" dirty="0"/>
              <a:t>Kein Erreichen des Ziel - RR  </a:t>
            </a:r>
          </a:p>
          <a:p>
            <a:pPr lvl="2" indent="0">
              <a:lnSpc>
                <a:spcPct val="115000"/>
              </a:lnSpc>
              <a:buNone/>
            </a:pPr>
            <a:r>
              <a:rPr lang="de-DE" b="1" dirty="0"/>
              <a:t>&lt; 140/90 mmHg</a:t>
            </a:r>
          </a:p>
          <a:p>
            <a:pPr lvl="2" indent="0">
              <a:lnSpc>
                <a:spcPct val="115000"/>
              </a:lnSpc>
              <a:buNone/>
            </a:pPr>
            <a:r>
              <a:rPr lang="de-DE" b="1" dirty="0"/>
              <a:t>&lt; 130/80 mmHg </a:t>
            </a:r>
          </a:p>
          <a:p>
            <a:pPr marL="665163" lvl="1" indent="-285750">
              <a:buFont typeface="Arial" panose="020B0604020202020204" pitchFamily="34" charset="0"/>
              <a:buChar char="•"/>
            </a:pPr>
            <a:r>
              <a:rPr lang="de-DE" altLang="de-DE" b="1" dirty="0"/>
              <a:t>trotz </a:t>
            </a:r>
            <a:r>
              <a:rPr lang="de-DE" altLang="de-DE" b="1" dirty="0">
                <a:cs typeface="Arial" panose="020B0604020202020204" pitchFamily="34" charset="0"/>
              </a:rPr>
              <a:t>≥</a:t>
            </a:r>
            <a:r>
              <a:rPr lang="de-DE" altLang="de-DE" b="1" dirty="0"/>
              <a:t> 3 </a:t>
            </a:r>
            <a:r>
              <a:rPr lang="de-DE" altLang="de-DE" b="1" dirty="0" err="1"/>
              <a:t>Antihypertensiva</a:t>
            </a:r>
            <a:r>
              <a:rPr lang="de-DE" altLang="de-DE" b="1" dirty="0"/>
              <a:t> </a:t>
            </a:r>
            <a:r>
              <a:rPr lang="de-DE" dirty="0"/>
              <a:t>aus verschiedenen </a:t>
            </a:r>
            <a:r>
              <a:rPr lang="de-DE" dirty="0" err="1"/>
              <a:t>Antihypertensivaklassen</a:t>
            </a:r>
            <a:endParaRPr lang="de-DE" dirty="0"/>
          </a:p>
          <a:p>
            <a:pPr marL="1044575" lvl="2" indent="-285750">
              <a:buFont typeface="Arial" panose="020B0604020202020204" pitchFamily="34" charset="0"/>
              <a:buChar char="•"/>
            </a:pPr>
            <a:r>
              <a:rPr lang="de-DE" dirty="0"/>
              <a:t>einschließlich eines geeigneten Diuretikums </a:t>
            </a:r>
          </a:p>
          <a:p>
            <a:pPr marL="665163" lvl="1" indent="-285750">
              <a:buFont typeface="Arial" panose="020B0604020202020204" pitchFamily="34" charset="0"/>
              <a:buChar char="•"/>
            </a:pPr>
            <a:r>
              <a:rPr lang="de-DE" dirty="0"/>
              <a:t>in optimaler Dosierung </a:t>
            </a:r>
          </a:p>
          <a:p>
            <a:r>
              <a:rPr lang="de-DE" sz="2000" b="1" u="sng" dirty="0" err="1">
                <a:solidFill>
                  <a:srgbClr val="FFC000"/>
                </a:solidFill>
              </a:rPr>
              <a:t>controlled</a:t>
            </a:r>
            <a:r>
              <a:rPr lang="de-DE" sz="2000" b="1" u="sng" dirty="0">
                <a:solidFill>
                  <a:srgbClr val="FFC000"/>
                </a:solidFill>
              </a:rPr>
              <a:t> </a:t>
            </a:r>
            <a:r>
              <a:rPr lang="de-DE" sz="2000" b="1" u="sng" dirty="0" err="1">
                <a:solidFill>
                  <a:srgbClr val="FFC000"/>
                </a:solidFill>
              </a:rPr>
              <a:t>resistant</a:t>
            </a:r>
            <a:r>
              <a:rPr lang="de-DE" sz="2000" b="1" u="sng" dirty="0">
                <a:solidFill>
                  <a:srgbClr val="FFC000"/>
                </a:solidFill>
              </a:rPr>
              <a:t> </a:t>
            </a:r>
            <a:r>
              <a:rPr lang="de-DE" sz="2000" b="1" u="sng" dirty="0" err="1">
                <a:solidFill>
                  <a:srgbClr val="FFC000"/>
                </a:solidFill>
              </a:rPr>
              <a:t>hypertension</a:t>
            </a:r>
            <a:r>
              <a:rPr lang="de-DE" altLang="de-DE" sz="2000" b="1" u="sng" dirty="0">
                <a:solidFill>
                  <a:srgbClr val="FFC000"/>
                </a:solidFill>
              </a:rPr>
              <a:t>:</a:t>
            </a:r>
          </a:p>
          <a:p>
            <a:pPr marL="285750" indent="-285750">
              <a:buFont typeface="Arial" panose="020B0604020202020204" pitchFamily="34" charset="0"/>
              <a:buChar char="•"/>
            </a:pPr>
            <a:r>
              <a:rPr lang="de-DE" dirty="0"/>
              <a:t>gut eingestellt mit 4 oder mehr </a:t>
            </a:r>
            <a:r>
              <a:rPr lang="de-DE" dirty="0" err="1"/>
              <a:t>Antihypertensiva</a:t>
            </a:r>
            <a:r>
              <a:rPr lang="de-DE" dirty="0"/>
              <a:t> </a:t>
            </a:r>
          </a:p>
          <a:p>
            <a:r>
              <a:rPr lang="de-DE" sz="2000" b="1" i="1" u="sng" dirty="0">
                <a:solidFill>
                  <a:schemeClr val="accent2"/>
                </a:solidFill>
              </a:rPr>
              <a:t>„</a:t>
            </a:r>
            <a:r>
              <a:rPr lang="de-DE" sz="2000" b="1" i="1" u="sng" dirty="0" err="1">
                <a:solidFill>
                  <a:schemeClr val="accent2"/>
                </a:solidFill>
              </a:rPr>
              <a:t>refsistent</a:t>
            </a:r>
            <a:r>
              <a:rPr lang="de-DE" sz="2000" b="1" i="1" u="sng" dirty="0">
                <a:solidFill>
                  <a:schemeClr val="accent2"/>
                </a:solidFill>
              </a:rPr>
              <a:t> </a:t>
            </a:r>
            <a:r>
              <a:rPr lang="de-DE" sz="2000" b="1" i="1" u="sng" dirty="0" err="1">
                <a:solidFill>
                  <a:schemeClr val="accent2"/>
                </a:solidFill>
              </a:rPr>
              <a:t>hypertension</a:t>
            </a:r>
            <a:r>
              <a:rPr lang="de-DE" sz="2000" b="1" i="1" u="sng" dirty="0">
                <a:solidFill>
                  <a:schemeClr val="accent2"/>
                </a:solidFill>
              </a:rPr>
              <a:t>“: </a:t>
            </a:r>
          </a:p>
          <a:p>
            <a:pPr marL="285750" indent="-285750">
              <a:buFont typeface="Arial" panose="020B0604020202020204" pitchFamily="34" charset="0"/>
              <a:buChar char="•"/>
            </a:pPr>
            <a:r>
              <a:rPr lang="de-DE" i="1" dirty="0">
                <a:solidFill>
                  <a:schemeClr val="accent2"/>
                </a:solidFill>
              </a:rPr>
              <a:t>Trotz </a:t>
            </a:r>
            <a:r>
              <a:rPr lang="de-DE" b="1" i="1" dirty="0">
                <a:solidFill>
                  <a:schemeClr val="accent2"/>
                </a:solidFill>
              </a:rPr>
              <a:t>5 </a:t>
            </a:r>
            <a:r>
              <a:rPr lang="de-DE" b="1" i="1" dirty="0" err="1">
                <a:solidFill>
                  <a:schemeClr val="accent2"/>
                </a:solidFill>
              </a:rPr>
              <a:t>Antihypertensiva</a:t>
            </a:r>
            <a:r>
              <a:rPr lang="de-DE" b="1" i="1" dirty="0">
                <a:solidFill>
                  <a:schemeClr val="accent2"/>
                </a:solidFill>
              </a:rPr>
              <a:t> </a:t>
            </a:r>
            <a:r>
              <a:rPr lang="de-DE" i="1" dirty="0">
                <a:solidFill>
                  <a:schemeClr val="accent2"/>
                </a:solidFill>
              </a:rPr>
              <a:t>(inkl. </a:t>
            </a:r>
            <a:r>
              <a:rPr lang="de-DE" i="1" dirty="0" err="1">
                <a:solidFill>
                  <a:schemeClr val="accent2"/>
                </a:solidFill>
              </a:rPr>
              <a:t>Chlorthalidon</a:t>
            </a:r>
            <a:r>
              <a:rPr lang="de-DE" i="1" dirty="0">
                <a:solidFill>
                  <a:schemeClr val="accent2"/>
                </a:solidFill>
              </a:rPr>
              <a:t> plus </a:t>
            </a:r>
            <a:r>
              <a:rPr lang="de-DE" i="1" dirty="0" err="1">
                <a:solidFill>
                  <a:schemeClr val="accent2"/>
                </a:solidFill>
              </a:rPr>
              <a:t>Spironolacton</a:t>
            </a:r>
            <a:r>
              <a:rPr lang="de-DE" i="1" dirty="0">
                <a:solidFill>
                  <a:schemeClr val="accent2"/>
                </a:solidFill>
              </a:rPr>
              <a:t>) Zielblutdruck nicht erreicht</a:t>
            </a:r>
          </a:p>
        </p:txBody>
      </p:sp>
      <p:sp>
        <p:nvSpPr>
          <p:cNvPr id="3" name="Titel 2"/>
          <p:cNvSpPr>
            <a:spLocks noGrp="1"/>
          </p:cNvSpPr>
          <p:nvPr>
            <p:ph type="title"/>
          </p:nvPr>
        </p:nvSpPr>
        <p:spPr/>
        <p:txBody>
          <a:bodyPr/>
          <a:lstStyle/>
          <a:p>
            <a:r>
              <a:rPr lang="de-DE" dirty="0">
                <a:solidFill>
                  <a:schemeClr val="accent2"/>
                </a:solidFill>
              </a:rPr>
              <a:t>Therapierefraktäre Hypertonie</a:t>
            </a:r>
          </a:p>
        </p:txBody>
      </p:sp>
    </p:spTree>
    <p:extLst>
      <p:ext uri="{BB962C8B-B14F-4D97-AF65-F5344CB8AC3E}">
        <p14:creationId xmlns:p14="http://schemas.microsoft.com/office/powerpoint/2010/main" val="35024659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E1340-5646-74D6-EF2A-4655A08A2C27}"/>
              </a:ext>
            </a:extLst>
          </p:cNvPr>
          <p:cNvSpPr>
            <a:spLocks noGrp="1"/>
          </p:cNvSpPr>
          <p:nvPr>
            <p:ph type="title"/>
          </p:nvPr>
        </p:nvSpPr>
        <p:spPr/>
        <p:txBody>
          <a:bodyPr/>
          <a:lstStyle/>
          <a:p>
            <a:r>
              <a:rPr lang="de-DE" dirty="0"/>
              <a:t>Zielblutdruck 120 - 129</a:t>
            </a:r>
          </a:p>
        </p:txBody>
      </p:sp>
      <p:sp>
        <p:nvSpPr>
          <p:cNvPr id="4" name="Textfeld 3">
            <a:extLst>
              <a:ext uri="{FF2B5EF4-FFF2-40B4-BE49-F238E27FC236}">
                <a16:creationId xmlns:a16="http://schemas.microsoft.com/office/drawing/2014/main" id="{4C0455D6-9A44-349B-E9C1-974597DB99B6}"/>
              </a:ext>
            </a:extLst>
          </p:cNvPr>
          <p:cNvSpPr txBox="1"/>
          <p:nvPr/>
        </p:nvSpPr>
        <p:spPr>
          <a:xfrm>
            <a:off x="750094" y="1484785"/>
            <a:ext cx="7559178" cy="3309624"/>
          </a:xfrm>
          <a:prstGeom prst="rect">
            <a:avLst/>
          </a:prstGeom>
          <a:noFill/>
        </p:spPr>
        <p:txBody>
          <a:bodyPr wrap="square">
            <a:spAutoFit/>
          </a:bodyPr>
          <a:lstStyle/>
          <a:p>
            <a:r>
              <a:rPr lang="de-DE" b="1" dirty="0"/>
              <a:t>Der anfängliche Zielwert für den systolischen Blutdruck liegt bei 120 bis 129 mm </a:t>
            </a:r>
            <a:r>
              <a:rPr lang="de-DE" b="1" dirty="0" err="1"/>
              <a:t>Hg</a:t>
            </a:r>
            <a:r>
              <a:rPr lang="de-DE" b="1" dirty="0"/>
              <a:t>. </a:t>
            </a:r>
            <a:endParaRPr lang="de-DE" dirty="0"/>
          </a:p>
          <a:p>
            <a:pPr marL="285750" indent="-285750">
              <a:buFont typeface="Arial" panose="020B0604020202020204" pitchFamily="34" charset="0"/>
              <a:buChar char="•"/>
            </a:pPr>
            <a:r>
              <a:rPr lang="de-DE" dirty="0"/>
              <a:t>Es werden jedoch niedrigere Ziele (Blutdruck so niedrig wie vernünftigerweise erreichbar) empfohlen, wenn</a:t>
            </a:r>
          </a:p>
          <a:p>
            <a:pPr marL="742950" lvl="1" indent="-285750">
              <a:buFont typeface="Arial" panose="020B0604020202020204" pitchFamily="34" charset="0"/>
              <a:buChar char="•"/>
            </a:pPr>
            <a:r>
              <a:rPr lang="de-DE" dirty="0"/>
              <a:t>Behandlungsunverträglichkeit</a:t>
            </a:r>
          </a:p>
          <a:p>
            <a:pPr marL="742950" lvl="1" indent="-285750">
              <a:buFont typeface="Arial" panose="020B0604020202020204" pitchFamily="34" charset="0"/>
              <a:buChar char="•"/>
            </a:pPr>
            <a:r>
              <a:rPr lang="de-DE" dirty="0"/>
              <a:t>Erwachsene ≥85 Jahre</a:t>
            </a:r>
          </a:p>
          <a:p>
            <a:pPr marL="742950" lvl="1" indent="-285750">
              <a:buFont typeface="Arial" panose="020B0604020202020204" pitchFamily="34" charset="0"/>
              <a:buChar char="•"/>
            </a:pPr>
            <a:r>
              <a:rPr lang="de-DE" dirty="0"/>
              <a:t>symptomatische Orthostase</a:t>
            </a:r>
          </a:p>
          <a:p>
            <a:pPr marL="742950" lvl="1" indent="-285750">
              <a:buFont typeface="Arial" panose="020B0604020202020204" pitchFamily="34" charset="0"/>
              <a:buChar char="•"/>
            </a:pPr>
            <a:r>
              <a:rPr lang="de-DE" dirty="0"/>
              <a:t>mittlere bis schwere Gebrechlichkeit </a:t>
            </a:r>
          </a:p>
          <a:p>
            <a:pPr marL="742950" lvl="1" indent="-285750">
              <a:buFont typeface="Arial" panose="020B0604020202020204" pitchFamily="34" charset="0"/>
              <a:buChar char="•"/>
            </a:pPr>
            <a:r>
              <a:rPr lang="de-DE" dirty="0"/>
              <a:t>begrenzte Lebenserwartung</a:t>
            </a:r>
          </a:p>
        </p:txBody>
      </p:sp>
      <p:sp>
        <p:nvSpPr>
          <p:cNvPr id="5" name="Textfeld 4">
            <a:extLst>
              <a:ext uri="{FF2B5EF4-FFF2-40B4-BE49-F238E27FC236}">
                <a16:creationId xmlns:a16="http://schemas.microsoft.com/office/drawing/2014/main" id="{1E4E9F7A-9B01-65BA-D27E-229DF0F33B4E}"/>
              </a:ext>
            </a:extLst>
          </p:cNvPr>
          <p:cNvSpPr txBox="1"/>
          <p:nvPr/>
        </p:nvSpPr>
        <p:spPr>
          <a:xfrm>
            <a:off x="1370396" y="6165304"/>
            <a:ext cx="6264696" cy="873316"/>
          </a:xfrm>
          <a:prstGeom prst="rect">
            <a:avLst/>
          </a:prstGeom>
          <a:noFill/>
        </p:spPr>
        <p:txBody>
          <a:bodyPr wrap="square">
            <a:spAutoFit/>
          </a:bodyPr>
          <a:lstStyle/>
          <a:p>
            <a:pPr algn="r"/>
            <a:r>
              <a:rPr lang="de-DE" sz="1100" dirty="0">
                <a:solidFill>
                  <a:srgbClr val="00799B"/>
                </a:solidFill>
                <a:latin typeface="Segoe UI" panose="020B0502040204020203" pitchFamily="34" charset="0"/>
              </a:rPr>
              <a:t>C. P. McCarthy et al : </a:t>
            </a:r>
            <a:r>
              <a:rPr lang="en-US" sz="1100" b="1" dirty="0">
                <a:solidFill>
                  <a:srgbClr val="00799B"/>
                </a:solidFill>
                <a:latin typeface="Segoe UI" panose="020B0502040204020203" pitchFamily="34" charset="0"/>
              </a:rPr>
              <a:t>What Is New and Different in the 2024 European Society of Cardiology Guidelines for the Management of Elevated Blood Pressure and Hypertension? </a:t>
            </a:r>
            <a:br>
              <a:rPr lang="en-US" sz="1100" b="1" dirty="0">
                <a:solidFill>
                  <a:srgbClr val="00799B"/>
                </a:solidFill>
                <a:latin typeface="Segoe UI" panose="020B0502040204020203" pitchFamily="34" charset="0"/>
              </a:rPr>
            </a:br>
            <a:r>
              <a:rPr lang="de-DE" sz="1100" dirty="0">
                <a:solidFill>
                  <a:srgbClr val="00799B"/>
                </a:solidFill>
                <a:latin typeface="Segoe UI" panose="020B0502040204020203" pitchFamily="34" charset="0"/>
              </a:rPr>
              <a:t>Hypertension 2025 Vol. 82 </a:t>
            </a:r>
            <a:r>
              <a:rPr lang="de-DE" sz="1100" dirty="0" err="1">
                <a:solidFill>
                  <a:srgbClr val="00799B"/>
                </a:solidFill>
                <a:latin typeface="Segoe UI" panose="020B0502040204020203" pitchFamily="34" charset="0"/>
              </a:rPr>
              <a:t>Issue</a:t>
            </a:r>
            <a:r>
              <a:rPr lang="de-DE" sz="1100" dirty="0">
                <a:solidFill>
                  <a:srgbClr val="00799B"/>
                </a:solidFill>
                <a:latin typeface="Segoe UI" panose="020B0502040204020203" pitchFamily="34" charset="0"/>
              </a:rPr>
              <a:t> 3 Pages 432-444</a:t>
            </a:r>
          </a:p>
          <a:p>
            <a:pPr marR="0"/>
            <a:endParaRPr lang="de-DE" sz="1100" dirty="0">
              <a:solidFill>
                <a:srgbClr val="00799B"/>
              </a:solidFill>
              <a:latin typeface="Segoe UI" panose="020B0502040204020203" pitchFamily="34" charset="0"/>
            </a:endParaRPr>
          </a:p>
        </p:txBody>
      </p:sp>
    </p:spTree>
    <p:extLst>
      <p:ext uri="{BB962C8B-B14F-4D97-AF65-F5344CB8AC3E}">
        <p14:creationId xmlns:p14="http://schemas.microsoft.com/office/powerpoint/2010/main" val="1875060225"/>
      </p:ext>
    </p:extLst>
  </p:cSld>
  <p:clrMapOvr>
    <a:masterClrMapping/>
  </p:clrMapOvr>
  <p:transition spd="slow">
    <p:push dir="u"/>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Sekundäre Ursachen für eine </a:t>
            </a:r>
            <a:br>
              <a:rPr lang="de-DE" dirty="0"/>
            </a:br>
            <a:r>
              <a:rPr lang="de-DE" dirty="0"/>
              <a:t>schwer einstellbare Hypertonie 	</a:t>
            </a:r>
          </a:p>
        </p:txBody>
      </p:sp>
      <p:pic>
        <p:nvPicPr>
          <p:cNvPr id="7" name="Inhaltsplatzhalter 6"/>
          <p:cNvPicPr>
            <a:picLocks noGrp="1" noChangeAspect="1"/>
          </p:cNvPicPr>
          <p:nvPr>
            <p:ph idx="1"/>
          </p:nvPr>
        </p:nvPicPr>
        <p:blipFill>
          <a:blip r:embed="rId2"/>
          <a:stretch>
            <a:fillRect/>
          </a:stretch>
        </p:blipFill>
        <p:spPr>
          <a:xfrm>
            <a:off x="395535" y="1136582"/>
            <a:ext cx="8474441" cy="4524665"/>
          </a:xfrm>
          <a:prstGeom prst="rect">
            <a:avLst/>
          </a:prstGeom>
        </p:spPr>
      </p:pic>
      <p:sp>
        <p:nvSpPr>
          <p:cNvPr id="8" name="Rechteck 7"/>
          <p:cNvSpPr/>
          <p:nvPr/>
        </p:nvSpPr>
        <p:spPr>
          <a:xfrm>
            <a:off x="653124" y="6371322"/>
            <a:ext cx="6984776" cy="498598"/>
          </a:xfrm>
          <a:prstGeom prst="rect">
            <a:avLst/>
          </a:prstGeom>
        </p:spPr>
        <p:txBody>
          <a:bodyPr wrap="square">
            <a:spAutoFit/>
          </a:bodyPr>
          <a:lstStyle/>
          <a:p>
            <a:pPr algn="r"/>
            <a:r>
              <a:rPr lang="de-DE" sz="1200" dirty="0">
                <a:solidFill>
                  <a:schemeClr val="accent1"/>
                </a:solidFill>
                <a:latin typeface="+mj-lt"/>
              </a:rPr>
              <a:t>Lenz, T. and J. Hoyer, </a:t>
            </a:r>
            <a:r>
              <a:rPr lang="de-DE" sz="1200" b="1" dirty="0">
                <a:solidFill>
                  <a:schemeClr val="accent1"/>
                </a:solidFill>
                <a:latin typeface="+mj-lt"/>
              </a:rPr>
              <a:t>Diagnostik und Therapie bei therapieresistenter Hypertonie</a:t>
            </a:r>
            <a:r>
              <a:rPr lang="de-DE" sz="1200" i="1" dirty="0">
                <a:solidFill>
                  <a:schemeClr val="accent1"/>
                </a:solidFill>
                <a:latin typeface="+mj-lt"/>
              </a:rPr>
              <a:t>.</a:t>
            </a:r>
            <a:r>
              <a:rPr lang="de-DE" sz="1200" dirty="0">
                <a:solidFill>
                  <a:schemeClr val="accent1"/>
                </a:solidFill>
                <a:latin typeface="+mj-lt"/>
              </a:rPr>
              <a:t> </a:t>
            </a:r>
            <a:br>
              <a:rPr lang="de-DE" sz="1200" dirty="0">
                <a:solidFill>
                  <a:schemeClr val="accent1"/>
                </a:solidFill>
                <a:latin typeface="+mj-lt"/>
              </a:rPr>
            </a:br>
            <a:r>
              <a:rPr lang="de-DE" sz="1200" dirty="0">
                <a:solidFill>
                  <a:schemeClr val="accent1"/>
                </a:solidFill>
                <a:latin typeface="+mj-lt"/>
              </a:rPr>
              <a:t>Der </a:t>
            </a:r>
            <a:r>
              <a:rPr lang="de-DE" sz="1200" dirty="0" err="1">
                <a:solidFill>
                  <a:schemeClr val="accent1"/>
                </a:solidFill>
                <a:latin typeface="+mj-lt"/>
              </a:rPr>
              <a:t>Nephrologe</a:t>
            </a:r>
            <a:r>
              <a:rPr lang="de-DE" sz="1200" dirty="0">
                <a:solidFill>
                  <a:schemeClr val="accent1"/>
                </a:solidFill>
                <a:latin typeface="+mj-lt"/>
              </a:rPr>
              <a:t>, 2013. </a:t>
            </a:r>
            <a:r>
              <a:rPr lang="de-DE" sz="1200" b="1" dirty="0">
                <a:solidFill>
                  <a:schemeClr val="accent1"/>
                </a:solidFill>
                <a:latin typeface="+mj-lt"/>
              </a:rPr>
              <a:t>8</a:t>
            </a:r>
            <a:r>
              <a:rPr lang="de-DE" sz="1200" dirty="0">
                <a:solidFill>
                  <a:schemeClr val="accent1"/>
                </a:solidFill>
                <a:latin typeface="+mj-lt"/>
              </a:rPr>
              <a:t>(1): p. 79-92.</a:t>
            </a:r>
          </a:p>
        </p:txBody>
      </p:sp>
    </p:spTree>
    <p:extLst>
      <p:ext uri="{BB962C8B-B14F-4D97-AF65-F5344CB8AC3E}">
        <p14:creationId xmlns:p14="http://schemas.microsoft.com/office/powerpoint/2010/main" val="51740581"/>
      </p:ext>
    </p:extLst>
  </p:cSld>
  <p:clrMapOvr>
    <a:masterClrMapping/>
  </p:clrMapOvr>
  <p:transition spd="slow">
    <p:push dir="u"/>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92C2FFA-B2FA-665B-4106-4C70D0CFF6E1}"/>
              </a:ext>
            </a:extLst>
          </p:cNvPr>
          <p:cNvSpPr>
            <a:spLocks noGrp="1"/>
          </p:cNvSpPr>
          <p:nvPr>
            <p:ph idx="1"/>
          </p:nvPr>
        </p:nvSpPr>
        <p:spPr/>
        <p:txBody>
          <a:bodyPr/>
          <a:lstStyle/>
          <a:p>
            <a:endParaRPr lang="de-DE"/>
          </a:p>
        </p:txBody>
      </p:sp>
      <p:pic>
        <p:nvPicPr>
          <p:cNvPr id="2050" name="Picture 2">
            <a:extLst>
              <a:ext uri="{FF2B5EF4-FFF2-40B4-BE49-F238E27FC236}">
                <a16:creationId xmlns:a16="http://schemas.microsoft.com/office/drawing/2014/main" id="{C03075F5-C77B-BBA6-8D58-FF82C383F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7738"/>
            <a:ext cx="9144000" cy="4960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83843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ED7F0E5-7DEB-44C8-3A73-5400A92912FF}"/>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ADB2906F-047E-9480-4F36-C90C5360E55C}"/>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8CE63628-2882-DB4F-CB0E-955295D900D7}"/>
              </a:ext>
            </a:extLst>
          </p:cNvPr>
          <p:cNvPicPr>
            <a:picLocks noChangeAspect="1"/>
          </p:cNvPicPr>
          <p:nvPr/>
        </p:nvPicPr>
        <p:blipFill>
          <a:blip r:embed="rId2"/>
          <a:stretch>
            <a:fillRect/>
          </a:stretch>
        </p:blipFill>
        <p:spPr>
          <a:xfrm>
            <a:off x="247046" y="594917"/>
            <a:ext cx="8649907" cy="5668166"/>
          </a:xfrm>
          <a:prstGeom prst="rect">
            <a:avLst/>
          </a:prstGeom>
        </p:spPr>
      </p:pic>
    </p:spTree>
    <p:extLst>
      <p:ext uri="{BB962C8B-B14F-4D97-AF65-F5344CB8AC3E}">
        <p14:creationId xmlns:p14="http://schemas.microsoft.com/office/powerpoint/2010/main" val="358099881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5E549A8-3EA8-E68E-B5A0-BDB455534C70}"/>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178FBDE1-0189-0AC8-5C6A-943DF408BD23}"/>
              </a:ext>
            </a:extLst>
          </p:cNvPr>
          <p:cNvSpPr>
            <a:spLocks noGrp="1"/>
          </p:cNvSpPr>
          <p:nvPr>
            <p:ph type="title"/>
          </p:nvPr>
        </p:nvSpPr>
        <p:spPr/>
        <p:txBody>
          <a:bodyPr/>
          <a:lstStyle/>
          <a:p>
            <a:r>
              <a:rPr lang="de-DE" dirty="0"/>
              <a:t>Unterschiede in der Klassifikation</a:t>
            </a:r>
          </a:p>
        </p:txBody>
      </p:sp>
      <p:pic>
        <p:nvPicPr>
          <p:cNvPr id="5" name="Grafik 4">
            <a:extLst>
              <a:ext uri="{FF2B5EF4-FFF2-40B4-BE49-F238E27FC236}">
                <a16:creationId xmlns:a16="http://schemas.microsoft.com/office/drawing/2014/main" id="{E22F0FA2-2FD2-E6A8-FE22-AA34E58F056D}"/>
              </a:ext>
            </a:extLst>
          </p:cNvPr>
          <p:cNvPicPr>
            <a:picLocks noChangeAspect="1"/>
          </p:cNvPicPr>
          <p:nvPr/>
        </p:nvPicPr>
        <p:blipFill>
          <a:blip r:embed="rId2"/>
          <a:stretch>
            <a:fillRect/>
          </a:stretch>
        </p:blipFill>
        <p:spPr>
          <a:xfrm>
            <a:off x="0" y="1707493"/>
            <a:ext cx="9144000" cy="3443013"/>
          </a:xfrm>
          <a:prstGeom prst="rect">
            <a:avLst/>
          </a:prstGeom>
        </p:spPr>
      </p:pic>
    </p:spTree>
    <p:extLst>
      <p:ext uri="{BB962C8B-B14F-4D97-AF65-F5344CB8AC3E}">
        <p14:creationId xmlns:p14="http://schemas.microsoft.com/office/powerpoint/2010/main" val="49102407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B92666-435B-6BB5-075D-DDB1E037C4FA}"/>
              </a:ext>
            </a:extLst>
          </p:cNvPr>
          <p:cNvSpPr>
            <a:spLocks noGrp="1"/>
          </p:cNvSpPr>
          <p:nvPr>
            <p:ph type="title"/>
          </p:nvPr>
        </p:nvSpPr>
        <p:spPr/>
        <p:txBody>
          <a:bodyPr/>
          <a:lstStyle/>
          <a:p>
            <a:r>
              <a:rPr lang="de-DE" dirty="0"/>
              <a:t>NVL: Hypertonie</a:t>
            </a:r>
          </a:p>
        </p:txBody>
      </p:sp>
      <p:pic>
        <p:nvPicPr>
          <p:cNvPr id="7" name="Grafik 6">
            <a:extLst>
              <a:ext uri="{FF2B5EF4-FFF2-40B4-BE49-F238E27FC236}">
                <a16:creationId xmlns:a16="http://schemas.microsoft.com/office/drawing/2014/main" id="{86BCC7A2-5324-5A29-D195-7CE7F6C91E36}"/>
              </a:ext>
            </a:extLst>
          </p:cNvPr>
          <p:cNvPicPr>
            <a:picLocks noChangeAspect="1"/>
          </p:cNvPicPr>
          <p:nvPr/>
        </p:nvPicPr>
        <p:blipFill>
          <a:blip r:embed="rId2"/>
          <a:stretch>
            <a:fillRect/>
          </a:stretch>
        </p:blipFill>
        <p:spPr>
          <a:xfrm>
            <a:off x="539552" y="1268760"/>
            <a:ext cx="5289457" cy="3366658"/>
          </a:xfrm>
          <a:prstGeom prst="rect">
            <a:avLst/>
          </a:prstGeom>
        </p:spPr>
      </p:pic>
      <p:pic>
        <p:nvPicPr>
          <p:cNvPr id="9" name="Inhaltsplatzhalter 4">
            <a:extLst>
              <a:ext uri="{FF2B5EF4-FFF2-40B4-BE49-F238E27FC236}">
                <a16:creationId xmlns:a16="http://schemas.microsoft.com/office/drawing/2014/main" id="{0B6A4EFA-6C96-3582-9D57-BDD46BF7E60A}"/>
              </a:ext>
            </a:extLst>
          </p:cNvPr>
          <p:cNvPicPr>
            <a:picLocks noChangeAspect="1"/>
          </p:cNvPicPr>
          <p:nvPr/>
        </p:nvPicPr>
        <p:blipFill>
          <a:blip r:embed="rId3"/>
          <a:stretch>
            <a:fillRect/>
          </a:stretch>
        </p:blipFill>
        <p:spPr bwMode="auto">
          <a:xfrm>
            <a:off x="5054341" y="1124744"/>
            <a:ext cx="3694123" cy="4474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a:extLst>
              <a:ext uri="{FF2B5EF4-FFF2-40B4-BE49-F238E27FC236}">
                <a16:creationId xmlns:a16="http://schemas.microsoft.com/office/drawing/2014/main" id="{DD209AB9-3053-5519-EC25-9C667B4D03E4}"/>
              </a:ext>
            </a:extLst>
          </p:cNvPr>
          <p:cNvSpPr txBox="1"/>
          <p:nvPr/>
        </p:nvSpPr>
        <p:spPr>
          <a:xfrm>
            <a:off x="2987824" y="6486841"/>
            <a:ext cx="4572000" cy="269241"/>
          </a:xfrm>
          <a:prstGeom prst="rect">
            <a:avLst/>
          </a:prstGeom>
          <a:noFill/>
        </p:spPr>
        <p:txBody>
          <a:bodyPr wrap="square">
            <a:spAutoFit/>
          </a:bodyPr>
          <a:lstStyle>
            <a:defPPr>
              <a:defRPr lang="de-DE"/>
            </a:defPPr>
            <a:lvl1pPr algn="r">
              <a:defRPr sz="1100" b="0" i="0">
                <a:solidFill>
                  <a:srgbClr val="00799B"/>
                </a:solidFill>
                <a:effectLst/>
                <a:latin typeface="ff-scala-sans-pro"/>
              </a:defRPr>
            </a:lvl1pPr>
          </a:lstStyle>
          <a:p>
            <a:r>
              <a:rPr lang="de-DE" b="1" dirty="0"/>
              <a:t>https://register.awmf.org/de/leitlinien/detail/nvl-009</a:t>
            </a:r>
          </a:p>
        </p:txBody>
      </p:sp>
      <p:pic>
        <p:nvPicPr>
          <p:cNvPr id="4" name="Grafik 3">
            <a:extLst>
              <a:ext uri="{FF2B5EF4-FFF2-40B4-BE49-F238E27FC236}">
                <a16:creationId xmlns:a16="http://schemas.microsoft.com/office/drawing/2014/main" id="{9C9B092E-3B28-D19D-C25C-BA7D7EB39027}"/>
              </a:ext>
            </a:extLst>
          </p:cNvPr>
          <p:cNvPicPr>
            <a:picLocks noChangeAspect="1"/>
          </p:cNvPicPr>
          <p:nvPr/>
        </p:nvPicPr>
        <p:blipFill>
          <a:blip r:embed="rId4"/>
          <a:stretch>
            <a:fillRect/>
          </a:stretch>
        </p:blipFill>
        <p:spPr>
          <a:xfrm>
            <a:off x="185125" y="1704734"/>
            <a:ext cx="8773749" cy="3448531"/>
          </a:xfrm>
          <a:prstGeom prst="rect">
            <a:avLst/>
          </a:prstGeom>
        </p:spPr>
      </p:pic>
    </p:spTree>
    <p:extLst>
      <p:ext uri="{BB962C8B-B14F-4D97-AF65-F5344CB8AC3E}">
        <p14:creationId xmlns:p14="http://schemas.microsoft.com/office/powerpoint/2010/main" val="1972903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7DA5797C-9C7F-2D81-4BCD-F9FF487CDAD5}"/>
              </a:ext>
            </a:extLst>
          </p:cNvPr>
          <p:cNvPicPr>
            <a:picLocks noGrp="1" noChangeAspect="1"/>
          </p:cNvPicPr>
          <p:nvPr>
            <p:ph idx="1"/>
          </p:nvPr>
        </p:nvPicPr>
        <p:blipFill>
          <a:blip r:embed="rId3"/>
          <a:stretch>
            <a:fillRect/>
          </a:stretch>
        </p:blipFill>
        <p:spPr>
          <a:xfrm>
            <a:off x="4508" y="922338"/>
            <a:ext cx="8676456" cy="5977641"/>
          </a:xfrm>
        </p:spPr>
      </p:pic>
      <p:sp>
        <p:nvSpPr>
          <p:cNvPr id="3" name="Titel 2">
            <a:extLst>
              <a:ext uri="{FF2B5EF4-FFF2-40B4-BE49-F238E27FC236}">
                <a16:creationId xmlns:a16="http://schemas.microsoft.com/office/drawing/2014/main" id="{69D3CF8A-3DAE-10F7-7A18-7D1720CD673B}"/>
              </a:ext>
            </a:extLst>
          </p:cNvPr>
          <p:cNvSpPr>
            <a:spLocks noGrp="1"/>
          </p:cNvSpPr>
          <p:nvPr>
            <p:ph type="title"/>
          </p:nvPr>
        </p:nvSpPr>
        <p:spPr/>
        <p:txBody>
          <a:bodyPr/>
          <a:lstStyle/>
          <a:p>
            <a:r>
              <a:rPr lang="de-DE" dirty="0"/>
              <a:t>Blutdruck-Zielkorridor </a:t>
            </a:r>
          </a:p>
        </p:txBody>
      </p:sp>
    </p:spTree>
    <p:extLst>
      <p:ext uri="{BB962C8B-B14F-4D97-AF65-F5344CB8AC3E}">
        <p14:creationId xmlns:p14="http://schemas.microsoft.com/office/powerpoint/2010/main" val="56603413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Diagnostik </a:t>
            </a:r>
            <a:r>
              <a:rPr lang="de-DE" dirty="0">
                <a:solidFill>
                  <a:schemeClr val="bg1">
                    <a:lumMod val="65000"/>
                  </a:schemeClr>
                </a:solidFill>
              </a:rPr>
              <a:t>(NVL)</a:t>
            </a:r>
            <a:endParaRPr lang="en-US" dirty="0">
              <a:solidFill>
                <a:schemeClr val="bg1">
                  <a:lumMod val="65000"/>
                </a:schemeClr>
              </a:solidFill>
            </a:endParaRPr>
          </a:p>
        </p:txBody>
      </p:sp>
      <p:sp>
        <p:nvSpPr>
          <p:cNvPr id="4" name="Fußzeilenplatzhalter 3"/>
          <p:cNvSpPr>
            <a:spLocks noGrp="1"/>
          </p:cNvSpPr>
          <p:nvPr>
            <p:ph type="ftr" sz="quarter" idx="10"/>
          </p:nvPr>
        </p:nvSpPr>
        <p:spPr>
          <a:xfrm>
            <a:off x="395536" y="6508800"/>
            <a:ext cx="3600400" cy="216000"/>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Bluthochdruck, CVR und Risikokommunikation</a:t>
            </a:r>
            <a:endParaRPr lang="de-DE" dirty="0"/>
          </a:p>
        </p:txBody>
      </p:sp>
      <p:pic>
        <p:nvPicPr>
          <p:cNvPr id="5" name="Grafik 4"/>
          <p:cNvPicPr>
            <a:picLocks noChangeAspect="1"/>
          </p:cNvPicPr>
          <p:nvPr/>
        </p:nvPicPr>
        <p:blipFill>
          <a:blip r:embed="rId3"/>
          <a:stretch>
            <a:fillRect/>
          </a:stretch>
        </p:blipFill>
        <p:spPr>
          <a:xfrm>
            <a:off x="3635896" y="188640"/>
            <a:ext cx="5349986" cy="6150198"/>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Grafik 5"/>
          <p:cNvPicPr>
            <a:picLocks noChangeAspect="1"/>
          </p:cNvPicPr>
          <p:nvPr/>
        </p:nvPicPr>
        <p:blipFill>
          <a:blip r:embed="rId4"/>
          <a:stretch>
            <a:fillRect/>
          </a:stretch>
        </p:blipFill>
        <p:spPr>
          <a:xfrm>
            <a:off x="611560" y="1124744"/>
            <a:ext cx="2911246" cy="3017941"/>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7" name="Grafik 6"/>
          <p:cNvPicPr>
            <a:picLocks noChangeAspect="1"/>
          </p:cNvPicPr>
          <p:nvPr/>
        </p:nvPicPr>
        <p:blipFill>
          <a:blip r:embed="rId5"/>
          <a:stretch>
            <a:fillRect/>
          </a:stretch>
        </p:blipFill>
        <p:spPr>
          <a:xfrm>
            <a:off x="971600" y="4221088"/>
            <a:ext cx="2065308" cy="2126277"/>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010120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AFFDC-BEFC-7293-37E3-36D58BD3F5CB}"/>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AC67395E-1A0D-4C1F-D840-D0727FD8568D}"/>
              </a:ext>
            </a:extLst>
          </p:cNvPr>
          <p:cNvPicPr>
            <a:picLocks noChangeAspect="1"/>
          </p:cNvPicPr>
          <p:nvPr/>
        </p:nvPicPr>
        <p:blipFill>
          <a:blip r:embed="rId3"/>
          <a:stretch>
            <a:fillRect/>
          </a:stretch>
        </p:blipFill>
        <p:spPr>
          <a:xfrm>
            <a:off x="0" y="116632"/>
            <a:ext cx="8991270" cy="4752528"/>
          </a:xfrm>
          <a:prstGeom prst="rect">
            <a:avLst/>
          </a:prstGeom>
        </p:spPr>
      </p:pic>
      <p:pic>
        <p:nvPicPr>
          <p:cNvPr id="5" name="Inhaltsplatzhalter 4">
            <a:extLst>
              <a:ext uri="{FF2B5EF4-FFF2-40B4-BE49-F238E27FC236}">
                <a16:creationId xmlns:a16="http://schemas.microsoft.com/office/drawing/2014/main" id="{91B4EDD8-4701-541A-963A-31A271CB76AA}"/>
              </a:ext>
            </a:extLst>
          </p:cNvPr>
          <p:cNvPicPr>
            <a:picLocks noChangeAspect="1"/>
          </p:cNvPicPr>
          <p:nvPr/>
        </p:nvPicPr>
        <p:blipFill>
          <a:blip r:embed="rId4"/>
          <a:stretch>
            <a:fillRect/>
          </a:stretch>
        </p:blipFill>
        <p:spPr>
          <a:xfrm>
            <a:off x="152730" y="4581128"/>
            <a:ext cx="8747046" cy="2160240"/>
          </a:xfrm>
          <a:prstGeom prst="rect">
            <a:avLst/>
          </a:prstGeom>
        </p:spPr>
      </p:pic>
    </p:spTree>
    <p:extLst>
      <p:ext uri="{BB962C8B-B14F-4D97-AF65-F5344CB8AC3E}">
        <p14:creationId xmlns:p14="http://schemas.microsoft.com/office/powerpoint/2010/main" val="311939846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A1C7AC52-51C1-A731-96B6-A175ABD381E9}"/>
              </a:ext>
            </a:extLst>
          </p:cNvPr>
          <p:cNvPicPr>
            <a:picLocks noGrp="1" noChangeAspect="1"/>
          </p:cNvPicPr>
          <p:nvPr>
            <p:ph idx="1"/>
          </p:nvPr>
        </p:nvPicPr>
        <p:blipFill>
          <a:blip r:embed="rId2"/>
          <a:stretch>
            <a:fillRect/>
          </a:stretch>
        </p:blipFill>
        <p:spPr>
          <a:xfrm>
            <a:off x="750094" y="1233158"/>
            <a:ext cx="8445149" cy="4716122"/>
          </a:xfrm>
        </p:spPr>
      </p:pic>
      <p:sp>
        <p:nvSpPr>
          <p:cNvPr id="3" name="Titel 2">
            <a:extLst>
              <a:ext uri="{FF2B5EF4-FFF2-40B4-BE49-F238E27FC236}">
                <a16:creationId xmlns:a16="http://schemas.microsoft.com/office/drawing/2014/main" id="{D6589DCF-7B56-E7EC-13EA-657417F698C7}"/>
              </a:ext>
            </a:extLst>
          </p:cNvPr>
          <p:cNvSpPr>
            <a:spLocks noGrp="1"/>
          </p:cNvSpPr>
          <p:nvPr>
            <p:ph type="title"/>
          </p:nvPr>
        </p:nvSpPr>
        <p:spPr/>
        <p:txBody>
          <a:bodyPr/>
          <a:lstStyle/>
          <a:p>
            <a:r>
              <a:rPr lang="de-DE" dirty="0"/>
              <a:t>Donnerstag !</a:t>
            </a:r>
          </a:p>
        </p:txBody>
      </p:sp>
    </p:spTree>
    <p:extLst>
      <p:ext uri="{BB962C8B-B14F-4D97-AF65-F5344CB8AC3E}">
        <p14:creationId xmlns:p14="http://schemas.microsoft.com/office/powerpoint/2010/main" val="288478262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355725"/>
            <a:ext cx="9324975" cy="491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p>
            <a:r>
              <a:rPr lang="de-DE" dirty="0"/>
              <a:t>Pulsdruck </a:t>
            </a:r>
          </a:p>
        </p:txBody>
      </p:sp>
      <p:cxnSp>
        <p:nvCxnSpPr>
          <p:cNvPr id="5" name="Gerade Verbindung mit Pfeil 4"/>
          <p:cNvCxnSpPr>
            <a:cxnSpLocks/>
          </p:cNvCxnSpPr>
          <p:nvPr/>
        </p:nvCxnSpPr>
        <p:spPr bwMode="auto">
          <a:xfrm>
            <a:off x="4211960" y="1988840"/>
            <a:ext cx="0" cy="2448272"/>
          </a:xfrm>
          <a:prstGeom prst="straightConnector1">
            <a:avLst/>
          </a:prstGeom>
          <a:noFill/>
          <a:ln w="63500" cap="flat" cmpd="sng" algn="ctr">
            <a:solidFill>
              <a:schemeClr val="accent2"/>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hteck 9"/>
          <p:cNvSpPr/>
          <p:nvPr/>
        </p:nvSpPr>
        <p:spPr bwMode="auto">
          <a:xfrm>
            <a:off x="6948264" y="2996952"/>
            <a:ext cx="1800200" cy="864096"/>
          </a:xfrm>
          <a:prstGeom prst="rect">
            <a:avLst/>
          </a:prstGeom>
          <a:solidFill>
            <a:schemeClr val="bg1"/>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cxnSp>
        <p:nvCxnSpPr>
          <p:cNvPr id="13" name="Gerade Verbindung mit Pfeil 12"/>
          <p:cNvCxnSpPr>
            <a:cxnSpLocks/>
          </p:cNvCxnSpPr>
          <p:nvPr/>
        </p:nvCxnSpPr>
        <p:spPr bwMode="auto">
          <a:xfrm>
            <a:off x="8388424" y="1988840"/>
            <a:ext cx="0" cy="2448272"/>
          </a:xfrm>
          <a:prstGeom prst="straightConnector1">
            <a:avLst/>
          </a:prstGeom>
          <a:noFill/>
          <a:ln w="63500" cap="flat" cmpd="sng" algn="ctr">
            <a:solidFill>
              <a:schemeClr val="accent2"/>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mit Pfeil 15"/>
          <p:cNvCxnSpPr>
            <a:cxnSpLocks/>
          </p:cNvCxnSpPr>
          <p:nvPr/>
        </p:nvCxnSpPr>
        <p:spPr bwMode="auto">
          <a:xfrm>
            <a:off x="1835696" y="2943299"/>
            <a:ext cx="0" cy="1296144"/>
          </a:xfrm>
          <a:prstGeom prst="straightConnector1">
            <a:avLst/>
          </a:prstGeom>
          <a:noFill/>
          <a:ln w="63500" cap="flat" cmpd="sng" algn="ctr">
            <a:solidFill>
              <a:srgbClr val="00B05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mit Pfeil 16"/>
          <p:cNvCxnSpPr>
            <a:cxnSpLocks/>
          </p:cNvCxnSpPr>
          <p:nvPr/>
        </p:nvCxnSpPr>
        <p:spPr bwMode="auto">
          <a:xfrm>
            <a:off x="6444208" y="2943299"/>
            <a:ext cx="0" cy="1448544"/>
          </a:xfrm>
          <a:prstGeom prst="straightConnector1">
            <a:avLst/>
          </a:prstGeom>
          <a:noFill/>
          <a:ln w="63500" cap="flat" cmpd="sng" algn="ctr">
            <a:solidFill>
              <a:srgbClr val="00B05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Rechteck 23"/>
          <p:cNvSpPr/>
          <p:nvPr/>
        </p:nvSpPr>
        <p:spPr>
          <a:xfrm>
            <a:off x="4369573" y="3701376"/>
            <a:ext cx="3154902" cy="2034403"/>
          </a:xfrm>
          <a:prstGeom prst="rect">
            <a:avLst/>
          </a:prstGeom>
          <a:solidFill>
            <a:schemeClr val="bg1"/>
          </a:solidFill>
          <a:ln w="38100">
            <a:solidFill>
              <a:schemeClr val="accent2"/>
            </a:solidFill>
          </a:ln>
        </p:spPr>
        <p:txBody>
          <a:bodyPr wrap="square">
            <a:spAutoFit/>
          </a:bodyPr>
          <a:lstStyle/>
          <a:p>
            <a:pPr algn="ctr"/>
            <a:r>
              <a:rPr lang="de-DE" sz="2800" b="1" dirty="0">
                <a:solidFill>
                  <a:srgbClr val="000000"/>
                </a:solidFill>
                <a:highlight>
                  <a:srgbClr val="FF0000"/>
                </a:highlight>
                <a:latin typeface="Minion Pro"/>
              </a:rPr>
              <a:t>Pulsdruck</a:t>
            </a:r>
            <a:r>
              <a:rPr lang="de-DE" sz="2800" b="1" dirty="0">
                <a:solidFill>
                  <a:srgbClr val="000000"/>
                </a:solidFill>
                <a:latin typeface="Minion Pro"/>
              </a:rPr>
              <a:t> </a:t>
            </a:r>
          </a:p>
          <a:p>
            <a:pPr algn="ctr"/>
            <a:r>
              <a:rPr lang="de-DE" dirty="0">
                <a:solidFill>
                  <a:srgbClr val="000000"/>
                </a:solidFill>
                <a:latin typeface="Minion Pro"/>
              </a:rPr>
              <a:t>ist entscheidender kardiovaskulärer </a:t>
            </a:r>
          </a:p>
          <a:p>
            <a:pPr algn="ctr"/>
            <a:r>
              <a:rPr lang="de-DE" dirty="0">
                <a:solidFill>
                  <a:srgbClr val="000000"/>
                </a:solidFill>
                <a:latin typeface="Minion Pro"/>
              </a:rPr>
              <a:t>Risikofaktor </a:t>
            </a:r>
          </a:p>
          <a:p>
            <a:pPr algn="ctr"/>
            <a:r>
              <a:rPr lang="de-DE" b="1" dirty="0">
                <a:solidFill>
                  <a:srgbClr val="000000"/>
                </a:solidFill>
                <a:latin typeface="Minion Pro"/>
              </a:rPr>
              <a:t>v.a. bei Älteren </a:t>
            </a:r>
            <a:endParaRPr lang="de-DE" b="1" dirty="0"/>
          </a:p>
        </p:txBody>
      </p:sp>
    </p:spTree>
    <p:extLst>
      <p:ext uri="{BB962C8B-B14F-4D97-AF65-F5344CB8AC3E}">
        <p14:creationId xmlns:p14="http://schemas.microsoft.com/office/powerpoint/2010/main" val="640237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Einfluß</a:t>
            </a:r>
            <a:r>
              <a:rPr lang="de-DE" dirty="0"/>
              <a:t> Hochdruck </a:t>
            </a:r>
            <a:br>
              <a:rPr lang="de-DE" dirty="0"/>
            </a:br>
            <a:r>
              <a:rPr lang="de-DE" dirty="0"/>
              <a:t>auf kardiovaskuläre Erkrankungen</a:t>
            </a:r>
          </a:p>
        </p:txBody>
      </p:sp>
      <p:sp>
        <p:nvSpPr>
          <p:cNvPr id="324611" name="Rectangle 3"/>
          <p:cNvSpPr>
            <a:spLocks noGrp="1" noChangeArrowheads="1"/>
          </p:cNvSpPr>
          <p:nvPr>
            <p:ph type="body" idx="4294967295"/>
          </p:nvPr>
        </p:nvSpPr>
        <p:spPr>
          <a:xfrm>
            <a:off x="0" y="1439863"/>
            <a:ext cx="7554913" cy="3810000"/>
          </a:xfrm>
        </p:spPr>
        <p:txBody>
          <a:bodyPr/>
          <a:lstStyle/>
          <a:p>
            <a:pPr marL="381000" indent="-381000">
              <a:spcBef>
                <a:spcPct val="0"/>
              </a:spcBef>
              <a:buFontTx/>
              <a:buAutoNum type="arabicPeriod"/>
            </a:pPr>
            <a:endParaRPr lang="de-DE" altLang="de-DE" b="0" i="1">
              <a:solidFill>
                <a:schemeClr val="hlink"/>
              </a:solidFill>
            </a:endParaRPr>
          </a:p>
          <a:p>
            <a:pPr marL="381000" indent="-381000"/>
            <a:endParaRPr lang="de-DE" altLang="de-DE"/>
          </a:p>
        </p:txBody>
      </p:sp>
      <p:sp>
        <p:nvSpPr>
          <p:cNvPr id="324613" name="Rectangle 5"/>
          <p:cNvSpPr>
            <a:spLocks noChangeArrowheads="1"/>
          </p:cNvSpPr>
          <p:nvPr/>
        </p:nvSpPr>
        <p:spPr bwMode="auto">
          <a:xfrm>
            <a:off x="0" y="1125538"/>
            <a:ext cx="9144000" cy="57324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3246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341438"/>
            <a:ext cx="8574088" cy="409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4615" name="Oval 7"/>
          <p:cNvSpPr>
            <a:spLocks noChangeArrowheads="1"/>
          </p:cNvSpPr>
          <p:nvPr/>
        </p:nvSpPr>
        <p:spPr bwMode="auto">
          <a:xfrm>
            <a:off x="2268538" y="2997200"/>
            <a:ext cx="647700" cy="647700"/>
          </a:xfrm>
          <a:prstGeom prst="ellipse">
            <a:avLst/>
          </a:prstGeom>
          <a:noFill/>
          <a:ln w="635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4616" name="Oval 8"/>
          <p:cNvSpPr>
            <a:spLocks noChangeArrowheads="1"/>
          </p:cNvSpPr>
          <p:nvPr/>
        </p:nvSpPr>
        <p:spPr bwMode="auto">
          <a:xfrm>
            <a:off x="5076825" y="2997200"/>
            <a:ext cx="647700" cy="647700"/>
          </a:xfrm>
          <a:prstGeom prst="ellipse">
            <a:avLst/>
          </a:prstGeom>
          <a:noFill/>
          <a:ln w="635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4617" name="Line 9"/>
          <p:cNvSpPr>
            <a:spLocks noChangeShapeType="1"/>
          </p:cNvSpPr>
          <p:nvPr/>
        </p:nvSpPr>
        <p:spPr bwMode="auto">
          <a:xfrm flipV="1">
            <a:off x="1203325" y="4149725"/>
            <a:ext cx="0" cy="6477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24618" name="Line 10"/>
          <p:cNvSpPr>
            <a:spLocks noChangeShapeType="1"/>
          </p:cNvSpPr>
          <p:nvPr/>
        </p:nvSpPr>
        <p:spPr bwMode="auto">
          <a:xfrm flipV="1">
            <a:off x="4356100" y="4149725"/>
            <a:ext cx="0" cy="6477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24619" name="Text Box 11"/>
          <p:cNvSpPr txBox="1">
            <a:spLocks noChangeArrowheads="1"/>
          </p:cNvSpPr>
          <p:nvPr/>
        </p:nvSpPr>
        <p:spPr bwMode="auto">
          <a:xfrm>
            <a:off x="5992813" y="4600575"/>
            <a:ext cx="1174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b="1">
                <a:solidFill>
                  <a:srgbClr val="FF0000"/>
                </a:solidFill>
              </a:rPr>
              <a:t>40 Jahre </a:t>
            </a:r>
          </a:p>
          <a:p>
            <a:r>
              <a:rPr lang="de-DE" altLang="de-DE" b="1">
                <a:solidFill>
                  <a:srgbClr val="FF0000"/>
                </a:solidFill>
              </a:rPr>
              <a:t>130 / 85</a:t>
            </a:r>
          </a:p>
        </p:txBody>
      </p:sp>
      <p:sp>
        <p:nvSpPr>
          <p:cNvPr id="324620" name="Line 12"/>
          <p:cNvSpPr>
            <a:spLocks noChangeShapeType="1"/>
          </p:cNvSpPr>
          <p:nvPr/>
        </p:nvSpPr>
        <p:spPr bwMode="auto">
          <a:xfrm>
            <a:off x="755650" y="4149725"/>
            <a:ext cx="431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24621" name="Line 13"/>
          <p:cNvSpPr>
            <a:spLocks noChangeShapeType="1"/>
          </p:cNvSpPr>
          <p:nvPr/>
        </p:nvSpPr>
        <p:spPr bwMode="auto">
          <a:xfrm>
            <a:off x="3635375" y="4149725"/>
            <a:ext cx="72072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24622" name="Line 14"/>
          <p:cNvSpPr>
            <a:spLocks noChangeShapeType="1"/>
          </p:cNvSpPr>
          <p:nvPr/>
        </p:nvSpPr>
        <p:spPr bwMode="auto">
          <a:xfrm>
            <a:off x="6443663" y="3127375"/>
            <a:ext cx="1944687" cy="1428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32462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65263"/>
            <a:ext cx="8424862" cy="392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4624" name="Line 16"/>
          <p:cNvSpPr>
            <a:spLocks noChangeShapeType="1"/>
          </p:cNvSpPr>
          <p:nvPr/>
        </p:nvSpPr>
        <p:spPr bwMode="auto">
          <a:xfrm>
            <a:off x="1042988" y="4581525"/>
            <a:ext cx="424973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24625" name="Text Box 17"/>
          <p:cNvSpPr txBox="1">
            <a:spLocks noChangeArrowheads="1"/>
          </p:cNvSpPr>
          <p:nvPr/>
        </p:nvSpPr>
        <p:spPr bwMode="auto">
          <a:xfrm>
            <a:off x="4314825" y="3133725"/>
            <a:ext cx="762000" cy="366713"/>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t>&lt; 120</a:t>
            </a:r>
          </a:p>
        </p:txBody>
      </p:sp>
      <p:sp>
        <p:nvSpPr>
          <p:cNvPr id="324626" name="Oval 18"/>
          <p:cNvSpPr>
            <a:spLocks noChangeArrowheads="1"/>
          </p:cNvSpPr>
          <p:nvPr/>
        </p:nvSpPr>
        <p:spPr bwMode="auto">
          <a:xfrm>
            <a:off x="3563938" y="3092450"/>
            <a:ext cx="504825" cy="358775"/>
          </a:xfrm>
          <a:prstGeom prst="ellipse">
            <a:avLst/>
          </a:pr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4627" name="Oval 19"/>
          <p:cNvSpPr>
            <a:spLocks noChangeArrowheads="1"/>
          </p:cNvSpPr>
          <p:nvPr/>
        </p:nvSpPr>
        <p:spPr bwMode="auto">
          <a:xfrm>
            <a:off x="7812088" y="2565400"/>
            <a:ext cx="504825" cy="358775"/>
          </a:xfrm>
          <a:prstGeom prst="ellipse">
            <a:avLst/>
          </a:pr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4628" name="Text Box 20"/>
          <p:cNvSpPr txBox="1">
            <a:spLocks noChangeArrowheads="1"/>
          </p:cNvSpPr>
          <p:nvPr/>
        </p:nvSpPr>
        <p:spPr bwMode="auto">
          <a:xfrm>
            <a:off x="4214813" y="1844675"/>
            <a:ext cx="1149350" cy="3667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t>130 - 139</a:t>
            </a:r>
          </a:p>
        </p:txBody>
      </p:sp>
      <p:sp>
        <p:nvSpPr>
          <p:cNvPr id="324629" name="Oval 21"/>
          <p:cNvSpPr>
            <a:spLocks noChangeArrowheads="1"/>
          </p:cNvSpPr>
          <p:nvPr/>
        </p:nvSpPr>
        <p:spPr bwMode="auto">
          <a:xfrm>
            <a:off x="3490913" y="1844675"/>
            <a:ext cx="649287" cy="358775"/>
          </a:xfrm>
          <a:prstGeom prst="ellipse">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4630" name="Oval 22"/>
          <p:cNvSpPr>
            <a:spLocks noChangeArrowheads="1"/>
          </p:cNvSpPr>
          <p:nvPr/>
        </p:nvSpPr>
        <p:spPr bwMode="auto">
          <a:xfrm>
            <a:off x="7812088" y="1700213"/>
            <a:ext cx="649287" cy="358775"/>
          </a:xfrm>
          <a:prstGeom prst="ellipse">
            <a:avLst/>
          </a:prstGeom>
          <a:noFill/>
          <a:ln w="381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4632" name="Rectangle 24"/>
          <p:cNvSpPr>
            <a:spLocks noChangeArrowheads="1"/>
          </p:cNvSpPr>
          <p:nvPr/>
        </p:nvSpPr>
        <p:spPr bwMode="auto">
          <a:xfrm>
            <a:off x="0" y="1052513"/>
            <a:ext cx="9144000" cy="580548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3" name="Grafik 2"/>
          <p:cNvPicPr>
            <a:picLocks noChangeAspect="1"/>
          </p:cNvPicPr>
          <p:nvPr/>
        </p:nvPicPr>
        <p:blipFill>
          <a:blip r:embed="rId5"/>
          <a:stretch>
            <a:fillRect/>
          </a:stretch>
        </p:blipFill>
        <p:spPr>
          <a:xfrm>
            <a:off x="107950" y="1689858"/>
            <a:ext cx="9036050" cy="2696116"/>
          </a:xfrm>
          <a:prstGeom prst="rect">
            <a:avLst/>
          </a:prstGeom>
        </p:spPr>
      </p:pic>
    </p:spTree>
    <p:extLst>
      <p:ext uri="{BB962C8B-B14F-4D97-AF65-F5344CB8AC3E}">
        <p14:creationId xmlns:p14="http://schemas.microsoft.com/office/powerpoint/2010/main" val="3094186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24614"/>
                                        </p:tgtEl>
                                        <p:attrNameLst>
                                          <p:attrName>style.visibility</p:attrName>
                                        </p:attrNameLst>
                                      </p:cBhvr>
                                      <p:to>
                                        <p:strVal val="visible"/>
                                      </p:to>
                                    </p:set>
                                    <p:animEffect transition="in" filter="checkerboard(across)">
                                      <p:cBhvr>
                                        <p:cTn id="7" dur="500"/>
                                        <p:tgtEl>
                                          <p:spTgt spid="324614"/>
                                        </p:tgtEl>
                                      </p:cBhvr>
                                    </p:animEffect>
                                  </p:childTnLst>
                                </p:cTn>
                              </p:par>
                              <p:par>
                                <p:cTn id="8" presetID="1" presetClass="entr" presetSubtype="0" fill="hold" nodeType="withEffect">
                                  <p:stCondLst>
                                    <p:cond delay="0"/>
                                  </p:stCondLst>
                                  <p:childTnLst>
                                    <p:set>
                                      <p:cBhvr>
                                        <p:cTn id="9" dur="1" fill="hold">
                                          <p:stCondLst>
                                            <p:cond delay="0"/>
                                          </p:stCondLst>
                                        </p:cTn>
                                        <p:tgtEl>
                                          <p:spTgt spid="324613"/>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2461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246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46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4618"/>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nodeType="afterEffect">
                                  <p:stCondLst>
                                    <p:cond delay="0"/>
                                  </p:stCondLst>
                                  <p:childTnLst>
                                    <p:set>
                                      <p:cBhvr>
                                        <p:cTn id="23" dur="1" fill="hold">
                                          <p:stCondLst>
                                            <p:cond delay="0"/>
                                          </p:stCondLst>
                                        </p:cTn>
                                        <p:tgtEl>
                                          <p:spTgt spid="32461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24622"/>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324621"/>
                                        </p:tgtEl>
                                        <p:attrNameLst>
                                          <p:attrName>style.visibility</p:attrName>
                                        </p:attrNameLst>
                                      </p:cBhvr>
                                      <p:to>
                                        <p:strVal val="visible"/>
                                      </p:to>
                                    </p:set>
                                    <p:anim calcmode="lin" valueType="num">
                                      <p:cBhvr additive="base">
                                        <p:cTn id="30" dur="500" fill="hold"/>
                                        <p:tgtEl>
                                          <p:spTgt spid="324621"/>
                                        </p:tgtEl>
                                        <p:attrNameLst>
                                          <p:attrName>ppt_x</p:attrName>
                                        </p:attrNameLst>
                                      </p:cBhvr>
                                      <p:tavLst>
                                        <p:tav tm="0">
                                          <p:val>
                                            <p:strVal val="1+#ppt_w/2"/>
                                          </p:val>
                                        </p:tav>
                                        <p:tav tm="100000">
                                          <p:val>
                                            <p:strVal val="#ppt_x"/>
                                          </p:val>
                                        </p:tav>
                                      </p:tavLst>
                                    </p:anim>
                                    <p:anim calcmode="lin" valueType="num">
                                      <p:cBhvr additive="base">
                                        <p:cTn id="31" dur="500" fill="hold"/>
                                        <p:tgtEl>
                                          <p:spTgt spid="324621"/>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324620"/>
                                        </p:tgtEl>
                                        <p:attrNameLst>
                                          <p:attrName>style.visibility</p:attrName>
                                        </p:attrNameLst>
                                      </p:cBhvr>
                                      <p:to>
                                        <p:strVal val="visible"/>
                                      </p:to>
                                    </p:set>
                                    <p:anim calcmode="lin" valueType="num">
                                      <p:cBhvr additive="base">
                                        <p:cTn id="34" dur="500" fill="hold"/>
                                        <p:tgtEl>
                                          <p:spTgt spid="324620"/>
                                        </p:tgtEl>
                                        <p:attrNameLst>
                                          <p:attrName>ppt_x</p:attrName>
                                        </p:attrNameLst>
                                      </p:cBhvr>
                                      <p:tavLst>
                                        <p:tav tm="0">
                                          <p:val>
                                            <p:strVal val="1+#ppt_w/2"/>
                                          </p:val>
                                        </p:tav>
                                        <p:tav tm="100000">
                                          <p:val>
                                            <p:strVal val="#ppt_x"/>
                                          </p:val>
                                        </p:tav>
                                      </p:tavLst>
                                    </p:anim>
                                    <p:anim calcmode="lin" valueType="num">
                                      <p:cBhvr additive="base">
                                        <p:cTn id="35" dur="500" fill="hold"/>
                                        <p:tgtEl>
                                          <p:spTgt spid="324620"/>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xit" presetSubtype="10" fill="hold" nodeType="clickEffect">
                                  <p:stCondLst>
                                    <p:cond delay="0"/>
                                  </p:stCondLst>
                                  <p:childTnLst>
                                    <p:animEffect transition="out" filter="checkerboard(across)">
                                      <p:cBhvr>
                                        <p:cTn id="39" dur="500"/>
                                        <p:tgtEl>
                                          <p:spTgt spid="324614"/>
                                        </p:tgtEl>
                                      </p:cBhvr>
                                    </p:animEffect>
                                    <p:set>
                                      <p:cBhvr>
                                        <p:cTn id="40" dur="1" fill="hold">
                                          <p:stCondLst>
                                            <p:cond delay="499"/>
                                          </p:stCondLst>
                                        </p:cTn>
                                        <p:tgtEl>
                                          <p:spTgt spid="324614"/>
                                        </p:tgtEl>
                                        <p:attrNameLst>
                                          <p:attrName>style.visibility</p:attrName>
                                        </p:attrNameLst>
                                      </p:cBhvr>
                                      <p:to>
                                        <p:strVal val="hidden"/>
                                      </p:to>
                                    </p:set>
                                  </p:childTnLst>
                                </p:cTn>
                              </p:par>
                              <p:par>
                                <p:cTn id="41" presetID="5" presetClass="entr" presetSubtype="10" fill="hold" nodeType="withEffect">
                                  <p:stCondLst>
                                    <p:cond delay="0"/>
                                  </p:stCondLst>
                                  <p:childTnLst>
                                    <p:set>
                                      <p:cBhvr>
                                        <p:cTn id="42" dur="1" fill="hold">
                                          <p:stCondLst>
                                            <p:cond delay="0"/>
                                          </p:stCondLst>
                                        </p:cTn>
                                        <p:tgtEl>
                                          <p:spTgt spid="324623"/>
                                        </p:tgtEl>
                                        <p:attrNameLst>
                                          <p:attrName>style.visibility</p:attrName>
                                        </p:attrNameLst>
                                      </p:cBhvr>
                                      <p:to>
                                        <p:strVal val="visible"/>
                                      </p:to>
                                    </p:set>
                                    <p:animEffect transition="in" filter="checkerboard(across)">
                                      <p:cBhvr>
                                        <p:cTn id="43" dur="500"/>
                                        <p:tgtEl>
                                          <p:spTgt spid="324623"/>
                                        </p:tgtEl>
                                      </p:cBhvr>
                                    </p:animEffect>
                                  </p:childTnLst>
                                </p:cTn>
                              </p:par>
                              <p:par>
                                <p:cTn id="44" presetID="1" presetClass="entr" presetSubtype="0" fill="hold" nodeType="withEffect">
                                  <p:stCondLst>
                                    <p:cond delay="0"/>
                                  </p:stCondLst>
                                  <p:childTnLst>
                                    <p:set>
                                      <p:cBhvr>
                                        <p:cTn id="45" dur="1" fill="hold">
                                          <p:stCondLst>
                                            <p:cond delay="0"/>
                                          </p:stCondLst>
                                        </p:cTn>
                                        <p:tgtEl>
                                          <p:spTgt spid="324624"/>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32462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2462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2462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24628"/>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24629"/>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2463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9" grpId="0"/>
      <p:bldP spid="324625" grpId="0" animBg="1"/>
      <p:bldP spid="3246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C4ED9BC-5D9C-E21E-A8B8-9AE5DD8A5F9E}"/>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8884CF9B-D230-984E-70BA-CA7946BE4AD8}"/>
              </a:ext>
            </a:extLst>
          </p:cNvPr>
          <p:cNvSpPr>
            <a:spLocks noGrp="1"/>
          </p:cNvSpPr>
          <p:nvPr>
            <p:ph type="title"/>
          </p:nvPr>
        </p:nvSpPr>
        <p:spPr/>
        <p:txBody>
          <a:bodyPr/>
          <a:lstStyle/>
          <a:p>
            <a:endParaRPr lang="de-DE" dirty="0"/>
          </a:p>
        </p:txBody>
      </p:sp>
      <p:pic>
        <p:nvPicPr>
          <p:cNvPr id="5" name="Grafik 4">
            <a:extLst>
              <a:ext uri="{FF2B5EF4-FFF2-40B4-BE49-F238E27FC236}">
                <a16:creationId xmlns:a16="http://schemas.microsoft.com/office/drawing/2014/main" id="{1157C4D8-998B-78CE-AB47-BD55E4566189}"/>
              </a:ext>
            </a:extLst>
          </p:cNvPr>
          <p:cNvPicPr>
            <a:picLocks noChangeAspect="1"/>
          </p:cNvPicPr>
          <p:nvPr/>
        </p:nvPicPr>
        <p:blipFill>
          <a:blip r:embed="rId2"/>
          <a:stretch>
            <a:fillRect/>
          </a:stretch>
        </p:blipFill>
        <p:spPr>
          <a:xfrm>
            <a:off x="17908" y="1412776"/>
            <a:ext cx="8935697" cy="4925112"/>
          </a:xfrm>
          <a:prstGeom prst="rect">
            <a:avLst/>
          </a:prstGeom>
        </p:spPr>
      </p:pic>
    </p:spTree>
    <p:extLst>
      <p:ext uri="{BB962C8B-B14F-4D97-AF65-F5344CB8AC3E}">
        <p14:creationId xmlns:p14="http://schemas.microsoft.com/office/powerpoint/2010/main" val="288680141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D094E661-E1D0-817C-108D-EB5CEF21824A}"/>
              </a:ext>
            </a:extLst>
          </p:cNvPr>
          <p:cNvPicPr>
            <a:picLocks noGrp="1" noChangeAspect="1"/>
          </p:cNvPicPr>
          <p:nvPr>
            <p:ph idx="1"/>
          </p:nvPr>
        </p:nvPicPr>
        <p:blipFill>
          <a:blip r:embed="rId3"/>
          <a:stretch>
            <a:fillRect/>
          </a:stretch>
        </p:blipFill>
        <p:spPr>
          <a:xfrm>
            <a:off x="251520" y="983164"/>
            <a:ext cx="8801550" cy="5624724"/>
          </a:xfrm>
        </p:spPr>
      </p:pic>
      <p:sp>
        <p:nvSpPr>
          <p:cNvPr id="3" name="Titel 2">
            <a:extLst>
              <a:ext uri="{FF2B5EF4-FFF2-40B4-BE49-F238E27FC236}">
                <a16:creationId xmlns:a16="http://schemas.microsoft.com/office/drawing/2014/main" id="{9073087C-D239-8B59-EF7F-C1FFD8CBB0B7}"/>
              </a:ext>
            </a:extLst>
          </p:cNvPr>
          <p:cNvSpPr>
            <a:spLocks noGrp="1"/>
          </p:cNvSpPr>
          <p:nvPr>
            <p:ph type="title"/>
          </p:nvPr>
        </p:nvSpPr>
        <p:spPr/>
        <p:txBody>
          <a:bodyPr/>
          <a:lstStyle/>
          <a:p>
            <a:r>
              <a:rPr lang="de-DE" dirty="0"/>
              <a:t>Risikostratifizierung</a:t>
            </a:r>
          </a:p>
        </p:txBody>
      </p:sp>
    </p:spTree>
    <p:extLst>
      <p:ext uri="{BB962C8B-B14F-4D97-AF65-F5344CB8AC3E}">
        <p14:creationId xmlns:p14="http://schemas.microsoft.com/office/powerpoint/2010/main" val="306708774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4638A-5F8A-475D-8E7E-8A8414A7F2DE}"/>
              </a:ext>
            </a:extLst>
          </p:cNvPr>
          <p:cNvSpPr>
            <a:spLocks noGrp="1"/>
          </p:cNvSpPr>
          <p:nvPr>
            <p:ph type="title"/>
          </p:nvPr>
        </p:nvSpPr>
        <p:spPr/>
        <p:txBody>
          <a:bodyPr/>
          <a:lstStyle/>
          <a:p>
            <a:r>
              <a:rPr lang="de-DE" dirty="0"/>
              <a:t>Kardiovaskuläre Risikoberatung mit Arriba</a:t>
            </a:r>
            <a:endParaRPr lang="en-GB" dirty="0"/>
          </a:p>
        </p:txBody>
      </p:sp>
      <p:pic>
        <p:nvPicPr>
          <p:cNvPr id="5" name="Grafik 4">
            <a:extLst>
              <a:ext uri="{FF2B5EF4-FFF2-40B4-BE49-F238E27FC236}">
                <a16:creationId xmlns:a16="http://schemas.microsoft.com/office/drawing/2014/main" id="{505EAB11-59D9-437F-96E6-1567915C9147}"/>
              </a:ext>
            </a:extLst>
          </p:cNvPr>
          <p:cNvPicPr>
            <a:picLocks noChangeAspect="1"/>
          </p:cNvPicPr>
          <p:nvPr/>
        </p:nvPicPr>
        <p:blipFill>
          <a:blip r:embed="rId2"/>
          <a:stretch>
            <a:fillRect/>
          </a:stretch>
        </p:blipFill>
        <p:spPr>
          <a:xfrm>
            <a:off x="539750" y="1268760"/>
            <a:ext cx="7632650" cy="5040560"/>
          </a:xfrm>
          <a:prstGeom prst="rect">
            <a:avLst/>
          </a:prstGeom>
        </p:spPr>
      </p:pic>
      <p:sp>
        <p:nvSpPr>
          <p:cNvPr id="3" name="Textfeld 2">
            <a:extLst>
              <a:ext uri="{FF2B5EF4-FFF2-40B4-BE49-F238E27FC236}">
                <a16:creationId xmlns:a16="http://schemas.microsoft.com/office/drawing/2014/main" id="{1688E0E2-5FDE-461E-B507-6ADE3C690C96}"/>
              </a:ext>
            </a:extLst>
          </p:cNvPr>
          <p:cNvSpPr txBox="1"/>
          <p:nvPr/>
        </p:nvSpPr>
        <p:spPr>
          <a:xfrm>
            <a:off x="5004048" y="2636912"/>
            <a:ext cx="2448272" cy="461665"/>
          </a:xfrm>
          <a:prstGeom prst="rect">
            <a:avLst/>
          </a:prstGeom>
          <a:noFill/>
        </p:spPr>
        <p:txBody>
          <a:bodyPr wrap="square" rtlCol="0">
            <a:spAutoFit/>
          </a:bodyPr>
          <a:lstStyle/>
          <a:p>
            <a:r>
              <a:rPr lang="de-DE" sz="2400" b="1" dirty="0">
                <a:solidFill>
                  <a:srgbClr val="C00000"/>
                </a:solidFill>
              </a:rPr>
              <a:t>Erkrankungsrisiko</a:t>
            </a:r>
            <a:endParaRPr lang="en-GB" sz="2400" b="1" dirty="0">
              <a:solidFill>
                <a:srgbClr val="C00000"/>
              </a:solidFill>
            </a:endParaRPr>
          </a:p>
        </p:txBody>
      </p:sp>
      <p:sp>
        <p:nvSpPr>
          <p:cNvPr id="6" name="Pfeil: nach oben 5">
            <a:extLst>
              <a:ext uri="{FF2B5EF4-FFF2-40B4-BE49-F238E27FC236}">
                <a16:creationId xmlns:a16="http://schemas.microsoft.com/office/drawing/2014/main" id="{D7A7B759-6692-44AF-93D3-1CD7734C0970}"/>
              </a:ext>
            </a:extLst>
          </p:cNvPr>
          <p:cNvSpPr/>
          <p:nvPr/>
        </p:nvSpPr>
        <p:spPr>
          <a:xfrm>
            <a:off x="6012160" y="2348880"/>
            <a:ext cx="216024" cy="360040"/>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ußzeilenplatzhalter 3"/>
          <p:cNvSpPr>
            <a:spLocks noGrp="1"/>
          </p:cNvSpPr>
          <p:nvPr>
            <p:ph type="ftr" sz="quarter" idx="10"/>
          </p:nvPr>
        </p:nvSpPr>
        <p:spPr>
          <a:xfrm>
            <a:off x="395536" y="6508800"/>
            <a:ext cx="3600400" cy="216000"/>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Bluthochdruck, CVR und Risikokommunikation</a:t>
            </a:r>
            <a:endParaRPr lang="de-DE" dirty="0"/>
          </a:p>
        </p:txBody>
      </p:sp>
    </p:spTree>
    <p:extLst>
      <p:ext uri="{BB962C8B-B14F-4D97-AF65-F5344CB8AC3E}">
        <p14:creationId xmlns:p14="http://schemas.microsoft.com/office/powerpoint/2010/main" val="412026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3756D50-6103-E0EE-9308-BE3E8142DA14}"/>
              </a:ext>
            </a:extLst>
          </p:cNvPr>
          <p:cNvSpPr>
            <a:spLocks noGrp="1"/>
          </p:cNvSpPr>
          <p:nvPr>
            <p:ph idx="1"/>
          </p:nvPr>
        </p:nvSpPr>
        <p:spPr>
          <a:xfrm>
            <a:off x="754856" y="1439862"/>
            <a:ext cx="7553624" cy="1053034"/>
          </a:xfrm>
        </p:spPr>
        <p:txBody>
          <a:bodyPr/>
          <a:lstStyle/>
          <a:p>
            <a:pPr algn="l"/>
            <a:r>
              <a:rPr lang="de-DE" i="0" dirty="0">
                <a:solidFill>
                  <a:srgbClr val="232323"/>
                </a:solidFill>
                <a:effectLst/>
                <a:latin typeface="Noto Sans" panose="020B0502040504020204" pitchFamily="34" charset="0"/>
              </a:rPr>
              <a:t>Hypertonie im Stadium 1 </a:t>
            </a:r>
          </a:p>
          <a:p>
            <a:pPr algn="l"/>
            <a:r>
              <a:rPr lang="de-DE" i="0" dirty="0">
                <a:solidFill>
                  <a:srgbClr val="232323"/>
                </a:solidFill>
                <a:effectLst/>
                <a:latin typeface="Noto Sans" panose="020B0502040504020204" pitchFamily="34" charset="0"/>
              </a:rPr>
              <a:t>Kriterium für die Einleitung einer medikamentösen Therapie ein berechnetes 10-Jahres-ASCVD-Risiko ≥10 Prozent. </a:t>
            </a:r>
          </a:p>
          <a:p>
            <a:pPr algn="l"/>
            <a:endParaRPr lang="en-US" i="0" dirty="0">
              <a:solidFill>
                <a:srgbClr val="232323"/>
              </a:solidFill>
              <a:effectLst/>
              <a:latin typeface="Noto Sans" panose="020B0502040504020204" pitchFamily="34" charset="0"/>
            </a:endParaRPr>
          </a:p>
        </p:txBody>
      </p:sp>
      <p:sp>
        <p:nvSpPr>
          <p:cNvPr id="3" name="Titel 2">
            <a:extLst>
              <a:ext uri="{FF2B5EF4-FFF2-40B4-BE49-F238E27FC236}">
                <a16:creationId xmlns:a16="http://schemas.microsoft.com/office/drawing/2014/main" id="{E76CE905-ED86-2818-93C2-F1EAB9E2AA57}"/>
              </a:ext>
            </a:extLst>
          </p:cNvPr>
          <p:cNvSpPr>
            <a:spLocks noGrp="1"/>
          </p:cNvSpPr>
          <p:nvPr>
            <p:ph type="title"/>
          </p:nvPr>
        </p:nvSpPr>
        <p:spPr/>
        <p:txBody>
          <a:bodyPr/>
          <a:lstStyle/>
          <a:p>
            <a:r>
              <a:rPr lang="de-DE" dirty="0"/>
              <a:t>PREVENT – Kalkulator  </a:t>
            </a:r>
          </a:p>
        </p:txBody>
      </p:sp>
      <p:sp>
        <p:nvSpPr>
          <p:cNvPr id="5" name="Textfeld 4">
            <a:extLst>
              <a:ext uri="{FF2B5EF4-FFF2-40B4-BE49-F238E27FC236}">
                <a16:creationId xmlns:a16="http://schemas.microsoft.com/office/drawing/2014/main" id="{AA96EA0F-8448-F319-A270-F6E58486F17B}"/>
              </a:ext>
            </a:extLst>
          </p:cNvPr>
          <p:cNvSpPr txBox="1"/>
          <p:nvPr/>
        </p:nvSpPr>
        <p:spPr>
          <a:xfrm>
            <a:off x="4427984" y="332656"/>
            <a:ext cx="4572000" cy="678134"/>
          </a:xfrm>
          <a:prstGeom prst="rect">
            <a:avLst/>
          </a:prstGeom>
          <a:noFill/>
        </p:spPr>
        <p:txBody>
          <a:bodyPr wrap="square">
            <a:spAutoFit/>
          </a:bodyPr>
          <a:lstStyle/>
          <a:p>
            <a:r>
              <a:rPr lang="de-DE" dirty="0">
                <a:hlinkClick r:id="rId2"/>
              </a:rPr>
              <a:t>https://professional.heart.org/en/guidelines-and-statements/prevent-calculator</a:t>
            </a:r>
            <a:r>
              <a:rPr lang="de-DE" dirty="0"/>
              <a:t> </a:t>
            </a:r>
          </a:p>
        </p:txBody>
      </p:sp>
      <p:pic>
        <p:nvPicPr>
          <p:cNvPr id="6" name="Grafik 5">
            <a:extLst>
              <a:ext uri="{FF2B5EF4-FFF2-40B4-BE49-F238E27FC236}">
                <a16:creationId xmlns:a16="http://schemas.microsoft.com/office/drawing/2014/main" id="{24F22829-DDD0-090C-9042-FC17F0613518}"/>
              </a:ext>
            </a:extLst>
          </p:cNvPr>
          <p:cNvPicPr>
            <a:picLocks noChangeAspect="1"/>
          </p:cNvPicPr>
          <p:nvPr/>
        </p:nvPicPr>
        <p:blipFill>
          <a:blip r:embed="rId3"/>
          <a:stretch>
            <a:fillRect/>
          </a:stretch>
        </p:blipFill>
        <p:spPr>
          <a:xfrm>
            <a:off x="539552" y="2348880"/>
            <a:ext cx="4386294" cy="4365104"/>
          </a:xfrm>
          <a:prstGeom prst="rect">
            <a:avLst/>
          </a:prstGeom>
        </p:spPr>
      </p:pic>
      <p:pic>
        <p:nvPicPr>
          <p:cNvPr id="8" name="Grafik 7">
            <a:extLst>
              <a:ext uri="{FF2B5EF4-FFF2-40B4-BE49-F238E27FC236}">
                <a16:creationId xmlns:a16="http://schemas.microsoft.com/office/drawing/2014/main" id="{991852CB-2A91-CFB2-FAD4-1EF97F705E32}"/>
              </a:ext>
            </a:extLst>
          </p:cNvPr>
          <p:cNvPicPr>
            <a:picLocks noChangeAspect="1"/>
          </p:cNvPicPr>
          <p:nvPr/>
        </p:nvPicPr>
        <p:blipFill>
          <a:blip r:embed="rId4"/>
          <a:stretch>
            <a:fillRect/>
          </a:stretch>
        </p:blipFill>
        <p:spPr>
          <a:xfrm>
            <a:off x="4572000" y="3148996"/>
            <a:ext cx="2513520" cy="2764872"/>
          </a:xfrm>
          <a:prstGeom prst="rect">
            <a:avLst/>
          </a:prstGeom>
        </p:spPr>
      </p:pic>
    </p:spTree>
    <p:extLst>
      <p:ext uri="{BB962C8B-B14F-4D97-AF65-F5344CB8AC3E}">
        <p14:creationId xmlns:p14="http://schemas.microsoft.com/office/powerpoint/2010/main" val="156522372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a:extLst>
              <a:ext uri="{FF2B5EF4-FFF2-40B4-BE49-F238E27FC236}">
                <a16:creationId xmlns:a16="http://schemas.microsoft.com/office/drawing/2014/main" id="{903E7CF6-6C9E-199C-494C-98C961F87477}"/>
              </a:ext>
            </a:extLst>
          </p:cNvPr>
          <p:cNvGraphicFramePr>
            <a:graphicFrameLocks noGrp="1"/>
          </p:cNvGraphicFramePr>
          <p:nvPr>
            <p:ph idx="1"/>
            <p:extLst>
              <p:ext uri="{D42A27DB-BD31-4B8C-83A1-F6EECF244321}">
                <p14:modId xmlns:p14="http://schemas.microsoft.com/office/powerpoint/2010/main" val="4122265577"/>
              </p:ext>
            </p:extLst>
          </p:nvPr>
        </p:nvGraphicFramePr>
        <p:xfrm>
          <a:off x="971600" y="1301658"/>
          <a:ext cx="7488831" cy="4863643"/>
        </p:xfrm>
        <a:graphic>
          <a:graphicData uri="http://schemas.openxmlformats.org/drawingml/2006/table">
            <a:tbl>
              <a:tblPr/>
              <a:tblGrid>
                <a:gridCol w="7488831">
                  <a:extLst>
                    <a:ext uri="{9D8B030D-6E8A-4147-A177-3AD203B41FA5}">
                      <a16:colId xmlns:a16="http://schemas.microsoft.com/office/drawing/2014/main" val="3110195896"/>
                    </a:ext>
                  </a:extLst>
                </a:gridCol>
              </a:tblGrid>
              <a:tr h="4863643">
                <a:tc>
                  <a:txBody>
                    <a:bodyPr/>
                    <a:lstStyle/>
                    <a:p>
                      <a:r>
                        <a:rPr lang="de-DE" sz="1800" b="0" i="0" dirty="0">
                          <a:solidFill>
                            <a:srgbClr val="008164"/>
                          </a:solidFill>
                          <a:effectLst/>
                          <a:latin typeface="AkzidenzGroteskBE-Md"/>
                        </a:rPr>
                        <a:t>Was ist neu? </a:t>
                      </a:r>
                    </a:p>
                    <a:p>
                      <a:r>
                        <a:rPr lang="de-DE" sz="1800" b="0" i="0" dirty="0">
                          <a:solidFill>
                            <a:schemeClr val="tx1"/>
                          </a:solidFill>
                          <a:effectLst/>
                          <a:latin typeface="AkzidenzGroteskBE-Md"/>
                        </a:rPr>
                        <a:t>Die Zeit im Zielbereich (TTR) ist eine neue Messgröße, die den Anteil der Zeit quantifiziert, in der der Blutdruck innerhalb eines vordefinierten Zielbereichs gehalten wird, anstatt sich nur auf die durchschnittlichen Blutdruckwerte zu konzentrieren. </a:t>
                      </a:r>
                      <a:br>
                        <a:rPr lang="de-DE" sz="1800" b="0" i="0" dirty="0">
                          <a:solidFill>
                            <a:schemeClr val="tx1"/>
                          </a:solidFill>
                          <a:effectLst/>
                          <a:latin typeface="AkzidenzGroteskBE-Md"/>
                        </a:rPr>
                      </a:br>
                      <a:r>
                        <a:rPr lang="de-DE" sz="1800" b="0" i="0" dirty="0">
                          <a:solidFill>
                            <a:srgbClr val="008164"/>
                          </a:solidFill>
                          <a:effectLst/>
                          <a:latin typeface="AkzidenzGroteskBE-Md"/>
                        </a:rPr>
                        <a:t>Was ist relevant?</a:t>
                      </a:r>
                    </a:p>
                    <a:p>
                      <a:pPr marL="342900" indent="-342900">
                        <a:buFont typeface="+mj-lt"/>
                        <a:buAutoNum type="arabicPeriod"/>
                      </a:pPr>
                      <a:r>
                        <a:rPr lang="de-DE" sz="1800" b="0" i="0" dirty="0">
                          <a:solidFill>
                            <a:schemeClr val="tx1"/>
                          </a:solidFill>
                          <a:effectLst/>
                          <a:latin typeface="AkzidenzGroteskBE-Md"/>
                        </a:rPr>
                        <a:t>Bedeutung einer dauerhaften Blutdruckkontrolle</a:t>
                      </a:r>
                    </a:p>
                    <a:p>
                      <a:pPr marL="342900" indent="-342900">
                        <a:buFont typeface="+mj-lt"/>
                        <a:buAutoNum type="arabicPeriod"/>
                      </a:pPr>
                      <a:r>
                        <a:rPr lang="de-DE" sz="1800" b="0" i="0" dirty="0">
                          <a:solidFill>
                            <a:schemeClr val="tx1"/>
                          </a:solidFill>
                          <a:effectLst/>
                          <a:latin typeface="AkzidenzGroteskBE-Md"/>
                        </a:rPr>
                        <a:t>quantitative Bewertung des Einflusses von TTR auf gesundheitliche Ereignisse als Grundlage für klinische Leitlinien und Strategien zur Patientenbehandlung </a:t>
                      </a:r>
                    </a:p>
                    <a:p>
                      <a:pPr marL="342900" indent="-342900">
                        <a:buFont typeface="+mj-lt"/>
                        <a:buAutoNum type="arabicPeriod"/>
                      </a:pPr>
                      <a:r>
                        <a:rPr lang="de-DE" sz="1800" b="0" i="0" dirty="0">
                          <a:solidFill>
                            <a:schemeClr val="tx1"/>
                          </a:solidFill>
                          <a:effectLst/>
                          <a:latin typeface="AkzidenzGroteskBE-Md"/>
                        </a:rPr>
                        <a:t>TTR als zusätzlichen Parameter bei der Bewertung und Behandlung von Bluthochdruck  </a:t>
                      </a:r>
                    </a:p>
                  </a:txBody>
                  <a:tcPr marL="78288" marR="78288" marT="39144" marB="39144" anchor="ctr">
                    <a:lnL w="4763" cap="flat" cmpd="sng" algn="ctr">
                      <a:solidFill>
                        <a:srgbClr val="008164"/>
                      </a:solidFill>
                      <a:prstDash val="solid"/>
                      <a:round/>
                      <a:headEnd type="none" w="med" len="med"/>
                      <a:tailEnd type="none" w="med" len="med"/>
                    </a:lnL>
                    <a:lnR w="4763" cap="flat" cmpd="sng" algn="ctr">
                      <a:solidFill>
                        <a:srgbClr val="008164"/>
                      </a:solidFill>
                      <a:prstDash val="solid"/>
                      <a:round/>
                      <a:headEnd type="none" w="med" len="med"/>
                      <a:tailEnd type="none" w="med" len="med"/>
                    </a:lnR>
                    <a:lnT w="4763" cap="flat" cmpd="sng" algn="ctr">
                      <a:solidFill>
                        <a:srgbClr val="008164"/>
                      </a:solidFill>
                      <a:prstDash val="solid"/>
                      <a:round/>
                      <a:headEnd type="none" w="med" len="med"/>
                      <a:tailEnd type="none" w="med" len="med"/>
                    </a:lnT>
                    <a:lnB w="4763" cap="flat" cmpd="sng" algn="ctr">
                      <a:solidFill>
                        <a:srgbClr val="008164"/>
                      </a:solidFill>
                      <a:prstDash val="solid"/>
                      <a:round/>
                      <a:headEnd type="none" w="med" len="med"/>
                      <a:tailEnd type="none" w="med" len="med"/>
                    </a:lnB>
                    <a:noFill/>
                  </a:tcPr>
                </a:tc>
                <a:extLst>
                  <a:ext uri="{0D108BD9-81ED-4DB2-BD59-A6C34878D82A}">
                    <a16:rowId xmlns:a16="http://schemas.microsoft.com/office/drawing/2014/main" val="2173568960"/>
                  </a:ext>
                </a:extLst>
              </a:tr>
            </a:tbl>
          </a:graphicData>
        </a:graphic>
      </p:graphicFrame>
      <p:sp>
        <p:nvSpPr>
          <p:cNvPr id="3" name="Titel 2">
            <a:extLst>
              <a:ext uri="{FF2B5EF4-FFF2-40B4-BE49-F238E27FC236}">
                <a16:creationId xmlns:a16="http://schemas.microsoft.com/office/drawing/2014/main" id="{CC40DB5A-ADF3-7309-2CB8-B7F2D5B58D61}"/>
              </a:ext>
            </a:extLst>
          </p:cNvPr>
          <p:cNvSpPr>
            <a:spLocks noGrp="1"/>
          </p:cNvSpPr>
          <p:nvPr>
            <p:ph type="title"/>
          </p:nvPr>
        </p:nvSpPr>
        <p:spPr/>
        <p:txBody>
          <a:bodyPr/>
          <a:lstStyle/>
          <a:p>
            <a:r>
              <a:rPr lang="de-DE" dirty="0"/>
              <a:t>Blutdruck - Zeit im Zielbereich (TTR) </a:t>
            </a:r>
          </a:p>
        </p:txBody>
      </p:sp>
      <p:sp>
        <p:nvSpPr>
          <p:cNvPr id="5" name="Textfeld 4">
            <a:extLst>
              <a:ext uri="{FF2B5EF4-FFF2-40B4-BE49-F238E27FC236}">
                <a16:creationId xmlns:a16="http://schemas.microsoft.com/office/drawing/2014/main" id="{E8E17AC9-CE0E-C911-AC77-ED5D240624DC}"/>
              </a:ext>
            </a:extLst>
          </p:cNvPr>
          <p:cNvSpPr txBox="1"/>
          <p:nvPr/>
        </p:nvSpPr>
        <p:spPr>
          <a:xfrm>
            <a:off x="971600" y="6198273"/>
            <a:ext cx="6660232" cy="687111"/>
          </a:xfrm>
          <a:prstGeom prst="rect">
            <a:avLst/>
          </a:prstGeom>
          <a:noFill/>
        </p:spPr>
        <p:txBody>
          <a:bodyPr wrap="square">
            <a:spAutoFit/>
          </a:bodyPr>
          <a:lstStyle>
            <a:defPPr>
              <a:defRPr lang="de-DE"/>
            </a:defPPr>
            <a:lvl1pPr algn="r">
              <a:defRPr sz="1100">
                <a:solidFill>
                  <a:srgbClr val="00799B"/>
                </a:solidFill>
                <a:latin typeface="Segoe UI" panose="020B0502040204020203" pitchFamily="34" charset="0"/>
              </a:defRPr>
            </a:lvl1pPr>
          </a:lstStyle>
          <a:p>
            <a:r>
              <a:rPr lang="nl-NL" dirty="0"/>
              <a:t>H. Wang, J. Song, Z. </a:t>
            </a:r>
            <a:r>
              <a:rPr lang="nl-NL" dirty="0" err="1"/>
              <a:t>Liu</a:t>
            </a:r>
            <a:r>
              <a:rPr lang="nl-NL" dirty="0"/>
              <a:t>, H. </a:t>
            </a:r>
            <a:r>
              <a:rPr lang="nl-NL" dirty="0" err="1"/>
              <a:t>Yu</a:t>
            </a:r>
            <a:r>
              <a:rPr lang="nl-NL" dirty="0"/>
              <a:t>, K. Wang, X. </a:t>
            </a:r>
            <a:r>
              <a:rPr lang="nl-NL" dirty="0" err="1"/>
              <a:t>Qin</a:t>
            </a:r>
            <a:r>
              <a:rPr lang="nl-NL" dirty="0"/>
              <a:t>, et al.</a:t>
            </a:r>
          </a:p>
          <a:p>
            <a:r>
              <a:rPr lang="en-US" b="1" dirty="0"/>
              <a:t>Time in Target Range for Blood Pressure and Adverse Health Outcomes: A Systematic Review.</a:t>
            </a:r>
            <a:r>
              <a:rPr lang="en-US" dirty="0"/>
              <a:t> </a:t>
            </a:r>
            <a:r>
              <a:rPr lang="de-DE" dirty="0"/>
              <a:t>Hypertension 2025 Vol. 82 </a:t>
            </a:r>
            <a:r>
              <a:rPr lang="de-DE" dirty="0" err="1"/>
              <a:t>Issue</a:t>
            </a:r>
            <a:r>
              <a:rPr lang="de-DE" dirty="0"/>
              <a:t> 3 Pages 419-431</a:t>
            </a:r>
          </a:p>
        </p:txBody>
      </p:sp>
      <p:sp>
        <p:nvSpPr>
          <p:cNvPr id="7" name="Rectangle 1">
            <a:extLst>
              <a:ext uri="{FF2B5EF4-FFF2-40B4-BE49-F238E27FC236}">
                <a16:creationId xmlns:a16="http://schemas.microsoft.com/office/drawing/2014/main" id="{BA49C518-2857-3AA9-4406-91189F05D8A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800" b="0" i="0" u="none" strike="noStrike" cap="none" normalizeH="0" baseline="0">
                <a:ln>
                  <a:noFill/>
                </a:ln>
                <a:solidFill>
                  <a:schemeClr val="tx1"/>
                </a:solidFill>
                <a:effectLst/>
                <a:latin typeface="Arial" panose="020B0604020202020204" pitchFamily="34" charset="0"/>
              </a:rPr>
            </a:br>
            <a:endParaRPr kumimoji="0" lang="de-DE" altLang="de-DE" sz="1800" b="0" i="0" u="none" strike="noStrike" cap="none" normalizeH="0" baseline="0">
              <a:ln>
                <a:noFill/>
              </a:ln>
              <a:solidFill>
                <a:schemeClr val="tx1"/>
              </a:solidFill>
              <a:effectLst/>
              <a:latin typeface="Arial" panose="020B0604020202020204" pitchFamily="34" charset="0"/>
            </a:endParaRPr>
          </a:p>
        </p:txBody>
      </p:sp>
      <p:pic>
        <p:nvPicPr>
          <p:cNvPr id="9" name="Grafik 8">
            <a:extLst>
              <a:ext uri="{FF2B5EF4-FFF2-40B4-BE49-F238E27FC236}">
                <a16:creationId xmlns:a16="http://schemas.microsoft.com/office/drawing/2014/main" id="{45C157CB-008B-2610-778E-950CF854D109}"/>
              </a:ext>
            </a:extLst>
          </p:cNvPr>
          <p:cNvPicPr>
            <a:picLocks noChangeAspect="1"/>
          </p:cNvPicPr>
          <p:nvPr/>
        </p:nvPicPr>
        <p:blipFill>
          <a:blip r:embed="rId3"/>
          <a:stretch>
            <a:fillRect/>
          </a:stretch>
        </p:blipFill>
        <p:spPr>
          <a:xfrm>
            <a:off x="683569" y="1245206"/>
            <a:ext cx="7848872" cy="4976546"/>
          </a:xfrm>
          <a:prstGeom prst="rect">
            <a:avLst/>
          </a:prstGeom>
        </p:spPr>
      </p:pic>
    </p:spTree>
    <p:extLst>
      <p:ext uri="{BB962C8B-B14F-4D97-AF65-F5344CB8AC3E}">
        <p14:creationId xmlns:p14="http://schemas.microsoft.com/office/powerpoint/2010/main" val="3534694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8029FABE-3C63-6502-1D76-F7BE79F18BFB}"/>
              </a:ext>
            </a:extLst>
          </p:cNvPr>
          <p:cNvPicPr>
            <a:picLocks noGrp="1" noChangeAspect="1"/>
          </p:cNvPicPr>
          <p:nvPr>
            <p:ph idx="1"/>
          </p:nvPr>
        </p:nvPicPr>
        <p:blipFill>
          <a:blip r:embed="rId2"/>
          <a:stretch>
            <a:fillRect/>
          </a:stretch>
        </p:blipFill>
        <p:spPr>
          <a:xfrm>
            <a:off x="1259632" y="48449"/>
            <a:ext cx="6048672" cy="6094014"/>
          </a:xfrm>
        </p:spPr>
      </p:pic>
      <p:sp>
        <p:nvSpPr>
          <p:cNvPr id="6" name="Textfeld 5">
            <a:extLst>
              <a:ext uri="{FF2B5EF4-FFF2-40B4-BE49-F238E27FC236}">
                <a16:creationId xmlns:a16="http://schemas.microsoft.com/office/drawing/2014/main" id="{8F46BC86-C9C2-0DA0-F3A7-1FB02565A2FA}"/>
              </a:ext>
            </a:extLst>
          </p:cNvPr>
          <p:cNvSpPr txBox="1"/>
          <p:nvPr/>
        </p:nvSpPr>
        <p:spPr>
          <a:xfrm>
            <a:off x="971600" y="6198273"/>
            <a:ext cx="6660232" cy="687111"/>
          </a:xfrm>
          <a:prstGeom prst="rect">
            <a:avLst/>
          </a:prstGeom>
          <a:noFill/>
        </p:spPr>
        <p:txBody>
          <a:bodyPr wrap="square">
            <a:spAutoFit/>
          </a:bodyPr>
          <a:lstStyle>
            <a:defPPr>
              <a:defRPr lang="de-DE"/>
            </a:defPPr>
            <a:lvl1pPr algn="r">
              <a:defRPr sz="1100">
                <a:solidFill>
                  <a:srgbClr val="00799B"/>
                </a:solidFill>
                <a:latin typeface="Segoe UI" panose="020B0502040204020203" pitchFamily="34" charset="0"/>
              </a:defRPr>
            </a:lvl1pPr>
          </a:lstStyle>
          <a:p>
            <a:r>
              <a:rPr lang="nl-NL" dirty="0"/>
              <a:t>H. Wang, J. Song, Z. </a:t>
            </a:r>
            <a:r>
              <a:rPr lang="nl-NL" dirty="0" err="1"/>
              <a:t>Liu</a:t>
            </a:r>
            <a:r>
              <a:rPr lang="nl-NL" dirty="0"/>
              <a:t>, H. </a:t>
            </a:r>
            <a:r>
              <a:rPr lang="nl-NL" dirty="0" err="1"/>
              <a:t>Yu</a:t>
            </a:r>
            <a:r>
              <a:rPr lang="nl-NL" dirty="0"/>
              <a:t>, K. Wang, X. </a:t>
            </a:r>
            <a:r>
              <a:rPr lang="nl-NL" dirty="0" err="1"/>
              <a:t>Qin</a:t>
            </a:r>
            <a:r>
              <a:rPr lang="nl-NL" dirty="0"/>
              <a:t>, et al.</a:t>
            </a:r>
          </a:p>
          <a:p>
            <a:r>
              <a:rPr lang="en-US" b="1" dirty="0"/>
              <a:t>Time in Target Range for Blood Pressure and Adverse Health Outcomes: A Systematic Review.</a:t>
            </a:r>
            <a:r>
              <a:rPr lang="en-US" dirty="0"/>
              <a:t> </a:t>
            </a:r>
            <a:r>
              <a:rPr lang="de-DE" dirty="0"/>
              <a:t>Hypertension 2025 Vol. 82 </a:t>
            </a:r>
            <a:r>
              <a:rPr lang="de-DE" dirty="0" err="1"/>
              <a:t>Issue</a:t>
            </a:r>
            <a:r>
              <a:rPr lang="de-DE" dirty="0"/>
              <a:t> 3 Pages 419-431</a:t>
            </a:r>
          </a:p>
        </p:txBody>
      </p:sp>
    </p:spTree>
    <p:extLst>
      <p:ext uri="{BB962C8B-B14F-4D97-AF65-F5344CB8AC3E}">
        <p14:creationId xmlns:p14="http://schemas.microsoft.com/office/powerpoint/2010/main" val="304313861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F3A3FB-E705-BF18-FDA0-32D27BF1B53F}"/>
              </a:ext>
            </a:extLst>
          </p:cNvPr>
          <p:cNvSpPr>
            <a:spLocks noGrp="1"/>
          </p:cNvSpPr>
          <p:nvPr>
            <p:ph type="title"/>
          </p:nvPr>
        </p:nvSpPr>
        <p:spPr/>
        <p:txBody>
          <a:bodyPr/>
          <a:lstStyle/>
          <a:p>
            <a:r>
              <a:rPr lang="de-DE" dirty="0"/>
              <a:t>Lebenserwartung</a:t>
            </a:r>
          </a:p>
        </p:txBody>
      </p:sp>
      <p:pic>
        <p:nvPicPr>
          <p:cNvPr id="4" name="Grafik 3">
            <a:extLst>
              <a:ext uri="{FF2B5EF4-FFF2-40B4-BE49-F238E27FC236}">
                <a16:creationId xmlns:a16="http://schemas.microsoft.com/office/drawing/2014/main" id="{B07FD962-C819-87D2-FB6E-E85C0C8E4987}"/>
              </a:ext>
            </a:extLst>
          </p:cNvPr>
          <p:cNvPicPr>
            <a:picLocks noChangeAspect="1"/>
          </p:cNvPicPr>
          <p:nvPr/>
        </p:nvPicPr>
        <p:blipFill>
          <a:blip r:embed="rId3"/>
          <a:srcRect l="8882" t="20004" r="10201" b="8574"/>
          <a:stretch/>
        </p:blipFill>
        <p:spPr>
          <a:xfrm>
            <a:off x="251520" y="1124744"/>
            <a:ext cx="8208912" cy="5003860"/>
          </a:xfrm>
          <a:prstGeom prst="rect">
            <a:avLst/>
          </a:prstGeom>
        </p:spPr>
      </p:pic>
    </p:spTree>
    <p:extLst>
      <p:ext uri="{BB962C8B-B14F-4D97-AF65-F5344CB8AC3E}">
        <p14:creationId xmlns:p14="http://schemas.microsoft.com/office/powerpoint/2010/main" val="105276811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FC2AB1C8-B6A8-8AD8-705B-806D42E5E07A}"/>
              </a:ext>
            </a:extLst>
          </p:cNvPr>
          <p:cNvPicPr>
            <a:picLocks noGrp="1" noChangeAspect="1"/>
          </p:cNvPicPr>
          <p:nvPr>
            <p:ph idx="1"/>
          </p:nvPr>
        </p:nvPicPr>
        <p:blipFill>
          <a:blip r:embed="rId2"/>
          <a:stretch>
            <a:fillRect/>
          </a:stretch>
        </p:blipFill>
        <p:spPr>
          <a:xfrm>
            <a:off x="1907704" y="1124744"/>
            <a:ext cx="5017192" cy="5259276"/>
          </a:xfrm>
        </p:spPr>
      </p:pic>
      <p:sp>
        <p:nvSpPr>
          <p:cNvPr id="3" name="Titel 2">
            <a:extLst>
              <a:ext uri="{FF2B5EF4-FFF2-40B4-BE49-F238E27FC236}">
                <a16:creationId xmlns:a16="http://schemas.microsoft.com/office/drawing/2014/main" id="{312158F5-F808-F608-DB1D-EC0DEFB28426}"/>
              </a:ext>
            </a:extLst>
          </p:cNvPr>
          <p:cNvSpPr>
            <a:spLocks noGrp="1"/>
          </p:cNvSpPr>
          <p:nvPr>
            <p:ph type="title"/>
          </p:nvPr>
        </p:nvSpPr>
        <p:spPr/>
        <p:txBody>
          <a:bodyPr/>
          <a:lstStyle/>
          <a:p>
            <a:r>
              <a:rPr lang="de-DE" dirty="0"/>
              <a:t>Selbstständige Blutdruckmessung</a:t>
            </a:r>
          </a:p>
        </p:txBody>
      </p:sp>
    </p:spTree>
    <p:extLst>
      <p:ext uri="{BB962C8B-B14F-4D97-AF65-F5344CB8AC3E}">
        <p14:creationId xmlns:p14="http://schemas.microsoft.com/office/powerpoint/2010/main" val="248290221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6B883D-573D-FAC7-F6B9-53C59D59AA68}"/>
              </a:ext>
            </a:extLst>
          </p:cNvPr>
          <p:cNvSpPr>
            <a:spLocks noGrp="1"/>
          </p:cNvSpPr>
          <p:nvPr>
            <p:ph type="title"/>
          </p:nvPr>
        </p:nvSpPr>
        <p:spPr/>
        <p:txBody>
          <a:bodyPr/>
          <a:lstStyle/>
          <a:p>
            <a:r>
              <a:rPr lang="de-DE" dirty="0"/>
              <a:t>Blutdruck …. „ist doch nicht so wild“</a:t>
            </a:r>
          </a:p>
        </p:txBody>
      </p:sp>
      <p:pic>
        <p:nvPicPr>
          <p:cNvPr id="4" name="Grafik 3">
            <a:extLst>
              <a:ext uri="{FF2B5EF4-FFF2-40B4-BE49-F238E27FC236}">
                <a16:creationId xmlns:a16="http://schemas.microsoft.com/office/drawing/2014/main" id="{61FA67AD-0456-585B-91F8-DA6F3F5EB4F7}"/>
              </a:ext>
            </a:extLst>
          </p:cNvPr>
          <p:cNvPicPr>
            <a:picLocks noChangeAspect="1"/>
          </p:cNvPicPr>
          <p:nvPr/>
        </p:nvPicPr>
        <p:blipFill>
          <a:blip r:embed="rId2"/>
          <a:stretch>
            <a:fillRect/>
          </a:stretch>
        </p:blipFill>
        <p:spPr>
          <a:xfrm>
            <a:off x="50220" y="1268760"/>
            <a:ext cx="8958384" cy="4608512"/>
          </a:xfrm>
          <a:prstGeom prst="rect">
            <a:avLst/>
          </a:prstGeom>
        </p:spPr>
      </p:pic>
    </p:spTree>
    <p:extLst>
      <p:ext uri="{BB962C8B-B14F-4D97-AF65-F5344CB8AC3E}">
        <p14:creationId xmlns:p14="http://schemas.microsoft.com/office/powerpoint/2010/main" val="370657490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B8D27D0-0F1F-6A61-E822-E2B1CF131349}"/>
              </a:ext>
            </a:extLst>
          </p:cNvPr>
          <p:cNvPicPr>
            <a:picLocks noGrp="1" noChangeAspect="1"/>
          </p:cNvPicPr>
          <p:nvPr>
            <p:ph idx="1"/>
          </p:nvPr>
        </p:nvPicPr>
        <p:blipFill>
          <a:blip r:embed="rId3"/>
          <a:stretch>
            <a:fillRect/>
          </a:stretch>
        </p:blipFill>
        <p:spPr>
          <a:xfrm>
            <a:off x="246752" y="1742894"/>
            <a:ext cx="8650496" cy="2151523"/>
          </a:xfrm>
        </p:spPr>
      </p:pic>
      <p:sp>
        <p:nvSpPr>
          <p:cNvPr id="3" name="Titel 2">
            <a:extLst>
              <a:ext uri="{FF2B5EF4-FFF2-40B4-BE49-F238E27FC236}">
                <a16:creationId xmlns:a16="http://schemas.microsoft.com/office/drawing/2014/main" id="{56E2D964-FA72-8DC4-CD2B-8ED675DA5D32}"/>
              </a:ext>
            </a:extLst>
          </p:cNvPr>
          <p:cNvSpPr>
            <a:spLocks noGrp="1"/>
          </p:cNvSpPr>
          <p:nvPr>
            <p:ph type="title"/>
          </p:nvPr>
        </p:nvSpPr>
        <p:spPr/>
        <p:txBody>
          <a:bodyPr/>
          <a:lstStyle/>
          <a:p>
            <a:r>
              <a:rPr lang="de-DE" dirty="0"/>
              <a:t>Ruhe und Arm auf den Tisch </a:t>
            </a:r>
          </a:p>
        </p:txBody>
      </p:sp>
      <p:pic>
        <p:nvPicPr>
          <p:cNvPr id="7" name="Grafik 6">
            <a:extLst>
              <a:ext uri="{FF2B5EF4-FFF2-40B4-BE49-F238E27FC236}">
                <a16:creationId xmlns:a16="http://schemas.microsoft.com/office/drawing/2014/main" id="{6C4180B2-4A3D-F91A-2A7A-DAA4C883A53D}"/>
              </a:ext>
            </a:extLst>
          </p:cNvPr>
          <p:cNvPicPr>
            <a:picLocks noChangeAspect="1"/>
          </p:cNvPicPr>
          <p:nvPr/>
        </p:nvPicPr>
        <p:blipFill>
          <a:blip r:embed="rId4"/>
          <a:srcRect l="4702"/>
          <a:stretch/>
        </p:blipFill>
        <p:spPr>
          <a:xfrm>
            <a:off x="3707904" y="3501008"/>
            <a:ext cx="2918616" cy="2690064"/>
          </a:xfrm>
          <a:prstGeom prst="rect">
            <a:avLst/>
          </a:prstGeom>
        </p:spPr>
      </p:pic>
      <p:sp>
        <p:nvSpPr>
          <p:cNvPr id="2" name="Textfeld 1">
            <a:extLst>
              <a:ext uri="{FF2B5EF4-FFF2-40B4-BE49-F238E27FC236}">
                <a16:creationId xmlns:a16="http://schemas.microsoft.com/office/drawing/2014/main" id="{82E966E8-484B-B379-1407-6303EBA751B8}"/>
              </a:ext>
            </a:extLst>
          </p:cNvPr>
          <p:cNvSpPr txBox="1"/>
          <p:nvPr/>
        </p:nvSpPr>
        <p:spPr>
          <a:xfrm>
            <a:off x="1331640" y="5229200"/>
            <a:ext cx="2172390" cy="982833"/>
          </a:xfrm>
          <a:prstGeom prst="rect">
            <a:avLst/>
          </a:prstGeom>
          <a:noFill/>
          <a:ln w="63500">
            <a:solidFill>
              <a:schemeClr val="accent2"/>
            </a:solidFill>
          </a:ln>
        </p:spPr>
        <p:txBody>
          <a:bodyPr wrap="none" rtlCol="0">
            <a:spAutoFit/>
          </a:bodyPr>
          <a:lstStyle/>
          <a:p>
            <a:r>
              <a:rPr lang="de-DE" b="1" dirty="0">
                <a:solidFill>
                  <a:srgbClr val="FF0000"/>
                </a:solidFill>
              </a:rPr>
              <a:t>NICHT</a:t>
            </a:r>
            <a:br>
              <a:rPr lang="de-DE" dirty="0">
                <a:solidFill>
                  <a:srgbClr val="FF0000"/>
                </a:solidFill>
              </a:rPr>
            </a:br>
            <a:r>
              <a:rPr lang="de-DE" dirty="0">
                <a:solidFill>
                  <a:srgbClr val="FF0000"/>
                </a:solidFill>
              </a:rPr>
              <a:t>Arm in den Schoß</a:t>
            </a:r>
            <a:br>
              <a:rPr lang="de-DE" dirty="0">
                <a:solidFill>
                  <a:srgbClr val="FF0000"/>
                </a:solidFill>
              </a:rPr>
            </a:br>
            <a:r>
              <a:rPr lang="de-DE" dirty="0">
                <a:solidFill>
                  <a:srgbClr val="FF0000"/>
                </a:solidFill>
              </a:rPr>
              <a:t>Arm hängen lassen</a:t>
            </a:r>
          </a:p>
        </p:txBody>
      </p:sp>
    </p:spTree>
    <p:extLst>
      <p:ext uri="{BB962C8B-B14F-4D97-AF65-F5344CB8AC3E}">
        <p14:creationId xmlns:p14="http://schemas.microsoft.com/office/powerpoint/2010/main" val="302680721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0842A91-1110-878F-7D16-38E23FA14F18}"/>
              </a:ext>
            </a:extLst>
          </p:cNvPr>
          <p:cNvPicPr>
            <a:picLocks noChangeAspect="1"/>
          </p:cNvPicPr>
          <p:nvPr/>
        </p:nvPicPr>
        <p:blipFill>
          <a:blip r:embed="rId2"/>
          <a:stretch>
            <a:fillRect/>
          </a:stretch>
        </p:blipFill>
        <p:spPr>
          <a:xfrm>
            <a:off x="1415996" y="0"/>
            <a:ext cx="6312007" cy="6858000"/>
          </a:xfrm>
          <a:prstGeom prst="rect">
            <a:avLst/>
          </a:prstGeom>
        </p:spPr>
      </p:pic>
      <p:pic>
        <p:nvPicPr>
          <p:cNvPr id="3" name="Grafik 2">
            <a:extLst>
              <a:ext uri="{FF2B5EF4-FFF2-40B4-BE49-F238E27FC236}">
                <a16:creationId xmlns:a16="http://schemas.microsoft.com/office/drawing/2014/main" id="{09DDD2CF-FED3-338E-9A19-6F2290393836}"/>
              </a:ext>
            </a:extLst>
          </p:cNvPr>
          <p:cNvPicPr>
            <a:picLocks noChangeAspect="1"/>
          </p:cNvPicPr>
          <p:nvPr/>
        </p:nvPicPr>
        <p:blipFill>
          <a:blip r:embed="rId3"/>
          <a:stretch>
            <a:fillRect/>
          </a:stretch>
        </p:blipFill>
        <p:spPr>
          <a:xfrm>
            <a:off x="-11262" y="3400084"/>
            <a:ext cx="9116697" cy="676369"/>
          </a:xfrm>
          <a:prstGeom prst="rect">
            <a:avLst/>
          </a:prstGeom>
        </p:spPr>
      </p:pic>
      <p:sp>
        <p:nvSpPr>
          <p:cNvPr id="4" name="Textfeld 3">
            <a:extLst>
              <a:ext uri="{FF2B5EF4-FFF2-40B4-BE49-F238E27FC236}">
                <a16:creationId xmlns:a16="http://schemas.microsoft.com/office/drawing/2014/main" id="{3D732F8D-A3B2-21CD-EF81-2B90D4BF383B}"/>
              </a:ext>
            </a:extLst>
          </p:cNvPr>
          <p:cNvSpPr txBox="1"/>
          <p:nvPr/>
        </p:nvSpPr>
        <p:spPr>
          <a:xfrm>
            <a:off x="6732240" y="2060848"/>
            <a:ext cx="2172390" cy="982833"/>
          </a:xfrm>
          <a:prstGeom prst="rect">
            <a:avLst/>
          </a:prstGeom>
          <a:noFill/>
          <a:ln w="63500">
            <a:solidFill>
              <a:schemeClr val="accent2"/>
            </a:solidFill>
          </a:ln>
        </p:spPr>
        <p:txBody>
          <a:bodyPr wrap="none" rtlCol="0">
            <a:spAutoFit/>
          </a:bodyPr>
          <a:lstStyle/>
          <a:p>
            <a:r>
              <a:rPr lang="de-DE" b="1" dirty="0">
                <a:solidFill>
                  <a:srgbClr val="FF0000"/>
                </a:solidFill>
              </a:rPr>
              <a:t>NICHT</a:t>
            </a:r>
            <a:br>
              <a:rPr lang="de-DE" dirty="0">
                <a:solidFill>
                  <a:srgbClr val="FF0000"/>
                </a:solidFill>
              </a:rPr>
            </a:br>
            <a:r>
              <a:rPr lang="de-DE" dirty="0">
                <a:solidFill>
                  <a:srgbClr val="FF0000"/>
                </a:solidFill>
              </a:rPr>
              <a:t>Arm in den Schoß</a:t>
            </a:r>
            <a:br>
              <a:rPr lang="de-DE" dirty="0">
                <a:solidFill>
                  <a:srgbClr val="FF0000"/>
                </a:solidFill>
              </a:rPr>
            </a:br>
            <a:r>
              <a:rPr lang="de-DE" dirty="0">
                <a:solidFill>
                  <a:srgbClr val="FF0000"/>
                </a:solidFill>
              </a:rPr>
              <a:t>Arm hängen lassen</a:t>
            </a:r>
          </a:p>
        </p:txBody>
      </p:sp>
    </p:spTree>
    <p:extLst>
      <p:ext uri="{BB962C8B-B14F-4D97-AF65-F5344CB8AC3E}">
        <p14:creationId xmlns:p14="http://schemas.microsoft.com/office/powerpoint/2010/main" val="1535315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944C3A0D-34CB-885C-B7AD-BE6244AE22E9}"/>
              </a:ext>
            </a:extLst>
          </p:cNvPr>
          <p:cNvPicPr>
            <a:picLocks noGrp="1" noChangeAspect="1"/>
          </p:cNvPicPr>
          <p:nvPr>
            <p:ph idx="1"/>
          </p:nvPr>
        </p:nvPicPr>
        <p:blipFill>
          <a:blip r:embed="rId2"/>
          <a:stretch>
            <a:fillRect/>
          </a:stretch>
        </p:blipFill>
        <p:spPr>
          <a:xfrm>
            <a:off x="630938" y="922338"/>
            <a:ext cx="7710338" cy="5163278"/>
          </a:xfrm>
        </p:spPr>
      </p:pic>
      <p:sp>
        <p:nvSpPr>
          <p:cNvPr id="3" name="Titel 2">
            <a:extLst>
              <a:ext uri="{FF2B5EF4-FFF2-40B4-BE49-F238E27FC236}">
                <a16:creationId xmlns:a16="http://schemas.microsoft.com/office/drawing/2014/main" id="{76ACC0F8-ED69-C259-A7D2-C0815C17F2D5}"/>
              </a:ext>
            </a:extLst>
          </p:cNvPr>
          <p:cNvSpPr>
            <a:spLocks noGrp="1"/>
          </p:cNvSpPr>
          <p:nvPr>
            <p:ph type="title"/>
          </p:nvPr>
        </p:nvSpPr>
        <p:spPr/>
        <p:txBody>
          <a:bodyPr/>
          <a:lstStyle/>
          <a:p>
            <a:r>
              <a:rPr lang="de-DE" dirty="0"/>
              <a:t>Blutdruckmessgerät</a:t>
            </a:r>
          </a:p>
        </p:txBody>
      </p:sp>
    </p:spTree>
    <p:extLst>
      <p:ext uri="{BB962C8B-B14F-4D97-AF65-F5344CB8AC3E}">
        <p14:creationId xmlns:p14="http://schemas.microsoft.com/office/powerpoint/2010/main" val="101656211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0EA7478-50C1-CB62-9194-C8C16AF20509}"/>
              </a:ext>
            </a:extLst>
          </p:cNvPr>
          <p:cNvSpPr>
            <a:spLocks noGrp="1"/>
          </p:cNvSpPr>
          <p:nvPr>
            <p:ph type="title"/>
          </p:nvPr>
        </p:nvSpPr>
        <p:spPr/>
        <p:txBody>
          <a:bodyPr/>
          <a:lstStyle/>
          <a:p>
            <a:r>
              <a:rPr lang="de-DE" dirty="0"/>
              <a:t>Behandlung ohne Pillen  </a:t>
            </a:r>
          </a:p>
        </p:txBody>
      </p:sp>
      <p:pic>
        <p:nvPicPr>
          <p:cNvPr id="7" name="Grafik 6">
            <a:extLst>
              <a:ext uri="{FF2B5EF4-FFF2-40B4-BE49-F238E27FC236}">
                <a16:creationId xmlns:a16="http://schemas.microsoft.com/office/drawing/2014/main" id="{A3CA5132-11CE-F3B8-501F-CAF95AFA6697}"/>
              </a:ext>
            </a:extLst>
          </p:cNvPr>
          <p:cNvPicPr>
            <a:picLocks noChangeAspect="1"/>
          </p:cNvPicPr>
          <p:nvPr/>
        </p:nvPicPr>
        <p:blipFill>
          <a:blip r:embed="rId3"/>
          <a:stretch>
            <a:fillRect/>
          </a:stretch>
        </p:blipFill>
        <p:spPr>
          <a:xfrm>
            <a:off x="756669" y="1628800"/>
            <a:ext cx="7488832" cy="808927"/>
          </a:xfrm>
          <a:prstGeom prst="rect">
            <a:avLst/>
          </a:prstGeom>
        </p:spPr>
      </p:pic>
      <p:pic>
        <p:nvPicPr>
          <p:cNvPr id="5" name="Grafik 4">
            <a:extLst>
              <a:ext uri="{FF2B5EF4-FFF2-40B4-BE49-F238E27FC236}">
                <a16:creationId xmlns:a16="http://schemas.microsoft.com/office/drawing/2014/main" id="{30F86DDC-99CF-AA55-7741-07132094425F}"/>
              </a:ext>
            </a:extLst>
          </p:cNvPr>
          <p:cNvPicPr>
            <a:picLocks noChangeAspect="1"/>
          </p:cNvPicPr>
          <p:nvPr/>
        </p:nvPicPr>
        <p:blipFill>
          <a:blip r:embed="rId4"/>
          <a:stretch>
            <a:fillRect/>
          </a:stretch>
        </p:blipFill>
        <p:spPr>
          <a:xfrm>
            <a:off x="750094" y="2687987"/>
            <a:ext cx="7518401" cy="720827"/>
          </a:xfrm>
          <a:prstGeom prst="rect">
            <a:avLst/>
          </a:prstGeom>
        </p:spPr>
      </p:pic>
      <p:pic>
        <p:nvPicPr>
          <p:cNvPr id="8" name="Grafik 7">
            <a:extLst>
              <a:ext uri="{FF2B5EF4-FFF2-40B4-BE49-F238E27FC236}">
                <a16:creationId xmlns:a16="http://schemas.microsoft.com/office/drawing/2014/main" id="{0950BA45-5997-E1B7-1CAB-A2DF6B358230}"/>
              </a:ext>
            </a:extLst>
          </p:cNvPr>
          <p:cNvPicPr>
            <a:picLocks noChangeAspect="1"/>
          </p:cNvPicPr>
          <p:nvPr/>
        </p:nvPicPr>
        <p:blipFill>
          <a:blip r:embed="rId5"/>
          <a:stretch>
            <a:fillRect/>
          </a:stretch>
        </p:blipFill>
        <p:spPr>
          <a:xfrm>
            <a:off x="762817" y="3573016"/>
            <a:ext cx="7518401" cy="815048"/>
          </a:xfrm>
          <a:prstGeom prst="rect">
            <a:avLst/>
          </a:prstGeom>
        </p:spPr>
      </p:pic>
      <p:pic>
        <p:nvPicPr>
          <p:cNvPr id="10" name="Grafik 9">
            <a:extLst>
              <a:ext uri="{FF2B5EF4-FFF2-40B4-BE49-F238E27FC236}">
                <a16:creationId xmlns:a16="http://schemas.microsoft.com/office/drawing/2014/main" id="{12ABF63E-9841-AB0A-34BF-AC74532E6343}"/>
              </a:ext>
            </a:extLst>
          </p:cNvPr>
          <p:cNvPicPr>
            <a:picLocks noChangeAspect="1"/>
          </p:cNvPicPr>
          <p:nvPr/>
        </p:nvPicPr>
        <p:blipFill>
          <a:blip r:embed="rId6"/>
          <a:stretch>
            <a:fillRect/>
          </a:stretch>
        </p:blipFill>
        <p:spPr>
          <a:xfrm>
            <a:off x="729174" y="4523136"/>
            <a:ext cx="7539321" cy="635947"/>
          </a:xfrm>
          <a:prstGeom prst="rect">
            <a:avLst/>
          </a:prstGeom>
        </p:spPr>
      </p:pic>
    </p:spTree>
    <p:extLst>
      <p:ext uri="{BB962C8B-B14F-4D97-AF65-F5344CB8AC3E}">
        <p14:creationId xmlns:p14="http://schemas.microsoft.com/office/powerpoint/2010/main" val="125069562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4022924-63CB-5B0C-BB5A-3216803F6743}"/>
              </a:ext>
            </a:extLst>
          </p:cNvPr>
          <p:cNvPicPr>
            <a:picLocks noGrp="1" noChangeAspect="1"/>
          </p:cNvPicPr>
          <p:nvPr>
            <p:ph idx="1"/>
          </p:nvPr>
        </p:nvPicPr>
        <p:blipFill>
          <a:blip r:embed="rId3"/>
          <a:stretch>
            <a:fillRect/>
          </a:stretch>
        </p:blipFill>
        <p:spPr>
          <a:xfrm>
            <a:off x="728532" y="1124744"/>
            <a:ext cx="7371859" cy="4994126"/>
          </a:xfrm>
        </p:spPr>
      </p:pic>
      <p:sp>
        <p:nvSpPr>
          <p:cNvPr id="3" name="Titel 2">
            <a:extLst>
              <a:ext uri="{FF2B5EF4-FFF2-40B4-BE49-F238E27FC236}">
                <a16:creationId xmlns:a16="http://schemas.microsoft.com/office/drawing/2014/main" id="{3935C88D-0D29-C68F-C6F2-E0AFAAB93CE4}"/>
              </a:ext>
            </a:extLst>
          </p:cNvPr>
          <p:cNvSpPr>
            <a:spLocks noGrp="1"/>
          </p:cNvSpPr>
          <p:nvPr>
            <p:ph type="title"/>
          </p:nvPr>
        </p:nvSpPr>
        <p:spPr/>
        <p:txBody>
          <a:bodyPr/>
          <a:lstStyle/>
          <a:p>
            <a:r>
              <a:rPr lang="de-DE" dirty="0"/>
              <a:t>Therapie</a:t>
            </a:r>
          </a:p>
        </p:txBody>
      </p:sp>
    </p:spTree>
    <p:extLst>
      <p:ext uri="{BB962C8B-B14F-4D97-AF65-F5344CB8AC3E}">
        <p14:creationId xmlns:p14="http://schemas.microsoft.com/office/powerpoint/2010/main" val="245945777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23"/>
          <a:stretch/>
        </p:blipFill>
        <p:spPr>
          <a:xfrm>
            <a:off x="971600" y="940229"/>
            <a:ext cx="6768752" cy="5534752"/>
          </a:xfrm>
          <a:prstGeom prst="rect">
            <a:avLst/>
          </a:prstGeom>
        </p:spPr>
      </p:pic>
      <p:sp>
        <p:nvSpPr>
          <p:cNvPr id="3" name="Titel 2">
            <a:extLst>
              <a:ext uri="{FF2B5EF4-FFF2-40B4-BE49-F238E27FC236}">
                <a16:creationId xmlns:a16="http://schemas.microsoft.com/office/drawing/2014/main" id="{C5659A0F-6389-E404-ECA9-7AFC99F672DB}"/>
              </a:ext>
            </a:extLst>
          </p:cNvPr>
          <p:cNvSpPr>
            <a:spLocks noGrp="1"/>
          </p:cNvSpPr>
          <p:nvPr>
            <p:ph type="title"/>
          </p:nvPr>
        </p:nvSpPr>
        <p:spPr/>
        <p:txBody>
          <a:bodyPr/>
          <a:lstStyle/>
          <a:p>
            <a:r>
              <a:rPr lang="de-DE" dirty="0"/>
              <a:t>Nicht – medikamentöse Interventionen</a:t>
            </a:r>
          </a:p>
        </p:txBody>
      </p:sp>
      <p:sp>
        <p:nvSpPr>
          <p:cNvPr id="5" name="Rechteck 4">
            <a:extLst>
              <a:ext uri="{FF2B5EF4-FFF2-40B4-BE49-F238E27FC236}">
                <a16:creationId xmlns:a16="http://schemas.microsoft.com/office/drawing/2014/main" id="{8DF680CB-A7AF-F98C-77FB-872CB7C200E6}"/>
              </a:ext>
            </a:extLst>
          </p:cNvPr>
          <p:cNvSpPr/>
          <p:nvPr/>
        </p:nvSpPr>
        <p:spPr bwMode="auto">
          <a:xfrm>
            <a:off x="5148064" y="1556792"/>
            <a:ext cx="864096"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6" name="Rechteck 5">
            <a:extLst>
              <a:ext uri="{FF2B5EF4-FFF2-40B4-BE49-F238E27FC236}">
                <a16:creationId xmlns:a16="http://schemas.microsoft.com/office/drawing/2014/main" id="{CEEE218E-F1A5-B1B9-B50B-315B56644085}"/>
              </a:ext>
            </a:extLst>
          </p:cNvPr>
          <p:cNvSpPr/>
          <p:nvPr/>
        </p:nvSpPr>
        <p:spPr bwMode="auto">
          <a:xfrm>
            <a:off x="5148064" y="1772816"/>
            <a:ext cx="720080" cy="462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7" name="Rechteck 6">
            <a:extLst>
              <a:ext uri="{FF2B5EF4-FFF2-40B4-BE49-F238E27FC236}">
                <a16:creationId xmlns:a16="http://schemas.microsoft.com/office/drawing/2014/main" id="{4874BC5A-E9AE-9EF3-E4CD-37310E144C47}"/>
              </a:ext>
            </a:extLst>
          </p:cNvPr>
          <p:cNvSpPr/>
          <p:nvPr/>
        </p:nvSpPr>
        <p:spPr bwMode="auto">
          <a:xfrm>
            <a:off x="5148064" y="1776830"/>
            <a:ext cx="864096" cy="4604498"/>
          </a:xfrm>
          <a:prstGeom prst="rect">
            <a:avLst/>
          </a:prstGeom>
          <a:solidFill>
            <a:srgbClr val="92D050">
              <a:alpha val="5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8" name="Textfeld 7">
            <a:extLst>
              <a:ext uri="{FF2B5EF4-FFF2-40B4-BE49-F238E27FC236}">
                <a16:creationId xmlns:a16="http://schemas.microsoft.com/office/drawing/2014/main" id="{80AFAAD1-0F59-174E-AEBD-319C171D0371}"/>
              </a:ext>
            </a:extLst>
          </p:cNvPr>
          <p:cNvSpPr txBox="1"/>
          <p:nvPr/>
        </p:nvSpPr>
        <p:spPr>
          <a:xfrm>
            <a:off x="6444208" y="473178"/>
            <a:ext cx="2220480" cy="467051"/>
          </a:xfrm>
          <a:prstGeom prst="rect">
            <a:avLst/>
          </a:prstGeom>
          <a:noFill/>
        </p:spPr>
        <p:txBody>
          <a:bodyPr wrap="none" rtlCol="0">
            <a:spAutoFit/>
          </a:bodyPr>
          <a:lstStyle/>
          <a:p>
            <a:r>
              <a:rPr lang="de-DE" sz="2400" b="1" dirty="0">
                <a:highlight>
                  <a:srgbClr val="00FF00"/>
                </a:highlight>
              </a:rPr>
              <a:t>5-(10) mm/</a:t>
            </a:r>
            <a:r>
              <a:rPr lang="de-DE" sz="2400" b="1" dirty="0" err="1">
                <a:highlight>
                  <a:srgbClr val="00FF00"/>
                </a:highlight>
              </a:rPr>
              <a:t>Hg</a:t>
            </a:r>
            <a:r>
              <a:rPr lang="de-DE" sz="2400" b="1" dirty="0">
                <a:highlight>
                  <a:srgbClr val="00FF00"/>
                </a:highlight>
              </a:rPr>
              <a:t> </a:t>
            </a:r>
          </a:p>
        </p:txBody>
      </p:sp>
    </p:spTree>
    <p:extLst>
      <p:ext uri="{BB962C8B-B14F-4D97-AF65-F5344CB8AC3E}">
        <p14:creationId xmlns:p14="http://schemas.microsoft.com/office/powerpoint/2010/main" val="2008316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idx="4294967295"/>
          </p:nvPr>
        </p:nvSpPr>
        <p:spPr/>
        <p:txBody>
          <a:bodyPr/>
          <a:lstStyle/>
          <a:p>
            <a:pPr eaLnBrk="1" hangingPunct="1"/>
            <a:r>
              <a:rPr lang="de-DE" altLang="de-DE" sz="2800">
                <a:solidFill>
                  <a:schemeClr val="tx1"/>
                </a:solidFill>
              </a:rPr>
              <a:t>Gewichtsabnahme und Bluthochdruck</a:t>
            </a:r>
          </a:p>
        </p:txBody>
      </p:sp>
      <p:sp>
        <p:nvSpPr>
          <p:cNvPr id="18436" name="Text Box 3"/>
          <p:cNvSpPr txBox="1">
            <a:spLocks noChangeArrowheads="1"/>
          </p:cNvSpPr>
          <p:nvPr/>
        </p:nvSpPr>
        <p:spPr bwMode="auto">
          <a:xfrm>
            <a:off x="1066800" y="1447800"/>
            <a:ext cx="7086600" cy="233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de-DE" altLang="de-DE" b="1" u="sng" dirty="0">
              <a:ea typeface="MS Gothic" panose="020B0609070205080204" pitchFamily="49" charset="-128"/>
            </a:endParaRPr>
          </a:p>
          <a:p>
            <a:pPr eaLnBrk="1" hangingPunct="1"/>
            <a:r>
              <a:rPr lang="de-DE" altLang="de-DE" b="1" dirty="0">
                <a:ea typeface="MS Gothic" panose="020B0609070205080204" pitchFamily="49" charset="-128"/>
              </a:rPr>
              <a:t>         Gewichtsabnahme	          =            Blutdrucksenkung</a:t>
            </a:r>
          </a:p>
          <a:p>
            <a:pPr algn="ctr" eaLnBrk="1" hangingPunct="1"/>
            <a:endParaRPr lang="de-DE" altLang="de-DE" b="1" dirty="0">
              <a:ea typeface="MS Gothic" panose="020B0609070205080204" pitchFamily="49" charset="-128"/>
            </a:endParaRPr>
          </a:p>
          <a:p>
            <a:pPr algn="ctr" eaLnBrk="1" hangingPunct="1"/>
            <a:r>
              <a:rPr lang="de-DE" altLang="de-DE" b="1" dirty="0">
                <a:solidFill>
                  <a:srgbClr val="FF0000"/>
                </a:solidFill>
                <a:ea typeface="MS Gothic" panose="020B0609070205080204" pitchFamily="49" charset="-128"/>
              </a:rPr>
              <a:t>   		</a:t>
            </a:r>
            <a:r>
              <a:rPr lang="de-DE" altLang="de-DE" b="1" dirty="0">
                <a:ea typeface="MS Gothic" panose="020B0609070205080204" pitchFamily="49" charset="-128"/>
              </a:rPr>
              <a:t>	                                 2 </a:t>
            </a:r>
            <a:r>
              <a:rPr lang="de-DE" altLang="de-DE" sz="1400" b="1" dirty="0">
                <a:ea typeface="MS Gothic" panose="020B0609070205080204" pitchFamily="49" charset="-128"/>
              </a:rPr>
              <a:t>mmHg</a:t>
            </a:r>
            <a:r>
              <a:rPr lang="de-DE" altLang="de-DE" b="1" dirty="0">
                <a:ea typeface="MS Gothic" panose="020B0609070205080204" pitchFamily="49" charset="-128"/>
              </a:rPr>
              <a:t> systolisch</a:t>
            </a:r>
          </a:p>
          <a:p>
            <a:pPr eaLnBrk="1" hangingPunct="1"/>
            <a:r>
              <a:rPr lang="de-DE" altLang="de-DE" b="1" dirty="0">
                <a:ea typeface="MS Gothic" panose="020B0609070205080204" pitchFamily="49" charset="-128"/>
              </a:rPr>
              <a:t>	</a:t>
            </a:r>
          </a:p>
          <a:p>
            <a:pPr algn="ctr" eaLnBrk="1" hangingPunct="1"/>
            <a:r>
              <a:rPr lang="de-DE" altLang="de-DE" b="1" dirty="0">
                <a:ea typeface="MS Gothic" panose="020B0609070205080204" pitchFamily="49" charset="-128"/>
              </a:rPr>
              <a:t>   			</a:t>
            </a:r>
          </a:p>
        </p:txBody>
      </p:sp>
      <p:sp>
        <p:nvSpPr>
          <p:cNvPr id="18437" name="Line 4"/>
          <p:cNvSpPr>
            <a:spLocks noChangeShapeType="1"/>
          </p:cNvSpPr>
          <p:nvPr/>
        </p:nvSpPr>
        <p:spPr bwMode="auto">
          <a:xfrm flipV="1">
            <a:off x="3048000" y="2761368"/>
            <a:ext cx="220980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8438" name="Line 5"/>
          <p:cNvSpPr>
            <a:spLocks noChangeShapeType="1"/>
          </p:cNvSpPr>
          <p:nvPr/>
        </p:nvSpPr>
        <p:spPr bwMode="auto">
          <a:xfrm>
            <a:off x="3048000" y="3002668"/>
            <a:ext cx="213360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grpSp>
        <p:nvGrpSpPr>
          <p:cNvPr id="18439" name="Group 6"/>
          <p:cNvGrpSpPr>
            <a:grpSpLocks/>
          </p:cNvGrpSpPr>
          <p:nvPr/>
        </p:nvGrpSpPr>
        <p:grpSpPr bwMode="auto">
          <a:xfrm>
            <a:off x="738230" y="3337630"/>
            <a:ext cx="3960812" cy="3114675"/>
            <a:chOff x="1536" y="912"/>
            <a:chExt cx="2671" cy="2098"/>
          </a:xfrm>
        </p:grpSpPr>
        <p:graphicFrame>
          <p:nvGraphicFramePr>
            <p:cNvPr id="18434" name="Object 7"/>
            <p:cNvGraphicFramePr>
              <a:graphicFrameLocks noChangeAspect="1"/>
            </p:cNvGraphicFramePr>
            <p:nvPr/>
          </p:nvGraphicFramePr>
          <p:xfrm>
            <a:off x="1536" y="960"/>
            <a:ext cx="2671" cy="2050"/>
          </p:xfrm>
          <a:graphic>
            <a:graphicData uri="http://schemas.openxmlformats.org/presentationml/2006/ole">
              <mc:AlternateContent xmlns:mc="http://schemas.openxmlformats.org/markup-compatibility/2006">
                <mc:Choice xmlns:v="urn:schemas-microsoft-com:vml" Requires="v">
                  <p:oleObj name="PhotoHouse" r:id="rId3" imgW="4248561" imgH="3261367" progId="">
                    <p:embed/>
                  </p:oleObj>
                </mc:Choice>
                <mc:Fallback>
                  <p:oleObj name="PhotoHouse" r:id="rId3" imgW="4248561" imgH="3261367" progId="">
                    <p:embed/>
                    <p:pic>
                      <p:nvPicPr>
                        <p:cNvPr id="18434"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 y="960"/>
                          <a:ext cx="2671" cy="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41" name="Rectangle 8"/>
            <p:cNvSpPr>
              <a:spLocks noChangeArrowheads="1"/>
            </p:cNvSpPr>
            <p:nvPr/>
          </p:nvSpPr>
          <p:spPr bwMode="auto">
            <a:xfrm>
              <a:off x="2304" y="912"/>
              <a:ext cx="624" cy="8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solidFill>
                  <a:schemeClr val="bg1"/>
                </a:solidFill>
                <a:ea typeface="MS Gothic" panose="020B0609070205080204" pitchFamily="49" charset="-128"/>
              </a:endParaRPr>
            </a:p>
          </p:txBody>
        </p:sp>
        <p:sp>
          <p:nvSpPr>
            <p:cNvPr id="18442" name="Rectangle 9"/>
            <p:cNvSpPr>
              <a:spLocks noChangeArrowheads="1"/>
            </p:cNvSpPr>
            <p:nvPr/>
          </p:nvSpPr>
          <p:spPr bwMode="auto">
            <a:xfrm>
              <a:off x="2496" y="1680"/>
              <a:ext cx="336"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solidFill>
                  <a:schemeClr val="bg1"/>
                </a:solidFill>
                <a:ea typeface="MS Gothic" panose="020B0609070205080204" pitchFamily="49" charset="-128"/>
              </a:endParaRPr>
            </a:p>
          </p:txBody>
        </p:sp>
        <p:sp>
          <p:nvSpPr>
            <p:cNvPr id="18443" name="Rectangle 10"/>
            <p:cNvSpPr>
              <a:spLocks noChangeArrowheads="1"/>
            </p:cNvSpPr>
            <p:nvPr/>
          </p:nvSpPr>
          <p:spPr bwMode="auto">
            <a:xfrm>
              <a:off x="2832" y="1200"/>
              <a:ext cx="192" cy="3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solidFill>
                  <a:schemeClr val="bg1"/>
                </a:solidFill>
                <a:ea typeface="MS Gothic" panose="020B0609070205080204" pitchFamily="49" charset="-128"/>
              </a:endParaRPr>
            </a:p>
          </p:txBody>
        </p:sp>
      </p:grpSp>
      <p:sp>
        <p:nvSpPr>
          <p:cNvPr id="18440" name="Text Box 11"/>
          <p:cNvSpPr txBox="1">
            <a:spLocks noChangeArrowheads="1"/>
          </p:cNvSpPr>
          <p:nvPr/>
        </p:nvSpPr>
        <p:spPr bwMode="auto">
          <a:xfrm>
            <a:off x="355600" y="1282700"/>
            <a:ext cx="426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DE" altLang="de-DE" b="1" u="sng">
                <a:solidFill>
                  <a:srgbClr val="FF3300"/>
                </a:solidFill>
                <a:ea typeface="MS Gothic" panose="020B0609070205080204" pitchFamily="49" charset="-128"/>
              </a:rPr>
              <a:t>Beim übergewichtigen Hypertoniker:</a:t>
            </a:r>
          </a:p>
        </p:txBody>
      </p:sp>
      <p:sp>
        <p:nvSpPr>
          <p:cNvPr id="2" name="Rechteck 1"/>
          <p:cNvSpPr/>
          <p:nvPr/>
        </p:nvSpPr>
        <p:spPr>
          <a:xfrm>
            <a:off x="2243839" y="2833707"/>
            <a:ext cx="710451" cy="397032"/>
          </a:xfrm>
          <a:prstGeom prst="rect">
            <a:avLst/>
          </a:prstGeom>
        </p:spPr>
        <p:txBody>
          <a:bodyPr wrap="none">
            <a:spAutoFit/>
          </a:bodyPr>
          <a:lstStyle/>
          <a:p>
            <a:r>
              <a:rPr lang="de-DE" altLang="de-DE" b="1" dirty="0">
                <a:ea typeface="MS Gothic" panose="020B0609070205080204" pitchFamily="49" charset="-128"/>
              </a:rPr>
              <a:t> 1 kg</a:t>
            </a:r>
            <a:endParaRPr lang="de-DE" dirty="0"/>
          </a:p>
        </p:txBody>
      </p:sp>
      <p:sp>
        <p:nvSpPr>
          <p:cNvPr id="3" name="Rechteck 2"/>
          <p:cNvSpPr/>
          <p:nvPr/>
        </p:nvSpPr>
        <p:spPr>
          <a:xfrm>
            <a:off x="5271298" y="3103976"/>
            <a:ext cx="2206053" cy="397032"/>
          </a:xfrm>
          <a:prstGeom prst="rect">
            <a:avLst/>
          </a:prstGeom>
        </p:spPr>
        <p:txBody>
          <a:bodyPr wrap="none">
            <a:spAutoFit/>
          </a:bodyPr>
          <a:lstStyle/>
          <a:p>
            <a:r>
              <a:rPr lang="de-DE" altLang="de-DE" b="1" dirty="0">
                <a:ea typeface="MS Gothic" panose="020B0609070205080204" pitchFamily="49" charset="-128"/>
              </a:rPr>
              <a:t>1 </a:t>
            </a:r>
            <a:r>
              <a:rPr lang="de-DE" altLang="de-DE" sz="1400" b="1" dirty="0">
                <a:ea typeface="MS Gothic" panose="020B0609070205080204" pitchFamily="49" charset="-128"/>
              </a:rPr>
              <a:t>mmHg</a:t>
            </a:r>
            <a:r>
              <a:rPr lang="de-DE" altLang="de-DE" b="1" dirty="0">
                <a:ea typeface="MS Gothic" panose="020B0609070205080204" pitchFamily="49" charset="-128"/>
              </a:rPr>
              <a:t> diastolisch</a:t>
            </a:r>
            <a:endParaRPr lang="de-DE" dirty="0"/>
          </a:p>
        </p:txBody>
      </p:sp>
      <p:pic>
        <p:nvPicPr>
          <p:cNvPr id="4" name="Picture 2" descr="WALKINGTHED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5390" y="4264016"/>
            <a:ext cx="2283034" cy="196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54170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8888"/>
          <a:stretch/>
        </p:blipFill>
        <p:spPr>
          <a:xfrm>
            <a:off x="683568" y="260648"/>
            <a:ext cx="8161141" cy="5278819"/>
          </a:xfrm>
          <a:prstGeom prst="rect">
            <a:avLst/>
          </a:prstGeom>
        </p:spPr>
      </p:pic>
    </p:spTree>
    <p:extLst>
      <p:ext uri="{BB962C8B-B14F-4D97-AF65-F5344CB8AC3E}">
        <p14:creationId xmlns:p14="http://schemas.microsoft.com/office/powerpoint/2010/main" val="404892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744465" y="1439862"/>
            <a:ext cx="7553624" cy="3810000"/>
          </a:xfrm>
        </p:spPr>
        <p:txBody>
          <a:bodyPr/>
          <a:lstStyle/>
          <a:p>
            <a:pPr marL="342900" indent="-342900">
              <a:buFont typeface="+mj-lt"/>
              <a:buAutoNum type="arabicPeriod"/>
            </a:pPr>
            <a:r>
              <a:rPr lang="de-DE" altLang="de-DE" sz="1600" b="1" dirty="0"/>
              <a:t>Hypertonie </a:t>
            </a:r>
            <a:r>
              <a:rPr lang="de-DE" altLang="de-DE" sz="1600" b="1" dirty="0" err="1"/>
              <a:t>läßt</a:t>
            </a:r>
            <a:r>
              <a:rPr lang="de-DE" altLang="de-DE" sz="1600" b="1" dirty="0"/>
              <a:t> sich nur behandeln wenn die Patienten motiviert sind!</a:t>
            </a:r>
          </a:p>
          <a:p>
            <a:pPr marL="342900" indent="-342900">
              <a:buFont typeface="+mj-lt"/>
              <a:buAutoNum type="arabicPeriod"/>
            </a:pPr>
            <a:endParaRPr lang="de-DE" altLang="de-DE" sz="1600" dirty="0">
              <a:sym typeface="Wingdings" panose="05000000000000000000" pitchFamily="2" charset="2"/>
            </a:endParaRPr>
          </a:p>
          <a:p>
            <a:pPr marL="342900" indent="-342900">
              <a:buFont typeface="+mj-lt"/>
              <a:buAutoNum type="arabicPeriod"/>
            </a:pPr>
            <a:r>
              <a:rPr lang="de-DE" altLang="de-DE" sz="1600" b="1" dirty="0">
                <a:sym typeface="Wingdings" panose="05000000000000000000" pitchFamily="2" charset="2"/>
              </a:rPr>
              <a:t>Tablettenrate insgesamt reduzieren (Fokussierung!)</a:t>
            </a:r>
          </a:p>
          <a:p>
            <a:pPr marL="342900" indent="-342900">
              <a:buFont typeface="+mj-lt"/>
              <a:buAutoNum type="arabicPeriod"/>
            </a:pPr>
            <a:endParaRPr lang="de-DE" altLang="de-DE" sz="1600" b="1" dirty="0">
              <a:sym typeface="Wingdings" panose="05000000000000000000" pitchFamily="2" charset="2"/>
            </a:endParaRPr>
          </a:p>
          <a:p>
            <a:pPr marL="342900" indent="-342900">
              <a:buFont typeface="+mj-lt"/>
              <a:buAutoNum type="arabicPeriod"/>
            </a:pPr>
            <a:r>
              <a:rPr lang="de-DE" altLang="de-DE" sz="1600" b="1" dirty="0">
                <a:sym typeface="Wingdings" panose="05000000000000000000" pitchFamily="2" charset="2"/>
              </a:rPr>
              <a:t>Selbständigkeit fördern </a:t>
            </a:r>
          </a:p>
          <a:p>
            <a:pPr marL="665163" lvl="1" indent="-285750">
              <a:buFont typeface="Wingdings" panose="05000000000000000000" pitchFamily="2" charset="2"/>
              <a:buChar char="à"/>
            </a:pPr>
            <a:r>
              <a:rPr lang="de-DE" altLang="de-DE" sz="1600" dirty="0">
                <a:sym typeface="Wingdings" panose="05000000000000000000" pitchFamily="2" charset="2"/>
              </a:rPr>
              <a:t>Blutdruckpass</a:t>
            </a:r>
          </a:p>
          <a:p>
            <a:pPr marL="665163" lvl="1" indent="-285750">
              <a:buFont typeface="Wingdings" panose="05000000000000000000" pitchFamily="2" charset="2"/>
              <a:buChar char="à"/>
            </a:pPr>
            <a:r>
              <a:rPr lang="de-DE" altLang="de-DE" sz="1600" dirty="0">
                <a:sym typeface="Wingdings" panose="05000000000000000000" pitchFamily="2" charset="2"/>
              </a:rPr>
              <a:t>selbstständige RR – Kontrolle</a:t>
            </a:r>
          </a:p>
          <a:p>
            <a:pPr marL="665163" lvl="1" indent="-285750">
              <a:buFont typeface="Wingdings" panose="05000000000000000000" pitchFamily="2" charset="2"/>
              <a:buChar char="à"/>
            </a:pPr>
            <a:r>
              <a:rPr lang="de-DE" altLang="de-DE" sz="1600" dirty="0">
                <a:sym typeface="Wingdings" panose="05000000000000000000" pitchFamily="2" charset="2"/>
              </a:rPr>
              <a:t>selbstständige Medikation</a:t>
            </a:r>
          </a:p>
          <a:p>
            <a:pPr marL="342900" indent="-342900">
              <a:buFont typeface="+mj-lt"/>
              <a:buAutoNum type="arabicPeriod"/>
            </a:pPr>
            <a:endParaRPr lang="de-DE" altLang="de-DE" sz="1600" dirty="0">
              <a:sym typeface="Wingdings" panose="05000000000000000000" pitchFamily="2" charset="2"/>
            </a:endParaRPr>
          </a:p>
          <a:p>
            <a:pPr marL="342900" indent="-342900">
              <a:buFont typeface="+mj-lt"/>
              <a:buAutoNum type="arabicPeriod"/>
            </a:pPr>
            <a:r>
              <a:rPr lang="de-DE" altLang="de-DE" sz="1600" b="1" dirty="0">
                <a:sym typeface="Wingdings" panose="05000000000000000000" pitchFamily="2" charset="2"/>
              </a:rPr>
              <a:t>Sportliche Betätigung</a:t>
            </a:r>
          </a:p>
          <a:p>
            <a:pPr marL="665163" lvl="1" indent="-285750">
              <a:buFont typeface="Wingdings" panose="05000000000000000000" pitchFamily="2" charset="2"/>
              <a:buChar char="à"/>
            </a:pPr>
            <a:r>
              <a:rPr lang="de-DE" altLang="de-DE" sz="1600" dirty="0">
                <a:sym typeface="Wingdings" panose="05000000000000000000" pitchFamily="2" charset="2"/>
              </a:rPr>
              <a:t>Schrittzähler</a:t>
            </a:r>
          </a:p>
          <a:p>
            <a:pPr marL="342900" indent="-342900">
              <a:buFont typeface="+mj-lt"/>
              <a:buAutoNum type="arabicPeriod"/>
            </a:pPr>
            <a:endParaRPr lang="de-DE" dirty="0"/>
          </a:p>
          <a:p>
            <a:pPr marL="342900" indent="-342900">
              <a:buFont typeface="+mj-lt"/>
              <a:buAutoNum type="arabicPeriod"/>
            </a:pPr>
            <a:r>
              <a:rPr lang="de-DE" b="1" dirty="0"/>
              <a:t>Nikotinkonsum aufgeben</a:t>
            </a:r>
          </a:p>
          <a:p>
            <a:endParaRPr lang="de-DE" dirty="0"/>
          </a:p>
        </p:txBody>
      </p:sp>
      <p:sp>
        <p:nvSpPr>
          <p:cNvPr id="3" name="Titel 2"/>
          <p:cNvSpPr>
            <a:spLocks noGrp="1"/>
          </p:cNvSpPr>
          <p:nvPr>
            <p:ph type="title"/>
          </p:nvPr>
        </p:nvSpPr>
        <p:spPr/>
        <p:txBody>
          <a:bodyPr/>
          <a:lstStyle/>
          <a:p>
            <a:r>
              <a:rPr lang="de-DE" dirty="0"/>
              <a:t>Motivationshilfen</a:t>
            </a:r>
          </a:p>
        </p:txBody>
      </p:sp>
      <p:pic>
        <p:nvPicPr>
          <p:cNvPr id="4" name="Grafik 3"/>
          <p:cNvPicPr>
            <a:picLocks noChangeAspect="1"/>
          </p:cNvPicPr>
          <p:nvPr/>
        </p:nvPicPr>
        <p:blipFill>
          <a:blip r:embed="rId2"/>
          <a:stretch>
            <a:fillRect/>
          </a:stretch>
        </p:blipFill>
        <p:spPr>
          <a:xfrm>
            <a:off x="4427984" y="2480766"/>
            <a:ext cx="4494745" cy="1728192"/>
          </a:xfrm>
          <a:prstGeom prst="rect">
            <a:avLst/>
          </a:prstGeom>
        </p:spPr>
      </p:pic>
    </p:spTree>
    <p:extLst>
      <p:ext uri="{BB962C8B-B14F-4D97-AF65-F5344CB8AC3E}">
        <p14:creationId xmlns:p14="http://schemas.microsoft.com/office/powerpoint/2010/main" val="32037017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6C9EC9F-D4B9-4E2B-E16A-8F8213196905}"/>
              </a:ext>
            </a:extLst>
          </p:cNvPr>
          <p:cNvSpPr>
            <a:spLocks noGrp="1"/>
          </p:cNvSpPr>
          <p:nvPr>
            <p:ph idx="1"/>
          </p:nvPr>
        </p:nvSpPr>
        <p:spPr>
          <a:xfrm>
            <a:off x="771062" y="1484784"/>
            <a:ext cx="7553624" cy="3810000"/>
          </a:xfrm>
        </p:spPr>
        <p:txBody>
          <a:bodyPr/>
          <a:lstStyle/>
          <a:p>
            <a:r>
              <a:rPr lang="de-DE" b="1" dirty="0">
                <a:solidFill>
                  <a:srgbClr val="FF0000"/>
                </a:solidFill>
                <a:highlight>
                  <a:srgbClr val="FFFF00"/>
                </a:highlight>
              </a:rPr>
              <a:t>Kein </a:t>
            </a:r>
            <a:r>
              <a:rPr lang="de-DE" b="1" dirty="0" err="1">
                <a:solidFill>
                  <a:srgbClr val="FF0000"/>
                </a:solidFill>
                <a:highlight>
                  <a:srgbClr val="FFFF00"/>
                </a:highlight>
              </a:rPr>
              <a:t>Bewußtsein</a:t>
            </a:r>
            <a:r>
              <a:rPr lang="de-DE" b="1" dirty="0">
                <a:solidFill>
                  <a:srgbClr val="FF0000"/>
                </a:solidFill>
                <a:highlight>
                  <a:srgbClr val="FFFF00"/>
                </a:highlight>
              </a:rPr>
              <a:t>, das Hochdruck progressive Erkrankung ist</a:t>
            </a:r>
          </a:p>
          <a:p>
            <a:endParaRPr lang="de-DE" dirty="0">
              <a:solidFill>
                <a:srgbClr val="FF0000"/>
              </a:solidFill>
            </a:endParaRPr>
          </a:p>
          <a:p>
            <a:r>
              <a:rPr lang="de-DE" dirty="0"/>
              <a:t>Im Normalfall: </a:t>
            </a:r>
          </a:p>
          <a:p>
            <a:pPr marL="285750" indent="-285750">
              <a:buFont typeface="Wingdings" panose="05000000000000000000" pitchFamily="2" charset="2"/>
              <a:buChar char="à"/>
            </a:pPr>
            <a:r>
              <a:rPr lang="de-DE" dirty="0">
                <a:sym typeface="Wingdings" panose="05000000000000000000" pitchFamily="2" charset="2"/>
              </a:rPr>
              <a:t>Der Blutdruck STEIGT mit dem ALTER</a:t>
            </a:r>
          </a:p>
          <a:p>
            <a:endParaRPr lang="de-DE" dirty="0">
              <a:sym typeface="Wingdings" panose="05000000000000000000" pitchFamily="2" charset="2"/>
            </a:endParaRPr>
          </a:p>
          <a:p>
            <a:r>
              <a:rPr lang="de-DE" b="1" dirty="0">
                <a:sym typeface="Wingdings" panose="05000000000000000000" pitchFamily="2" charset="2"/>
              </a:rPr>
              <a:t>1. Jährliche Kontrollen</a:t>
            </a:r>
          </a:p>
          <a:p>
            <a:pPr marL="665163" lvl="1" indent="-285750">
              <a:buFont typeface="Wingdings" panose="05000000000000000000" pitchFamily="2" charset="2"/>
              <a:buChar char="à"/>
            </a:pPr>
            <a:r>
              <a:rPr lang="de-DE" dirty="0">
                <a:sym typeface="Wingdings" panose="05000000000000000000" pitchFamily="2" charset="2"/>
              </a:rPr>
              <a:t>Selbstmessung idealerweise </a:t>
            </a:r>
          </a:p>
          <a:p>
            <a:r>
              <a:rPr lang="de-DE" b="1" dirty="0">
                <a:sym typeface="Wingdings" panose="05000000000000000000" pitchFamily="2" charset="2"/>
              </a:rPr>
              <a:t>2. LZ – RR einmal jährlich</a:t>
            </a:r>
            <a:endParaRPr lang="de-DE" b="1" dirty="0"/>
          </a:p>
        </p:txBody>
      </p:sp>
      <p:sp>
        <p:nvSpPr>
          <p:cNvPr id="3" name="Titel 2">
            <a:extLst>
              <a:ext uri="{FF2B5EF4-FFF2-40B4-BE49-F238E27FC236}">
                <a16:creationId xmlns:a16="http://schemas.microsoft.com/office/drawing/2014/main" id="{8875E740-BBA0-E03D-9B60-ED4CB141E700}"/>
              </a:ext>
            </a:extLst>
          </p:cNvPr>
          <p:cNvSpPr>
            <a:spLocks noGrp="1"/>
          </p:cNvSpPr>
          <p:nvPr>
            <p:ph type="title"/>
          </p:nvPr>
        </p:nvSpPr>
        <p:spPr/>
        <p:txBody>
          <a:bodyPr/>
          <a:lstStyle/>
          <a:p>
            <a:r>
              <a:rPr lang="de-DE" dirty="0" err="1"/>
              <a:t>Pitfall</a:t>
            </a:r>
            <a:r>
              <a:rPr lang="de-DE" dirty="0"/>
              <a:t> 1: </a:t>
            </a:r>
            <a:br>
              <a:rPr lang="de-DE" dirty="0"/>
            </a:br>
            <a:r>
              <a:rPr lang="de-DE" dirty="0"/>
              <a:t>Fehlende Verlaufskontrolle</a:t>
            </a:r>
          </a:p>
        </p:txBody>
      </p:sp>
      <p:sp>
        <p:nvSpPr>
          <p:cNvPr id="4" name="Titel 2">
            <a:extLst>
              <a:ext uri="{FF2B5EF4-FFF2-40B4-BE49-F238E27FC236}">
                <a16:creationId xmlns:a16="http://schemas.microsoft.com/office/drawing/2014/main" id="{0521B116-D63E-8643-EE36-FF47864F8722}"/>
              </a:ext>
            </a:extLst>
          </p:cNvPr>
          <p:cNvSpPr txBox="1">
            <a:spLocks/>
          </p:cNvSpPr>
          <p:nvPr/>
        </p:nvSpPr>
        <p:spPr bwMode="auto">
          <a:xfrm>
            <a:off x="1331640" y="620688"/>
            <a:ext cx="75591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400" b="1" kern="120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604020202020204" pitchFamily="34" charset="0"/>
              </a:defRPr>
            </a:lvl2pPr>
            <a:lvl3pPr algn="l" rtl="0" eaLnBrk="1" fontAlgn="base" hangingPunct="1">
              <a:spcBef>
                <a:spcPct val="0"/>
              </a:spcBef>
              <a:spcAft>
                <a:spcPct val="0"/>
              </a:spcAft>
              <a:defRPr sz="2400">
                <a:solidFill>
                  <a:schemeClr val="tx2"/>
                </a:solidFill>
                <a:latin typeface="Arial" panose="020B0604020202020204" pitchFamily="34" charset="0"/>
              </a:defRPr>
            </a:lvl3pPr>
            <a:lvl4pPr algn="l" rtl="0" eaLnBrk="1" fontAlgn="base" hangingPunct="1">
              <a:spcBef>
                <a:spcPct val="0"/>
              </a:spcBef>
              <a:spcAft>
                <a:spcPct val="0"/>
              </a:spcAft>
              <a:defRPr sz="2400">
                <a:solidFill>
                  <a:schemeClr val="tx2"/>
                </a:solidFill>
                <a:latin typeface="Arial" panose="020B0604020202020204" pitchFamily="34" charset="0"/>
              </a:defRPr>
            </a:lvl4pPr>
            <a:lvl5pPr algn="l" rtl="0" eaLnBrk="1" fontAlgn="base" hangingPunct="1">
              <a:spcBef>
                <a:spcPct val="0"/>
              </a:spcBef>
              <a:spcAft>
                <a:spcPct val="0"/>
              </a:spcAft>
              <a:defRPr sz="2400">
                <a:solidFill>
                  <a:schemeClr val="tx2"/>
                </a:solidFill>
                <a:latin typeface="Arial" panose="020B0604020202020204" pitchFamily="34"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a:lstStyle>
          <a:p>
            <a:pPr>
              <a:lnSpc>
                <a:spcPct val="100000"/>
              </a:lnSpc>
            </a:pPr>
            <a:endParaRPr lang="de-DE" dirty="0"/>
          </a:p>
        </p:txBody>
      </p:sp>
    </p:spTree>
    <p:extLst>
      <p:ext uri="{BB962C8B-B14F-4D97-AF65-F5344CB8AC3E}">
        <p14:creationId xmlns:p14="http://schemas.microsoft.com/office/powerpoint/2010/main" val="79756889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29"/>
          <p:cNvSpPr txBox="1">
            <a:spLocks noChangeArrowheads="1"/>
          </p:cNvSpPr>
          <p:nvPr/>
        </p:nvSpPr>
        <p:spPr bwMode="auto">
          <a:xfrm>
            <a:off x="41275" y="6532563"/>
            <a:ext cx="4119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400">
                <a:solidFill>
                  <a:schemeClr val="bg1"/>
                </a:solidFill>
                <a:cs typeface="Arial" panose="020B0604020202020204" pitchFamily="34" charset="0"/>
              </a:rPr>
              <a:t>http://library.med.utah.edu/WebPath/RENAHTML/</a:t>
            </a:r>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3988" y="1311275"/>
            <a:ext cx="30099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altLang="de-DE" dirty="0"/>
              <a:t>Hirn – und Nierenschädigung </a:t>
            </a:r>
            <a:br>
              <a:rPr lang="de-DE" altLang="de-DE" dirty="0"/>
            </a:br>
            <a:r>
              <a:rPr lang="de-DE" altLang="de-DE" dirty="0"/>
              <a:t>durch Bluthochdruck</a:t>
            </a:r>
            <a:endParaRPr lang="de-DE" dirty="0"/>
          </a:p>
        </p:txBody>
      </p:sp>
      <p:pic>
        <p:nvPicPr>
          <p:cNvPr id="29698" name="Picture 2" descr="https://upload.wikimedia.org/wikipedia/commons/d/d6/Leucoaraios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56792"/>
            <a:ext cx="47053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57356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3"/>
          <p:cNvSpPr>
            <a:spLocks noChangeArrowheads="1"/>
          </p:cNvSpPr>
          <p:nvPr/>
        </p:nvSpPr>
        <p:spPr bwMode="auto">
          <a:xfrm>
            <a:off x="1884363" y="4162425"/>
            <a:ext cx="5370512" cy="144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e-DE" altLang="de-DE" sz="2400" b="1" u="sng" dirty="0">
                <a:solidFill>
                  <a:srgbClr val="006600"/>
                </a:solidFill>
                <a:ea typeface="MS Gothic" panose="020B0609070205080204" pitchFamily="49" charset="-128"/>
              </a:rPr>
              <a:t>Blutdruckselbstmessung</a:t>
            </a:r>
          </a:p>
          <a:p>
            <a:pPr algn="ctr" eaLnBrk="1" hangingPunct="1"/>
            <a:r>
              <a:rPr lang="de-DE" altLang="de-DE" sz="2400" b="1" dirty="0">
                <a:solidFill>
                  <a:srgbClr val="006600"/>
                </a:solidFill>
                <a:ea typeface="MS Gothic" panose="020B0609070205080204" pitchFamily="49" charset="-128"/>
              </a:rPr>
              <a:t>Erfolg der Behandlung </a:t>
            </a:r>
          </a:p>
          <a:p>
            <a:pPr algn="ctr" eaLnBrk="1" hangingPunct="1"/>
            <a:r>
              <a:rPr lang="de-DE" altLang="de-DE" sz="2400" b="1" dirty="0">
                <a:solidFill>
                  <a:srgbClr val="006600"/>
                </a:solidFill>
                <a:ea typeface="MS Gothic" panose="020B0609070205080204" pitchFamily="49" charset="-128"/>
              </a:rPr>
              <a:t>prüfen und verbessern!</a:t>
            </a:r>
            <a:endParaRPr lang="de-DE" altLang="de-DE" sz="2400" dirty="0">
              <a:solidFill>
                <a:srgbClr val="006600"/>
              </a:solidFill>
              <a:ea typeface="MS Gothic" panose="020B0609070205080204" pitchFamily="49" charset="-128"/>
            </a:endParaRPr>
          </a:p>
        </p:txBody>
      </p:sp>
      <p:grpSp>
        <p:nvGrpSpPr>
          <p:cNvPr id="7172" name="Group 40"/>
          <p:cNvGrpSpPr>
            <a:grpSpLocks/>
          </p:cNvGrpSpPr>
          <p:nvPr/>
        </p:nvGrpSpPr>
        <p:grpSpPr bwMode="auto">
          <a:xfrm>
            <a:off x="3013075" y="1143000"/>
            <a:ext cx="3387725" cy="2590800"/>
            <a:chOff x="1898" y="864"/>
            <a:chExt cx="2134" cy="1632"/>
          </a:xfrm>
        </p:grpSpPr>
        <p:graphicFrame>
          <p:nvGraphicFramePr>
            <p:cNvPr id="7170" name="Object 36"/>
            <p:cNvGraphicFramePr>
              <a:graphicFrameLocks noChangeAspect="1"/>
            </p:cNvGraphicFramePr>
            <p:nvPr/>
          </p:nvGraphicFramePr>
          <p:xfrm>
            <a:off x="1898" y="912"/>
            <a:ext cx="1968" cy="1584"/>
          </p:xfrm>
          <a:graphic>
            <a:graphicData uri="http://schemas.openxmlformats.org/presentationml/2006/ole">
              <mc:AlternateContent xmlns:mc="http://schemas.openxmlformats.org/markup-compatibility/2006">
                <mc:Choice xmlns:v="urn:schemas-microsoft-com:vml" Requires="v">
                  <p:oleObj name="PhotoHouse" r:id="rId3" imgW="5424992" imgH="6692855" progId="">
                    <p:embed/>
                  </p:oleObj>
                </mc:Choice>
                <mc:Fallback>
                  <p:oleObj name="PhotoHouse" r:id="rId3" imgW="5424992" imgH="6692855" progId="">
                    <p:embed/>
                    <p:pic>
                      <p:nvPicPr>
                        <p:cNvPr id="7170" name="Object 36"/>
                        <p:cNvPicPr>
                          <a:picLocks noChangeAspect="1" noChangeArrowheads="1"/>
                        </p:cNvPicPr>
                        <p:nvPr/>
                      </p:nvPicPr>
                      <p:blipFill>
                        <a:blip r:embed="rId4">
                          <a:lum contrast="6000"/>
                          <a:extLst>
                            <a:ext uri="{28A0092B-C50C-407E-A947-70E740481C1C}">
                              <a14:useLocalDpi xmlns:a14="http://schemas.microsoft.com/office/drawing/2010/main" val="0"/>
                            </a:ext>
                          </a:extLst>
                        </a:blip>
                        <a:srcRect l="17915" t="23656" r="27675" b="40860"/>
                        <a:stretch>
                          <a:fillRect/>
                        </a:stretch>
                      </p:blipFill>
                      <p:spPr bwMode="auto">
                        <a:xfrm>
                          <a:off x="1898" y="912"/>
                          <a:ext cx="1968" cy="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3" name="Rectangle 38"/>
            <p:cNvSpPr>
              <a:spLocks noChangeArrowheads="1"/>
            </p:cNvSpPr>
            <p:nvPr/>
          </p:nvSpPr>
          <p:spPr bwMode="auto">
            <a:xfrm>
              <a:off x="3264" y="864"/>
              <a:ext cx="624"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solidFill>
                  <a:schemeClr val="bg1"/>
                </a:solidFill>
                <a:ea typeface="MS Gothic" panose="020B0609070205080204" pitchFamily="49" charset="-128"/>
              </a:endParaRPr>
            </a:p>
          </p:txBody>
        </p:sp>
        <p:sp>
          <p:nvSpPr>
            <p:cNvPr id="7174" name="Rectangle 39"/>
            <p:cNvSpPr>
              <a:spLocks noChangeArrowheads="1"/>
            </p:cNvSpPr>
            <p:nvPr/>
          </p:nvSpPr>
          <p:spPr bwMode="auto">
            <a:xfrm>
              <a:off x="3600" y="1344"/>
              <a:ext cx="432"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solidFill>
                  <a:schemeClr val="bg1"/>
                </a:solidFill>
                <a:ea typeface="MS Gothic" panose="020B0609070205080204" pitchFamily="49" charset="-128"/>
              </a:endParaRPr>
            </a:p>
          </p:txBody>
        </p:sp>
      </p:grpSp>
    </p:spTree>
    <p:extLst>
      <p:ext uri="{BB962C8B-B14F-4D97-AF65-F5344CB8AC3E}">
        <p14:creationId xmlns:p14="http://schemas.microsoft.com/office/powerpoint/2010/main" val="190648094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19B49F9-B8AE-1EA2-B20A-6E4674B993C0}"/>
              </a:ext>
            </a:extLst>
          </p:cNvPr>
          <p:cNvSpPr>
            <a:spLocks noGrp="1"/>
          </p:cNvSpPr>
          <p:nvPr>
            <p:ph idx="1"/>
          </p:nvPr>
        </p:nvSpPr>
        <p:spPr/>
        <p:txBody>
          <a:bodyPr/>
          <a:lstStyle/>
          <a:p>
            <a:endParaRPr lang="de-DE" dirty="0"/>
          </a:p>
          <a:p>
            <a:endParaRPr lang="de-DE" dirty="0"/>
          </a:p>
          <a:p>
            <a:endParaRPr lang="de-DE" dirty="0"/>
          </a:p>
          <a:p>
            <a:endParaRPr lang="de-DE" dirty="0"/>
          </a:p>
        </p:txBody>
      </p:sp>
      <p:sp>
        <p:nvSpPr>
          <p:cNvPr id="3" name="Titel 2">
            <a:extLst>
              <a:ext uri="{FF2B5EF4-FFF2-40B4-BE49-F238E27FC236}">
                <a16:creationId xmlns:a16="http://schemas.microsoft.com/office/drawing/2014/main" id="{4ECDFF5C-20A2-9E3B-4C4C-0B9C62483CB5}"/>
              </a:ext>
            </a:extLst>
          </p:cNvPr>
          <p:cNvSpPr>
            <a:spLocks noGrp="1"/>
          </p:cNvSpPr>
          <p:nvPr>
            <p:ph type="title"/>
          </p:nvPr>
        </p:nvSpPr>
        <p:spPr/>
        <p:txBody>
          <a:bodyPr/>
          <a:lstStyle/>
          <a:p>
            <a:r>
              <a:rPr lang="de-DE" dirty="0">
                <a:solidFill>
                  <a:srgbClr val="007367"/>
                </a:solidFill>
                <a:latin typeface="Bundes Sans"/>
              </a:rPr>
              <a:t>DIGA</a:t>
            </a:r>
            <a:r>
              <a:rPr lang="de-DE" i="0" dirty="0">
                <a:solidFill>
                  <a:srgbClr val="007367"/>
                </a:solidFill>
                <a:effectLst/>
                <a:latin typeface="Bundes Sans"/>
              </a:rPr>
              <a:t> </a:t>
            </a:r>
            <a:r>
              <a:rPr lang="de-DE" dirty="0" err="1">
                <a:solidFill>
                  <a:srgbClr val="007367"/>
                </a:solidFill>
                <a:latin typeface="Bundes Sans"/>
              </a:rPr>
              <a:t>actensio</a:t>
            </a:r>
            <a:r>
              <a:rPr lang="de-DE" dirty="0">
                <a:solidFill>
                  <a:srgbClr val="007367"/>
                </a:solidFill>
                <a:latin typeface="Bundes Sans"/>
              </a:rPr>
              <a:t>  </a:t>
            </a:r>
            <a:br>
              <a:rPr lang="de-DE" dirty="0">
                <a:solidFill>
                  <a:srgbClr val="007367"/>
                </a:solidFill>
                <a:latin typeface="Bundes Sans"/>
              </a:rPr>
            </a:br>
            <a:r>
              <a:rPr lang="de-DE" b="0" i="0" dirty="0">
                <a:solidFill>
                  <a:srgbClr val="007367"/>
                </a:solidFill>
                <a:effectLst/>
                <a:latin typeface="Bundes Sans"/>
              </a:rPr>
              <a:t>Funktionen der digitalen Gesundheitsanwendung </a:t>
            </a:r>
            <a:endParaRPr lang="de-DE" dirty="0"/>
          </a:p>
        </p:txBody>
      </p:sp>
      <p:sp>
        <p:nvSpPr>
          <p:cNvPr id="7" name="Textfeld 6">
            <a:extLst>
              <a:ext uri="{FF2B5EF4-FFF2-40B4-BE49-F238E27FC236}">
                <a16:creationId xmlns:a16="http://schemas.microsoft.com/office/drawing/2014/main" id="{771ED1ED-6BD5-4B80-9C78-EF9730C8456E}"/>
              </a:ext>
            </a:extLst>
          </p:cNvPr>
          <p:cNvSpPr txBox="1"/>
          <p:nvPr/>
        </p:nvSpPr>
        <p:spPr>
          <a:xfrm>
            <a:off x="611560" y="1052736"/>
            <a:ext cx="8136904" cy="5007653"/>
          </a:xfrm>
          <a:prstGeom prst="rect">
            <a:avLst/>
          </a:prstGeom>
          <a:noFill/>
        </p:spPr>
        <p:txBody>
          <a:bodyPr wrap="square">
            <a:spAutoFit/>
          </a:bodyPr>
          <a:lstStyle/>
          <a:p>
            <a:pPr algn="l"/>
            <a:r>
              <a:rPr lang="de-DE" b="0" i="0" dirty="0">
                <a:solidFill>
                  <a:srgbClr val="007367"/>
                </a:solidFill>
                <a:effectLst/>
                <a:latin typeface="Bundes Sans"/>
              </a:rPr>
              <a:t>Funktionen der digitalen Gesundheitsanwendung</a:t>
            </a:r>
          </a:p>
          <a:p>
            <a:pPr marL="285750" indent="-285750" algn="l">
              <a:buFont typeface="Arial" panose="020B0604020202020204" pitchFamily="34" charset="0"/>
              <a:buChar char="•"/>
            </a:pPr>
            <a:r>
              <a:rPr lang="de-DE" b="1" i="0" dirty="0">
                <a:solidFill>
                  <a:srgbClr val="303030"/>
                </a:solidFill>
                <a:effectLst/>
                <a:latin typeface="Bundes Sans"/>
              </a:rPr>
              <a:t>verschiedene Module des Blutdrucktrainings</a:t>
            </a:r>
            <a:r>
              <a:rPr lang="de-DE" dirty="0">
                <a:solidFill>
                  <a:srgbClr val="303030"/>
                </a:solidFill>
                <a:latin typeface="Bundes Sans"/>
              </a:rPr>
              <a:t>: </a:t>
            </a:r>
            <a:br>
              <a:rPr lang="de-DE" dirty="0">
                <a:solidFill>
                  <a:srgbClr val="303030"/>
                </a:solidFill>
                <a:latin typeface="Bundes Sans"/>
              </a:rPr>
            </a:br>
            <a:r>
              <a:rPr lang="de-DE" b="0" i="0" dirty="0">
                <a:solidFill>
                  <a:srgbClr val="303030"/>
                </a:solidFill>
                <a:effectLst/>
                <a:latin typeface="Bundes Sans"/>
              </a:rPr>
              <a:t>wissensvermittelnde Elemente, geführte Übungen und Techniken zur Lebensstilintervention  </a:t>
            </a:r>
            <a:endParaRPr lang="de-DE" dirty="0">
              <a:solidFill>
                <a:srgbClr val="303030"/>
              </a:solidFill>
              <a:latin typeface="Bundes Sans"/>
            </a:endParaRPr>
          </a:p>
          <a:p>
            <a:pPr marL="285750" indent="-285750" algn="l">
              <a:buFont typeface="Arial" panose="020B0604020202020204" pitchFamily="34" charset="0"/>
              <a:buChar char="•"/>
            </a:pPr>
            <a:r>
              <a:rPr lang="de-DE" b="1" i="0" dirty="0">
                <a:solidFill>
                  <a:srgbClr val="303030"/>
                </a:solidFill>
                <a:effectLst/>
                <a:latin typeface="Bundes Sans"/>
              </a:rPr>
              <a:t>Tagebuch</a:t>
            </a:r>
            <a:r>
              <a:rPr lang="de-DE" b="0" i="0" dirty="0">
                <a:solidFill>
                  <a:srgbClr val="303030"/>
                </a:solidFill>
                <a:effectLst/>
                <a:latin typeface="Bundes Sans"/>
              </a:rPr>
              <a:t>: </a:t>
            </a:r>
            <a:endParaRPr lang="de-DE" dirty="0">
              <a:solidFill>
                <a:srgbClr val="303030"/>
              </a:solidFill>
              <a:latin typeface="Bundes Sans"/>
            </a:endParaRPr>
          </a:p>
          <a:p>
            <a:pPr marL="742950" lvl="1" indent="-285750">
              <a:buFont typeface="Arial" panose="020B0604020202020204" pitchFamily="34" charset="0"/>
              <a:buChar char="•"/>
            </a:pPr>
            <a:r>
              <a:rPr lang="de-DE" b="0" i="0" dirty="0">
                <a:solidFill>
                  <a:srgbClr val="303030"/>
                </a:solidFill>
                <a:effectLst/>
                <a:latin typeface="Bundes Sans"/>
              </a:rPr>
              <a:t>Abendprotokoll: Bewegung, Ernährung, Achtsamkeit, Medikamenten</a:t>
            </a:r>
          </a:p>
          <a:p>
            <a:pPr marL="742950" lvl="1" indent="-285750">
              <a:buFont typeface="Arial" panose="020B0604020202020204" pitchFamily="34" charset="0"/>
              <a:buChar char="•"/>
            </a:pPr>
            <a:r>
              <a:rPr lang="de-DE" b="0" i="0" dirty="0">
                <a:solidFill>
                  <a:srgbClr val="303030"/>
                </a:solidFill>
                <a:effectLst/>
                <a:latin typeface="Bundes Sans"/>
              </a:rPr>
              <a:t>Blutdruckprotokoll:  täglich </a:t>
            </a:r>
            <a:endParaRPr lang="de-DE" dirty="0">
              <a:solidFill>
                <a:srgbClr val="303030"/>
              </a:solidFill>
              <a:latin typeface="Bundes Sans"/>
            </a:endParaRPr>
          </a:p>
          <a:p>
            <a:pPr marL="285750" indent="-285750">
              <a:buFont typeface="Arial" panose="020B0604020202020204" pitchFamily="34" charset="0"/>
              <a:buChar char="•"/>
            </a:pPr>
            <a:r>
              <a:rPr lang="de-DE" b="1" i="0" dirty="0">
                <a:solidFill>
                  <a:srgbClr val="303030"/>
                </a:solidFill>
                <a:effectLst/>
                <a:latin typeface="Bundes Sans"/>
              </a:rPr>
              <a:t>Module</a:t>
            </a:r>
            <a:r>
              <a:rPr lang="de-DE" b="0" i="0" dirty="0">
                <a:solidFill>
                  <a:srgbClr val="303030"/>
                </a:solidFill>
                <a:effectLst/>
                <a:latin typeface="Bundes Sans"/>
              </a:rPr>
              <a:t>:  „Krankheitsbild“, „Behandlung”, „Bewegung”, „Ernährung”, „Genussmittel”, „Stress”, „Achtsamkeit“, „Schlaf”, „Wissenschaftliche Erkenntnisse” und „Entwicklung“.</a:t>
            </a:r>
          </a:p>
          <a:p>
            <a:pPr marL="285750" indent="-285750">
              <a:buFont typeface="Arial" panose="020B0604020202020204" pitchFamily="34" charset="0"/>
              <a:buChar char="•"/>
            </a:pPr>
            <a:r>
              <a:rPr lang="de-DE" b="1" i="0" dirty="0">
                <a:solidFill>
                  <a:srgbClr val="303030"/>
                </a:solidFill>
                <a:effectLst/>
                <a:latin typeface="Bundes Sans"/>
              </a:rPr>
              <a:t>Quiz</a:t>
            </a:r>
            <a:r>
              <a:rPr lang="de-DE" b="0" i="0" dirty="0">
                <a:solidFill>
                  <a:srgbClr val="303030"/>
                </a:solidFill>
                <a:effectLst/>
                <a:latin typeface="Bundes Sans"/>
              </a:rPr>
              <a:t>: Interaktive Quizze sorgen für eine Festigung des Wissens.</a:t>
            </a:r>
          </a:p>
          <a:p>
            <a:pPr marL="285750" indent="-285750">
              <a:buFont typeface="Arial" panose="020B0604020202020204" pitchFamily="34" charset="0"/>
              <a:buChar char="•"/>
            </a:pPr>
            <a:r>
              <a:rPr lang="de-DE" b="1" i="0" dirty="0">
                <a:solidFill>
                  <a:srgbClr val="303030"/>
                </a:solidFill>
                <a:effectLst/>
                <a:latin typeface="Bundes Sans"/>
              </a:rPr>
              <a:t>Praktische Übungen</a:t>
            </a:r>
            <a:r>
              <a:rPr lang="de-DE" b="0" i="0" dirty="0">
                <a:solidFill>
                  <a:srgbClr val="303030"/>
                </a:solidFill>
                <a:effectLst/>
                <a:latin typeface="Bundes Sans"/>
              </a:rPr>
              <a:t>: Achtsamkeitsübungen wie „Atem-Meditation” und „Body Scan”</a:t>
            </a:r>
            <a:endParaRPr lang="de-DE" dirty="0">
              <a:solidFill>
                <a:srgbClr val="303030"/>
              </a:solidFill>
              <a:latin typeface="Bundes Sans"/>
            </a:endParaRPr>
          </a:p>
          <a:p>
            <a:pPr marL="285750" indent="-285750">
              <a:buFont typeface="Arial" panose="020B0604020202020204" pitchFamily="34" charset="0"/>
              <a:buChar char="•"/>
            </a:pPr>
            <a:r>
              <a:rPr lang="de-DE" b="1" i="0" dirty="0">
                <a:solidFill>
                  <a:srgbClr val="303030"/>
                </a:solidFill>
                <a:effectLst/>
                <a:latin typeface="Bundes Sans"/>
              </a:rPr>
              <a:t>Rezeptbuch</a:t>
            </a:r>
            <a:r>
              <a:rPr lang="de-DE" b="0" i="0" dirty="0">
                <a:solidFill>
                  <a:srgbClr val="303030"/>
                </a:solidFill>
                <a:effectLst/>
                <a:latin typeface="Bundes Sans"/>
              </a:rPr>
              <a:t>: DASH-Diät zur Senkung des Blutdrucks</a:t>
            </a:r>
          </a:p>
        </p:txBody>
      </p:sp>
      <p:pic>
        <p:nvPicPr>
          <p:cNvPr id="9" name="Grafik 8">
            <a:extLst>
              <a:ext uri="{FF2B5EF4-FFF2-40B4-BE49-F238E27FC236}">
                <a16:creationId xmlns:a16="http://schemas.microsoft.com/office/drawing/2014/main" id="{F0FEB81F-5DDB-87F2-8C51-5A086338F9BD}"/>
              </a:ext>
            </a:extLst>
          </p:cNvPr>
          <p:cNvPicPr>
            <a:picLocks noChangeAspect="1"/>
          </p:cNvPicPr>
          <p:nvPr/>
        </p:nvPicPr>
        <p:blipFill>
          <a:blip r:embed="rId3"/>
          <a:stretch>
            <a:fillRect/>
          </a:stretch>
        </p:blipFill>
        <p:spPr>
          <a:xfrm>
            <a:off x="431540" y="931110"/>
            <a:ext cx="8496944" cy="5307322"/>
          </a:xfrm>
          <a:prstGeom prst="rect">
            <a:avLst/>
          </a:prstGeom>
        </p:spPr>
      </p:pic>
      <p:sp>
        <p:nvSpPr>
          <p:cNvPr id="11" name="Textfeld 10">
            <a:extLst>
              <a:ext uri="{FF2B5EF4-FFF2-40B4-BE49-F238E27FC236}">
                <a16:creationId xmlns:a16="http://schemas.microsoft.com/office/drawing/2014/main" id="{4EAC5729-FCF8-44A6-434F-402D7D982CB7}"/>
              </a:ext>
            </a:extLst>
          </p:cNvPr>
          <p:cNvSpPr txBox="1"/>
          <p:nvPr/>
        </p:nvSpPr>
        <p:spPr>
          <a:xfrm>
            <a:off x="1835696" y="6477919"/>
            <a:ext cx="5800537" cy="455446"/>
          </a:xfrm>
          <a:prstGeom prst="rect">
            <a:avLst/>
          </a:prstGeom>
          <a:noFill/>
        </p:spPr>
        <p:txBody>
          <a:bodyPr wrap="square">
            <a:spAutoFit/>
          </a:bodyPr>
          <a:lstStyle>
            <a:defPPr>
              <a:defRPr lang="de-DE"/>
            </a:defPPr>
            <a:lvl1pPr algn="r">
              <a:defRPr sz="1100" b="1" i="0">
                <a:solidFill>
                  <a:srgbClr val="00799B"/>
                </a:solidFill>
                <a:effectLst/>
                <a:latin typeface="ff-scala-sans-pro"/>
              </a:defRPr>
            </a:lvl1pPr>
          </a:lstStyle>
          <a:p>
            <a:r>
              <a:rPr lang="de-DE" dirty="0">
                <a:hlinkClick r:id="rId4">
                  <a:extLst>
                    <a:ext uri="{A12FA001-AC4F-418D-AE19-62706E023703}">
                      <ahyp:hlinkClr xmlns:ahyp="http://schemas.microsoft.com/office/drawing/2018/hyperlinkcolor" val="tx"/>
                    </a:ext>
                  </a:extLst>
                </a:hlinkClick>
              </a:rPr>
              <a:t>https://www.youtube.com/watch?v=pWGcUejoZZ4</a:t>
            </a:r>
            <a:r>
              <a:rPr lang="de-DE" dirty="0"/>
              <a:t> </a:t>
            </a:r>
            <a:br>
              <a:rPr lang="de-DE" dirty="0"/>
            </a:br>
            <a:endParaRPr lang="de-DE" dirty="0"/>
          </a:p>
        </p:txBody>
      </p:sp>
    </p:spTree>
    <p:extLst>
      <p:ext uri="{BB962C8B-B14F-4D97-AF65-F5344CB8AC3E}">
        <p14:creationId xmlns:p14="http://schemas.microsoft.com/office/powerpoint/2010/main" val="782865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43FDFE4-5756-3D1C-D6DA-C90A03C5E23C}"/>
              </a:ext>
            </a:extLst>
          </p:cNvPr>
          <p:cNvSpPr>
            <a:spLocks noGrp="1"/>
          </p:cNvSpPr>
          <p:nvPr>
            <p:ph type="title"/>
          </p:nvPr>
        </p:nvSpPr>
        <p:spPr/>
        <p:txBody>
          <a:bodyPr/>
          <a:lstStyle/>
          <a:p>
            <a:r>
              <a:rPr lang="de-DE" dirty="0"/>
              <a:t>Information zur Blutdruckkontrolle essentiell</a:t>
            </a:r>
          </a:p>
        </p:txBody>
      </p:sp>
      <p:pic>
        <p:nvPicPr>
          <p:cNvPr id="5" name="Grafik 4">
            <a:extLst>
              <a:ext uri="{FF2B5EF4-FFF2-40B4-BE49-F238E27FC236}">
                <a16:creationId xmlns:a16="http://schemas.microsoft.com/office/drawing/2014/main" id="{8B820542-9B0F-5C15-B0D0-2E97A933211F}"/>
              </a:ext>
            </a:extLst>
          </p:cNvPr>
          <p:cNvPicPr>
            <a:picLocks noChangeAspect="1"/>
          </p:cNvPicPr>
          <p:nvPr/>
        </p:nvPicPr>
        <p:blipFill>
          <a:blip r:embed="rId3"/>
          <a:stretch>
            <a:fillRect/>
          </a:stretch>
        </p:blipFill>
        <p:spPr>
          <a:xfrm>
            <a:off x="745277" y="980728"/>
            <a:ext cx="7072625" cy="3317571"/>
          </a:xfrm>
          <a:prstGeom prst="rect">
            <a:avLst/>
          </a:prstGeom>
        </p:spPr>
      </p:pic>
      <p:pic>
        <p:nvPicPr>
          <p:cNvPr id="7" name="Grafik 6">
            <a:extLst>
              <a:ext uri="{FF2B5EF4-FFF2-40B4-BE49-F238E27FC236}">
                <a16:creationId xmlns:a16="http://schemas.microsoft.com/office/drawing/2014/main" id="{187C43FB-6823-F232-20C1-E23D9D5B0A28}"/>
              </a:ext>
            </a:extLst>
          </p:cNvPr>
          <p:cNvPicPr>
            <a:picLocks noChangeAspect="1"/>
          </p:cNvPicPr>
          <p:nvPr/>
        </p:nvPicPr>
        <p:blipFill>
          <a:blip r:embed="rId4"/>
          <a:stretch>
            <a:fillRect/>
          </a:stretch>
        </p:blipFill>
        <p:spPr>
          <a:xfrm>
            <a:off x="627152" y="4221088"/>
            <a:ext cx="7230484" cy="2038635"/>
          </a:xfrm>
          <a:prstGeom prst="rect">
            <a:avLst/>
          </a:prstGeom>
        </p:spPr>
      </p:pic>
      <p:sp>
        <p:nvSpPr>
          <p:cNvPr id="9" name="Textfeld 8">
            <a:extLst>
              <a:ext uri="{FF2B5EF4-FFF2-40B4-BE49-F238E27FC236}">
                <a16:creationId xmlns:a16="http://schemas.microsoft.com/office/drawing/2014/main" id="{A7CB4D65-2EEA-5B99-A80F-0087F790ADA8}"/>
              </a:ext>
            </a:extLst>
          </p:cNvPr>
          <p:cNvSpPr txBox="1"/>
          <p:nvPr/>
        </p:nvSpPr>
        <p:spPr>
          <a:xfrm>
            <a:off x="745277" y="6381328"/>
            <a:ext cx="6862143" cy="454355"/>
          </a:xfrm>
          <a:prstGeom prst="rect">
            <a:avLst/>
          </a:prstGeom>
          <a:noFill/>
        </p:spPr>
        <p:txBody>
          <a:bodyPr wrap="square">
            <a:spAutoFit/>
          </a:bodyPr>
          <a:lstStyle/>
          <a:p>
            <a:pPr algn="r"/>
            <a:r>
              <a:rPr lang="en-US" sz="1100" b="0" i="0" dirty="0">
                <a:solidFill>
                  <a:srgbClr val="00799B"/>
                </a:solidFill>
                <a:effectLst/>
                <a:latin typeface="ff-scala-sans-pro"/>
              </a:rPr>
              <a:t>Clapham E et al. </a:t>
            </a:r>
            <a:r>
              <a:rPr lang="en-US" sz="1100" b="1" i="0" dirty="0">
                <a:solidFill>
                  <a:srgbClr val="00799B"/>
                </a:solidFill>
                <a:effectLst/>
                <a:latin typeface="ff-scala-sans-pro"/>
              </a:rPr>
              <a:t>Home blood pressure measurements are not performed according to guidelines and standardized education is urgently needed. </a:t>
            </a:r>
            <a:r>
              <a:rPr lang="en-US" sz="1100" b="0" i="1" dirty="0">
                <a:solidFill>
                  <a:srgbClr val="00799B"/>
                </a:solidFill>
                <a:effectLst/>
                <a:latin typeface="ff-scala-sans-pro"/>
              </a:rPr>
              <a:t>Hypertension</a:t>
            </a:r>
            <a:r>
              <a:rPr lang="en-US" sz="1100" b="0" i="0" dirty="0">
                <a:solidFill>
                  <a:srgbClr val="00799B"/>
                </a:solidFill>
                <a:effectLst/>
                <a:latin typeface="ff-scala-sans-pro"/>
              </a:rPr>
              <a:t> 2025 Jan; 82:149.</a:t>
            </a:r>
            <a:endParaRPr lang="de-DE" sz="1100" dirty="0">
              <a:solidFill>
                <a:srgbClr val="00799B"/>
              </a:solidFill>
            </a:endParaRPr>
          </a:p>
        </p:txBody>
      </p:sp>
    </p:spTree>
    <p:extLst>
      <p:ext uri="{BB962C8B-B14F-4D97-AF65-F5344CB8AC3E}">
        <p14:creationId xmlns:p14="http://schemas.microsoft.com/office/powerpoint/2010/main" val="123803429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21071" y="948947"/>
            <a:ext cx="8261980" cy="5200791"/>
          </a:xfrm>
          <a:prstGeom prst="rect">
            <a:avLst/>
          </a:prstGeom>
        </p:spPr>
      </p:pic>
      <p:sp>
        <p:nvSpPr>
          <p:cNvPr id="3" name="Titel 2"/>
          <p:cNvSpPr>
            <a:spLocks noGrp="1"/>
          </p:cNvSpPr>
          <p:nvPr>
            <p:ph type="title"/>
          </p:nvPr>
        </p:nvSpPr>
        <p:spPr/>
        <p:txBody>
          <a:bodyPr/>
          <a:lstStyle/>
          <a:p>
            <a:r>
              <a:rPr lang="de-DE" dirty="0"/>
              <a:t>Selbst ist der Patient …</a:t>
            </a:r>
          </a:p>
        </p:txBody>
      </p:sp>
      <p:sp>
        <p:nvSpPr>
          <p:cNvPr id="5" name="Rechteck 4"/>
          <p:cNvSpPr/>
          <p:nvPr/>
        </p:nvSpPr>
        <p:spPr>
          <a:xfrm>
            <a:off x="-108520" y="6142818"/>
            <a:ext cx="7745691" cy="701731"/>
          </a:xfrm>
          <a:prstGeom prst="rect">
            <a:avLst/>
          </a:prstGeom>
        </p:spPr>
        <p:txBody>
          <a:bodyPr wrap="square">
            <a:spAutoFit/>
          </a:bodyPr>
          <a:lstStyle/>
          <a:p>
            <a:pPr algn="r"/>
            <a:r>
              <a:rPr lang="de-DE" sz="1200" dirty="0" err="1">
                <a:solidFill>
                  <a:schemeClr val="accent1"/>
                </a:solidFill>
                <a:latin typeface="+mj-lt"/>
              </a:rPr>
              <a:t>McManus</a:t>
            </a:r>
            <a:r>
              <a:rPr lang="de-DE" sz="1200" dirty="0">
                <a:solidFill>
                  <a:schemeClr val="accent1"/>
                </a:solidFill>
                <a:latin typeface="+mj-lt"/>
              </a:rPr>
              <a:t> RJ et al </a:t>
            </a:r>
            <a:r>
              <a:rPr lang="en-US" sz="1200" dirty="0">
                <a:solidFill>
                  <a:schemeClr val="accent1"/>
                </a:solidFill>
                <a:latin typeface="+mj-lt"/>
              </a:rPr>
              <a:t>: </a:t>
            </a:r>
            <a:r>
              <a:rPr lang="en-US" sz="1200" b="1" dirty="0">
                <a:solidFill>
                  <a:schemeClr val="accent1"/>
                </a:solidFill>
                <a:latin typeface="+mj-lt"/>
              </a:rPr>
              <a:t>Effect of self-monitoring and medication self-titration on systolic blood pressure in hypertensive patients at high risk of cardiovascular disease: The TASMIN-SR randomized clinical trial. </a:t>
            </a:r>
            <a:r>
              <a:rPr lang="en-US" sz="1200" dirty="0">
                <a:solidFill>
                  <a:schemeClr val="accent1"/>
                </a:solidFill>
                <a:latin typeface="+mj-lt"/>
              </a:rPr>
              <a:t>JAMA 312: 799–808, 2014</a:t>
            </a:r>
            <a:endParaRPr lang="de-DE" sz="1200" dirty="0">
              <a:solidFill>
                <a:schemeClr val="accent1"/>
              </a:solidFill>
              <a:latin typeface="+mj-lt"/>
            </a:endParaRPr>
          </a:p>
        </p:txBody>
      </p:sp>
      <p:sp>
        <p:nvSpPr>
          <p:cNvPr id="6" name="Rechteck 5"/>
          <p:cNvSpPr/>
          <p:nvPr/>
        </p:nvSpPr>
        <p:spPr>
          <a:xfrm>
            <a:off x="5868144" y="2871285"/>
            <a:ext cx="2952328" cy="701731"/>
          </a:xfrm>
          <a:prstGeom prst="rect">
            <a:avLst/>
          </a:prstGeom>
          <a:solidFill>
            <a:schemeClr val="bg1"/>
          </a:solidFill>
          <a:ln w="63500">
            <a:solidFill>
              <a:schemeClr val="accent1"/>
            </a:solidFill>
          </a:ln>
        </p:spPr>
        <p:txBody>
          <a:bodyPr wrap="square">
            <a:spAutoFit/>
          </a:bodyPr>
          <a:lstStyle/>
          <a:p>
            <a:r>
              <a:rPr lang="en-US" sz="3600" b="1" dirty="0">
                <a:latin typeface="+mj-lt"/>
              </a:rPr>
              <a:t>- 9.2 mmHg</a:t>
            </a:r>
            <a:endParaRPr lang="de-DE" sz="3600" b="1" dirty="0">
              <a:latin typeface="+mj-lt"/>
            </a:endParaRPr>
          </a:p>
        </p:txBody>
      </p:sp>
    </p:spTree>
    <p:extLst>
      <p:ext uri="{BB962C8B-B14F-4D97-AF65-F5344CB8AC3E}">
        <p14:creationId xmlns:p14="http://schemas.microsoft.com/office/powerpoint/2010/main" val="23153203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23906" name="Picture 2" descr="http://www.berkeley-wellness-report.de/typo3temp/pics/86534428_Blood_pressure_cuff_919ab6950c.jpg"/>
          <p:cNvPicPr>
            <a:picLocks noChangeAspect="1" noChangeArrowheads="1"/>
          </p:cNvPicPr>
          <p:nvPr/>
        </p:nvPicPr>
        <p:blipFill>
          <a:blip r:embed="rId2" cstate="print"/>
          <a:srcRect/>
          <a:stretch>
            <a:fillRect/>
          </a:stretch>
        </p:blipFill>
        <p:spPr bwMode="auto">
          <a:xfrm>
            <a:off x="-900608" y="-747464"/>
            <a:ext cx="15001664" cy="9361040"/>
          </a:xfrm>
          <a:prstGeom prst="rect">
            <a:avLst/>
          </a:prstGeom>
          <a:noFill/>
        </p:spPr>
      </p:pic>
      <p:sp>
        <p:nvSpPr>
          <p:cNvPr id="5" name="Inhaltsplatzhalter 2"/>
          <p:cNvSpPr txBox="1">
            <a:spLocks/>
          </p:cNvSpPr>
          <p:nvPr/>
        </p:nvSpPr>
        <p:spPr bwMode="auto">
          <a:xfrm>
            <a:off x="1115616" y="4077072"/>
            <a:ext cx="5796136" cy="4176712"/>
          </a:xfrm>
          <a:prstGeom prst="rect">
            <a:avLst/>
          </a:prstGeom>
          <a:noFill/>
          <a:ln w="9525">
            <a:noFill/>
            <a:miter lim="800000"/>
            <a:headEnd/>
            <a:tailEnd/>
          </a:ln>
        </p:spPr>
        <p:txBody>
          <a:bodyPr vert="horz" wrap="square" lIns="72000" tIns="36000" rIns="72000" bIns="3600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de-DE" sz="2400" b="1"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de-DE" sz="2400" b="1"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2400" b="1" i="0" u="none" strike="noStrike" kern="0" cap="none" spc="0" normalizeH="0" baseline="0" noProof="0" dirty="0">
                <a:ln>
                  <a:noFill/>
                </a:ln>
                <a:solidFill>
                  <a:schemeClr val="tx1"/>
                </a:solidFill>
                <a:effectLst/>
                <a:uLnTx/>
                <a:uFillTx/>
                <a:latin typeface="+mn-lt"/>
                <a:ea typeface="+mn-ea"/>
                <a:cs typeface="+mn-cs"/>
              </a:rPr>
              <a:t>Prise (</a:t>
            </a:r>
            <a:r>
              <a:rPr kumimoji="0" lang="de-DE" sz="2400" b="1" i="0" u="none" strike="noStrike" kern="0" cap="none" spc="0" normalizeH="0" baseline="0" noProof="0" dirty="0" err="1">
                <a:ln>
                  <a:noFill/>
                </a:ln>
                <a:solidFill>
                  <a:schemeClr val="tx1"/>
                </a:solidFill>
                <a:effectLst/>
                <a:uLnTx/>
                <a:uFillTx/>
                <a:latin typeface="+mn-lt"/>
                <a:ea typeface="+mn-ea"/>
                <a:cs typeface="+mn-cs"/>
              </a:rPr>
              <a:t>Pr</a:t>
            </a:r>
            <a:r>
              <a:rPr kumimoji="0" lang="de-DE" sz="2400" b="1" i="0" u="none" strike="noStrike" kern="0" cap="none" spc="0" normalizeH="0" baseline="0" noProof="0" dirty="0">
                <a:ln>
                  <a:noFill/>
                </a:ln>
                <a:solidFill>
                  <a:schemeClr val="tx1"/>
                </a:solidFill>
                <a:effectLst/>
                <a:uLnTx/>
                <a:uFillTx/>
                <a:latin typeface="+mn-lt"/>
                <a:ea typeface="+mn-ea"/>
                <a:cs typeface="+mn-cs"/>
              </a:rPr>
              <a:t>.)</a:t>
            </a:r>
            <a:r>
              <a:rPr kumimoji="0" lang="de-DE" sz="2400" b="0" i="0" u="none" strike="noStrike" kern="0" cap="none" spc="0" normalizeH="0" baseline="0" noProof="0" dirty="0">
                <a:ln>
                  <a:noFill/>
                </a:ln>
                <a:solidFill>
                  <a:schemeClr val="tx1"/>
                </a:solidFill>
                <a:effectLst/>
                <a:uLnTx/>
                <a:uFillTx/>
                <a:latin typeface="+mn-lt"/>
                <a:ea typeface="+mn-ea"/>
                <a:cs typeface="+mn-cs"/>
              </a:rPr>
              <a:t> 			≘ 	0,05 g</a:t>
            </a:r>
            <a:r>
              <a:rPr kumimoji="0" lang="de-DE" sz="2400" b="1" i="0" u="none" strike="noStrike" kern="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2400" b="1" i="0" u="none" strike="noStrike" kern="0" cap="none" spc="0" normalizeH="0" baseline="0" noProof="0" dirty="0">
                <a:ln>
                  <a:noFill/>
                </a:ln>
                <a:solidFill>
                  <a:schemeClr val="tx1"/>
                </a:solidFill>
                <a:effectLst/>
                <a:uLnTx/>
                <a:uFillTx/>
                <a:latin typeface="+mn-lt"/>
                <a:ea typeface="+mn-ea"/>
                <a:cs typeface="+mn-cs"/>
              </a:rPr>
              <a:t>Messerspitze (</a:t>
            </a:r>
            <a:r>
              <a:rPr kumimoji="0" lang="de-DE" sz="2400" b="1" i="0" u="none" strike="noStrike" kern="0" cap="none" spc="0" normalizeH="0" baseline="0" noProof="0" dirty="0" err="1">
                <a:ln>
                  <a:noFill/>
                </a:ln>
                <a:solidFill>
                  <a:schemeClr val="tx1"/>
                </a:solidFill>
                <a:effectLst/>
                <a:uLnTx/>
                <a:uFillTx/>
                <a:latin typeface="+mn-lt"/>
                <a:ea typeface="+mn-ea"/>
                <a:cs typeface="+mn-cs"/>
              </a:rPr>
              <a:t>Msp</a:t>
            </a:r>
            <a:r>
              <a:rPr kumimoji="0" lang="de-DE" sz="2400" b="1" i="0" u="none" strike="noStrike" kern="0" cap="none" spc="0" normalizeH="0" baseline="0" noProof="0" dirty="0">
                <a:ln>
                  <a:noFill/>
                </a:ln>
                <a:solidFill>
                  <a:schemeClr val="tx1"/>
                </a:solidFill>
                <a:effectLst/>
                <a:uLnTx/>
                <a:uFillTx/>
                <a:latin typeface="+mn-lt"/>
                <a:ea typeface="+mn-ea"/>
                <a:cs typeface="+mn-cs"/>
              </a:rPr>
              <a:t>.)</a:t>
            </a:r>
            <a:r>
              <a:rPr kumimoji="0" lang="de-DE" sz="2400" b="0" i="0" u="none" strike="noStrike" kern="0" cap="none" spc="0" normalizeH="0" baseline="0" noProof="0" dirty="0">
                <a:ln>
                  <a:noFill/>
                </a:ln>
                <a:solidFill>
                  <a:schemeClr val="tx1"/>
                </a:solidFill>
                <a:effectLst/>
                <a:uLnTx/>
                <a:uFillTx/>
                <a:latin typeface="+mn-lt"/>
                <a:ea typeface="+mn-ea"/>
                <a:cs typeface="+mn-cs"/>
              </a:rPr>
              <a:t> 	≘ 	0,25 g </a:t>
            </a:r>
            <a:endParaRPr kumimoji="0" lang="de-DE" sz="2400" b="1"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2400" b="1" i="0" u="none" strike="noStrike" kern="0" cap="none" spc="0" normalizeH="0" baseline="0" noProof="0" dirty="0" err="1">
                <a:ln>
                  <a:noFill/>
                </a:ln>
                <a:solidFill>
                  <a:schemeClr val="tx1"/>
                </a:solidFill>
                <a:effectLst/>
                <a:uLnTx/>
                <a:uFillTx/>
                <a:latin typeface="+mn-lt"/>
                <a:ea typeface="+mn-ea"/>
                <a:cs typeface="+mn-cs"/>
              </a:rPr>
              <a:t>gestr</a:t>
            </a:r>
            <a:r>
              <a:rPr kumimoji="0" lang="de-DE" sz="2400" b="1" i="0" u="none" strike="noStrike" kern="0" cap="none" spc="0" normalizeH="0" baseline="0" noProof="0" dirty="0">
                <a:ln>
                  <a:noFill/>
                </a:ln>
                <a:solidFill>
                  <a:schemeClr val="tx1"/>
                </a:solidFill>
                <a:effectLst/>
                <a:uLnTx/>
                <a:uFillTx/>
                <a:latin typeface="+mn-lt"/>
                <a:ea typeface="+mn-ea"/>
                <a:cs typeface="+mn-cs"/>
              </a:rPr>
              <a:t>. Teelöffel (TL)</a:t>
            </a:r>
            <a:r>
              <a:rPr kumimoji="0" lang="de-DE" sz="2400" b="0" i="0" u="none" strike="noStrike" kern="0" cap="none" spc="0" normalizeH="0" baseline="0" noProof="0" dirty="0">
                <a:ln>
                  <a:noFill/>
                </a:ln>
                <a:solidFill>
                  <a:schemeClr val="tx1"/>
                </a:solidFill>
                <a:effectLst/>
                <a:uLnTx/>
                <a:uFillTx/>
                <a:latin typeface="+mn-lt"/>
                <a:ea typeface="+mn-ea"/>
                <a:cs typeface="+mn-cs"/>
              </a:rPr>
              <a:t> 	≘ 	5  g  </a:t>
            </a:r>
            <a:endParaRPr kumimoji="0" lang="de-DE" sz="2400" b="1"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2400" b="1" i="0" u="none" strike="noStrike" kern="0" cap="none" spc="0" normalizeH="0" baseline="0" noProof="0" dirty="0" err="1">
                <a:ln>
                  <a:noFill/>
                </a:ln>
                <a:solidFill>
                  <a:schemeClr val="tx1"/>
                </a:solidFill>
                <a:effectLst/>
                <a:uLnTx/>
                <a:uFillTx/>
                <a:latin typeface="+mn-lt"/>
                <a:ea typeface="+mn-ea"/>
                <a:cs typeface="+mn-cs"/>
              </a:rPr>
              <a:t>gestr</a:t>
            </a:r>
            <a:r>
              <a:rPr kumimoji="0" lang="de-DE" sz="2400" b="1" i="0" u="none" strike="noStrike" kern="0" cap="none" spc="0" normalizeH="0" baseline="0" noProof="0" dirty="0">
                <a:ln>
                  <a:noFill/>
                </a:ln>
                <a:solidFill>
                  <a:schemeClr val="tx1"/>
                </a:solidFill>
                <a:effectLst/>
                <a:uLnTx/>
                <a:uFillTx/>
                <a:latin typeface="+mn-lt"/>
                <a:ea typeface="+mn-ea"/>
                <a:cs typeface="+mn-cs"/>
              </a:rPr>
              <a:t>. Esslöffel (EL)</a:t>
            </a:r>
            <a:r>
              <a:rPr kumimoji="0" lang="de-DE" sz="2400" b="0" i="0" u="none" strike="noStrike" kern="0" cap="none" spc="0" normalizeH="0" baseline="0" noProof="0" dirty="0">
                <a:ln>
                  <a:noFill/>
                </a:ln>
                <a:solidFill>
                  <a:schemeClr val="tx1"/>
                </a:solidFill>
                <a:effectLst/>
                <a:uLnTx/>
                <a:uFillTx/>
                <a:latin typeface="+mn-lt"/>
                <a:ea typeface="+mn-ea"/>
                <a:cs typeface="+mn-cs"/>
              </a:rPr>
              <a:t> 	≘ 	15 g</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de-DE" sz="2400" b="1" i="0" u="none" strike="noStrike" kern="0" cap="none" spc="0" normalizeH="0" baseline="0" noProof="0" dirty="0">
              <a:ln>
                <a:noFill/>
              </a:ln>
              <a:solidFill>
                <a:schemeClr val="tx1"/>
              </a:solidFill>
              <a:effectLst/>
              <a:uLnTx/>
              <a:uFillTx/>
              <a:latin typeface="+mn-lt"/>
              <a:ea typeface="+mn-ea"/>
              <a:cs typeface="+mn-cs"/>
            </a:endParaRPr>
          </a:p>
        </p:txBody>
      </p:sp>
      <p:sp>
        <p:nvSpPr>
          <p:cNvPr id="6" name="Titel 1"/>
          <p:cNvSpPr txBox="1">
            <a:spLocks/>
          </p:cNvSpPr>
          <p:nvPr/>
        </p:nvSpPr>
        <p:spPr bwMode="auto">
          <a:xfrm>
            <a:off x="692150" y="628650"/>
            <a:ext cx="7920038" cy="649288"/>
          </a:xfrm>
          <a:prstGeom prst="rect">
            <a:avLst/>
          </a:prstGeom>
          <a:noFill/>
          <a:ln w="9525">
            <a:noFill/>
            <a:miter lim="800000"/>
            <a:headEnd/>
            <a:tailEnd/>
          </a:ln>
        </p:spPr>
        <p:txBody>
          <a:bodyPr vert="horz" wrap="square" lIns="72000" tIns="36000" rIns="72000" bIns="360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3600" b="1" i="0" u="none" strike="noStrike" kern="0" cap="none" spc="0" normalizeH="0" baseline="0" noProof="0">
                <a:ln>
                  <a:noFill/>
                </a:ln>
                <a:solidFill>
                  <a:schemeClr val="tx2"/>
                </a:solidFill>
                <a:effectLst/>
                <a:uLnTx/>
                <a:uFillTx/>
                <a:latin typeface="+mj-lt"/>
                <a:ea typeface="+mj-ea"/>
                <a:cs typeface="+mj-cs"/>
              </a:rPr>
              <a:t>Salz</a:t>
            </a:r>
            <a:endParaRPr kumimoji="0" lang="de-DE" sz="3600" b="1" i="0" u="none" strike="noStrike" kern="0" cap="none" spc="0" normalizeH="0" baseline="0" noProof="0" dirty="0">
              <a:ln>
                <a:noFill/>
              </a:ln>
              <a:solidFill>
                <a:schemeClr val="tx2"/>
              </a:solidFill>
              <a:effectLst/>
              <a:uLnTx/>
              <a:uFillTx/>
              <a:latin typeface="+mj-lt"/>
              <a:ea typeface="+mj-ea"/>
              <a:cs typeface="+mj-cs"/>
            </a:endParaRPr>
          </a:p>
        </p:txBody>
      </p:sp>
      <p:sp>
        <p:nvSpPr>
          <p:cNvPr id="7" name="Textfeld 6"/>
          <p:cNvSpPr txBox="1"/>
          <p:nvPr/>
        </p:nvSpPr>
        <p:spPr>
          <a:xfrm>
            <a:off x="1619672" y="2492896"/>
            <a:ext cx="8064896" cy="2255810"/>
          </a:xfrm>
          <a:prstGeom prst="rect">
            <a:avLst/>
          </a:prstGeom>
          <a:solidFill>
            <a:schemeClr val="bg1">
              <a:alpha val="70000"/>
            </a:schemeClr>
          </a:solidFill>
        </p:spPr>
        <p:txBody>
          <a:bodyPr wrap="square" rtlCol="0">
            <a:spAutoFit/>
          </a:bodyPr>
          <a:lstStyle/>
          <a:p>
            <a:pPr algn="ctr"/>
            <a:r>
              <a:rPr lang="de-DE" sz="4000" b="1" dirty="0">
                <a:solidFill>
                  <a:srgbClr val="FF0000"/>
                </a:solidFill>
              </a:rPr>
              <a:t>Durchschnittlicher Salzkonsum </a:t>
            </a:r>
            <a:br>
              <a:rPr lang="de-DE" sz="4000" b="1" dirty="0">
                <a:solidFill>
                  <a:srgbClr val="FF0000"/>
                </a:solidFill>
              </a:rPr>
            </a:br>
            <a:r>
              <a:rPr lang="de-DE" sz="4000" b="1" dirty="0">
                <a:solidFill>
                  <a:srgbClr val="FF0000"/>
                </a:solidFill>
              </a:rPr>
              <a:t>in Deutschland:</a:t>
            </a:r>
          </a:p>
          <a:p>
            <a:pPr algn="ctr"/>
            <a:r>
              <a:rPr lang="de-DE" sz="4000" b="1" dirty="0">
                <a:solidFill>
                  <a:srgbClr val="FF0000"/>
                </a:solidFill>
              </a:rPr>
              <a:t>8-12 Gramm</a:t>
            </a:r>
          </a:p>
        </p:txBody>
      </p:sp>
    </p:spTree>
    <p:extLst>
      <p:ext uri="{BB962C8B-B14F-4D97-AF65-F5344CB8AC3E}">
        <p14:creationId xmlns:p14="http://schemas.microsoft.com/office/powerpoint/2010/main" val="2101646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Natrium</a:t>
            </a:r>
          </a:p>
        </p:txBody>
      </p:sp>
      <p:sp>
        <p:nvSpPr>
          <p:cNvPr id="3" name="Inhaltsplatzhalter 2"/>
          <p:cNvSpPr>
            <a:spLocks noGrp="1"/>
          </p:cNvSpPr>
          <p:nvPr>
            <p:ph idx="1"/>
          </p:nvPr>
        </p:nvSpPr>
        <p:spPr/>
        <p:txBody>
          <a:bodyPr/>
          <a:lstStyle/>
          <a:p>
            <a:r>
              <a:rPr lang="de-DE" dirty="0"/>
              <a:t>Kochsalzkonsum  ~ 10 g täglich </a:t>
            </a:r>
          </a:p>
          <a:p>
            <a:pPr>
              <a:buFont typeface="Wingdings"/>
              <a:buChar char="à"/>
            </a:pPr>
            <a:r>
              <a:rPr lang="de-DE" dirty="0"/>
              <a:t>10 g NaCl = 4 g Na = 170 mmol Na</a:t>
            </a:r>
          </a:p>
          <a:p>
            <a:endParaRPr lang="de-DE" dirty="0"/>
          </a:p>
        </p:txBody>
      </p:sp>
      <p:pic>
        <p:nvPicPr>
          <p:cNvPr id="122882" name="Picture 2" descr="http://www.toonsup.de/users/e/egon/das_edle_salz_in_der_suppe_090302_1311.jpg"/>
          <p:cNvPicPr>
            <a:picLocks noChangeAspect="1" noChangeArrowheads="1"/>
          </p:cNvPicPr>
          <p:nvPr/>
        </p:nvPicPr>
        <p:blipFill>
          <a:blip r:embed="rId2" cstate="print"/>
          <a:srcRect/>
          <a:stretch>
            <a:fillRect/>
          </a:stretch>
        </p:blipFill>
        <p:spPr bwMode="auto">
          <a:xfrm>
            <a:off x="1115616" y="2204864"/>
            <a:ext cx="6082756" cy="4531653"/>
          </a:xfrm>
          <a:prstGeom prst="rect">
            <a:avLst/>
          </a:prstGeom>
          <a:noFill/>
        </p:spPr>
      </p:pic>
      <p:sp>
        <p:nvSpPr>
          <p:cNvPr id="5" name="Textfeld 4">
            <a:extLst>
              <a:ext uri="{FF2B5EF4-FFF2-40B4-BE49-F238E27FC236}">
                <a16:creationId xmlns:a16="http://schemas.microsoft.com/office/drawing/2014/main" id="{062528EF-F1E1-1112-E449-A00EA8285F33}"/>
              </a:ext>
            </a:extLst>
          </p:cNvPr>
          <p:cNvSpPr txBox="1"/>
          <p:nvPr/>
        </p:nvSpPr>
        <p:spPr>
          <a:xfrm>
            <a:off x="5004048" y="1478947"/>
            <a:ext cx="4572000" cy="373436"/>
          </a:xfrm>
          <a:prstGeom prst="rect">
            <a:avLst/>
          </a:prstGeom>
          <a:noFill/>
        </p:spPr>
        <p:txBody>
          <a:bodyPr wrap="square">
            <a:spAutoFit/>
          </a:bodyPr>
          <a:lstStyle/>
          <a:p>
            <a:pPr>
              <a:buFont typeface="Wingdings"/>
              <a:buChar char="à"/>
            </a:pPr>
            <a:r>
              <a:rPr lang="de-DE" dirty="0">
                <a:sym typeface="Wingdings" panose="05000000000000000000" pitchFamily="2" charset="2"/>
              </a:rPr>
              <a:t>Volumenbelastung von ca. 1,2 Liter </a:t>
            </a:r>
            <a:endParaRPr lang="de-DE" dirty="0"/>
          </a:p>
        </p:txBody>
      </p:sp>
    </p:spTree>
    <p:extLst>
      <p:ext uri="{BB962C8B-B14F-4D97-AF65-F5344CB8AC3E}">
        <p14:creationId xmlns:p14="http://schemas.microsoft.com/office/powerpoint/2010/main" val="1358276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checkerboard(across)">
                                      <p:cBhvr>
                                        <p:cTn id="7" dur="500"/>
                                        <p:tgtEl>
                                          <p:spTgt spid="12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995738" y="6308725"/>
            <a:ext cx="3798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i-FI" altLang="de-DE" sz="1400">
                <a:solidFill>
                  <a:schemeClr val="bg1"/>
                </a:solidFill>
                <a:cs typeface="Arial" panose="020B0604020202020204" pitchFamily="34" charset="0"/>
              </a:rPr>
              <a:t>Pimenta et al. Hypertension 2009; 54:475-481</a:t>
            </a:r>
            <a:endParaRPr lang="de-DE" altLang="de-DE" sz="1400">
              <a:solidFill>
                <a:schemeClr val="bg1"/>
              </a:solidFill>
              <a:cs typeface="Arial" panose="020B0604020202020204" pitchFamily="34" charset="0"/>
            </a:endParaRPr>
          </a:p>
        </p:txBody>
      </p:sp>
      <p:sp>
        <p:nvSpPr>
          <p:cNvPr id="56323" name="TextBox 4"/>
          <p:cNvSpPr txBox="1">
            <a:spLocks noChangeArrowheads="1"/>
          </p:cNvSpPr>
          <p:nvPr/>
        </p:nvSpPr>
        <p:spPr bwMode="auto">
          <a:xfrm>
            <a:off x="227013" y="361950"/>
            <a:ext cx="8764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2800">
                <a:cs typeface="Arial" panose="020B0604020202020204" pitchFamily="34" charset="0"/>
              </a:rPr>
              <a:t>Bedeutung der Salzzufuhr für die Blutdruckeinstellung</a:t>
            </a:r>
          </a:p>
        </p:txBody>
      </p:sp>
      <p:pic>
        <p:nvPicPr>
          <p:cNvPr id="563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263" y="1277938"/>
            <a:ext cx="7210425"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5"/>
          <p:cNvSpPr>
            <a:spLocks noChangeArrowheads="1"/>
          </p:cNvSpPr>
          <p:nvPr/>
        </p:nvSpPr>
        <p:spPr bwMode="auto">
          <a:xfrm>
            <a:off x="1955800" y="5805488"/>
            <a:ext cx="2471738" cy="215900"/>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56326" name="Rectangle 6"/>
          <p:cNvSpPr>
            <a:spLocks noChangeArrowheads="1"/>
          </p:cNvSpPr>
          <p:nvPr/>
        </p:nvSpPr>
        <p:spPr bwMode="auto">
          <a:xfrm>
            <a:off x="4427538" y="5805488"/>
            <a:ext cx="2471737" cy="215900"/>
          </a:xfrm>
          <a:prstGeom prst="rect">
            <a:avLst/>
          </a:prstGeom>
          <a:solidFill>
            <a:srgbClr val="00FF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56327" name="Rectangle 7"/>
          <p:cNvSpPr>
            <a:spLocks noChangeArrowheads="1"/>
          </p:cNvSpPr>
          <p:nvPr/>
        </p:nvSpPr>
        <p:spPr bwMode="auto">
          <a:xfrm>
            <a:off x="1427163" y="4581525"/>
            <a:ext cx="3240087" cy="503238"/>
          </a:xfrm>
          <a:prstGeom prst="rect">
            <a:avLst/>
          </a:prstGeom>
          <a:solidFill>
            <a:srgbClr val="00FF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56328" name="Rectangle 8"/>
          <p:cNvSpPr>
            <a:spLocks noChangeArrowheads="1"/>
          </p:cNvSpPr>
          <p:nvPr/>
        </p:nvSpPr>
        <p:spPr bwMode="auto">
          <a:xfrm>
            <a:off x="4667250" y="4797425"/>
            <a:ext cx="3217863" cy="503238"/>
          </a:xfrm>
          <a:prstGeom prst="rect">
            <a:avLst/>
          </a:prstGeom>
          <a:solidFill>
            <a:srgbClr val="00FF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56329" name="Rectangle 9"/>
          <p:cNvSpPr>
            <a:spLocks noChangeArrowheads="1"/>
          </p:cNvSpPr>
          <p:nvPr/>
        </p:nvSpPr>
        <p:spPr bwMode="auto">
          <a:xfrm>
            <a:off x="1443038" y="2524125"/>
            <a:ext cx="3240087" cy="503238"/>
          </a:xfrm>
          <a:prstGeom prst="rect">
            <a:avLst/>
          </a:prstGeom>
          <a:solidFill>
            <a:srgbClr val="00FF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56330" name="Rectangle 10"/>
          <p:cNvSpPr>
            <a:spLocks noChangeArrowheads="1"/>
          </p:cNvSpPr>
          <p:nvPr/>
        </p:nvSpPr>
        <p:spPr bwMode="auto">
          <a:xfrm>
            <a:off x="4683125" y="2581275"/>
            <a:ext cx="3217863" cy="503238"/>
          </a:xfrm>
          <a:prstGeom prst="rect">
            <a:avLst/>
          </a:prstGeom>
          <a:solidFill>
            <a:srgbClr val="00FF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56331" name="Rectangle 11"/>
          <p:cNvSpPr>
            <a:spLocks noChangeArrowheads="1"/>
          </p:cNvSpPr>
          <p:nvPr/>
        </p:nvSpPr>
        <p:spPr bwMode="auto">
          <a:xfrm>
            <a:off x="1427163" y="1573213"/>
            <a:ext cx="3240087" cy="776287"/>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56332" name="Rectangle 12"/>
          <p:cNvSpPr>
            <a:spLocks noChangeArrowheads="1"/>
          </p:cNvSpPr>
          <p:nvPr/>
        </p:nvSpPr>
        <p:spPr bwMode="auto">
          <a:xfrm>
            <a:off x="4667250" y="1630363"/>
            <a:ext cx="3217863" cy="776287"/>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56333" name="Rectangle 13"/>
          <p:cNvSpPr>
            <a:spLocks noChangeArrowheads="1"/>
          </p:cNvSpPr>
          <p:nvPr/>
        </p:nvSpPr>
        <p:spPr bwMode="auto">
          <a:xfrm>
            <a:off x="1476375" y="4078288"/>
            <a:ext cx="3455988" cy="503237"/>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56334" name="Rectangle 14"/>
          <p:cNvSpPr>
            <a:spLocks noChangeArrowheads="1"/>
          </p:cNvSpPr>
          <p:nvPr/>
        </p:nvSpPr>
        <p:spPr bwMode="auto">
          <a:xfrm>
            <a:off x="4932363" y="4294188"/>
            <a:ext cx="3001962" cy="503237"/>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2" name="Rechteck 1"/>
          <p:cNvSpPr/>
          <p:nvPr/>
        </p:nvSpPr>
        <p:spPr>
          <a:xfrm>
            <a:off x="52965" y="2835742"/>
            <a:ext cx="4746842" cy="1421928"/>
          </a:xfrm>
          <a:prstGeom prst="rect">
            <a:avLst/>
          </a:prstGeom>
          <a:solidFill>
            <a:schemeClr val="bg1"/>
          </a:solidFill>
          <a:ln w="38100">
            <a:solidFill>
              <a:schemeClr val="accent1"/>
            </a:solidFill>
          </a:ln>
        </p:spPr>
        <p:txBody>
          <a:bodyPr wrap="square">
            <a:spAutoFit/>
          </a:bodyPr>
          <a:lstStyle/>
          <a:p>
            <a:r>
              <a:rPr lang="de-DE" sz="2400" b="1" dirty="0">
                <a:solidFill>
                  <a:srgbClr val="000000"/>
                </a:solidFill>
                <a:latin typeface="Minion Pro"/>
                <a:sym typeface="Wingdings" panose="05000000000000000000" pitchFamily="2" charset="2"/>
              </a:rPr>
              <a:t> </a:t>
            </a:r>
            <a:r>
              <a:rPr lang="de-DE" sz="2400" b="1" dirty="0">
                <a:solidFill>
                  <a:srgbClr val="000000"/>
                </a:solidFill>
                <a:latin typeface="Minion Pro"/>
              </a:rPr>
              <a:t>Patienten wieder „</a:t>
            </a:r>
            <a:r>
              <a:rPr lang="de-DE" sz="2400" b="1" dirty="0" err="1">
                <a:solidFill>
                  <a:srgbClr val="000000"/>
                </a:solidFill>
                <a:latin typeface="Minion Pro"/>
              </a:rPr>
              <a:t>Dipper</a:t>
            </a:r>
            <a:r>
              <a:rPr lang="de-DE" sz="2400" b="1" dirty="0">
                <a:solidFill>
                  <a:srgbClr val="000000"/>
                </a:solidFill>
                <a:latin typeface="Minion Pro"/>
              </a:rPr>
              <a:t>“</a:t>
            </a:r>
            <a:endParaRPr lang="de-DE" sz="2400" dirty="0">
              <a:solidFill>
                <a:srgbClr val="000000"/>
              </a:solidFill>
              <a:latin typeface="Minion Pro"/>
            </a:endParaRPr>
          </a:p>
          <a:p>
            <a:pPr marL="342900" indent="-342900">
              <a:buFont typeface="Wingdings" panose="05000000000000000000" pitchFamily="2" charset="2"/>
              <a:buChar char="à"/>
            </a:pPr>
            <a:r>
              <a:rPr lang="de-DE" sz="2400" b="1" dirty="0">
                <a:solidFill>
                  <a:srgbClr val="000000"/>
                </a:solidFill>
                <a:latin typeface="Minion Pro"/>
              </a:rPr>
              <a:t>Urinnatrium &lt; 100 mmol/Tag !!</a:t>
            </a:r>
            <a:r>
              <a:rPr lang="de-DE" sz="2400" dirty="0">
                <a:solidFill>
                  <a:srgbClr val="000000"/>
                </a:solidFill>
                <a:latin typeface="Minion Pro"/>
              </a:rPr>
              <a:t> Kochsalzkonsums max. 6 g pro Tag</a:t>
            </a:r>
          </a:p>
        </p:txBody>
      </p:sp>
    </p:spTree>
    <p:extLst>
      <p:ext uri="{BB962C8B-B14F-4D97-AF65-F5344CB8AC3E}">
        <p14:creationId xmlns:p14="http://schemas.microsoft.com/office/powerpoint/2010/main" val="1744246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pPr defTabSz="914400"/>
            <a:r>
              <a:t>Figure 1.</a:t>
            </a:r>
          </a:p>
        </p:txBody>
      </p:sp>
      <p:sp>
        <p:nvSpPr>
          <p:cNvPr id="4" name="Text Placeholder 3"/>
          <p:cNvSpPr>
            <a:spLocks noGrp="1"/>
          </p:cNvSpPr>
          <p:nvPr>
            <p:ph type="body" sz="half" idx="2"/>
          </p:nvPr>
        </p:nvSpPr>
        <p:spPr bwMode="white">
          <a:xfrm>
            <a:off x="6245352" y="741578"/>
            <a:ext cx="2432304" cy="1832400"/>
          </a:xfrm>
          <a:ln>
            <a:headEnd type="none"/>
            <a:tailEnd type="none"/>
          </a:ln>
        </p:spPr>
        <p:txBody>
          <a:bodyPr wrap="square" anchor="t"/>
          <a:lstStyle/>
          <a:p>
            <a:pPr algn="l" defTabSz="914400"/>
            <a:r>
              <a:rPr sz="900" u="sng" dirty="0">
                <a:solidFill>
                  <a:srgbClr val="000000"/>
                </a:solidFill>
                <a:latin typeface="Calibri (Body)"/>
                <a:ea typeface="Calibri (Body)"/>
                <a:cs typeface="Calibri (Body)"/>
                <a:hlinkClick r:id="" action="ppaction://hlinkfile"/>
              </a:rPr>
              <a:t>Dietary Protein, Chronic Salt-Sensitive Hypertension, and Kidney Damage</a:t>
            </a:r>
          </a:p>
          <a:p>
            <a:pPr defTabSz="914400"/>
            <a:endParaRPr sz="900" u="sng" dirty="0">
              <a:solidFill>
                <a:srgbClr val="000000"/>
              </a:solidFill>
              <a:latin typeface="Calibri (Body)"/>
              <a:ea typeface="Calibri (Body)"/>
              <a:cs typeface="Calibri (Body)"/>
              <a:hlinkClick r:id="" action="ppaction://hlinkfile"/>
            </a:endParaRPr>
          </a:p>
          <a:p>
            <a:pPr algn="l" defTabSz="914400"/>
            <a:r>
              <a:rPr sz="900" dirty="0">
                <a:solidFill>
                  <a:srgbClr val="000000"/>
                </a:solidFill>
                <a:latin typeface="Calibri (Body)"/>
                <a:ea typeface="Calibri (Body)"/>
                <a:cs typeface="Calibri (Body)"/>
              </a:rPr>
              <a:t>Mattson, David L.; Dasinger, John Henry; Abais-Battad, Justine M.</a:t>
            </a:r>
          </a:p>
          <a:p>
            <a:pPr defTabSz="914400"/>
            <a:endParaRPr sz="900" dirty="0">
              <a:solidFill>
                <a:srgbClr val="000000"/>
              </a:solidFill>
              <a:latin typeface="Calibri (Body)"/>
              <a:ea typeface="Calibri (Body)"/>
              <a:cs typeface="Calibri (Body)"/>
            </a:endParaRPr>
          </a:p>
          <a:p>
            <a:pPr algn="l" defTabSz="914400"/>
            <a:r>
              <a:rPr sz="900" dirty="0">
                <a:solidFill>
                  <a:srgbClr val="000000"/>
                </a:solidFill>
                <a:latin typeface="Calibri (Body)"/>
                <a:ea typeface="Calibri (Body)"/>
                <a:cs typeface="Calibri (Body)"/>
              </a:rPr>
              <a:t>Kidney3604(8):1181-1187, August 2023.</a:t>
            </a:r>
          </a:p>
          <a:p>
            <a:pPr defTabSz="914400"/>
            <a:endParaRPr sz="900" dirty="0">
              <a:solidFill>
                <a:srgbClr val="000000"/>
              </a:solidFill>
              <a:latin typeface="Calibri (Body)"/>
              <a:ea typeface="Calibri (Body)"/>
              <a:cs typeface="Calibri (Body)"/>
            </a:endParaRPr>
          </a:p>
          <a:p>
            <a:pPr algn="l" defTabSz="914400"/>
            <a:r>
              <a:rPr sz="900" dirty="0">
                <a:solidFill>
                  <a:srgbClr val="000000"/>
                </a:solidFill>
                <a:latin typeface="Calibri (Body)"/>
                <a:ea typeface="Calibri (Body)"/>
                <a:cs typeface="Calibri (Body)"/>
              </a:rPr>
              <a:t>doi: 10.34067/KID.0000000000000210</a:t>
            </a:r>
          </a:p>
          <a:p>
            <a:pPr defTabSz="914400"/>
            <a:endParaRPr sz="900" dirty="0">
              <a:solidFill>
                <a:srgbClr val="000000"/>
              </a:solidFill>
              <a:latin typeface="Calibri (Body)"/>
              <a:ea typeface="Calibri (Body)"/>
              <a:cs typeface="Calibri (Body)"/>
            </a:endParaRPr>
          </a:p>
        </p:txBody>
      </p:sp>
      <p:sp>
        <p:nvSpPr>
          <p:cNvPr id="5" name="Footer Placeholder 4"/>
          <p:cNvSpPr>
            <a:spLocks noGrp="1"/>
          </p:cNvSpPr>
          <p:nvPr>
            <p:ph type="ftr" sz="quarter" idx="11"/>
          </p:nvPr>
        </p:nvSpPr>
        <p:spPr bwMode="white">
          <a:ln>
            <a:headEnd type="none"/>
            <a:tailEnd type="none"/>
          </a:ln>
        </p:spPr>
        <p:txBody>
          <a:bodyPr wrap="square"/>
          <a:lstStyle>
            <a:lvl1pPr>
              <a:defRPr sz="900" dirty="0"/>
            </a:lvl1pPr>
          </a:lstStyle>
          <a:p>
            <a:r>
              <a:rPr lang="en-US" dirty="0"/>
              <a:t>Copyright © 2025 Wolters Kluwer. Published by Lippincott Williams &amp; Wilkins.</a:t>
            </a:r>
          </a:p>
        </p:txBody>
      </p:sp>
      <p:sp>
        <p:nvSpPr>
          <p:cNvPr id="6" name="Slide Number Placeholder 5"/>
          <p:cNvSpPr>
            <a:spLocks noGrp="1"/>
          </p:cNvSpPr>
          <p:nvPr>
            <p:ph type="sldNum" sz="quarter" idx="12"/>
          </p:nvPr>
        </p:nvSpPr>
        <p:spPr bwMode="white">
          <a:ln>
            <a:headEnd type="none"/>
            <a:tailEnd type="none"/>
          </a:ln>
        </p:spPr>
        <p:txBody>
          <a:bodyPr wrap="square"/>
          <a:lstStyle>
            <a:lvl1pPr>
              <a:defRPr sz="900" dirty="0"/>
            </a:lvl1pPr>
          </a:lstStyle>
          <a:p>
            <a:fld id="{27A13296-8103-46F4-BA41-F532E14F2100}" type="slidenum">
              <a:rPr lang="en-US" dirty="0"/>
              <a:t>47</a:t>
            </a:fld>
            <a:endParaRPr lang="en-US" dirty="0"/>
          </a:p>
        </p:txBody>
      </p:sp>
      <p:sp>
        <p:nvSpPr>
          <p:cNvPr id="7" name="Text Placeholder 6"/>
          <p:cNvSpPr>
            <a:spLocks noGrp="1"/>
          </p:cNvSpPr>
          <p:nvPr>
            <p:ph type="body" sz="half" idx="13"/>
          </p:nvPr>
        </p:nvSpPr>
        <p:spPr bwMode="white">
          <a:xfrm>
            <a:off x="6245352" y="2743200"/>
            <a:ext cx="2432304" cy="2889504"/>
          </a:xfrm>
          <a:ln>
            <a:headEnd type="none"/>
            <a:tailEnd type="none"/>
          </a:ln>
        </p:spPr>
        <p:txBody>
          <a:bodyPr wrap="square" anchor="b"/>
          <a:lstStyle/>
          <a:p>
            <a:pPr algn="l" defTabSz="914400"/>
            <a:r>
              <a:rPr sz="900" dirty="0">
                <a:solidFill>
                  <a:srgbClr val="000000"/>
                </a:solidFill>
                <a:latin typeface="Calibri (Body)"/>
                <a:ea typeface="Calibri (Body)"/>
                <a:cs typeface="Calibri (Body)"/>
              </a:rPr>
              <a:t>Hypothesized role of plant-based and animal-based diets to influence the development of hypertension and associated renal damage. Prohypertensive protein sources (i.e., animal-based) lead to gut dysbiosis and the release of microbial-derived metabolites which activate inflammatory pathways. Activated immune mechanisms subsequently led to an amplification of kidney disease and hypertension. Created with BioRender.com.</a:t>
            </a:r>
          </a:p>
          <a:p>
            <a:pPr defTabSz="914400"/>
            <a:endParaRPr sz="900" dirty="0">
              <a:solidFill>
                <a:srgbClr val="000000"/>
              </a:solidFill>
              <a:latin typeface="Calibri (Body)"/>
              <a:ea typeface="Calibri (Body)"/>
              <a:cs typeface="Calibri (Body)"/>
            </a:endParaRPr>
          </a:p>
        </p:txBody>
      </p:sp>
      <p:pic>
        <p:nvPicPr>
          <p:cNvPr id="8" name="Picture 8"/>
          <p:cNvPicPr>
            <a:picLocks noChangeAspect="1"/>
          </p:cNvPicPr>
          <p:nvPr/>
        </p:nvPicPr>
        <p:blipFill>
          <a:blip r:embed="rId2">
            <a:lum/>
          </a:blip>
          <a:srcRect/>
          <a:stretch>
            <a:fillRect/>
          </a:stretch>
        </p:blipFill>
        <p:spPr bwMode="white">
          <a:xfrm>
            <a:off x="182880" y="5943600"/>
            <a:ext cx="1600200" cy="685800"/>
          </a:xfrm>
          <a:prstGeom prst="rect">
            <a:avLst/>
          </a:prstGeom>
          <a:ln>
            <a:headEnd type="none"/>
            <a:tailEnd type="none"/>
          </a:ln>
        </p:spPr>
      </p:pic>
      <p:pic>
        <p:nvPicPr>
          <p:cNvPr id="9" name="Picture 9"/>
          <p:cNvPicPr>
            <a:picLocks noChangeAspect="1"/>
          </p:cNvPicPr>
          <p:nvPr/>
        </p:nvPicPr>
        <p:blipFill>
          <a:blip r:embed="rId3">
            <a:lum/>
          </a:blip>
          <a:srcRect/>
          <a:stretch>
            <a:fillRect/>
          </a:stretch>
        </p:blipFill>
        <p:spPr bwMode="white">
          <a:xfrm>
            <a:off x="1328338" y="914400"/>
            <a:ext cx="3743325" cy="5029200"/>
          </a:xfrm>
          <a:prstGeom prst="rect">
            <a:avLst/>
          </a:prstGeom>
          <a:ln>
            <a:headEnd type="none"/>
            <a:tailEnd type="none"/>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p:txBody>
          <a:bodyPr lIns="91440" tIns="45720" rIns="91440" bIns="45720"/>
          <a:lstStyle/>
          <a:p>
            <a:pPr eaLnBrk="1" hangingPunct="1"/>
            <a:endParaRPr lang="de-DE" altLang="de-DE"/>
          </a:p>
        </p:txBody>
      </p:sp>
      <p:sp>
        <p:nvSpPr>
          <p:cNvPr id="65539" name="Rectangle 3"/>
          <p:cNvSpPr>
            <a:spLocks noGrp="1" noChangeArrowheads="1"/>
          </p:cNvSpPr>
          <p:nvPr>
            <p:ph type="body" idx="4294967295"/>
          </p:nvPr>
        </p:nvSpPr>
        <p:spPr/>
        <p:txBody>
          <a:bodyPr lIns="91440" tIns="45720" rIns="91440" bIns="45720"/>
          <a:lstStyle/>
          <a:p>
            <a:pPr marL="476250" indent="-476250" eaLnBrk="1" hangingPunct="1"/>
            <a:endParaRPr lang="de-DE" altLang="de-DE"/>
          </a:p>
        </p:txBody>
      </p:sp>
      <p:pic>
        <p:nvPicPr>
          <p:cNvPr id="65540" name="Picture 2" descr="C:\Users\Volker\Desktop\Scans ab 09-2009\Cartoons\Stein - Nebenwirkung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 y="260350"/>
            <a:ext cx="729297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471409"/>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ECC8E2A-366D-2F9C-91E0-016110288EFA}"/>
              </a:ext>
            </a:extLst>
          </p:cNvPr>
          <p:cNvPicPr>
            <a:picLocks noChangeAspect="1"/>
          </p:cNvPicPr>
          <p:nvPr/>
        </p:nvPicPr>
        <p:blipFill>
          <a:blip r:embed="rId3"/>
          <a:stretch>
            <a:fillRect/>
          </a:stretch>
        </p:blipFill>
        <p:spPr>
          <a:xfrm>
            <a:off x="13079" y="800905"/>
            <a:ext cx="9144000" cy="5256190"/>
          </a:xfrm>
          <a:prstGeom prst="rect">
            <a:avLst/>
          </a:prstGeom>
        </p:spPr>
      </p:pic>
      <p:sp>
        <p:nvSpPr>
          <p:cNvPr id="4" name="Titel 3">
            <a:extLst>
              <a:ext uri="{FF2B5EF4-FFF2-40B4-BE49-F238E27FC236}">
                <a16:creationId xmlns:a16="http://schemas.microsoft.com/office/drawing/2014/main" id="{1BF78148-0E2E-2465-F387-44297BF47605}"/>
              </a:ext>
            </a:extLst>
          </p:cNvPr>
          <p:cNvSpPr>
            <a:spLocks noGrp="1"/>
          </p:cNvSpPr>
          <p:nvPr>
            <p:ph type="title"/>
          </p:nvPr>
        </p:nvSpPr>
        <p:spPr/>
        <p:txBody>
          <a:bodyPr/>
          <a:lstStyle/>
          <a:p>
            <a:r>
              <a:rPr lang="de-DE" dirty="0"/>
              <a:t>Wann soll ich starten mit medikamentöser Therapie</a:t>
            </a:r>
          </a:p>
        </p:txBody>
      </p:sp>
      <p:sp>
        <p:nvSpPr>
          <p:cNvPr id="5" name="Textfeld 4">
            <a:extLst>
              <a:ext uri="{FF2B5EF4-FFF2-40B4-BE49-F238E27FC236}">
                <a16:creationId xmlns:a16="http://schemas.microsoft.com/office/drawing/2014/main" id="{5405502B-5DFD-54A2-1ECD-EBB9AAFCB1C7}"/>
              </a:ext>
            </a:extLst>
          </p:cNvPr>
          <p:cNvSpPr txBox="1"/>
          <p:nvPr/>
        </p:nvSpPr>
        <p:spPr>
          <a:xfrm>
            <a:off x="1370396" y="6165304"/>
            <a:ext cx="6264696" cy="873316"/>
          </a:xfrm>
          <a:prstGeom prst="rect">
            <a:avLst/>
          </a:prstGeom>
          <a:noFill/>
        </p:spPr>
        <p:txBody>
          <a:bodyPr wrap="square">
            <a:spAutoFit/>
          </a:bodyPr>
          <a:lstStyle/>
          <a:p>
            <a:pPr algn="r"/>
            <a:r>
              <a:rPr lang="de-DE" sz="1100" dirty="0">
                <a:solidFill>
                  <a:srgbClr val="00799B"/>
                </a:solidFill>
                <a:latin typeface="Segoe UI" panose="020B0502040204020203" pitchFamily="34" charset="0"/>
              </a:rPr>
              <a:t>C. P. McCarthy et al : </a:t>
            </a:r>
            <a:r>
              <a:rPr lang="en-US" sz="1100" b="1" dirty="0">
                <a:solidFill>
                  <a:srgbClr val="00799B"/>
                </a:solidFill>
                <a:latin typeface="Segoe UI" panose="020B0502040204020203" pitchFamily="34" charset="0"/>
              </a:rPr>
              <a:t>What Is New and Different in the 2024 European Society of Cardiology Guidelines for the Management of Elevated Blood Pressure and Hypertension? </a:t>
            </a:r>
            <a:br>
              <a:rPr lang="en-US" sz="1100" b="1" dirty="0">
                <a:solidFill>
                  <a:srgbClr val="00799B"/>
                </a:solidFill>
                <a:latin typeface="Segoe UI" panose="020B0502040204020203" pitchFamily="34" charset="0"/>
              </a:rPr>
            </a:br>
            <a:r>
              <a:rPr lang="de-DE" sz="1100" dirty="0">
                <a:solidFill>
                  <a:srgbClr val="00799B"/>
                </a:solidFill>
                <a:latin typeface="Segoe UI" panose="020B0502040204020203" pitchFamily="34" charset="0"/>
              </a:rPr>
              <a:t>Hypertension 2025 Vol. 82 </a:t>
            </a:r>
            <a:r>
              <a:rPr lang="de-DE" sz="1100" dirty="0" err="1">
                <a:solidFill>
                  <a:srgbClr val="00799B"/>
                </a:solidFill>
                <a:latin typeface="Segoe UI" panose="020B0502040204020203" pitchFamily="34" charset="0"/>
              </a:rPr>
              <a:t>Issue</a:t>
            </a:r>
            <a:r>
              <a:rPr lang="de-DE" sz="1100" dirty="0">
                <a:solidFill>
                  <a:srgbClr val="00799B"/>
                </a:solidFill>
                <a:latin typeface="Segoe UI" panose="020B0502040204020203" pitchFamily="34" charset="0"/>
              </a:rPr>
              <a:t> 3 Pages 432-444</a:t>
            </a:r>
          </a:p>
          <a:p>
            <a:pPr marR="0"/>
            <a:endParaRPr lang="de-DE" sz="1100" dirty="0">
              <a:solidFill>
                <a:srgbClr val="00799B"/>
              </a:solidFill>
              <a:latin typeface="Segoe UI" panose="020B0502040204020203" pitchFamily="34" charset="0"/>
            </a:endParaRPr>
          </a:p>
        </p:txBody>
      </p:sp>
    </p:spTree>
    <p:extLst>
      <p:ext uri="{BB962C8B-B14F-4D97-AF65-F5344CB8AC3E}">
        <p14:creationId xmlns:p14="http://schemas.microsoft.com/office/powerpoint/2010/main" val="42052311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FF2F59-CDD5-D83E-7ECD-633CFCEC8D40}"/>
              </a:ext>
            </a:extLst>
          </p:cNvPr>
          <p:cNvSpPr>
            <a:spLocks noGrp="1"/>
          </p:cNvSpPr>
          <p:nvPr>
            <p:ph type="title"/>
          </p:nvPr>
        </p:nvSpPr>
        <p:spPr/>
        <p:txBody>
          <a:bodyPr/>
          <a:lstStyle/>
          <a:p>
            <a:r>
              <a:rPr lang="de-DE" dirty="0"/>
              <a:t>Hörenswert … </a:t>
            </a:r>
          </a:p>
        </p:txBody>
      </p:sp>
      <p:pic>
        <p:nvPicPr>
          <p:cNvPr id="6" name="Grafik 5">
            <a:extLst>
              <a:ext uri="{FF2B5EF4-FFF2-40B4-BE49-F238E27FC236}">
                <a16:creationId xmlns:a16="http://schemas.microsoft.com/office/drawing/2014/main" id="{9938D310-BC0D-1C5F-BAB9-09D59B1EEE32}"/>
              </a:ext>
            </a:extLst>
          </p:cNvPr>
          <p:cNvPicPr>
            <a:picLocks noChangeAspect="1"/>
          </p:cNvPicPr>
          <p:nvPr/>
        </p:nvPicPr>
        <p:blipFill>
          <a:blip r:embed="rId2"/>
          <a:stretch>
            <a:fillRect/>
          </a:stretch>
        </p:blipFill>
        <p:spPr>
          <a:xfrm>
            <a:off x="60631" y="3212976"/>
            <a:ext cx="3870289" cy="2448272"/>
          </a:xfrm>
          <a:prstGeom prst="rect">
            <a:avLst/>
          </a:prstGeom>
        </p:spPr>
      </p:pic>
      <p:sp>
        <p:nvSpPr>
          <p:cNvPr id="7" name="Textfeld 6">
            <a:extLst>
              <a:ext uri="{FF2B5EF4-FFF2-40B4-BE49-F238E27FC236}">
                <a16:creationId xmlns:a16="http://schemas.microsoft.com/office/drawing/2014/main" id="{0F1BD6A9-0E84-37EA-57A6-47625A06A7EB}"/>
              </a:ext>
            </a:extLst>
          </p:cNvPr>
          <p:cNvSpPr txBox="1"/>
          <p:nvPr/>
        </p:nvSpPr>
        <p:spPr>
          <a:xfrm>
            <a:off x="4127252" y="4437112"/>
            <a:ext cx="4824536" cy="342145"/>
          </a:xfrm>
          <a:prstGeom prst="rect">
            <a:avLst/>
          </a:prstGeom>
          <a:noFill/>
        </p:spPr>
        <p:txBody>
          <a:bodyPr wrap="square">
            <a:spAutoFit/>
          </a:bodyPr>
          <a:lstStyle/>
          <a:p>
            <a:r>
              <a:rPr lang="de-DE" sz="1600" dirty="0"/>
              <a:t>https://www.youtube.com/watch?v=y6GGf2HCSdM</a:t>
            </a:r>
          </a:p>
        </p:txBody>
      </p:sp>
      <p:pic>
        <p:nvPicPr>
          <p:cNvPr id="4" name="Grafik 3">
            <a:extLst>
              <a:ext uri="{FF2B5EF4-FFF2-40B4-BE49-F238E27FC236}">
                <a16:creationId xmlns:a16="http://schemas.microsoft.com/office/drawing/2014/main" id="{DAC07C60-DAA5-EC83-5C6E-E1B3F5FEDDEC}"/>
              </a:ext>
            </a:extLst>
          </p:cNvPr>
          <p:cNvPicPr>
            <a:picLocks noChangeAspect="1"/>
          </p:cNvPicPr>
          <p:nvPr/>
        </p:nvPicPr>
        <p:blipFill>
          <a:blip r:embed="rId3"/>
          <a:stretch>
            <a:fillRect/>
          </a:stretch>
        </p:blipFill>
        <p:spPr>
          <a:xfrm>
            <a:off x="0" y="1052736"/>
            <a:ext cx="3991552" cy="2088232"/>
          </a:xfrm>
          <a:prstGeom prst="rect">
            <a:avLst/>
          </a:prstGeom>
        </p:spPr>
      </p:pic>
      <p:sp>
        <p:nvSpPr>
          <p:cNvPr id="5" name="Textfeld 4">
            <a:extLst>
              <a:ext uri="{FF2B5EF4-FFF2-40B4-BE49-F238E27FC236}">
                <a16:creationId xmlns:a16="http://schemas.microsoft.com/office/drawing/2014/main" id="{8F10E63C-319A-4E70-92B3-00C2AFA695A5}"/>
              </a:ext>
            </a:extLst>
          </p:cNvPr>
          <p:cNvSpPr txBox="1"/>
          <p:nvPr/>
        </p:nvSpPr>
        <p:spPr>
          <a:xfrm>
            <a:off x="4127252" y="2492896"/>
            <a:ext cx="5328592" cy="342145"/>
          </a:xfrm>
          <a:prstGeom prst="rect">
            <a:avLst/>
          </a:prstGeom>
          <a:noFill/>
        </p:spPr>
        <p:txBody>
          <a:bodyPr wrap="square">
            <a:spAutoFit/>
          </a:bodyPr>
          <a:lstStyle>
            <a:defPPr>
              <a:defRPr lang="de-DE"/>
            </a:defPPr>
            <a:lvl1pPr>
              <a:defRPr sz="1600"/>
            </a:lvl1pPr>
          </a:lstStyle>
          <a:p>
            <a:r>
              <a:rPr lang="de-DE" dirty="0"/>
              <a:t>https://www.youtube.com/watch?v=AeKJ9F7BAxg</a:t>
            </a:r>
          </a:p>
        </p:txBody>
      </p:sp>
    </p:spTree>
    <p:extLst>
      <p:ext uri="{BB962C8B-B14F-4D97-AF65-F5344CB8AC3E}">
        <p14:creationId xmlns:p14="http://schemas.microsoft.com/office/powerpoint/2010/main" val="282506548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21A89A-9232-3927-4F1F-433776E2C257}"/>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859CDE1D-0B62-5A79-FB39-30C8E55E45E7}"/>
              </a:ext>
            </a:extLst>
          </p:cNvPr>
          <p:cNvPicPr>
            <a:picLocks noChangeAspect="1"/>
          </p:cNvPicPr>
          <p:nvPr/>
        </p:nvPicPr>
        <p:blipFill>
          <a:blip r:embed="rId3"/>
          <a:stretch>
            <a:fillRect/>
          </a:stretch>
        </p:blipFill>
        <p:spPr>
          <a:xfrm>
            <a:off x="0" y="33220"/>
            <a:ext cx="8288566" cy="6051968"/>
          </a:xfrm>
          <a:prstGeom prst="rect">
            <a:avLst/>
          </a:prstGeom>
        </p:spPr>
      </p:pic>
      <p:sp>
        <p:nvSpPr>
          <p:cNvPr id="5" name="Textfeld 4">
            <a:extLst>
              <a:ext uri="{FF2B5EF4-FFF2-40B4-BE49-F238E27FC236}">
                <a16:creationId xmlns:a16="http://schemas.microsoft.com/office/drawing/2014/main" id="{09E29E9B-84B9-C2DD-7A1A-EDF8E30676C8}"/>
              </a:ext>
            </a:extLst>
          </p:cNvPr>
          <p:cNvSpPr txBox="1"/>
          <p:nvPr/>
        </p:nvSpPr>
        <p:spPr>
          <a:xfrm>
            <a:off x="1370396" y="6165304"/>
            <a:ext cx="6264696" cy="873316"/>
          </a:xfrm>
          <a:prstGeom prst="rect">
            <a:avLst/>
          </a:prstGeom>
          <a:noFill/>
        </p:spPr>
        <p:txBody>
          <a:bodyPr wrap="square">
            <a:spAutoFit/>
          </a:bodyPr>
          <a:lstStyle/>
          <a:p>
            <a:pPr algn="r"/>
            <a:r>
              <a:rPr lang="de-DE" sz="1100" dirty="0">
                <a:solidFill>
                  <a:srgbClr val="00799B"/>
                </a:solidFill>
                <a:latin typeface="Segoe UI" panose="020B0502040204020203" pitchFamily="34" charset="0"/>
              </a:rPr>
              <a:t>C. P. McCarthy et al : </a:t>
            </a:r>
            <a:r>
              <a:rPr lang="en-US" sz="1100" b="1" dirty="0">
                <a:solidFill>
                  <a:srgbClr val="00799B"/>
                </a:solidFill>
                <a:latin typeface="Segoe UI" panose="020B0502040204020203" pitchFamily="34" charset="0"/>
              </a:rPr>
              <a:t>What Is New and Different in the 2024 European Society of Cardiology Guidelines for the Management of Elevated Blood Pressure and Hypertension? </a:t>
            </a:r>
            <a:br>
              <a:rPr lang="en-US" sz="1100" b="1" dirty="0">
                <a:solidFill>
                  <a:srgbClr val="00799B"/>
                </a:solidFill>
                <a:latin typeface="Segoe UI" panose="020B0502040204020203" pitchFamily="34" charset="0"/>
              </a:rPr>
            </a:br>
            <a:r>
              <a:rPr lang="de-DE" sz="1100" dirty="0">
                <a:solidFill>
                  <a:srgbClr val="00799B"/>
                </a:solidFill>
                <a:latin typeface="Segoe UI" panose="020B0502040204020203" pitchFamily="34" charset="0"/>
              </a:rPr>
              <a:t>Hypertension 2025 Vol. 82 </a:t>
            </a:r>
            <a:r>
              <a:rPr lang="de-DE" sz="1100" dirty="0" err="1">
                <a:solidFill>
                  <a:srgbClr val="00799B"/>
                </a:solidFill>
                <a:latin typeface="Segoe UI" panose="020B0502040204020203" pitchFamily="34" charset="0"/>
              </a:rPr>
              <a:t>Issue</a:t>
            </a:r>
            <a:r>
              <a:rPr lang="de-DE" sz="1100" dirty="0">
                <a:solidFill>
                  <a:srgbClr val="00799B"/>
                </a:solidFill>
                <a:latin typeface="Segoe UI" panose="020B0502040204020203" pitchFamily="34" charset="0"/>
              </a:rPr>
              <a:t> 3 Pages 432-444</a:t>
            </a:r>
          </a:p>
          <a:p>
            <a:pPr marR="0"/>
            <a:endParaRPr lang="de-DE" sz="1100" dirty="0">
              <a:solidFill>
                <a:srgbClr val="00799B"/>
              </a:solidFill>
              <a:latin typeface="Segoe UI" panose="020B0502040204020203" pitchFamily="34" charset="0"/>
            </a:endParaRPr>
          </a:p>
        </p:txBody>
      </p:sp>
    </p:spTree>
    <p:extLst>
      <p:ext uri="{BB962C8B-B14F-4D97-AF65-F5344CB8AC3E}">
        <p14:creationId xmlns:p14="http://schemas.microsoft.com/office/powerpoint/2010/main" val="1501303201"/>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9"/>
          <p:cNvSpPr>
            <a:spLocks noChangeArrowheads="1"/>
          </p:cNvSpPr>
          <p:nvPr/>
        </p:nvSpPr>
        <p:spPr bwMode="auto">
          <a:xfrm>
            <a:off x="760180" y="1497855"/>
            <a:ext cx="7160914" cy="352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62000" indent="-762000" eaLnBrk="0" hangingPunct="0">
              <a:tabLst>
                <a:tab pos="8572500" algn="r"/>
              </a:tabLst>
              <a:defRPr>
                <a:solidFill>
                  <a:schemeClr val="tx1"/>
                </a:solidFill>
                <a:latin typeface="Arial" panose="020B0604020202020204" pitchFamily="34" charset="0"/>
              </a:defRPr>
            </a:lvl1pPr>
            <a:lvl2pPr marL="742950" indent="-285750" eaLnBrk="0" hangingPunct="0">
              <a:tabLst>
                <a:tab pos="8572500" algn="r"/>
              </a:tabLst>
              <a:defRPr>
                <a:solidFill>
                  <a:schemeClr val="tx1"/>
                </a:solidFill>
                <a:latin typeface="Arial" panose="020B0604020202020204" pitchFamily="34" charset="0"/>
              </a:defRPr>
            </a:lvl2pPr>
            <a:lvl3pPr marL="1143000" indent="-228600" eaLnBrk="0" hangingPunct="0">
              <a:tabLst>
                <a:tab pos="8572500" algn="r"/>
              </a:tabLst>
              <a:defRPr>
                <a:solidFill>
                  <a:schemeClr val="tx1"/>
                </a:solidFill>
                <a:latin typeface="Arial" panose="020B0604020202020204" pitchFamily="34" charset="0"/>
              </a:defRPr>
            </a:lvl3pPr>
            <a:lvl4pPr marL="1600200" indent="-228600" eaLnBrk="0" hangingPunct="0">
              <a:tabLst>
                <a:tab pos="8572500" algn="r"/>
              </a:tabLst>
              <a:defRPr>
                <a:solidFill>
                  <a:schemeClr val="tx1"/>
                </a:solidFill>
                <a:latin typeface="Arial" panose="020B0604020202020204" pitchFamily="34" charset="0"/>
              </a:defRPr>
            </a:lvl4pPr>
            <a:lvl5pPr marL="2057400" indent="-228600" eaLnBrk="0" hangingPunct="0">
              <a:tabLst>
                <a:tab pos="85725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85725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85725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85725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8572500" algn="r"/>
              </a:tabLst>
              <a:defRPr>
                <a:solidFill>
                  <a:schemeClr val="tx1"/>
                </a:solidFill>
                <a:latin typeface="Arial" panose="020B0604020202020204" pitchFamily="34" charset="0"/>
              </a:defRPr>
            </a:lvl9pPr>
          </a:lstStyle>
          <a:p>
            <a:pPr>
              <a:spcBef>
                <a:spcPct val="85000"/>
              </a:spcBef>
              <a:buClr>
                <a:schemeClr val="accent1"/>
              </a:buClr>
              <a:buFont typeface="Wingdings" panose="05000000000000000000" pitchFamily="2" charset="2"/>
              <a:buChar char="n"/>
            </a:pPr>
            <a:r>
              <a:rPr lang="de-DE" altLang="de-DE" sz="2600" b="1" dirty="0"/>
              <a:t>Auftreten von Nebenwirkungen	49 %</a:t>
            </a:r>
          </a:p>
          <a:p>
            <a:pPr>
              <a:spcBef>
                <a:spcPct val="70000"/>
              </a:spcBef>
              <a:buClr>
                <a:schemeClr val="accent1"/>
              </a:buClr>
              <a:buFont typeface="Wingdings" panose="05000000000000000000" pitchFamily="2" charset="2"/>
              <a:buChar char="n"/>
            </a:pPr>
            <a:r>
              <a:rPr lang="de-DE" altLang="de-DE" sz="2600" b="1" dirty="0"/>
              <a:t>mangelnde Wirksamkeit	38 %</a:t>
            </a:r>
          </a:p>
          <a:p>
            <a:pPr>
              <a:spcBef>
                <a:spcPct val="70000"/>
              </a:spcBef>
              <a:buClr>
                <a:schemeClr val="accent1"/>
              </a:buClr>
              <a:buFont typeface="Wingdings" panose="05000000000000000000" pitchFamily="2" charset="2"/>
              <a:buChar char="n"/>
            </a:pPr>
            <a:r>
              <a:rPr lang="de-DE" altLang="de-DE" sz="2600" b="1" dirty="0"/>
              <a:t>schlechte Compliance	10 - 58 %</a:t>
            </a:r>
          </a:p>
          <a:p>
            <a:pPr>
              <a:spcBef>
                <a:spcPct val="70000"/>
              </a:spcBef>
              <a:buClr>
                <a:schemeClr val="accent1"/>
              </a:buClr>
              <a:buFont typeface="Wingdings" panose="05000000000000000000" pitchFamily="2" charset="2"/>
              <a:buChar char="n"/>
            </a:pPr>
            <a:r>
              <a:rPr lang="de-DE" altLang="de-DE" sz="2600" b="1" dirty="0"/>
              <a:t>neue Diagnosestellung	5 %</a:t>
            </a:r>
          </a:p>
          <a:p>
            <a:pPr>
              <a:spcBef>
                <a:spcPct val="70000"/>
              </a:spcBef>
              <a:buClr>
                <a:schemeClr val="accent1"/>
              </a:buClr>
              <a:buFont typeface="Wingdings" panose="05000000000000000000" pitchFamily="2" charset="2"/>
              <a:buChar char="n"/>
            </a:pPr>
            <a:r>
              <a:rPr lang="de-DE" altLang="de-DE" sz="2600" b="1" dirty="0"/>
              <a:t>Kosten	2 %</a:t>
            </a:r>
          </a:p>
          <a:p>
            <a:pPr>
              <a:spcBef>
                <a:spcPct val="70000"/>
              </a:spcBef>
              <a:buClr>
                <a:schemeClr val="accent1"/>
              </a:buClr>
              <a:buFont typeface="Wingdings" panose="05000000000000000000" pitchFamily="2" charset="2"/>
              <a:buChar char="n"/>
            </a:pPr>
            <a:r>
              <a:rPr lang="de-DE" altLang="de-DE" sz="2600" b="1" dirty="0"/>
              <a:t>sonstige Gründe	14 %</a:t>
            </a:r>
            <a:endParaRPr lang="de-DE" altLang="de-DE" sz="2600" dirty="0"/>
          </a:p>
        </p:txBody>
      </p:sp>
      <p:sp>
        <p:nvSpPr>
          <p:cNvPr id="66563" name="Text Box 10"/>
          <p:cNvSpPr txBox="1">
            <a:spLocks noChangeArrowheads="1"/>
          </p:cNvSpPr>
          <p:nvPr/>
        </p:nvSpPr>
        <p:spPr bwMode="auto">
          <a:xfrm>
            <a:off x="2843808" y="6309320"/>
            <a:ext cx="45593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de-DE" altLang="de-DE" sz="1600">
                <a:solidFill>
                  <a:schemeClr val="tx2"/>
                </a:solidFill>
              </a:rPr>
              <a:t>Taylor Nelson Healthcare, Cardiomonitor  (1994)</a:t>
            </a:r>
            <a:endParaRPr lang="de-DE" altLang="de-DE" sz="1600"/>
          </a:p>
        </p:txBody>
      </p:sp>
      <p:sp>
        <p:nvSpPr>
          <p:cNvPr id="66564" name="Text Box 16"/>
          <p:cNvSpPr txBox="1">
            <a:spLocks noChangeArrowheads="1"/>
          </p:cNvSpPr>
          <p:nvPr/>
        </p:nvSpPr>
        <p:spPr bwMode="auto">
          <a:xfrm>
            <a:off x="398463" y="223838"/>
            <a:ext cx="8351837" cy="49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de-DE" altLang="de-DE" sz="2600" b="1" i="1" dirty="0"/>
          </a:p>
        </p:txBody>
      </p:sp>
      <p:sp>
        <p:nvSpPr>
          <p:cNvPr id="66565" name="Rectangle 18"/>
          <p:cNvSpPr>
            <a:spLocks noChangeArrowheads="1"/>
          </p:cNvSpPr>
          <p:nvPr/>
        </p:nvSpPr>
        <p:spPr bwMode="auto">
          <a:xfrm>
            <a:off x="401638" y="696913"/>
            <a:ext cx="83502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de-DE" altLang="de-DE" sz="2600" b="1" dirty="0"/>
          </a:p>
        </p:txBody>
      </p:sp>
      <p:sp>
        <p:nvSpPr>
          <p:cNvPr id="2" name="Titel 1"/>
          <p:cNvSpPr>
            <a:spLocks noGrp="1"/>
          </p:cNvSpPr>
          <p:nvPr>
            <p:ph type="title"/>
          </p:nvPr>
        </p:nvSpPr>
        <p:spPr>
          <a:xfrm>
            <a:off x="750094" y="236538"/>
            <a:ext cx="8286402" cy="685800"/>
          </a:xfrm>
        </p:spPr>
        <p:txBody>
          <a:bodyPr/>
          <a:lstStyle/>
          <a:p>
            <a:r>
              <a:rPr lang="de-DE" altLang="de-DE" dirty="0"/>
              <a:t>Gründe für Umstellungen / Therapieabbrüche</a:t>
            </a:r>
            <a:endParaRPr lang="de-DE" dirty="0"/>
          </a:p>
        </p:txBody>
      </p:sp>
    </p:spTree>
    <p:extLst>
      <p:ext uri="{BB962C8B-B14F-4D97-AF65-F5344CB8AC3E}">
        <p14:creationId xmlns:p14="http://schemas.microsoft.com/office/powerpoint/2010/main" val="263331957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stretch>
            <a:fillRect/>
          </a:stretch>
        </p:blipFill>
        <p:spPr>
          <a:xfrm>
            <a:off x="1403648" y="1268760"/>
            <a:ext cx="5835008" cy="4232079"/>
          </a:xfrm>
          <a:prstGeom prst="rect">
            <a:avLst/>
          </a:prstGeom>
        </p:spPr>
      </p:pic>
      <p:sp>
        <p:nvSpPr>
          <p:cNvPr id="3" name="Titel 2"/>
          <p:cNvSpPr>
            <a:spLocks noGrp="1"/>
          </p:cNvSpPr>
          <p:nvPr>
            <p:ph type="title"/>
          </p:nvPr>
        </p:nvSpPr>
        <p:spPr/>
        <p:txBody>
          <a:bodyPr/>
          <a:lstStyle/>
          <a:p>
            <a:r>
              <a:rPr lang="de-DE" dirty="0"/>
              <a:t>Medikamente mit </a:t>
            </a:r>
            <a:br>
              <a:rPr lang="de-DE" dirty="0"/>
            </a:br>
            <a:r>
              <a:rPr lang="de-DE" dirty="0"/>
              <a:t>potentiell blutdrucksteigernder Wirkung</a:t>
            </a:r>
          </a:p>
        </p:txBody>
      </p:sp>
      <p:sp>
        <p:nvSpPr>
          <p:cNvPr id="4" name="Rechteck 3"/>
          <p:cNvSpPr/>
          <p:nvPr/>
        </p:nvSpPr>
        <p:spPr>
          <a:xfrm>
            <a:off x="653124" y="6371322"/>
            <a:ext cx="6984776" cy="498598"/>
          </a:xfrm>
          <a:prstGeom prst="rect">
            <a:avLst/>
          </a:prstGeom>
        </p:spPr>
        <p:txBody>
          <a:bodyPr wrap="square">
            <a:spAutoFit/>
          </a:bodyPr>
          <a:lstStyle/>
          <a:p>
            <a:pPr algn="r"/>
            <a:r>
              <a:rPr lang="de-DE" sz="1200" dirty="0">
                <a:solidFill>
                  <a:schemeClr val="accent1"/>
                </a:solidFill>
                <a:latin typeface="+mj-lt"/>
              </a:rPr>
              <a:t>Lenz, T. and J. Hoyer, </a:t>
            </a:r>
            <a:r>
              <a:rPr lang="de-DE" sz="1200" b="1" dirty="0">
                <a:solidFill>
                  <a:schemeClr val="accent1"/>
                </a:solidFill>
                <a:latin typeface="+mj-lt"/>
              </a:rPr>
              <a:t>Diagnostik und Therapie bei therapieresistenter Hypertonie</a:t>
            </a:r>
            <a:r>
              <a:rPr lang="de-DE" sz="1200" i="1" dirty="0">
                <a:solidFill>
                  <a:schemeClr val="accent1"/>
                </a:solidFill>
                <a:latin typeface="+mj-lt"/>
              </a:rPr>
              <a:t>.</a:t>
            </a:r>
            <a:r>
              <a:rPr lang="de-DE" sz="1200" dirty="0">
                <a:solidFill>
                  <a:schemeClr val="accent1"/>
                </a:solidFill>
                <a:latin typeface="+mj-lt"/>
              </a:rPr>
              <a:t> </a:t>
            </a:r>
            <a:br>
              <a:rPr lang="de-DE" sz="1200" dirty="0">
                <a:solidFill>
                  <a:schemeClr val="accent1"/>
                </a:solidFill>
                <a:latin typeface="+mj-lt"/>
              </a:rPr>
            </a:br>
            <a:r>
              <a:rPr lang="de-DE" sz="1200" dirty="0">
                <a:solidFill>
                  <a:schemeClr val="accent1"/>
                </a:solidFill>
                <a:latin typeface="+mj-lt"/>
              </a:rPr>
              <a:t>Der </a:t>
            </a:r>
            <a:r>
              <a:rPr lang="de-DE" sz="1200" dirty="0" err="1">
                <a:solidFill>
                  <a:schemeClr val="accent1"/>
                </a:solidFill>
                <a:latin typeface="+mj-lt"/>
              </a:rPr>
              <a:t>Nephrologe</a:t>
            </a:r>
            <a:r>
              <a:rPr lang="de-DE" sz="1200" dirty="0">
                <a:solidFill>
                  <a:schemeClr val="accent1"/>
                </a:solidFill>
                <a:latin typeface="+mj-lt"/>
              </a:rPr>
              <a:t>, 2013. </a:t>
            </a:r>
            <a:r>
              <a:rPr lang="de-DE" sz="1200" b="1" dirty="0">
                <a:solidFill>
                  <a:schemeClr val="accent1"/>
                </a:solidFill>
                <a:latin typeface="+mj-lt"/>
              </a:rPr>
              <a:t>8</a:t>
            </a:r>
            <a:r>
              <a:rPr lang="de-DE" sz="1200" dirty="0">
                <a:solidFill>
                  <a:schemeClr val="accent1"/>
                </a:solidFill>
                <a:latin typeface="+mj-lt"/>
              </a:rPr>
              <a:t>(1): p. 79-92.</a:t>
            </a:r>
          </a:p>
        </p:txBody>
      </p:sp>
      <p:pic>
        <p:nvPicPr>
          <p:cNvPr id="7" name="Grafik 6"/>
          <p:cNvPicPr>
            <a:picLocks noChangeAspect="1"/>
          </p:cNvPicPr>
          <p:nvPr/>
        </p:nvPicPr>
        <p:blipFill>
          <a:blip r:embed="rId4"/>
          <a:stretch>
            <a:fillRect/>
          </a:stretch>
        </p:blipFill>
        <p:spPr>
          <a:xfrm>
            <a:off x="6228184" y="3717032"/>
            <a:ext cx="2639250" cy="982933"/>
          </a:xfrm>
          <a:prstGeom prst="rect">
            <a:avLst/>
          </a:prstGeom>
          <a:ln w="38100">
            <a:solidFill>
              <a:schemeClr val="accent2"/>
            </a:solidFill>
          </a:ln>
        </p:spPr>
      </p:pic>
      <p:cxnSp>
        <p:nvCxnSpPr>
          <p:cNvPr id="9" name="Gerade Verbindung mit Pfeil 8"/>
          <p:cNvCxnSpPr/>
          <p:nvPr/>
        </p:nvCxnSpPr>
        <p:spPr bwMode="auto">
          <a:xfrm>
            <a:off x="5004048" y="4208498"/>
            <a:ext cx="1008112" cy="0"/>
          </a:xfrm>
          <a:prstGeom prst="straightConnector1">
            <a:avLst/>
          </a:prstGeom>
          <a:noFill/>
          <a:ln w="38100" cap="flat" cmpd="sng" algn="ctr">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77989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Rectangle 4"/>
          <p:cNvSpPr>
            <a:spLocks noGrp="1" noChangeArrowheads="1"/>
          </p:cNvSpPr>
          <p:nvPr>
            <p:ph type="title"/>
          </p:nvPr>
        </p:nvSpPr>
        <p:spPr/>
        <p:txBody>
          <a:bodyPr/>
          <a:lstStyle/>
          <a:p>
            <a:r>
              <a:rPr lang="de-DE" altLang="de-DE" sz="3200" dirty="0"/>
              <a:t>Risikoreduktion unter antihypertensiver Therapie</a:t>
            </a:r>
          </a:p>
        </p:txBody>
      </p:sp>
      <p:pic>
        <p:nvPicPr>
          <p:cNvPr id="2109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9144000"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bwMode="auto">
          <a:xfrm>
            <a:off x="611560" y="4437112"/>
            <a:ext cx="8136904" cy="648072"/>
          </a:xfrm>
          <a:prstGeom prst="rect">
            <a:avLst/>
          </a:prstGeom>
          <a:solidFill>
            <a:schemeClr val="accent6">
              <a:alpha val="40000"/>
            </a:scheme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47118884"/>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solidFill>
                  <a:schemeClr val="tx1"/>
                </a:solidFill>
              </a:rPr>
              <a:t>Anzahl von </a:t>
            </a:r>
            <a:r>
              <a:rPr lang="de-DE" altLang="de-DE" dirty="0" err="1">
                <a:solidFill>
                  <a:schemeClr val="tx1"/>
                </a:solidFill>
              </a:rPr>
              <a:t>Antihypertensiva</a:t>
            </a:r>
            <a:r>
              <a:rPr lang="de-DE" altLang="de-DE" dirty="0">
                <a:solidFill>
                  <a:schemeClr val="tx1"/>
                </a:solidFill>
              </a:rPr>
              <a:t> </a:t>
            </a:r>
            <a:br>
              <a:rPr lang="de-DE" altLang="de-DE" dirty="0">
                <a:solidFill>
                  <a:schemeClr val="tx1"/>
                </a:solidFill>
              </a:rPr>
            </a:br>
            <a:r>
              <a:rPr lang="de-DE" altLang="de-DE" dirty="0">
                <a:solidFill>
                  <a:schemeClr val="tx1"/>
                </a:solidFill>
              </a:rPr>
              <a:t>zur Erreichung des Zielblutdrucks</a:t>
            </a:r>
            <a:endParaRPr lang="de-DE" dirty="0"/>
          </a:p>
        </p:txBody>
      </p:sp>
      <p:pic>
        <p:nvPicPr>
          <p:cNvPr id="67588" name="Picture 4" descr="Zahl Antihypertensiva"/>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043608" y="1196752"/>
            <a:ext cx="5889625" cy="4497388"/>
          </a:xfrm>
          <a:noFill/>
        </p:spPr>
      </p:pic>
      <p:sp>
        <p:nvSpPr>
          <p:cNvPr id="67589" name="Text Box 5"/>
          <p:cNvSpPr txBox="1">
            <a:spLocks noChangeArrowheads="1"/>
          </p:cNvSpPr>
          <p:nvPr/>
        </p:nvSpPr>
        <p:spPr bwMode="auto">
          <a:xfrm>
            <a:off x="2843808" y="6453336"/>
            <a:ext cx="455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e-DE" altLang="de-DE" sz="1400" b="1" dirty="0"/>
              <a:t>Bakris et al., 2000; Lewis et al., 2001; Cushman et al., 2003</a:t>
            </a:r>
          </a:p>
        </p:txBody>
      </p:sp>
    </p:spTree>
    <p:extLst>
      <p:ext uri="{BB962C8B-B14F-4D97-AF65-F5344CB8AC3E}">
        <p14:creationId xmlns:p14="http://schemas.microsoft.com/office/powerpoint/2010/main" val="794561819"/>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8892C45-90E7-1704-3D7C-E53C57B8B66A}"/>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3F8E358A-5E01-F3E3-63C3-7F46100F5CF2}"/>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4D59B3E4-023D-C4E3-4D64-59C2DAF1F62A}"/>
              </a:ext>
            </a:extLst>
          </p:cNvPr>
          <p:cNvPicPr>
            <a:picLocks noChangeAspect="1"/>
          </p:cNvPicPr>
          <p:nvPr/>
        </p:nvPicPr>
        <p:blipFill>
          <a:blip r:embed="rId3"/>
          <a:stretch>
            <a:fillRect/>
          </a:stretch>
        </p:blipFill>
        <p:spPr>
          <a:xfrm>
            <a:off x="611206" y="1124744"/>
            <a:ext cx="7697274" cy="5163271"/>
          </a:xfrm>
          <a:prstGeom prst="rect">
            <a:avLst/>
          </a:prstGeom>
        </p:spPr>
      </p:pic>
      <p:sp>
        <p:nvSpPr>
          <p:cNvPr id="4" name="Rechteck 3">
            <a:extLst>
              <a:ext uri="{FF2B5EF4-FFF2-40B4-BE49-F238E27FC236}">
                <a16:creationId xmlns:a16="http://schemas.microsoft.com/office/drawing/2014/main" id="{4A81C775-145C-276E-0332-1EB63283CD3F}"/>
              </a:ext>
            </a:extLst>
          </p:cNvPr>
          <p:cNvSpPr/>
          <p:nvPr/>
        </p:nvSpPr>
        <p:spPr bwMode="auto">
          <a:xfrm>
            <a:off x="824843" y="1124744"/>
            <a:ext cx="7494314" cy="2088232"/>
          </a:xfrm>
          <a:prstGeom prst="rect">
            <a:avLst/>
          </a:prstGeom>
          <a:noFill/>
          <a:ln w="101600">
            <a:solidFill>
              <a:srgbClr val="00B050"/>
            </a:solid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6" name="Rechteck 5">
            <a:extLst>
              <a:ext uri="{FF2B5EF4-FFF2-40B4-BE49-F238E27FC236}">
                <a16:creationId xmlns:a16="http://schemas.microsoft.com/office/drawing/2014/main" id="{304C77FD-FCB5-7F5D-AB8F-79149463F155}"/>
              </a:ext>
            </a:extLst>
          </p:cNvPr>
          <p:cNvSpPr/>
          <p:nvPr/>
        </p:nvSpPr>
        <p:spPr bwMode="auto">
          <a:xfrm rot="5400000">
            <a:off x="882201" y="3787670"/>
            <a:ext cx="2376264" cy="2523021"/>
          </a:xfrm>
          <a:prstGeom prst="rect">
            <a:avLst/>
          </a:prstGeom>
          <a:noFill/>
          <a:ln w="101600">
            <a:solidFill>
              <a:srgbClr val="00B050"/>
            </a:solid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47844858"/>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6B579A-B6A8-5285-FA32-9C88F92AB236}"/>
              </a:ext>
            </a:extLst>
          </p:cNvPr>
          <p:cNvSpPr>
            <a:spLocks noGrp="1"/>
          </p:cNvSpPr>
          <p:nvPr>
            <p:ph type="title"/>
          </p:nvPr>
        </p:nvSpPr>
        <p:spPr/>
        <p:txBody>
          <a:bodyPr/>
          <a:lstStyle/>
          <a:p>
            <a:r>
              <a:rPr lang="de-DE" dirty="0"/>
              <a:t>Initialtherapie</a:t>
            </a:r>
          </a:p>
        </p:txBody>
      </p:sp>
      <p:pic>
        <p:nvPicPr>
          <p:cNvPr id="4" name="Grafik 3">
            <a:extLst>
              <a:ext uri="{FF2B5EF4-FFF2-40B4-BE49-F238E27FC236}">
                <a16:creationId xmlns:a16="http://schemas.microsoft.com/office/drawing/2014/main" id="{8D3CA7E4-A795-0DB2-F758-32B27E793E07}"/>
              </a:ext>
            </a:extLst>
          </p:cNvPr>
          <p:cNvPicPr>
            <a:picLocks noChangeAspect="1"/>
          </p:cNvPicPr>
          <p:nvPr/>
        </p:nvPicPr>
        <p:blipFill>
          <a:blip r:embed="rId2"/>
          <a:stretch>
            <a:fillRect/>
          </a:stretch>
        </p:blipFill>
        <p:spPr>
          <a:xfrm>
            <a:off x="323528" y="980728"/>
            <a:ext cx="7653708" cy="4215928"/>
          </a:xfrm>
          <a:prstGeom prst="rect">
            <a:avLst/>
          </a:prstGeom>
        </p:spPr>
      </p:pic>
      <p:pic>
        <p:nvPicPr>
          <p:cNvPr id="6" name="Grafik 5">
            <a:extLst>
              <a:ext uri="{FF2B5EF4-FFF2-40B4-BE49-F238E27FC236}">
                <a16:creationId xmlns:a16="http://schemas.microsoft.com/office/drawing/2014/main" id="{A28A708B-51B6-4674-EA9C-3CBECA22F771}"/>
              </a:ext>
            </a:extLst>
          </p:cNvPr>
          <p:cNvPicPr>
            <a:picLocks noChangeAspect="1"/>
          </p:cNvPicPr>
          <p:nvPr/>
        </p:nvPicPr>
        <p:blipFill>
          <a:blip r:embed="rId3"/>
          <a:stretch>
            <a:fillRect/>
          </a:stretch>
        </p:blipFill>
        <p:spPr>
          <a:xfrm>
            <a:off x="611560" y="5182975"/>
            <a:ext cx="7344816" cy="1365676"/>
          </a:xfrm>
          <a:prstGeom prst="rect">
            <a:avLst/>
          </a:prstGeom>
        </p:spPr>
      </p:pic>
      <p:pic>
        <p:nvPicPr>
          <p:cNvPr id="8" name="Grafik 7">
            <a:extLst>
              <a:ext uri="{FF2B5EF4-FFF2-40B4-BE49-F238E27FC236}">
                <a16:creationId xmlns:a16="http://schemas.microsoft.com/office/drawing/2014/main" id="{F32CF2CA-B267-FF02-FF5F-5A585110CE8F}"/>
              </a:ext>
            </a:extLst>
          </p:cNvPr>
          <p:cNvPicPr>
            <a:picLocks noChangeAspect="1"/>
          </p:cNvPicPr>
          <p:nvPr/>
        </p:nvPicPr>
        <p:blipFill>
          <a:blip r:embed="rId4"/>
          <a:stretch>
            <a:fillRect/>
          </a:stretch>
        </p:blipFill>
        <p:spPr>
          <a:xfrm>
            <a:off x="35496" y="3990525"/>
            <a:ext cx="9144000" cy="2529041"/>
          </a:xfrm>
          <a:prstGeom prst="rect">
            <a:avLst/>
          </a:prstGeom>
        </p:spPr>
      </p:pic>
    </p:spTree>
    <p:extLst>
      <p:ext uri="{BB962C8B-B14F-4D97-AF65-F5344CB8AC3E}">
        <p14:creationId xmlns:p14="http://schemas.microsoft.com/office/powerpoint/2010/main" val="4067625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41DD8D3-291E-4733-1D94-19769E8F53E2}"/>
              </a:ext>
            </a:extLst>
          </p:cNvPr>
          <p:cNvPicPr>
            <a:picLocks noGrp="1" noChangeAspect="1"/>
          </p:cNvPicPr>
          <p:nvPr>
            <p:ph idx="1"/>
          </p:nvPr>
        </p:nvPicPr>
        <p:blipFill>
          <a:blip r:embed="rId2"/>
          <a:stretch>
            <a:fillRect/>
          </a:stretch>
        </p:blipFill>
        <p:spPr>
          <a:xfrm>
            <a:off x="755244" y="1124744"/>
            <a:ext cx="7547696" cy="4680520"/>
          </a:xfrm>
        </p:spPr>
      </p:pic>
      <p:sp>
        <p:nvSpPr>
          <p:cNvPr id="3" name="Titel 2">
            <a:extLst>
              <a:ext uri="{FF2B5EF4-FFF2-40B4-BE49-F238E27FC236}">
                <a16:creationId xmlns:a16="http://schemas.microsoft.com/office/drawing/2014/main" id="{12D9FD73-0FD5-1949-A66F-D5CCB21B9EC4}"/>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1749260495"/>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B444A4E-7DC2-0C58-59BC-3FE99C3FEEA4}"/>
              </a:ext>
            </a:extLst>
          </p:cNvPr>
          <p:cNvSpPr>
            <a:spLocks noGrp="1"/>
          </p:cNvSpPr>
          <p:nvPr>
            <p:ph idx="1"/>
          </p:nvPr>
        </p:nvSpPr>
        <p:spPr>
          <a:xfrm>
            <a:off x="783541" y="1340768"/>
            <a:ext cx="7553624" cy="3810000"/>
          </a:xfrm>
        </p:spPr>
        <p:txBody>
          <a:bodyPr/>
          <a:lstStyle/>
          <a:p>
            <a:pPr algn="ctr"/>
            <a:r>
              <a:rPr lang="de-DE" sz="2000" b="1" dirty="0">
                <a:highlight>
                  <a:srgbClr val="00FF00"/>
                </a:highlight>
              </a:rPr>
              <a:t>Jedes Hochdruckmedikament hat seine optimale blutdrucksenkende Wirkung!</a:t>
            </a:r>
          </a:p>
          <a:p>
            <a:endParaRPr lang="de-DE" sz="1800" dirty="0"/>
          </a:p>
          <a:p>
            <a:pPr marL="285750" indent="-285750">
              <a:buFont typeface="Arial" panose="020B0604020202020204" pitchFamily="34" charset="0"/>
              <a:buChar char="•"/>
            </a:pPr>
            <a:r>
              <a:rPr lang="de-DE" b="1" dirty="0" err="1"/>
              <a:t>Ramipiril</a:t>
            </a:r>
            <a:r>
              <a:rPr lang="de-DE" b="1" dirty="0"/>
              <a:t> 5 mg </a:t>
            </a:r>
          </a:p>
          <a:p>
            <a:pPr marL="1044575" lvl="2" indent="-285750">
              <a:buFont typeface="Arial" panose="020B0604020202020204" pitchFamily="34" charset="0"/>
              <a:buChar char="•"/>
            </a:pPr>
            <a:r>
              <a:rPr lang="de-DE" dirty="0"/>
              <a:t>auch möglich: </a:t>
            </a:r>
            <a:r>
              <a:rPr lang="de-DE" b="1" dirty="0">
                <a:sym typeface="Wingdings" panose="05000000000000000000" pitchFamily="2" charset="2"/>
              </a:rPr>
              <a:t>Perindopril (bessere 24 h – Wirkung)</a:t>
            </a:r>
            <a:endParaRPr lang="de-DE" b="1" dirty="0"/>
          </a:p>
          <a:p>
            <a:pPr marL="285750" indent="-285750">
              <a:buFont typeface="Arial" panose="020B0604020202020204" pitchFamily="34" charset="0"/>
              <a:buChar char="•"/>
            </a:pPr>
            <a:r>
              <a:rPr lang="de-DE" b="1" dirty="0"/>
              <a:t>Valsartan 160 mg</a:t>
            </a:r>
          </a:p>
          <a:p>
            <a:pPr marL="285750" indent="-285750">
              <a:buFont typeface="Arial" panose="020B0604020202020204" pitchFamily="34" charset="0"/>
              <a:buChar char="•"/>
            </a:pPr>
            <a:r>
              <a:rPr lang="de-DE" b="1" dirty="0"/>
              <a:t>Candesartan 16 mg </a:t>
            </a:r>
          </a:p>
          <a:p>
            <a:pPr marL="1044575" lvl="2" indent="-285750">
              <a:buFont typeface="Arial" panose="020B0604020202020204" pitchFamily="34" charset="0"/>
              <a:buChar char="•"/>
            </a:pPr>
            <a:r>
              <a:rPr lang="de-DE" dirty="0"/>
              <a:t>32 mg ist bei Herzinsuffizienz</a:t>
            </a:r>
          </a:p>
          <a:p>
            <a:pPr marL="285750" indent="-285750">
              <a:buFont typeface="Arial" panose="020B0604020202020204" pitchFamily="34" charset="0"/>
              <a:buChar char="•"/>
            </a:pPr>
            <a:r>
              <a:rPr lang="de-DE" b="1" dirty="0"/>
              <a:t>HCT und </a:t>
            </a:r>
            <a:r>
              <a:rPr lang="de-DE" b="1" dirty="0" err="1"/>
              <a:t>Chlorthalidon</a:t>
            </a:r>
            <a:r>
              <a:rPr lang="de-DE" b="1" dirty="0"/>
              <a:t> jeweils 25 mg, </a:t>
            </a:r>
            <a:r>
              <a:rPr lang="de-DE" dirty="0" err="1"/>
              <a:t>Indapamid</a:t>
            </a:r>
            <a:r>
              <a:rPr lang="de-DE" dirty="0"/>
              <a:t> 1,5 ,g </a:t>
            </a:r>
          </a:p>
          <a:p>
            <a:pPr marL="285750" indent="-285750">
              <a:buFont typeface="Arial" panose="020B0604020202020204" pitchFamily="34" charset="0"/>
              <a:buChar char="•"/>
            </a:pPr>
            <a:r>
              <a:rPr lang="de-DE" dirty="0" err="1"/>
              <a:t>Amlodipin</a:t>
            </a:r>
            <a:r>
              <a:rPr lang="de-DE" dirty="0"/>
              <a:t> und Lercanidipin 10 mg (NICHT mehr)</a:t>
            </a:r>
          </a:p>
          <a:p>
            <a:pPr marL="285750" indent="-285750">
              <a:buFont typeface="Arial" panose="020B0604020202020204" pitchFamily="34" charset="0"/>
              <a:buChar char="•"/>
            </a:pPr>
            <a:endParaRPr lang="de-DE" sz="1800" dirty="0"/>
          </a:p>
          <a:p>
            <a:pPr algn="ctr"/>
            <a:r>
              <a:rPr lang="de-DE" sz="2000" b="1" dirty="0">
                <a:solidFill>
                  <a:srgbClr val="FF0000"/>
                </a:solidFill>
                <a:highlight>
                  <a:srgbClr val="FFFF00"/>
                </a:highlight>
              </a:rPr>
              <a:t>(Hochdosis) &gt; max. Dosis-</a:t>
            </a:r>
            <a:r>
              <a:rPr lang="de-DE" sz="2000" b="1" dirty="0" err="1">
                <a:solidFill>
                  <a:srgbClr val="FF0000"/>
                </a:solidFill>
                <a:highlight>
                  <a:srgbClr val="FFFF00"/>
                </a:highlight>
              </a:rPr>
              <a:t>Wirkungsbreichs</a:t>
            </a:r>
            <a:r>
              <a:rPr lang="de-DE" sz="2000" b="1" dirty="0">
                <a:solidFill>
                  <a:srgbClr val="FF0000"/>
                </a:solidFill>
                <a:highlight>
                  <a:srgbClr val="FFFF00"/>
                </a:highlight>
              </a:rPr>
              <a:t> ist ungünstig(er) </a:t>
            </a:r>
            <a:br>
              <a:rPr lang="de-DE" sz="2000" b="1" dirty="0">
                <a:solidFill>
                  <a:srgbClr val="FF0000"/>
                </a:solidFill>
                <a:highlight>
                  <a:srgbClr val="FFFF00"/>
                </a:highlight>
              </a:rPr>
            </a:br>
            <a:r>
              <a:rPr lang="de-DE" sz="2000" b="1" dirty="0">
                <a:solidFill>
                  <a:srgbClr val="FF0000"/>
                </a:solidFill>
                <a:highlight>
                  <a:srgbClr val="FFFF00"/>
                </a:highlight>
                <a:sym typeface="Wingdings" panose="05000000000000000000" pitchFamily="2" charset="2"/>
              </a:rPr>
              <a:t> Oft weniger </a:t>
            </a:r>
            <a:r>
              <a:rPr lang="de-DE" sz="2000" b="1" dirty="0" err="1">
                <a:solidFill>
                  <a:srgbClr val="FF0000"/>
                </a:solidFill>
                <a:highlight>
                  <a:srgbClr val="FFFF00"/>
                </a:highlight>
                <a:sym typeface="Wingdings" panose="05000000000000000000" pitchFamily="2" charset="2"/>
              </a:rPr>
              <a:t>Wirkungverstärkung</a:t>
            </a:r>
            <a:r>
              <a:rPr lang="de-DE" sz="2000" b="1" dirty="0">
                <a:solidFill>
                  <a:srgbClr val="FF0000"/>
                </a:solidFill>
                <a:highlight>
                  <a:srgbClr val="FFFF00"/>
                </a:highlight>
                <a:sym typeface="Wingdings" panose="05000000000000000000" pitchFamily="2" charset="2"/>
              </a:rPr>
              <a:t>, aber mehr Nebenwirkung. </a:t>
            </a:r>
          </a:p>
          <a:p>
            <a:pPr algn="ctr"/>
            <a:endParaRPr lang="de-DE" b="1" dirty="0">
              <a:highlight>
                <a:srgbClr val="00FF00"/>
              </a:highlight>
              <a:sym typeface="Wingdings" panose="05000000000000000000" pitchFamily="2" charset="2"/>
            </a:endParaRPr>
          </a:p>
          <a:p>
            <a:pPr algn="ctr"/>
            <a:r>
              <a:rPr lang="de-DE" b="1" dirty="0">
                <a:highlight>
                  <a:srgbClr val="00FF00"/>
                </a:highlight>
                <a:sym typeface="Wingdings" panose="05000000000000000000" pitchFamily="2" charset="2"/>
              </a:rPr>
              <a:t>KOMBINATIONSTHERAPIE besser</a:t>
            </a:r>
            <a:endParaRPr lang="de-DE" b="1" dirty="0">
              <a:highlight>
                <a:srgbClr val="00FF00"/>
              </a:highlight>
            </a:endParaRPr>
          </a:p>
          <a:p>
            <a:endParaRPr lang="de-DE" dirty="0"/>
          </a:p>
        </p:txBody>
      </p:sp>
      <p:sp>
        <p:nvSpPr>
          <p:cNvPr id="3" name="Titel 2">
            <a:extLst>
              <a:ext uri="{FF2B5EF4-FFF2-40B4-BE49-F238E27FC236}">
                <a16:creationId xmlns:a16="http://schemas.microsoft.com/office/drawing/2014/main" id="{0521B116-D63E-8643-EE36-FF47864F8722}"/>
              </a:ext>
            </a:extLst>
          </p:cNvPr>
          <p:cNvSpPr>
            <a:spLocks noGrp="1"/>
          </p:cNvSpPr>
          <p:nvPr>
            <p:ph type="title"/>
          </p:nvPr>
        </p:nvSpPr>
        <p:spPr/>
        <p:txBody>
          <a:bodyPr/>
          <a:lstStyle/>
          <a:p>
            <a:r>
              <a:rPr lang="de-DE" dirty="0" err="1"/>
              <a:t>Pitfall</a:t>
            </a:r>
            <a:r>
              <a:rPr lang="de-DE" dirty="0"/>
              <a:t> 2: </a:t>
            </a:r>
            <a:br>
              <a:rPr lang="de-DE" dirty="0"/>
            </a:br>
            <a:r>
              <a:rPr lang="de-DE" dirty="0"/>
              <a:t>Optimale Dosierung ist wichtig </a:t>
            </a:r>
            <a:endParaRPr lang="de-DE" sz="2000" dirty="0"/>
          </a:p>
        </p:txBody>
      </p:sp>
    </p:spTree>
    <p:extLst>
      <p:ext uri="{BB962C8B-B14F-4D97-AF65-F5344CB8AC3E}">
        <p14:creationId xmlns:p14="http://schemas.microsoft.com/office/powerpoint/2010/main" val="3474708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B444A4E-7DC2-0C58-59BC-3FE99C3FEEA4}"/>
              </a:ext>
            </a:extLst>
          </p:cNvPr>
          <p:cNvSpPr>
            <a:spLocks noGrp="1"/>
          </p:cNvSpPr>
          <p:nvPr>
            <p:ph idx="1"/>
          </p:nvPr>
        </p:nvSpPr>
        <p:spPr/>
        <p:txBody>
          <a:bodyPr/>
          <a:lstStyle/>
          <a:p>
            <a:r>
              <a:rPr lang="de-DE" b="1" dirty="0"/>
              <a:t>Thiazide sind extrem effektive Blutdrucksenker!</a:t>
            </a:r>
          </a:p>
          <a:p>
            <a:endParaRPr lang="de-DE" b="1" dirty="0"/>
          </a:p>
          <a:p>
            <a:r>
              <a:rPr lang="de-DE" b="1" dirty="0"/>
              <a:t>Malus: </a:t>
            </a:r>
          </a:p>
          <a:p>
            <a:pPr marL="285750" indent="-285750">
              <a:buFont typeface="Arial" panose="020B0604020202020204" pitchFamily="34" charset="0"/>
              <a:buChar char="•"/>
            </a:pPr>
            <a:r>
              <a:rPr lang="de-DE" dirty="0">
                <a:solidFill>
                  <a:srgbClr val="FF0000"/>
                </a:solidFill>
              </a:rPr>
              <a:t>Hautkrebs </a:t>
            </a:r>
            <a:r>
              <a:rPr lang="de-DE" dirty="0"/>
              <a:t>(Basalzellkarzinom </a:t>
            </a:r>
            <a:r>
              <a:rPr lang="de-DE" dirty="0">
                <a:sym typeface="Wingdings" panose="05000000000000000000" pitchFamily="2" charset="2"/>
              </a:rPr>
              <a:t> dänisches Register)</a:t>
            </a:r>
          </a:p>
          <a:p>
            <a:pPr marL="1044575" lvl="2" indent="-285750">
              <a:buFont typeface="Arial" panose="020B0604020202020204" pitchFamily="34" charset="0"/>
              <a:buChar char="•"/>
            </a:pPr>
            <a:r>
              <a:rPr lang="de-DE" dirty="0">
                <a:sym typeface="Wingdings" panose="05000000000000000000" pitchFamily="2" charset="2"/>
              </a:rPr>
              <a:t>Risiko: ab dem 5. Jahr volle Dosis (bei Dänen)</a:t>
            </a:r>
          </a:p>
          <a:p>
            <a:pPr marL="1525588" lvl="3" indent="-285750">
              <a:buFont typeface="Arial" panose="020B0604020202020204" pitchFamily="34" charset="0"/>
              <a:buChar char="•"/>
            </a:pPr>
            <a:r>
              <a:rPr lang="de-DE" dirty="0">
                <a:sym typeface="Wingdings" panose="05000000000000000000" pitchFamily="2" charset="2"/>
              </a:rPr>
              <a:t>Wirkung: </a:t>
            </a:r>
            <a:r>
              <a:rPr lang="de-DE" dirty="0" err="1">
                <a:sym typeface="Wingdings" panose="05000000000000000000" pitchFamily="2" charset="2"/>
              </a:rPr>
              <a:t>Photosensibilisierung</a:t>
            </a:r>
            <a:br>
              <a:rPr lang="de-DE" dirty="0">
                <a:sym typeface="Wingdings" panose="05000000000000000000" pitchFamily="2" charset="2"/>
              </a:rPr>
            </a:br>
            <a:r>
              <a:rPr lang="de-DE" dirty="0">
                <a:sym typeface="Wingdings" panose="05000000000000000000" pitchFamily="2" charset="2"/>
              </a:rPr>
              <a:t>(auch </a:t>
            </a:r>
            <a:r>
              <a:rPr lang="de-DE" dirty="0" err="1">
                <a:sym typeface="Wingdings" panose="05000000000000000000" pitchFamily="2" charset="2"/>
              </a:rPr>
              <a:t>Indapamid</a:t>
            </a:r>
            <a:r>
              <a:rPr lang="de-DE" dirty="0">
                <a:sym typeface="Wingdings" panose="05000000000000000000" pitchFamily="2" charset="2"/>
              </a:rPr>
              <a:t> und Chlortalidon)</a:t>
            </a:r>
          </a:p>
          <a:p>
            <a:pPr marL="1525588" lvl="3" indent="-285750">
              <a:buFont typeface="Arial" panose="020B0604020202020204" pitchFamily="34" charset="0"/>
              <a:buChar char="•"/>
            </a:pPr>
            <a:r>
              <a:rPr lang="de-DE" dirty="0">
                <a:sym typeface="Wingdings" panose="05000000000000000000" pitchFamily="2" charset="2"/>
              </a:rPr>
              <a:t> ab dem 5. Jahr HCT: 1 x / Jahr zum </a:t>
            </a:r>
            <a:r>
              <a:rPr lang="de-DE" dirty="0" err="1">
                <a:sym typeface="Wingdings" panose="05000000000000000000" pitchFamily="2" charset="2"/>
              </a:rPr>
              <a:t>Hautkrebssreening</a:t>
            </a: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solidFill>
                  <a:srgbClr val="FF0000"/>
                </a:solidFill>
              </a:rPr>
              <a:t>Hyponatriämie</a:t>
            </a:r>
          </a:p>
          <a:p>
            <a:pPr marL="285750" indent="-285750">
              <a:buFont typeface="Arial" panose="020B0604020202020204" pitchFamily="34" charset="0"/>
              <a:buChar char="•"/>
            </a:pPr>
            <a:endParaRPr lang="de-DE" dirty="0"/>
          </a:p>
        </p:txBody>
      </p:sp>
      <p:sp>
        <p:nvSpPr>
          <p:cNvPr id="3" name="Titel 2">
            <a:extLst>
              <a:ext uri="{FF2B5EF4-FFF2-40B4-BE49-F238E27FC236}">
                <a16:creationId xmlns:a16="http://schemas.microsoft.com/office/drawing/2014/main" id="{0521B116-D63E-8643-EE36-FF47864F8722}"/>
              </a:ext>
            </a:extLst>
          </p:cNvPr>
          <p:cNvSpPr>
            <a:spLocks noGrp="1"/>
          </p:cNvSpPr>
          <p:nvPr>
            <p:ph type="title"/>
          </p:nvPr>
        </p:nvSpPr>
        <p:spPr/>
        <p:txBody>
          <a:bodyPr/>
          <a:lstStyle/>
          <a:p>
            <a:r>
              <a:rPr lang="de-DE" dirty="0"/>
              <a:t>Problem 3: </a:t>
            </a:r>
            <a:br>
              <a:rPr lang="de-DE" dirty="0"/>
            </a:br>
            <a:r>
              <a:rPr lang="de-DE" dirty="0"/>
              <a:t>(Zu) Seltener Einsatz von </a:t>
            </a:r>
            <a:r>
              <a:rPr lang="de-DE" dirty="0" err="1"/>
              <a:t>Thiaziden</a:t>
            </a:r>
            <a:endParaRPr lang="de-DE" dirty="0"/>
          </a:p>
        </p:txBody>
      </p:sp>
      <p:pic>
        <p:nvPicPr>
          <p:cNvPr id="5" name="Inhaltsplatzhalter 4">
            <a:extLst>
              <a:ext uri="{FF2B5EF4-FFF2-40B4-BE49-F238E27FC236}">
                <a16:creationId xmlns:a16="http://schemas.microsoft.com/office/drawing/2014/main" id="{1F2D524A-91B9-A710-F217-5EF16C8745C0}"/>
              </a:ext>
            </a:extLst>
          </p:cNvPr>
          <p:cNvPicPr>
            <a:picLocks noChangeAspect="1"/>
          </p:cNvPicPr>
          <p:nvPr/>
        </p:nvPicPr>
        <p:blipFill>
          <a:blip r:embed="rId2"/>
          <a:stretch>
            <a:fillRect/>
          </a:stretch>
        </p:blipFill>
        <p:spPr bwMode="auto">
          <a:xfrm>
            <a:off x="107504" y="1126157"/>
            <a:ext cx="8423439" cy="443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a:extLst>
              <a:ext uri="{FF2B5EF4-FFF2-40B4-BE49-F238E27FC236}">
                <a16:creationId xmlns:a16="http://schemas.microsoft.com/office/drawing/2014/main" id="{61BE963F-F0AA-10FA-4859-88FF36229DB4}"/>
              </a:ext>
            </a:extLst>
          </p:cNvPr>
          <p:cNvSpPr txBox="1"/>
          <p:nvPr/>
        </p:nvSpPr>
        <p:spPr>
          <a:xfrm>
            <a:off x="1288072" y="5949280"/>
            <a:ext cx="6062301" cy="373436"/>
          </a:xfrm>
          <a:prstGeom prst="rect">
            <a:avLst/>
          </a:prstGeom>
          <a:noFill/>
        </p:spPr>
        <p:txBody>
          <a:bodyPr wrap="none" rtlCol="0">
            <a:spAutoFit/>
          </a:bodyPr>
          <a:lstStyle/>
          <a:p>
            <a:r>
              <a:rPr lang="de-DE" dirty="0"/>
              <a:t>Was ist schlimmer: </a:t>
            </a:r>
            <a:r>
              <a:rPr lang="de-DE" b="1" dirty="0">
                <a:highlight>
                  <a:srgbClr val="FFFF00"/>
                </a:highlight>
              </a:rPr>
              <a:t>Basaliom</a:t>
            </a:r>
            <a:r>
              <a:rPr lang="de-DE" dirty="0"/>
              <a:t> oder </a:t>
            </a:r>
            <a:r>
              <a:rPr lang="de-DE" b="1" dirty="0">
                <a:solidFill>
                  <a:schemeClr val="bg1"/>
                </a:solidFill>
                <a:effectLst>
                  <a:outerShdw blurRad="38100" dist="38100" dir="2700000" algn="tl">
                    <a:srgbClr val="000000">
                      <a:alpha val="43137"/>
                    </a:srgbClr>
                  </a:outerShdw>
                </a:effectLst>
                <a:highlight>
                  <a:srgbClr val="FF0000"/>
                </a:highlight>
              </a:rPr>
              <a:t>Hochdruckschaden</a:t>
            </a:r>
            <a:r>
              <a:rPr lang="de-DE" dirty="0"/>
              <a:t>?</a:t>
            </a:r>
          </a:p>
        </p:txBody>
      </p:sp>
    </p:spTree>
    <p:extLst>
      <p:ext uri="{BB962C8B-B14F-4D97-AF65-F5344CB8AC3E}">
        <p14:creationId xmlns:p14="http://schemas.microsoft.com/office/powerpoint/2010/main" val="434694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063" y="3619500"/>
            <a:ext cx="17399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47"/>
          <p:cNvSpPr txBox="1">
            <a:spLocks noChangeArrowheads="1"/>
          </p:cNvSpPr>
          <p:nvPr/>
        </p:nvSpPr>
        <p:spPr bwMode="auto">
          <a:xfrm>
            <a:off x="388938" y="1895475"/>
            <a:ext cx="16605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de-DE" altLang="de-DE" b="1">
                <a:solidFill>
                  <a:schemeClr val="tx2"/>
                </a:solidFill>
              </a:rPr>
              <a:t>Hypertoniker in Deutschland</a:t>
            </a:r>
          </a:p>
        </p:txBody>
      </p:sp>
      <p:sp>
        <p:nvSpPr>
          <p:cNvPr id="43012" name="Text Box 51"/>
          <p:cNvSpPr txBox="1">
            <a:spLocks noChangeArrowheads="1"/>
          </p:cNvSpPr>
          <p:nvPr/>
        </p:nvSpPr>
        <p:spPr bwMode="auto">
          <a:xfrm>
            <a:off x="261938" y="5387975"/>
            <a:ext cx="1841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de-DE" altLang="de-DE" sz="2000" b="1">
                <a:solidFill>
                  <a:schemeClr val="tx2"/>
                </a:solidFill>
              </a:rPr>
              <a:t>&gt; </a:t>
            </a:r>
            <a:r>
              <a:rPr lang="de-DE" altLang="de-DE" sz="2400" b="1">
                <a:solidFill>
                  <a:schemeClr val="tx2"/>
                </a:solidFill>
              </a:rPr>
              <a:t>20</a:t>
            </a:r>
            <a:r>
              <a:rPr lang="de-DE" altLang="de-DE" sz="2000" b="1">
                <a:solidFill>
                  <a:schemeClr val="tx2"/>
                </a:solidFill>
              </a:rPr>
              <a:t> Millionen</a:t>
            </a:r>
          </a:p>
        </p:txBody>
      </p:sp>
      <p:grpSp>
        <p:nvGrpSpPr>
          <p:cNvPr id="2" name="Group 18"/>
          <p:cNvGrpSpPr>
            <a:grpSpLocks/>
          </p:cNvGrpSpPr>
          <p:nvPr/>
        </p:nvGrpSpPr>
        <p:grpSpPr bwMode="auto">
          <a:xfrm>
            <a:off x="2571750" y="1866900"/>
            <a:ext cx="1739900" cy="4268788"/>
            <a:chOff x="1620" y="1176"/>
            <a:chExt cx="1096" cy="2689"/>
          </a:xfrm>
        </p:grpSpPr>
        <p:pic>
          <p:nvPicPr>
            <p:cNvPr id="43023" name="Picture 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0" y="2280"/>
              <a:ext cx="1096"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Text Box 48"/>
            <p:cNvSpPr txBox="1">
              <a:spLocks noChangeArrowheads="1"/>
            </p:cNvSpPr>
            <p:nvPr/>
          </p:nvSpPr>
          <p:spPr bwMode="auto">
            <a:xfrm>
              <a:off x="1643" y="1176"/>
              <a:ext cx="1045"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de-DE" altLang="de-DE" b="1">
                  <a:solidFill>
                    <a:schemeClr val="tx2"/>
                  </a:solidFill>
                </a:rPr>
                <a:t>Hypertoniker, denen ihre Erkrankung bekannt ist</a:t>
              </a:r>
            </a:p>
          </p:txBody>
        </p:sp>
        <p:sp>
          <p:nvSpPr>
            <p:cNvPr id="43025" name="Text Box 52"/>
            <p:cNvSpPr txBox="1">
              <a:spLocks noChangeArrowheads="1"/>
            </p:cNvSpPr>
            <p:nvPr/>
          </p:nvSpPr>
          <p:spPr bwMode="auto">
            <a:xfrm>
              <a:off x="1643" y="3385"/>
              <a:ext cx="1045"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de-DE" altLang="de-DE" sz="2400" b="1">
                  <a:solidFill>
                    <a:schemeClr val="tx2"/>
                  </a:solidFill>
                </a:rPr>
                <a:t>12</a:t>
              </a:r>
              <a:r>
                <a:rPr lang="de-DE" altLang="de-DE" sz="2000" b="1">
                  <a:solidFill>
                    <a:schemeClr val="tx2"/>
                  </a:solidFill>
                </a:rPr>
                <a:t> Millionen</a:t>
              </a:r>
            </a:p>
          </p:txBody>
        </p:sp>
      </p:grpSp>
      <p:grpSp>
        <p:nvGrpSpPr>
          <p:cNvPr id="3" name="Group 19"/>
          <p:cNvGrpSpPr>
            <a:grpSpLocks/>
          </p:cNvGrpSpPr>
          <p:nvPr/>
        </p:nvGrpSpPr>
        <p:grpSpPr bwMode="auto">
          <a:xfrm>
            <a:off x="4792663" y="1866900"/>
            <a:ext cx="1739900" cy="4268788"/>
            <a:chOff x="3019" y="1176"/>
            <a:chExt cx="1096" cy="2689"/>
          </a:xfrm>
        </p:grpSpPr>
        <p:pic>
          <p:nvPicPr>
            <p:cNvPr id="43020" name="Picture 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9" y="2280"/>
              <a:ext cx="1096"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Text Box 49"/>
            <p:cNvSpPr txBox="1">
              <a:spLocks noChangeArrowheads="1"/>
            </p:cNvSpPr>
            <p:nvPr/>
          </p:nvSpPr>
          <p:spPr bwMode="auto">
            <a:xfrm>
              <a:off x="3029" y="1176"/>
              <a:ext cx="104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de-DE" altLang="de-DE" b="1">
                  <a:solidFill>
                    <a:schemeClr val="tx2"/>
                  </a:solidFill>
                </a:rPr>
                <a:t>regelmäßig behandelte Hypertoniker</a:t>
              </a:r>
            </a:p>
          </p:txBody>
        </p:sp>
        <p:sp>
          <p:nvSpPr>
            <p:cNvPr id="43022" name="Text Box 53"/>
            <p:cNvSpPr txBox="1">
              <a:spLocks noChangeArrowheads="1"/>
            </p:cNvSpPr>
            <p:nvPr/>
          </p:nvSpPr>
          <p:spPr bwMode="auto">
            <a:xfrm>
              <a:off x="3029" y="3385"/>
              <a:ext cx="104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de-DE" altLang="de-DE" sz="2400" b="1">
                  <a:solidFill>
                    <a:schemeClr val="tx2"/>
                  </a:solidFill>
                </a:rPr>
                <a:t>8</a:t>
              </a:r>
              <a:r>
                <a:rPr lang="de-DE" altLang="de-DE" sz="2000" b="1">
                  <a:solidFill>
                    <a:schemeClr val="tx2"/>
                  </a:solidFill>
                </a:rPr>
                <a:t> </a:t>
              </a:r>
              <a:br>
                <a:rPr lang="de-DE" altLang="de-DE" sz="2000" b="1">
                  <a:solidFill>
                    <a:schemeClr val="tx2"/>
                  </a:solidFill>
                </a:rPr>
              </a:br>
              <a:r>
                <a:rPr lang="de-DE" altLang="de-DE" sz="2000" b="1">
                  <a:solidFill>
                    <a:schemeClr val="tx2"/>
                  </a:solidFill>
                </a:rPr>
                <a:t>Millionen</a:t>
              </a:r>
            </a:p>
          </p:txBody>
        </p:sp>
      </p:grpSp>
      <p:grpSp>
        <p:nvGrpSpPr>
          <p:cNvPr id="4" name="Group 20"/>
          <p:cNvGrpSpPr>
            <a:grpSpLocks/>
          </p:cNvGrpSpPr>
          <p:nvPr/>
        </p:nvGrpSpPr>
        <p:grpSpPr bwMode="auto">
          <a:xfrm>
            <a:off x="7027863" y="1866900"/>
            <a:ext cx="1739900" cy="4268788"/>
            <a:chOff x="4427" y="1176"/>
            <a:chExt cx="1096" cy="2689"/>
          </a:xfrm>
        </p:grpSpPr>
        <p:pic>
          <p:nvPicPr>
            <p:cNvPr id="43017" name="Picture 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 y="2280"/>
              <a:ext cx="1096"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Text Box 50"/>
            <p:cNvSpPr txBox="1">
              <a:spLocks noChangeArrowheads="1"/>
            </p:cNvSpPr>
            <p:nvPr/>
          </p:nvSpPr>
          <p:spPr bwMode="auto">
            <a:xfrm>
              <a:off x="4437" y="1176"/>
              <a:ext cx="104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de-DE" altLang="de-DE" b="1">
                  <a:solidFill>
                    <a:schemeClr val="tx2"/>
                  </a:solidFill>
                </a:rPr>
                <a:t>adäquat behandelte Hypertoniker</a:t>
              </a:r>
            </a:p>
          </p:txBody>
        </p:sp>
        <p:sp>
          <p:nvSpPr>
            <p:cNvPr id="43019" name="Text Box 54"/>
            <p:cNvSpPr txBox="1">
              <a:spLocks noChangeArrowheads="1"/>
            </p:cNvSpPr>
            <p:nvPr/>
          </p:nvSpPr>
          <p:spPr bwMode="auto">
            <a:xfrm>
              <a:off x="4437" y="3385"/>
              <a:ext cx="104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de-DE" altLang="de-DE" sz="2400" b="1">
                  <a:solidFill>
                    <a:schemeClr val="tx2"/>
                  </a:solidFill>
                </a:rPr>
                <a:t>2</a:t>
              </a:r>
              <a:r>
                <a:rPr lang="de-DE" altLang="de-DE" sz="2000" b="1">
                  <a:solidFill>
                    <a:schemeClr val="tx2"/>
                  </a:solidFill>
                </a:rPr>
                <a:t> </a:t>
              </a:r>
              <a:br>
                <a:rPr lang="de-DE" altLang="de-DE" sz="2000" b="1">
                  <a:solidFill>
                    <a:schemeClr val="tx2"/>
                  </a:solidFill>
                </a:rPr>
              </a:br>
              <a:r>
                <a:rPr lang="de-DE" altLang="de-DE" sz="2000" b="1">
                  <a:solidFill>
                    <a:schemeClr val="tx2"/>
                  </a:solidFill>
                </a:rPr>
                <a:t>Millionen</a:t>
              </a:r>
            </a:p>
          </p:txBody>
        </p:sp>
      </p:grpSp>
      <p:sp>
        <p:nvSpPr>
          <p:cNvPr id="5" name="Titel 4"/>
          <p:cNvSpPr>
            <a:spLocks noGrp="1"/>
          </p:cNvSpPr>
          <p:nvPr>
            <p:ph type="title"/>
          </p:nvPr>
        </p:nvSpPr>
        <p:spPr>
          <a:xfrm>
            <a:off x="683568" y="188640"/>
            <a:ext cx="7559178" cy="685800"/>
          </a:xfrm>
        </p:spPr>
        <p:txBody>
          <a:bodyPr/>
          <a:lstStyle/>
          <a:p>
            <a:r>
              <a:rPr lang="de-DE" altLang="de-DE" sz="2400" b="1" dirty="0"/>
              <a:t>Bluthochdruck ist eine Volkskrankheit</a:t>
            </a:r>
            <a:endParaRPr lang="de-DE" dirty="0"/>
          </a:p>
        </p:txBody>
      </p:sp>
    </p:spTree>
    <p:extLst>
      <p:ext uri="{BB962C8B-B14F-4D97-AF65-F5344CB8AC3E}">
        <p14:creationId xmlns:p14="http://schemas.microsoft.com/office/powerpoint/2010/main" val="3655820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914944-AC08-CD85-A63C-E13F5D061F9B}"/>
              </a:ext>
            </a:extLst>
          </p:cNvPr>
          <p:cNvSpPr>
            <a:spLocks noGrp="1"/>
          </p:cNvSpPr>
          <p:nvPr>
            <p:ph type="title"/>
          </p:nvPr>
        </p:nvSpPr>
        <p:spPr/>
        <p:txBody>
          <a:bodyPr/>
          <a:lstStyle/>
          <a:p>
            <a:r>
              <a:rPr lang="de-DE" dirty="0"/>
              <a:t>Antihypertensive Therapie von HCT</a:t>
            </a:r>
          </a:p>
        </p:txBody>
      </p:sp>
      <p:sp>
        <p:nvSpPr>
          <p:cNvPr id="2" name="Inhaltsplatzhalter 1">
            <a:extLst>
              <a:ext uri="{FF2B5EF4-FFF2-40B4-BE49-F238E27FC236}">
                <a16:creationId xmlns:a16="http://schemas.microsoft.com/office/drawing/2014/main" id="{FC6500BA-27CC-C177-BCD2-9DF9C17EDB3B}"/>
              </a:ext>
            </a:extLst>
          </p:cNvPr>
          <p:cNvSpPr>
            <a:spLocks noGrp="1"/>
          </p:cNvSpPr>
          <p:nvPr>
            <p:ph idx="1"/>
          </p:nvPr>
        </p:nvSpPr>
        <p:spPr/>
        <p:txBody>
          <a:bodyPr/>
          <a:lstStyle/>
          <a:p>
            <a:r>
              <a:rPr lang="de-DE" b="1" dirty="0"/>
              <a:t>HCT versus </a:t>
            </a:r>
            <a:r>
              <a:rPr lang="de-DE" b="1" dirty="0" err="1"/>
              <a:t>Indapamid</a:t>
            </a:r>
            <a:r>
              <a:rPr lang="de-DE" b="1" dirty="0"/>
              <a:t>  versus Chlortalidon</a:t>
            </a:r>
          </a:p>
          <a:p>
            <a:pPr marL="285750" indent="-285750">
              <a:buFont typeface="Arial" panose="020B0604020202020204" pitchFamily="34" charset="0"/>
              <a:buChar char="•"/>
            </a:pPr>
            <a:r>
              <a:rPr lang="de-DE" dirty="0"/>
              <a:t>Meisten Kombinationspräparate sind mit HCT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b="1" dirty="0" err="1"/>
              <a:t>Indapamid</a:t>
            </a:r>
            <a:r>
              <a:rPr lang="de-DE" dirty="0"/>
              <a:t>: längere HWZ</a:t>
            </a:r>
          </a:p>
          <a:p>
            <a:r>
              <a:rPr lang="de-DE" dirty="0">
                <a:sym typeface="Wingdings" panose="05000000000000000000" pitchFamily="2" charset="2"/>
              </a:rPr>
              <a:t>	 Kombination</a:t>
            </a:r>
          </a:p>
          <a:p>
            <a:endParaRPr lang="de-DE" dirty="0">
              <a:sym typeface="Wingdings" panose="05000000000000000000" pitchFamily="2" charset="2"/>
            </a:endParaRP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b="1" dirty="0">
                <a:highlight>
                  <a:srgbClr val="00FF00"/>
                </a:highlight>
              </a:rPr>
              <a:t>Spätestens jedes 3. Antihypertensivum sollte ein </a:t>
            </a:r>
            <a:r>
              <a:rPr lang="de-DE" b="1" dirty="0" err="1">
                <a:highlight>
                  <a:srgbClr val="00FF00"/>
                </a:highlight>
              </a:rPr>
              <a:t>Thiazid</a:t>
            </a:r>
            <a:r>
              <a:rPr lang="de-DE" b="1" dirty="0">
                <a:highlight>
                  <a:srgbClr val="00FF00"/>
                </a:highlight>
              </a:rPr>
              <a:t> sein!</a:t>
            </a:r>
          </a:p>
          <a:p>
            <a:r>
              <a:rPr lang="de-DE" dirty="0"/>
              <a:t> </a:t>
            </a:r>
          </a:p>
        </p:txBody>
      </p:sp>
    </p:spTree>
    <p:extLst>
      <p:ext uri="{BB962C8B-B14F-4D97-AF65-F5344CB8AC3E}">
        <p14:creationId xmlns:p14="http://schemas.microsoft.com/office/powerpoint/2010/main" val="3422305735"/>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914944-AC08-CD85-A63C-E13F5D061F9B}"/>
              </a:ext>
            </a:extLst>
          </p:cNvPr>
          <p:cNvSpPr>
            <a:spLocks noGrp="1"/>
          </p:cNvSpPr>
          <p:nvPr>
            <p:ph type="title"/>
          </p:nvPr>
        </p:nvSpPr>
        <p:spPr/>
        <p:txBody>
          <a:bodyPr/>
          <a:lstStyle/>
          <a:p>
            <a:r>
              <a:rPr lang="de-DE" dirty="0"/>
              <a:t>Antihypertensive Therapie mit </a:t>
            </a:r>
            <a:r>
              <a:rPr lang="de-DE" dirty="0" err="1">
                <a:highlight>
                  <a:srgbClr val="00FF00"/>
                </a:highlight>
              </a:rPr>
              <a:t>Thiaziden</a:t>
            </a:r>
            <a:r>
              <a:rPr lang="de-DE" dirty="0">
                <a:highlight>
                  <a:srgbClr val="00FF00"/>
                </a:highlight>
              </a:rPr>
              <a:t> (25 mg)</a:t>
            </a:r>
          </a:p>
        </p:txBody>
      </p:sp>
      <p:sp>
        <p:nvSpPr>
          <p:cNvPr id="2" name="Inhaltsplatzhalter 1">
            <a:extLst>
              <a:ext uri="{FF2B5EF4-FFF2-40B4-BE49-F238E27FC236}">
                <a16:creationId xmlns:a16="http://schemas.microsoft.com/office/drawing/2014/main" id="{FC6500BA-27CC-C177-BCD2-9DF9C17EDB3B}"/>
              </a:ext>
            </a:extLst>
          </p:cNvPr>
          <p:cNvSpPr>
            <a:spLocks noGrp="1"/>
          </p:cNvSpPr>
          <p:nvPr>
            <p:ph idx="1"/>
          </p:nvPr>
        </p:nvSpPr>
        <p:spPr/>
        <p:txBody>
          <a:bodyPr/>
          <a:lstStyle/>
          <a:p>
            <a:r>
              <a:rPr lang="de-DE" b="1" dirty="0"/>
              <a:t>HCT versus </a:t>
            </a:r>
            <a:r>
              <a:rPr lang="de-DE" b="1" dirty="0" err="1"/>
              <a:t>Indapamid</a:t>
            </a:r>
            <a:r>
              <a:rPr lang="de-DE" b="1" dirty="0"/>
              <a:t>  versus Chlortalidon</a:t>
            </a:r>
          </a:p>
          <a:p>
            <a:pPr marL="285750" indent="-285750">
              <a:buFont typeface="Arial" panose="020B0604020202020204" pitchFamily="34" charset="0"/>
              <a:buChar char="•"/>
            </a:pPr>
            <a:r>
              <a:rPr lang="de-DE" dirty="0">
                <a:highlight>
                  <a:srgbClr val="00FF00"/>
                </a:highlight>
              </a:rPr>
              <a:t>Meisten Kombinationspräparate sind mit HCT </a:t>
            </a:r>
            <a:r>
              <a:rPr lang="de-DE" dirty="0"/>
              <a:t>(</a:t>
            </a:r>
            <a:r>
              <a:rPr lang="de-DE" dirty="0">
                <a:highlight>
                  <a:srgbClr val="FFFF00"/>
                </a:highlight>
              </a:rPr>
              <a:t>aber nur 12,5 mg</a:t>
            </a:r>
            <a:r>
              <a:rPr lang="de-DE" dirty="0"/>
              <a:t>)</a:t>
            </a:r>
          </a:p>
          <a:p>
            <a:pPr marL="285750" indent="-285750">
              <a:buFont typeface="Arial" panose="020B0604020202020204" pitchFamily="34" charset="0"/>
              <a:buChar char="•"/>
            </a:pPr>
            <a:endParaRPr lang="de-DE" dirty="0"/>
          </a:p>
          <a:p>
            <a:r>
              <a:rPr lang="de-DE" b="1" dirty="0"/>
              <a:t>Alternativen:</a:t>
            </a:r>
          </a:p>
          <a:p>
            <a:pPr marL="285750" indent="-285750">
              <a:buFont typeface="Arial" panose="020B0604020202020204" pitchFamily="34" charset="0"/>
              <a:buChar char="•"/>
            </a:pPr>
            <a:r>
              <a:rPr lang="de-DE" b="1" dirty="0" err="1"/>
              <a:t>Indapamid</a:t>
            </a:r>
            <a:r>
              <a:rPr lang="de-DE" b="1" dirty="0"/>
              <a:t> 1,5 (– 2,5 mg </a:t>
            </a:r>
            <a:r>
              <a:rPr lang="de-DE" b="1" dirty="0">
                <a:sym typeface="Wingdings" panose="05000000000000000000" pitchFamily="2" charset="2"/>
              </a:rPr>
              <a:t> Äquivalent zu </a:t>
            </a:r>
            <a:r>
              <a:rPr lang="de-DE" b="1" dirty="0" err="1">
                <a:sym typeface="Wingdings" panose="05000000000000000000" pitchFamily="2" charset="2"/>
              </a:rPr>
              <a:t>Chlothaldon</a:t>
            </a:r>
            <a:r>
              <a:rPr lang="de-DE" b="1" dirty="0"/>
              <a:t>)</a:t>
            </a:r>
            <a:r>
              <a:rPr lang="de-DE" dirty="0"/>
              <a:t>: längere HWZ</a:t>
            </a:r>
          </a:p>
          <a:p>
            <a:pPr lvl="1" indent="0">
              <a:buNone/>
            </a:pPr>
            <a:endParaRPr lang="de-DE" dirty="0"/>
          </a:p>
          <a:p>
            <a:pPr marL="285750" indent="-285750">
              <a:buFont typeface="Arial" panose="020B0604020202020204" pitchFamily="34" charset="0"/>
              <a:buChar char="•"/>
            </a:pPr>
            <a:r>
              <a:rPr lang="de-DE" b="1" dirty="0"/>
              <a:t>Chlortalidon 25 mg</a:t>
            </a:r>
            <a:r>
              <a:rPr lang="de-DE" dirty="0"/>
              <a:t>: längere HWZ (36 h)</a:t>
            </a:r>
          </a:p>
          <a:p>
            <a:pPr marL="665163" lvl="1" indent="-285750">
              <a:buFont typeface="Arial" panose="020B0604020202020204" pitchFamily="34" charset="0"/>
              <a:buChar char="•"/>
            </a:pPr>
            <a:r>
              <a:rPr lang="de-DE" dirty="0"/>
              <a:t>(in etwa doppelt so wirksam wie HCT !)</a:t>
            </a:r>
          </a:p>
          <a:p>
            <a:pPr marL="285750" indent="-285750">
              <a:buFont typeface="Arial" panose="020B0604020202020204" pitchFamily="34" charset="0"/>
              <a:buChar char="•"/>
            </a:pPr>
            <a:endParaRPr lang="de-DE" dirty="0"/>
          </a:p>
          <a:p>
            <a:endParaRPr lang="de-DE" dirty="0"/>
          </a:p>
          <a:p>
            <a:r>
              <a:rPr lang="de-DE" dirty="0"/>
              <a:t> </a:t>
            </a:r>
          </a:p>
        </p:txBody>
      </p:sp>
    </p:spTree>
    <p:extLst>
      <p:ext uri="{BB962C8B-B14F-4D97-AF65-F5344CB8AC3E}">
        <p14:creationId xmlns:p14="http://schemas.microsoft.com/office/powerpoint/2010/main" val="631628621"/>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C0364AD-E426-CA56-8536-200829FD0FA3}"/>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48D00EB8-A7C9-0DB9-2C7D-798000BFE05D}"/>
              </a:ext>
            </a:extLst>
          </p:cNvPr>
          <p:cNvSpPr>
            <a:spLocks noGrp="1"/>
          </p:cNvSpPr>
          <p:nvPr>
            <p:ph type="title"/>
          </p:nvPr>
        </p:nvSpPr>
        <p:spPr/>
        <p:txBody>
          <a:bodyPr/>
          <a:lstStyle/>
          <a:p>
            <a:r>
              <a:rPr lang="de-DE" dirty="0"/>
              <a:t>„</a:t>
            </a:r>
            <a:r>
              <a:rPr lang="de-DE" dirty="0" err="1"/>
              <a:t>Feel</a:t>
            </a:r>
            <a:r>
              <a:rPr lang="de-DE" dirty="0"/>
              <a:t> </a:t>
            </a:r>
            <a:r>
              <a:rPr lang="de-DE" dirty="0" err="1"/>
              <a:t>free</a:t>
            </a:r>
            <a:r>
              <a:rPr lang="de-DE" dirty="0"/>
              <a:t>“ </a:t>
            </a:r>
          </a:p>
        </p:txBody>
      </p:sp>
      <p:pic>
        <p:nvPicPr>
          <p:cNvPr id="5" name="Grafik 4">
            <a:extLst>
              <a:ext uri="{FF2B5EF4-FFF2-40B4-BE49-F238E27FC236}">
                <a16:creationId xmlns:a16="http://schemas.microsoft.com/office/drawing/2014/main" id="{B3AC6EC7-BD85-05DD-A9E4-97AFAA3ACC0B}"/>
              </a:ext>
            </a:extLst>
          </p:cNvPr>
          <p:cNvPicPr>
            <a:picLocks noChangeAspect="1"/>
          </p:cNvPicPr>
          <p:nvPr/>
        </p:nvPicPr>
        <p:blipFill>
          <a:blip r:embed="rId2"/>
          <a:stretch>
            <a:fillRect/>
          </a:stretch>
        </p:blipFill>
        <p:spPr>
          <a:xfrm>
            <a:off x="1161000" y="922338"/>
            <a:ext cx="5904504" cy="5935662"/>
          </a:xfrm>
          <a:prstGeom prst="rect">
            <a:avLst/>
          </a:prstGeom>
        </p:spPr>
      </p:pic>
      <p:pic>
        <p:nvPicPr>
          <p:cNvPr id="7" name="Grafik 6">
            <a:extLst>
              <a:ext uri="{FF2B5EF4-FFF2-40B4-BE49-F238E27FC236}">
                <a16:creationId xmlns:a16="http://schemas.microsoft.com/office/drawing/2014/main" id="{5F0ADBCA-FF0E-BA30-E9A5-B4DDE0406716}"/>
              </a:ext>
            </a:extLst>
          </p:cNvPr>
          <p:cNvPicPr>
            <a:picLocks noChangeAspect="1"/>
          </p:cNvPicPr>
          <p:nvPr/>
        </p:nvPicPr>
        <p:blipFill>
          <a:blip r:embed="rId3"/>
          <a:stretch>
            <a:fillRect/>
          </a:stretch>
        </p:blipFill>
        <p:spPr>
          <a:xfrm>
            <a:off x="0" y="2585036"/>
            <a:ext cx="9144000" cy="1687928"/>
          </a:xfrm>
          <a:prstGeom prst="rect">
            <a:avLst/>
          </a:prstGeom>
        </p:spPr>
      </p:pic>
      <p:pic>
        <p:nvPicPr>
          <p:cNvPr id="9" name="Grafik 8">
            <a:extLst>
              <a:ext uri="{FF2B5EF4-FFF2-40B4-BE49-F238E27FC236}">
                <a16:creationId xmlns:a16="http://schemas.microsoft.com/office/drawing/2014/main" id="{DD47C98E-C1EB-7F0A-A493-E3F7A565954A}"/>
              </a:ext>
            </a:extLst>
          </p:cNvPr>
          <p:cNvPicPr>
            <a:picLocks noChangeAspect="1"/>
          </p:cNvPicPr>
          <p:nvPr/>
        </p:nvPicPr>
        <p:blipFill>
          <a:blip r:embed="rId4"/>
          <a:stretch>
            <a:fillRect/>
          </a:stretch>
        </p:blipFill>
        <p:spPr>
          <a:xfrm>
            <a:off x="4139952" y="58649"/>
            <a:ext cx="2726818" cy="1639489"/>
          </a:xfrm>
          <a:prstGeom prst="rect">
            <a:avLst/>
          </a:prstGeom>
        </p:spPr>
      </p:pic>
    </p:spTree>
    <p:extLst>
      <p:ext uri="{BB962C8B-B14F-4D97-AF65-F5344CB8AC3E}">
        <p14:creationId xmlns:p14="http://schemas.microsoft.com/office/powerpoint/2010/main" val="4097315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AD6FB3F8-5A58-7E09-26FF-5F1BFAD8DDDE}"/>
              </a:ext>
            </a:extLst>
          </p:cNvPr>
          <p:cNvPicPr>
            <a:picLocks noGrp="1" noChangeAspect="1"/>
          </p:cNvPicPr>
          <p:nvPr>
            <p:ph idx="1"/>
          </p:nvPr>
        </p:nvPicPr>
        <p:blipFill>
          <a:blip r:embed="rId2"/>
          <a:stretch>
            <a:fillRect/>
          </a:stretch>
        </p:blipFill>
        <p:spPr>
          <a:xfrm>
            <a:off x="251520" y="1340768"/>
            <a:ext cx="4577417" cy="3810000"/>
          </a:xfrm>
        </p:spPr>
      </p:pic>
      <p:sp>
        <p:nvSpPr>
          <p:cNvPr id="3" name="Titel 2">
            <a:extLst>
              <a:ext uri="{FF2B5EF4-FFF2-40B4-BE49-F238E27FC236}">
                <a16:creationId xmlns:a16="http://schemas.microsoft.com/office/drawing/2014/main" id="{389E6360-A927-F36F-9215-AABC9C2F6890}"/>
              </a:ext>
            </a:extLst>
          </p:cNvPr>
          <p:cNvSpPr>
            <a:spLocks noGrp="1"/>
          </p:cNvSpPr>
          <p:nvPr>
            <p:ph type="title"/>
          </p:nvPr>
        </p:nvSpPr>
        <p:spPr/>
        <p:txBody>
          <a:bodyPr/>
          <a:lstStyle/>
          <a:p>
            <a:r>
              <a:rPr lang="de-DE" dirty="0"/>
              <a:t>Cave: </a:t>
            </a:r>
            <a:r>
              <a:rPr lang="de-DE" dirty="0">
                <a:solidFill>
                  <a:srgbClr val="FF0000"/>
                </a:solidFill>
              </a:rPr>
              <a:t>Hyponatriämie</a:t>
            </a:r>
          </a:p>
        </p:txBody>
      </p:sp>
      <p:pic>
        <p:nvPicPr>
          <p:cNvPr id="7" name="Grafik 6">
            <a:extLst>
              <a:ext uri="{FF2B5EF4-FFF2-40B4-BE49-F238E27FC236}">
                <a16:creationId xmlns:a16="http://schemas.microsoft.com/office/drawing/2014/main" id="{2A41ACCC-D9D7-726A-06DE-268652645DC7}"/>
              </a:ext>
            </a:extLst>
          </p:cNvPr>
          <p:cNvPicPr>
            <a:picLocks noChangeAspect="1"/>
          </p:cNvPicPr>
          <p:nvPr/>
        </p:nvPicPr>
        <p:blipFill>
          <a:blip r:embed="rId3"/>
          <a:stretch>
            <a:fillRect/>
          </a:stretch>
        </p:blipFill>
        <p:spPr>
          <a:xfrm>
            <a:off x="4828937" y="404664"/>
            <a:ext cx="4164474" cy="5663344"/>
          </a:xfrm>
          <a:prstGeom prst="rect">
            <a:avLst/>
          </a:prstGeom>
        </p:spPr>
      </p:pic>
    </p:spTree>
    <p:extLst>
      <p:ext uri="{BB962C8B-B14F-4D97-AF65-F5344CB8AC3E}">
        <p14:creationId xmlns:p14="http://schemas.microsoft.com/office/powerpoint/2010/main" val="1395003347"/>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B444A4E-7DC2-0C58-59BC-3FE99C3FEEA4}"/>
              </a:ext>
            </a:extLst>
          </p:cNvPr>
          <p:cNvSpPr>
            <a:spLocks noGrp="1"/>
          </p:cNvSpPr>
          <p:nvPr>
            <p:ph idx="1"/>
          </p:nvPr>
        </p:nvSpPr>
        <p:spPr/>
        <p:txBody>
          <a:bodyPr/>
          <a:lstStyle/>
          <a:p>
            <a:r>
              <a:rPr lang="de-DE" dirty="0"/>
              <a:t>Es gibt </a:t>
            </a:r>
            <a:r>
              <a:rPr lang="de-DE" b="1" dirty="0"/>
              <a:t>keine Studie</a:t>
            </a:r>
            <a:r>
              <a:rPr lang="de-DE" dirty="0"/>
              <a:t>, die eine Besserung der kardiovaskulären Mortalität durch Schleifendiuretika bei Hochdrucktherapie zeigt</a:t>
            </a:r>
          </a:p>
          <a:p>
            <a:endParaRPr lang="de-DE" dirty="0"/>
          </a:p>
          <a:p>
            <a:endParaRPr lang="de-DE" dirty="0"/>
          </a:p>
          <a:p>
            <a:endParaRPr lang="de-DE" b="1" dirty="0"/>
          </a:p>
          <a:p>
            <a:r>
              <a:rPr lang="de-DE" b="1" dirty="0"/>
              <a:t>Indikationen für Schleifendiuretika </a:t>
            </a:r>
            <a:r>
              <a:rPr lang="de-DE" dirty="0"/>
              <a:t>:</a:t>
            </a:r>
          </a:p>
          <a:p>
            <a:pPr marL="342900" indent="-342900">
              <a:buAutoNum type="arabicPeriod"/>
            </a:pPr>
            <a:r>
              <a:rPr lang="de-DE" dirty="0"/>
              <a:t>Herzinsuffizienz</a:t>
            </a:r>
          </a:p>
          <a:p>
            <a:pPr marL="342900" indent="-342900">
              <a:buAutoNum type="arabicPeriod"/>
            </a:pPr>
            <a:r>
              <a:rPr lang="de-DE" dirty="0"/>
              <a:t>hochgradige Nierenfunktionseinschränkung</a:t>
            </a:r>
          </a:p>
          <a:p>
            <a:pPr marL="342900" indent="-342900">
              <a:buAutoNum type="arabicPeriod"/>
            </a:pPr>
            <a:r>
              <a:rPr lang="de-DE" dirty="0"/>
              <a:t>Ödeme</a:t>
            </a:r>
          </a:p>
        </p:txBody>
      </p:sp>
      <p:sp>
        <p:nvSpPr>
          <p:cNvPr id="3" name="Titel 2">
            <a:extLst>
              <a:ext uri="{FF2B5EF4-FFF2-40B4-BE49-F238E27FC236}">
                <a16:creationId xmlns:a16="http://schemas.microsoft.com/office/drawing/2014/main" id="{0521B116-D63E-8643-EE36-FF47864F8722}"/>
              </a:ext>
            </a:extLst>
          </p:cNvPr>
          <p:cNvSpPr>
            <a:spLocks noGrp="1"/>
          </p:cNvSpPr>
          <p:nvPr>
            <p:ph type="title"/>
          </p:nvPr>
        </p:nvSpPr>
        <p:spPr/>
        <p:txBody>
          <a:bodyPr/>
          <a:lstStyle/>
          <a:p>
            <a:r>
              <a:rPr lang="de-DE" dirty="0"/>
              <a:t>Regel 4: </a:t>
            </a:r>
            <a:br>
              <a:rPr lang="de-DE" dirty="0"/>
            </a:br>
            <a:r>
              <a:rPr lang="de-DE" dirty="0"/>
              <a:t>Schleifendiuretika sind KEINE Antihypertensiva</a:t>
            </a:r>
          </a:p>
        </p:txBody>
      </p:sp>
    </p:spTree>
    <p:extLst>
      <p:ext uri="{BB962C8B-B14F-4D97-AF65-F5344CB8AC3E}">
        <p14:creationId xmlns:p14="http://schemas.microsoft.com/office/powerpoint/2010/main" val="3581045931"/>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B444A4E-7DC2-0C58-59BC-3FE99C3FEEA4}"/>
              </a:ext>
            </a:extLst>
          </p:cNvPr>
          <p:cNvSpPr>
            <a:spLocks noGrp="1"/>
          </p:cNvSpPr>
          <p:nvPr>
            <p:ph idx="1"/>
          </p:nvPr>
        </p:nvSpPr>
        <p:spPr/>
        <p:txBody>
          <a:bodyPr/>
          <a:lstStyle/>
          <a:p>
            <a:r>
              <a:rPr lang="de-DE" sz="1800" b="1" dirty="0">
                <a:solidFill>
                  <a:schemeClr val="bg1"/>
                </a:solidFill>
                <a:highlight>
                  <a:srgbClr val="FF0000"/>
                </a:highlight>
              </a:rPr>
              <a:t>Therapiebeginn mit (zu) geringer Dosis </a:t>
            </a:r>
            <a:br>
              <a:rPr lang="de-DE" sz="1800" b="1" dirty="0">
                <a:solidFill>
                  <a:schemeClr val="bg1"/>
                </a:solidFill>
                <a:highlight>
                  <a:srgbClr val="FF0000"/>
                </a:highlight>
              </a:rPr>
            </a:br>
            <a:r>
              <a:rPr lang="de-DE" sz="1800" b="1" dirty="0"/>
              <a:t>(und Anpassung bei Schwindel)</a:t>
            </a:r>
          </a:p>
          <a:p>
            <a:r>
              <a:rPr lang="de-DE" sz="1800" b="1" dirty="0"/>
              <a:t> </a:t>
            </a:r>
          </a:p>
          <a:p>
            <a:r>
              <a:rPr lang="de-DE" sz="1800" b="1" dirty="0">
                <a:sym typeface="Wingdings" panose="05000000000000000000" pitchFamily="2" charset="2"/>
              </a:rPr>
              <a:t> </a:t>
            </a:r>
            <a:r>
              <a:rPr lang="de-DE" sz="1800" b="1" dirty="0">
                <a:highlight>
                  <a:srgbClr val="00FF00"/>
                </a:highlight>
                <a:sym typeface="Wingdings" panose="05000000000000000000" pitchFamily="2" charset="2"/>
              </a:rPr>
              <a:t>Kombinationstherapie</a:t>
            </a:r>
            <a:r>
              <a:rPr lang="de-DE" b="1" dirty="0">
                <a:highlight>
                  <a:srgbClr val="00FF00"/>
                </a:highlight>
                <a:sym typeface="Wingdings" panose="05000000000000000000" pitchFamily="2" charset="2"/>
              </a:rPr>
              <a:t>,</a:t>
            </a:r>
            <a:r>
              <a:rPr lang="de-DE" sz="1800" b="1" dirty="0"/>
              <a:t> </a:t>
            </a:r>
            <a:br>
              <a:rPr lang="de-DE" sz="1800" b="1" dirty="0"/>
            </a:br>
            <a:r>
              <a:rPr lang="de-DE" sz="1800" b="1" dirty="0"/>
              <a:t>	weil jedes Antihypertensivum begrenzte Wirksamkeit!</a:t>
            </a:r>
          </a:p>
          <a:p>
            <a:r>
              <a:rPr lang="de-DE" b="1" dirty="0">
                <a:sym typeface="Wingdings" panose="05000000000000000000" pitchFamily="2" charset="2"/>
              </a:rPr>
              <a:t> </a:t>
            </a:r>
            <a:r>
              <a:rPr lang="de-DE" b="1" dirty="0">
                <a:highlight>
                  <a:srgbClr val="00FF00"/>
                </a:highlight>
              </a:rPr>
              <a:t>max. 10 mm </a:t>
            </a:r>
            <a:r>
              <a:rPr lang="de-DE" b="1" dirty="0" err="1">
                <a:highlight>
                  <a:srgbClr val="00FF00"/>
                </a:highlight>
              </a:rPr>
              <a:t>Hg</a:t>
            </a:r>
            <a:r>
              <a:rPr lang="de-DE" b="1" dirty="0">
                <a:highlight>
                  <a:srgbClr val="00FF00"/>
                </a:highlight>
              </a:rPr>
              <a:t> systolisch / Medikament zu erwarten</a:t>
            </a:r>
            <a:endParaRPr lang="de-DE" sz="1800" b="1" dirty="0">
              <a:highlight>
                <a:srgbClr val="00FF00"/>
              </a:highlight>
            </a:endParaRPr>
          </a:p>
          <a:p>
            <a:pPr marL="1044575" lvl="2" indent="-285750">
              <a:buFont typeface="Arial" panose="020B0604020202020204" pitchFamily="34" charset="0"/>
              <a:buChar char="•"/>
            </a:pPr>
            <a:r>
              <a:rPr lang="de-DE" b="1" dirty="0"/>
              <a:t>Weniger Dosis auch weniger Blutdrucksenkung </a:t>
            </a:r>
          </a:p>
          <a:p>
            <a:endParaRPr lang="de-DE" sz="1800" b="1" dirty="0"/>
          </a:p>
          <a:p>
            <a:r>
              <a:rPr lang="de-DE" sz="1800" b="1" dirty="0"/>
              <a:t>Ausnahme: </a:t>
            </a:r>
          </a:p>
          <a:p>
            <a:pPr marL="285750" indent="-285750">
              <a:buFont typeface="Arial" panose="020B0604020202020204" pitchFamily="34" charset="0"/>
              <a:buChar char="•"/>
            </a:pPr>
            <a:r>
              <a:rPr lang="de-DE" sz="1800" b="1" dirty="0"/>
              <a:t>Endorganschäden: dann schneller senken</a:t>
            </a:r>
          </a:p>
          <a:p>
            <a:pPr marL="285750" indent="-285750">
              <a:buFont typeface="Arial" panose="020B0604020202020204" pitchFamily="34" charset="0"/>
              <a:buChar char="•"/>
            </a:pPr>
            <a:endParaRPr lang="de-DE" b="1" dirty="0"/>
          </a:p>
          <a:p>
            <a:pPr marL="285750" indent="-285750">
              <a:buFont typeface="Arial" panose="020B0604020202020204" pitchFamily="34" charset="0"/>
              <a:buChar char="•"/>
            </a:pPr>
            <a:r>
              <a:rPr lang="de-DE" b="1" dirty="0">
                <a:solidFill>
                  <a:srgbClr val="FF0000"/>
                </a:solidFill>
              </a:rPr>
              <a:t>Ältere: langsam senken (weil Gefäßsteifigkeit)</a:t>
            </a:r>
            <a:endParaRPr lang="de-DE" sz="1800" b="1" dirty="0">
              <a:solidFill>
                <a:srgbClr val="FF0000"/>
              </a:solidFill>
            </a:endParaRPr>
          </a:p>
          <a:p>
            <a:endParaRPr lang="de-DE" dirty="0"/>
          </a:p>
        </p:txBody>
      </p:sp>
      <p:sp>
        <p:nvSpPr>
          <p:cNvPr id="3" name="Titel 2">
            <a:extLst>
              <a:ext uri="{FF2B5EF4-FFF2-40B4-BE49-F238E27FC236}">
                <a16:creationId xmlns:a16="http://schemas.microsoft.com/office/drawing/2014/main" id="{0521B116-D63E-8643-EE36-FF47864F8722}"/>
              </a:ext>
            </a:extLst>
          </p:cNvPr>
          <p:cNvSpPr>
            <a:spLocks noGrp="1"/>
          </p:cNvSpPr>
          <p:nvPr>
            <p:ph type="title"/>
          </p:nvPr>
        </p:nvSpPr>
        <p:spPr>
          <a:xfrm>
            <a:off x="750094" y="236538"/>
            <a:ext cx="8286402" cy="685800"/>
          </a:xfrm>
        </p:spPr>
        <p:txBody>
          <a:bodyPr/>
          <a:lstStyle/>
          <a:p>
            <a:r>
              <a:rPr lang="de-DE" sz="2800" dirty="0" err="1"/>
              <a:t>Pitfall</a:t>
            </a:r>
            <a:r>
              <a:rPr lang="de-DE" sz="2800" dirty="0"/>
              <a:t> 5:</a:t>
            </a:r>
            <a:br>
              <a:rPr lang="de-DE" sz="2800" dirty="0"/>
            </a:br>
            <a:r>
              <a:rPr lang="de-DE" sz="2800" dirty="0"/>
              <a:t>Falscher Start der Hochdrucktherapie</a:t>
            </a:r>
          </a:p>
        </p:txBody>
      </p:sp>
    </p:spTree>
    <p:extLst>
      <p:ext uri="{BB962C8B-B14F-4D97-AF65-F5344CB8AC3E}">
        <p14:creationId xmlns:p14="http://schemas.microsoft.com/office/powerpoint/2010/main" val="4219880574"/>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99D32CA-C778-AB05-C695-924E0E6BCB6A}"/>
              </a:ext>
            </a:extLst>
          </p:cNvPr>
          <p:cNvSpPr>
            <a:spLocks noGrp="1"/>
          </p:cNvSpPr>
          <p:nvPr>
            <p:ph idx="1"/>
          </p:nvPr>
        </p:nvSpPr>
        <p:spPr/>
        <p:txBody>
          <a:bodyPr/>
          <a:lstStyle/>
          <a:p>
            <a:r>
              <a:rPr lang="de-DE" b="1" dirty="0">
                <a:highlight>
                  <a:srgbClr val="FFFF00"/>
                </a:highlight>
                <a:sym typeface="Wingdings" panose="05000000000000000000" pitchFamily="2" charset="2"/>
              </a:rPr>
              <a:t>Schwindel:</a:t>
            </a:r>
          </a:p>
          <a:p>
            <a:pPr marL="665163" lvl="1" indent="-285750">
              <a:buFont typeface="Arial" panose="020B0604020202020204" pitchFamily="34" charset="0"/>
              <a:buChar char="•"/>
            </a:pPr>
            <a:r>
              <a:rPr lang="de-DE" dirty="0">
                <a:highlight>
                  <a:srgbClr val="FFFF00"/>
                </a:highlight>
                <a:sym typeface="Wingdings" panose="05000000000000000000" pitchFamily="2" charset="2"/>
              </a:rPr>
              <a:t>ohnehin SEHR häufig (unabhängig von RR), sehr diffus ….</a:t>
            </a:r>
          </a:p>
          <a:p>
            <a:pPr marL="665163" lvl="1" indent="-285750">
              <a:buFont typeface="Arial" panose="020B0604020202020204" pitchFamily="34" charset="0"/>
              <a:buChar char="•"/>
            </a:pPr>
            <a:r>
              <a:rPr lang="de-DE" dirty="0">
                <a:highlight>
                  <a:srgbClr val="FFFF00"/>
                </a:highlight>
                <a:sym typeface="Wingdings" panose="05000000000000000000" pitchFamily="2" charset="2"/>
              </a:rPr>
              <a:t>aufklärendes Gespräch  Autoregulation ZNS / Niere erwähnen</a:t>
            </a:r>
          </a:p>
          <a:p>
            <a:endParaRPr lang="de-DE" b="1" dirty="0">
              <a:solidFill>
                <a:srgbClr val="FF0000"/>
              </a:solidFill>
            </a:endParaRPr>
          </a:p>
          <a:p>
            <a:endParaRPr lang="de-DE" b="1" dirty="0">
              <a:solidFill>
                <a:srgbClr val="FF0000"/>
              </a:solidFill>
            </a:endParaRPr>
          </a:p>
          <a:p>
            <a:r>
              <a:rPr lang="de-DE" b="1" dirty="0">
                <a:solidFill>
                  <a:srgbClr val="FF0000"/>
                </a:solidFill>
              </a:rPr>
              <a:t>Risikokollektiv</a:t>
            </a:r>
            <a:r>
              <a:rPr lang="de-DE" b="1" dirty="0"/>
              <a:t>: </a:t>
            </a:r>
          </a:p>
          <a:p>
            <a:pPr marL="342900" indent="-342900">
              <a:buFont typeface="+mj-lt"/>
              <a:buAutoNum type="arabicPeriod"/>
            </a:pPr>
            <a:r>
              <a:rPr lang="de-DE" b="1" dirty="0">
                <a:solidFill>
                  <a:srgbClr val="FF0000"/>
                </a:solidFill>
              </a:rPr>
              <a:t>Hoher Pulsdruck</a:t>
            </a:r>
          </a:p>
          <a:p>
            <a:pPr marL="1101725" lvl="2" indent="-342900"/>
            <a:r>
              <a:rPr lang="de-DE" dirty="0"/>
              <a:t>Ältere mit niedriger Diastole (Isolierte systolische Hypertonie)</a:t>
            </a:r>
          </a:p>
          <a:p>
            <a:pPr marL="342900" indent="-342900">
              <a:buFont typeface="+mj-lt"/>
              <a:buAutoNum type="arabicPeriod"/>
            </a:pPr>
            <a:r>
              <a:rPr lang="de-DE" b="1" dirty="0" err="1">
                <a:solidFill>
                  <a:srgbClr val="FF0000"/>
                </a:solidFill>
              </a:rPr>
              <a:t>Orthostasesymptome</a:t>
            </a:r>
            <a:endParaRPr lang="de-DE" b="1" dirty="0">
              <a:solidFill>
                <a:srgbClr val="FF0000"/>
              </a:solidFill>
            </a:endParaRPr>
          </a:p>
          <a:p>
            <a:pPr marL="285750" indent="-285750">
              <a:buFont typeface="Wingdings" panose="05000000000000000000" pitchFamily="2" charset="2"/>
              <a:buChar char="à"/>
            </a:pPr>
            <a:r>
              <a:rPr lang="de-DE" b="1" dirty="0"/>
              <a:t>  </a:t>
            </a:r>
            <a:r>
              <a:rPr lang="de-DE" b="1" dirty="0">
                <a:highlight>
                  <a:srgbClr val="00FF00"/>
                </a:highlight>
              </a:rPr>
              <a:t>Procedere: Schellong – Test </a:t>
            </a:r>
            <a:br>
              <a:rPr lang="de-DE" b="1" dirty="0"/>
            </a:br>
            <a:r>
              <a:rPr lang="de-DE" b="1" dirty="0">
                <a:sym typeface="Wingdings" panose="05000000000000000000" pitchFamily="2" charset="2"/>
              </a:rPr>
              <a:t> Wenn Abfall &gt; 15 </a:t>
            </a:r>
          </a:p>
          <a:p>
            <a:pPr marL="1044575" lvl="2" indent="-285750">
              <a:buFont typeface="Arial" panose="020B0604020202020204" pitchFamily="34" charset="0"/>
              <a:buChar char="•"/>
            </a:pPr>
            <a:r>
              <a:rPr lang="de-DE" dirty="0">
                <a:sym typeface="Wingdings" panose="05000000000000000000" pitchFamily="2" charset="2"/>
              </a:rPr>
              <a:t>periphere Vasodilatation reduzieren  (</a:t>
            </a:r>
            <a:r>
              <a:rPr lang="de-DE" dirty="0" err="1">
                <a:sym typeface="Wingdings" panose="05000000000000000000" pitchFamily="2" charset="2"/>
              </a:rPr>
              <a:t>Amlodipin</a:t>
            </a:r>
            <a:r>
              <a:rPr lang="de-DE" dirty="0">
                <a:sym typeface="Wingdings" panose="05000000000000000000" pitchFamily="2" charset="2"/>
              </a:rPr>
              <a:t> / </a:t>
            </a:r>
            <a:r>
              <a:rPr lang="de-DE" dirty="0" err="1">
                <a:sym typeface="Wingdings" panose="05000000000000000000" pitchFamily="2" charset="2"/>
              </a:rPr>
              <a:t>Doxazosin</a:t>
            </a:r>
            <a:r>
              <a:rPr lang="de-DE" dirty="0">
                <a:sym typeface="Wingdings" panose="05000000000000000000" pitchFamily="2" charset="2"/>
              </a:rPr>
              <a:t>)</a:t>
            </a:r>
          </a:p>
          <a:p>
            <a:pPr marL="1044575" lvl="2" indent="-285750">
              <a:buFont typeface="Arial" panose="020B0604020202020204" pitchFamily="34" charset="0"/>
              <a:buChar char="•"/>
            </a:pPr>
            <a:r>
              <a:rPr lang="de-DE" dirty="0">
                <a:sym typeface="Wingdings" panose="05000000000000000000" pitchFamily="2" charset="2"/>
              </a:rPr>
              <a:t>Betablocker reduzieren / absetzen</a:t>
            </a:r>
          </a:p>
          <a:p>
            <a:r>
              <a:rPr lang="de-DE" b="1" dirty="0">
                <a:highlight>
                  <a:srgbClr val="FF0000"/>
                </a:highlight>
                <a:sym typeface="Wingdings" panose="05000000000000000000" pitchFamily="2" charset="2"/>
              </a:rPr>
              <a:t>Stürze: </a:t>
            </a:r>
            <a:r>
              <a:rPr lang="de-DE" b="1" dirty="0" err="1">
                <a:highlight>
                  <a:srgbClr val="FF0000"/>
                </a:highlight>
                <a:sym typeface="Wingdings" panose="05000000000000000000" pitchFamily="2" charset="2"/>
              </a:rPr>
              <a:t>Red</a:t>
            </a:r>
            <a:r>
              <a:rPr lang="de-DE" b="1" dirty="0">
                <a:highlight>
                  <a:srgbClr val="FF0000"/>
                </a:highlight>
                <a:sym typeface="Wingdings" panose="05000000000000000000" pitchFamily="2" charset="2"/>
              </a:rPr>
              <a:t> </a:t>
            </a:r>
            <a:r>
              <a:rPr lang="de-DE" b="1" dirty="0" err="1">
                <a:highlight>
                  <a:srgbClr val="FF0000"/>
                </a:highlight>
                <a:sym typeface="Wingdings" panose="05000000000000000000" pitchFamily="2" charset="2"/>
              </a:rPr>
              <a:t>Flag</a:t>
            </a:r>
            <a:r>
              <a:rPr lang="de-DE" b="1" dirty="0">
                <a:highlight>
                  <a:srgbClr val="FF0000"/>
                </a:highlight>
                <a:sym typeface="Wingdings" panose="05000000000000000000" pitchFamily="2" charset="2"/>
              </a:rPr>
              <a:t>!!  </a:t>
            </a:r>
            <a:r>
              <a:rPr lang="de-DE" dirty="0">
                <a:highlight>
                  <a:srgbClr val="FF0000"/>
                </a:highlight>
                <a:sym typeface="Wingdings" panose="05000000000000000000" pitchFamily="2" charset="2"/>
              </a:rPr>
              <a:t>eher hohen Blutdruck akzeptieren </a:t>
            </a:r>
          </a:p>
          <a:p>
            <a:endParaRPr lang="de-DE" b="1" dirty="0">
              <a:highlight>
                <a:srgbClr val="FF0000"/>
              </a:highlight>
              <a:sym typeface="Wingdings" panose="05000000000000000000" pitchFamily="2" charset="2"/>
            </a:endParaRPr>
          </a:p>
        </p:txBody>
      </p:sp>
      <p:sp>
        <p:nvSpPr>
          <p:cNvPr id="3" name="Titel 2">
            <a:extLst>
              <a:ext uri="{FF2B5EF4-FFF2-40B4-BE49-F238E27FC236}">
                <a16:creationId xmlns:a16="http://schemas.microsoft.com/office/drawing/2014/main" id="{956DF877-C2D3-3C8E-108C-1040CB6620AD}"/>
              </a:ext>
            </a:extLst>
          </p:cNvPr>
          <p:cNvSpPr>
            <a:spLocks noGrp="1"/>
          </p:cNvSpPr>
          <p:nvPr>
            <p:ph type="title"/>
          </p:nvPr>
        </p:nvSpPr>
        <p:spPr/>
        <p:txBody>
          <a:bodyPr/>
          <a:lstStyle/>
          <a:p>
            <a:r>
              <a:rPr lang="de-DE" dirty="0"/>
              <a:t>Sorge vor zu schnellem Abfall</a:t>
            </a:r>
          </a:p>
        </p:txBody>
      </p:sp>
    </p:spTree>
    <p:extLst>
      <p:ext uri="{BB962C8B-B14F-4D97-AF65-F5344CB8AC3E}">
        <p14:creationId xmlns:p14="http://schemas.microsoft.com/office/powerpoint/2010/main" val="678662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521B116-D63E-8643-EE36-FF47864F8722}"/>
              </a:ext>
            </a:extLst>
          </p:cNvPr>
          <p:cNvSpPr>
            <a:spLocks noGrp="1"/>
          </p:cNvSpPr>
          <p:nvPr>
            <p:ph type="title"/>
          </p:nvPr>
        </p:nvSpPr>
        <p:spPr/>
        <p:txBody>
          <a:bodyPr/>
          <a:lstStyle/>
          <a:p>
            <a:r>
              <a:rPr lang="de-DE" dirty="0"/>
              <a:t>Regel 6:</a:t>
            </a:r>
            <a:br>
              <a:rPr lang="de-DE" dirty="0"/>
            </a:br>
            <a:r>
              <a:rPr lang="de-DE" sz="2000" dirty="0"/>
              <a:t>Suche nach Endorganschäden (und Zielwertanpassung)</a:t>
            </a:r>
          </a:p>
        </p:txBody>
      </p:sp>
      <p:graphicFrame>
        <p:nvGraphicFramePr>
          <p:cNvPr id="6146" name="Object 2"/>
          <p:cNvGraphicFramePr>
            <a:graphicFrameLocks noChangeAspect="1"/>
          </p:cNvGraphicFramePr>
          <p:nvPr>
            <p:extLst>
              <p:ext uri="{D42A27DB-BD31-4B8C-83A1-F6EECF244321}">
                <p14:modId xmlns:p14="http://schemas.microsoft.com/office/powerpoint/2010/main" val="3641949232"/>
              </p:ext>
            </p:extLst>
          </p:nvPr>
        </p:nvGraphicFramePr>
        <p:xfrm>
          <a:off x="827584" y="1340768"/>
          <a:ext cx="6798097" cy="4533463"/>
        </p:xfrm>
        <a:graphic>
          <a:graphicData uri="http://schemas.openxmlformats.org/presentationml/2006/ole">
            <mc:AlternateContent xmlns:mc="http://schemas.openxmlformats.org/markup-compatibility/2006">
              <mc:Choice xmlns:v="urn:schemas-microsoft-com:vml" Requires="v">
                <p:oleObj name="Photo Editor Photo" r:id="rId2" imgW="7314286" imgH="4877481" progId="">
                  <p:embed/>
                </p:oleObj>
              </mc:Choice>
              <mc:Fallback>
                <p:oleObj name="Photo Editor Photo" r:id="rId2" imgW="7314286" imgH="4877481" progId="">
                  <p:embed/>
                  <p:pic>
                    <p:nvPicPr>
                      <p:cNvPr id="614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40768"/>
                        <a:ext cx="6798097" cy="45334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79219921"/>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0DFBBE8-6B1C-01EA-537F-FD5FDA41B081}"/>
              </a:ext>
            </a:extLst>
          </p:cNvPr>
          <p:cNvPicPr>
            <a:picLocks noGrp="1" noChangeAspect="1"/>
          </p:cNvPicPr>
          <p:nvPr>
            <p:ph idx="1"/>
          </p:nvPr>
        </p:nvPicPr>
        <p:blipFill>
          <a:blip r:embed="rId2"/>
          <a:stretch>
            <a:fillRect/>
          </a:stretch>
        </p:blipFill>
        <p:spPr>
          <a:xfrm>
            <a:off x="971600" y="1052736"/>
            <a:ext cx="5995982" cy="1683864"/>
          </a:xfrm>
        </p:spPr>
      </p:pic>
      <p:sp>
        <p:nvSpPr>
          <p:cNvPr id="3" name="Titel 2">
            <a:extLst>
              <a:ext uri="{FF2B5EF4-FFF2-40B4-BE49-F238E27FC236}">
                <a16:creationId xmlns:a16="http://schemas.microsoft.com/office/drawing/2014/main" id="{45036827-5BFB-8099-B107-F47A7C40EFD0}"/>
              </a:ext>
            </a:extLst>
          </p:cNvPr>
          <p:cNvSpPr>
            <a:spLocks noGrp="1"/>
          </p:cNvSpPr>
          <p:nvPr>
            <p:ph type="title"/>
          </p:nvPr>
        </p:nvSpPr>
        <p:spPr/>
        <p:txBody>
          <a:bodyPr/>
          <a:lstStyle/>
          <a:p>
            <a:r>
              <a:rPr lang="de-DE" dirty="0"/>
              <a:t>EKG?  Labor?  Echo?   </a:t>
            </a:r>
            <a:r>
              <a:rPr lang="de-DE" dirty="0">
                <a:highlight>
                  <a:srgbClr val="00FF00"/>
                </a:highlight>
              </a:rPr>
              <a:t>UACG</a:t>
            </a:r>
          </a:p>
        </p:txBody>
      </p:sp>
      <p:pic>
        <p:nvPicPr>
          <p:cNvPr id="7" name="Grafik 6">
            <a:extLst>
              <a:ext uri="{FF2B5EF4-FFF2-40B4-BE49-F238E27FC236}">
                <a16:creationId xmlns:a16="http://schemas.microsoft.com/office/drawing/2014/main" id="{BFC3A88F-1539-B320-6261-7157CE2137B3}"/>
              </a:ext>
            </a:extLst>
          </p:cNvPr>
          <p:cNvPicPr>
            <a:picLocks noChangeAspect="1"/>
          </p:cNvPicPr>
          <p:nvPr/>
        </p:nvPicPr>
        <p:blipFill>
          <a:blip r:embed="rId3"/>
          <a:stretch>
            <a:fillRect/>
          </a:stretch>
        </p:blipFill>
        <p:spPr>
          <a:xfrm>
            <a:off x="899592" y="2736600"/>
            <a:ext cx="6067990" cy="3804329"/>
          </a:xfrm>
          <a:prstGeom prst="rect">
            <a:avLst/>
          </a:prstGeom>
        </p:spPr>
      </p:pic>
      <p:sp>
        <p:nvSpPr>
          <p:cNvPr id="9" name="Rechteck 8">
            <a:extLst>
              <a:ext uri="{FF2B5EF4-FFF2-40B4-BE49-F238E27FC236}">
                <a16:creationId xmlns:a16="http://schemas.microsoft.com/office/drawing/2014/main" id="{7157F595-C00B-E624-0444-16301FF923CF}"/>
              </a:ext>
            </a:extLst>
          </p:cNvPr>
          <p:cNvSpPr/>
          <p:nvPr/>
        </p:nvSpPr>
        <p:spPr bwMode="auto">
          <a:xfrm>
            <a:off x="3995936" y="2348880"/>
            <a:ext cx="3043654" cy="51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10" name="Rechteck 9">
            <a:extLst>
              <a:ext uri="{FF2B5EF4-FFF2-40B4-BE49-F238E27FC236}">
                <a16:creationId xmlns:a16="http://schemas.microsoft.com/office/drawing/2014/main" id="{83953471-D353-C805-D406-A47C1BDF1E48}"/>
              </a:ext>
            </a:extLst>
          </p:cNvPr>
          <p:cNvSpPr/>
          <p:nvPr/>
        </p:nvSpPr>
        <p:spPr bwMode="auto">
          <a:xfrm>
            <a:off x="3959932" y="2348880"/>
            <a:ext cx="3115662" cy="518118"/>
          </a:xfrm>
          <a:prstGeom prst="rect">
            <a:avLst/>
          </a:prstGeom>
          <a:solidFill>
            <a:schemeClr val="bg1"/>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08342727"/>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C3B2A7D-F194-92BE-BB81-2A4C3AD6E25C}"/>
              </a:ext>
            </a:extLst>
          </p:cNvPr>
          <p:cNvSpPr>
            <a:spLocks noGrp="1"/>
          </p:cNvSpPr>
          <p:nvPr>
            <p:ph type="title"/>
          </p:nvPr>
        </p:nvSpPr>
        <p:spPr/>
        <p:txBody>
          <a:bodyPr/>
          <a:lstStyle/>
          <a:p>
            <a:r>
              <a:rPr lang="de-DE" dirty="0"/>
              <a:t>Labordiagnostik</a:t>
            </a:r>
          </a:p>
        </p:txBody>
      </p:sp>
      <p:pic>
        <p:nvPicPr>
          <p:cNvPr id="7" name="Grafik 6">
            <a:extLst>
              <a:ext uri="{FF2B5EF4-FFF2-40B4-BE49-F238E27FC236}">
                <a16:creationId xmlns:a16="http://schemas.microsoft.com/office/drawing/2014/main" id="{C2F183C8-66D1-15AE-58B2-E6133BFC14CA}"/>
              </a:ext>
            </a:extLst>
          </p:cNvPr>
          <p:cNvPicPr>
            <a:picLocks noChangeAspect="1"/>
          </p:cNvPicPr>
          <p:nvPr/>
        </p:nvPicPr>
        <p:blipFill>
          <a:blip r:embed="rId3"/>
          <a:stretch>
            <a:fillRect/>
          </a:stretch>
        </p:blipFill>
        <p:spPr>
          <a:xfrm>
            <a:off x="750094" y="1412776"/>
            <a:ext cx="8062266" cy="2880320"/>
          </a:xfrm>
          <a:prstGeom prst="rect">
            <a:avLst/>
          </a:prstGeom>
        </p:spPr>
      </p:pic>
    </p:spTree>
    <p:extLst>
      <p:ext uri="{BB962C8B-B14F-4D97-AF65-F5344CB8AC3E}">
        <p14:creationId xmlns:p14="http://schemas.microsoft.com/office/powerpoint/2010/main" val="424733855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91C18C-7211-D477-DE19-88DEF4D84E83}"/>
              </a:ext>
            </a:extLst>
          </p:cNvPr>
          <p:cNvSpPr>
            <a:spLocks noGrp="1"/>
          </p:cNvSpPr>
          <p:nvPr>
            <p:ph type="title"/>
          </p:nvPr>
        </p:nvSpPr>
        <p:spPr/>
        <p:txBody>
          <a:bodyPr/>
          <a:lstStyle/>
          <a:p>
            <a:endParaRPr lang="de-DE" dirty="0"/>
          </a:p>
        </p:txBody>
      </p:sp>
      <p:pic>
        <p:nvPicPr>
          <p:cNvPr id="4" name="Grafik 3">
            <a:extLst>
              <a:ext uri="{FF2B5EF4-FFF2-40B4-BE49-F238E27FC236}">
                <a16:creationId xmlns:a16="http://schemas.microsoft.com/office/drawing/2014/main" id="{1ABB4EE6-2746-1D6C-76CA-4F5CB1BCB388}"/>
              </a:ext>
            </a:extLst>
          </p:cNvPr>
          <p:cNvPicPr>
            <a:picLocks noChangeAspect="1"/>
          </p:cNvPicPr>
          <p:nvPr/>
        </p:nvPicPr>
        <p:blipFill>
          <a:blip r:embed="rId2"/>
          <a:stretch>
            <a:fillRect/>
          </a:stretch>
        </p:blipFill>
        <p:spPr>
          <a:xfrm>
            <a:off x="750094" y="1124744"/>
            <a:ext cx="7401958" cy="5087060"/>
          </a:xfrm>
          <a:prstGeom prst="rect">
            <a:avLst/>
          </a:prstGeom>
        </p:spPr>
      </p:pic>
    </p:spTree>
    <p:extLst>
      <p:ext uri="{BB962C8B-B14F-4D97-AF65-F5344CB8AC3E}">
        <p14:creationId xmlns:p14="http://schemas.microsoft.com/office/powerpoint/2010/main" val="2740152140"/>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7EBC746-9013-9C34-7CB4-1C8815099289}"/>
              </a:ext>
            </a:extLst>
          </p:cNvPr>
          <p:cNvSpPr>
            <a:spLocks noGrp="1"/>
          </p:cNvSpPr>
          <p:nvPr>
            <p:ph type="title"/>
          </p:nvPr>
        </p:nvSpPr>
        <p:spPr/>
        <p:txBody>
          <a:bodyPr/>
          <a:lstStyle/>
          <a:p>
            <a:r>
              <a:rPr lang="de-DE" dirty="0"/>
              <a:t>Basisdiagnostik von Endorganschäden </a:t>
            </a:r>
          </a:p>
        </p:txBody>
      </p:sp>
      <p:pic>
        <p:nvPicPr>
          <p:cNvPr id="5" name="Grafik 4">
            <a:extLst>
              <a:ext uri="{FF2B5EF4-FFF2-40B4-BE49-F238E27FC236}">
                <a16:creationId xmlns:a16="http://schemas.microsoft.com/office/drawing/2014/main" id="{39DA167C-CF5D-08F5-EF22-6D716095E974}"/>
              </a:ext>
            </a:extLst>
          </p:cNvPr>
          <p:cNvPicPr>
            <a:picLocks noChangeAspect="1"/>
          </p:cNvPicPr>
          <p:nvPr/>
        </p:nvPicPr>
        <p:blipFill>
          <a:blip r:embed="rId2"/>
          <a:stretch>
            <a:fillRect/>
          </a:stretch>
        </p:blipFill>
        <p:spPr>
          <a:xfrm>
            <a:off x="310673" y="1196752"/>
            <a:ext cx="8495468" cy="4176464"/>
          </a:xfrm>
          <a:prstGeom prst="rect">
            <a:avLst/>
          </a:prstGeom>
        </p:spPr>
      </p:pic>
      <p:sp>
        <p:nvSpPr>
          <p:cNvPr id="2" name="Textfeld 1">
            <a:extLst>
              <a:ext uri="{FF2B5EF4-FFF2-40B4-BE49-F238E27FC236}">
                <a16:creationId xmlns:a16="http://schemas.microsoft.com/office/drawing/2014/main" id="{B806F10D-26DB-D877-C8CD-9E02222494F7}"/>
              </a:ext>
            </a:extLst>
          </p:cNvPr>
          <p:cNvSpPr txBox="1"/>
          <p:nvPr/>
        </p:nvSpPr>
        <p:spPr>
          <a:xfrm>
            <a:off x="1115616" y="5589240"/>
            <a:ext cx="2491388" cy="467051"/>
          </a:xfrm>
          <a:prstGeom prst="rect">
            <a:avLst/>
          </a:prstGeom>
          <a:noFill/>
        </p:spPr>
        <p:txBody>
          <a:bodyPr wrap="none" rtlCol="0">
            <a:spAutoFit/>
          </a:bodyPr>
          <a:lstStyle/>
          <a:p>
            <a:r>
              <a:rPr lang="de-DE" sz="2400" b="1" dirty="0">
                <a:highlight>
                  <a:srgbClr val="00FF00"/>
                </a:highlight>
              </a:rPr>
              <a:t>EKG und UACG</a:t>
            </a:r>
          </a:p>
        </p:txBody>
      </p:sp>
    </p:spTree>
    <p:extLst>
      <p:ext uri="{BB962C8B-B14F-4D97-AF65-F5344CB8AC3E}">
        <p14:creationId xmlns:p14="http://schemas.microsoft.com/office/powerpoint/2010/main" val="394675139"/>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509EB52-A5F1-264A-ADD5-5BA3674CA4B7}"/>
              </a:ext>
            </a:extLst>
          </p:cNvPr>
          <p:cNvSpPr>
            <a:spLocks noGrp="1"/>
          </p:cNvSpPr>
          <p:nvPr>
            <p:ph idx="1"/>
          </p:nvPr>
        </p:nvSpPr>
        <p:spPr/>
        <p:txBody>
          <a:bodyPr/>
          <a:lstStyle/>
          <a:p>
            <a:pPr marL="342900" indent="-342900">
              <a:buAutoNum type="arabicPeriod"/>
            </a:pPr>
            <a:r>
              <a:rPr lang="de-DE" dirty="0"/>
              <a:t>EKG</a:t>
            </a:r>
          </a:p>
          <a:p>
            <a:pPr marL="342900" indent="-342900">
              <a:buAutoNum type="arabicPeriod"/>
            </a:pPr>
            <a:r>
              <a:rPr lang="de-DE" dirty="0"/>
              <a:t>Echo </a:t>
            </a:r>
          </a:p>
          <a:p>
            <a:pPr marL="342900" indent="-342900">
              <a:buAutoNum type="arabicPeriod"/>
            </a:pPr>
            <a:r>
              <a:rPr lang="de-DE" dirty="0"/>
              <a:t>Urinstatus </a:t>
            </a:r>
            <a:r>
              <a:rPr lang="de-DE" dirty="0">
                <a:sym typeface="Wingdings" panose="05000000000000000000" pitchFamily="2" charset="2"/>
              </a:rPr>
              <a:t> UACG</a:t>
            </a:r>
          </a:p>
          <a:p>
            <a:pPr marL="342900" indent="-342900">
              <a:buAutoNum type="arabicPeriod"/>
            </a:pPr>
            <a:endParaRPr lang="de-DE" dirty="0">
              <a:sym typeface="Wingdings" panose="05000000000000000000" pitchFamily="2" charset="2"/>
            </a:endParaRPr>
          </a:p>
          <a:p>
            <a:r>
              <a:rPr lang="de-DE" dirty="0"/>
              <a:t>Häufige Endorganschäden: </a:t>
            </a:r>
          </a:p>
          <a:p>
            <a:r>
              <a:rPr lang="de-DE" dirty="0"/>
              <a:t>Niere: </a:t>
            </a:r>
            <a:r>
              <a:rPr lang="de-DE" dirty="0">
                <a:solidFill>
                  <a:srgbClr val="FF0000"/>
                </a:solidFill>
              </a:rPr>
              <a:t>hypertensive Nephropathie</a:t>
            </a:r>
          </a:p>
          <a:p>
            <a:r>
              <a:rPr lang="de-DE" dirty="0"/>
              <a:t>Herz: </a:t>
            </a:r>
            <a:r>
              <a:rPr lang="de-DE" dirty="0">
                <a:solidFill>
                  <a:srgbClr val="FF0000"/>
                </a:solidFill>
              </a:rPr>
              <a:t>Linksventrikuläre Hypertrophie </a:t>
            </a:r>
            <a:r>
              <a:rPr lang="de-DE" dirty="0"/>
              <a:t>und diastolische Dysfunktion</a:t>
            </a:r>
          </a:p>
          <a:p>
            <a:r>
              <a:rPr lang="de-DE" dirty="0">
                <a:sym typeface="Wingdings" panose="05000000000000000000" pitchFamily="2" charset="2"/>
              </a:rPr>
              <a:t>	</a:t>
            </a:r>
            <a:r>
              <a:rPr lang="de-DE" sz="1600" dirty="0">
                <a:sym typeface="Wingdings" panose="05000000000000000000" pitchFamily="2" charset="2"/>
              </a:rPr>
              <a:t> </a:t>
            </a:r>
            <a:r>
              <a:rPr lang="de-DE" sz="1600" dirty="0"/>
              <a:t> vergrößerte Vorhöfe und </a:t>
            </a:r>
            <a:r>
              <a:rPr lang="de-DE" sz="1600" dirty="0">
                <a:solidFill>
                  <a:srgbClr val="FF0000"/>
                </a:solidFill>
              </a:rPr>
              <a:t>Vorhofflimmern</a:t>
            </a:r>
            <a:r>
              <a:rPr lang="de-DE" sz="1600" dirty="0"/>
              <a:t> sind (auch) Hochdruckfolgen</a:t>
            </a:r>
          </a:p>
          <a:p>
            <a:endParaRPr lang="de-DE" sz="1600" dirty="0"/>
          </a:p>
          <a:p>
            <a:pPr marL="285750" indent="-285750">
              <a:buFont typeface="Arial" panose="020B0604020202020204" pitchFamily="34" charset="0"/>
              <a:buChar char="•"/>
            </a:pPr>
            <a:r>
              <a:rPr lang="de-DE" sz="1600" dirty="0"/>
              <a:t>Ggf. auch:</a:t>
            </a:r>
            <a:br>
              <a:rPr lang="de-DE" sz="1600" dirty="0"/>
            </a:br>
            <a:r>
              <a:rPr lang="de-DE" sz="1600" dirty="0">
                <a:solidFill>
                  <a:srgbClr val="FF0000"/>
                </a:solidFill>
              </a:rPr>
              <a:t>ZNS: vaskuläre Enzephalopathie </a:t>
            </a:r>
          </a:p>
          <a:p>
            <a:pPr marL="285750" indent="-285750">
              <a:buFont typeface="Arial" panose="020B0604020202020204" pitchFamily="34" charset="0"/>
              <a:buChar char="•"/>
            </a:pPr>
            <a:r>
              <a:rPr lang="de-DE" sz="1600" dirty="0">
                <a:solidFill>
                  <a:srgbClr val="FF0000"/>
                </a:solidFill>
              </a:rPr>
              <a:t>Augen: hypertensive Retinopathie</a:t>
            </a:r>
          </a:p>
          <a:p>
            <a:pPr marL="342900" indent="-342900">
              <a:buAutoNum type="arabicPeriod"/>
            </a:pPr>
            <a:endParaRPr lang="de-DE" dirty="0"/>
          </a:p>
        </p:txBody>
      </p:sp>
      <p:sp>
        <p:nvSpPr>
          <p:cNvPr id="3" name="Titel 2">
            <a:extLst>
              <a:ext uri="{FF2B5EF4-FFF2-40B4-BE49-F238E27FC236}">
                <a16:creationId xmlns:a16="http://schemas.microsoft.com/office/drawing/2014/main" id="{C85AA0CF-7A2F-563E-544C-BED07349389E}"/>
              </a:ext>
            </a:extLst>
          </p:cNvPr>
          <p:cNvSpPr>
            <a:spLocks noGrp="1"/>
          </p:cNvSpPr>
          <p:nvPr>
            <p:ph type="title"/>
          </p:nvPr>
        </p:nvSpPr>
        <p:spPr/>
        <p:txBody>
          <a:bodyPr/>
          <a:lstStyle/>
          <a:p>
            <a:r>
              <a:rPr lang="de-DE" dirty="0"/>
              <a:t>FRÜH-zeitige Suche nach Endorganschäden</a:t>
            </a:r>
          </a:p>
        </p:txBody>
      </p:sp>
      <p:sp>
        <p:nvSpPr>
          <p:cNvPr id="4" name="Textfeld 3">
            <a:extLst>
              <a:ext uri="{FF2B5EF4-FFF2-40B4-BE49-F238E27FC236}">
                <a16:creationId xmlns:a16="http://schemas.microsoft.com/office/drawing/2014/main" id="{0C0D0C2C-AF10-8E39-67B1-674079F1727A}"/>
              </a:ext>
            </a:extLst>
          </p:cNvPr>
          <p:cNvSpPr txBox="1"/>
          <p:nvPr/>
        </p:nvSpPr>
        <p:spPr>
          <a:xfrm>
            <a:off x="539552" y="5661248"/>
            <a:ext cx="8424936" cy="467051"/>
          </a:xfrm>
          <a:prstGeom prst="rect">
            <a:avLst/>
          </a:prstGeom>
          <a:noFill/>
        </p:spPr>
        <p:txBody>
          <a:bodyPr wrap="square" rtlCol="0">
            <a:spAutoFit/>
          </a:bodyPr>
          <a:lstStyle/>
          <a:p>
            <a:r>
              <a:rPr lang="de-DE" sz="2400" b="1" dirty="0">
                <a:solidFill>
                  <a:schemeClr val="bg1"/>
                </a:solidFill>
                <a:highlight>
                  <a:srgbClr val="FF0000"/>
                </a:highlight>
              </a:rPr>
              <a:t> bei Endorganschäden strengere Blutdruckeinstellung!</a:t>
            </a:r>
          </a:p>
        </p:txBody>
      </p:sp>
    </p:spTree>
    <p:extLst>
      <p:ext uri="{BB962C8B-B14F-4D97-AF65-F5344CB8AC3E}">
        <p14:creationId xmlns:p14="http://schemas.microsoft.com/office/powerpoint/2010/main" val="2607246498"/>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6FA66D-EFCC-2716-8A4C-8D66FE953A8F}"/>
              </a:ext>
            </a:extLst>
          </p:cNvPr>
          <p:cNvSpPr>
            <a:spLocks noGrp="1"/>
          </p:cNvSpPr>
          <p:nvPr>
            <p:ph type="title"/>
          </p:nvPr>
        </p:nvSpPr>
        <p:spPr/>
        <p:txBody>
          <a:bodyPr/>
          <a:lstStyle/>
          <a:p>
            <a:r>
              <a:rPr lang="de-DE" err="1"/>
              <a:t>InspeCKD</a:t>
            </a:r>
            <a:br>
              <a:rPr lang="de-DE"/>
            </a:br>
            <a:r>
              <a:rPr lang="de-DE" sz="1500" b="0">
                <a:solidFill>
                  <a:schemeClr val="accent6"/>
                </a:solidFill>
              </a:rPr>
              <a:t>Ausgangscharakteristika der Gesamtkohorte</a:t>
            </a:r>
            <a:endParaRPr lang="de-DE" b="0">
              <a:solidFill>
                <a:schemeClr val="accent6"/>
              </a:solidFill>
            </a:endParaRPr>
          </a:p>
        </p:txBody>
      </p:sp>
      <p:sp>
        <p:nvSpPr>
          <p:cNvPr id="3" name="Inhaltsplatzhalter 2">
            <a:extLst>
              <a:ext uri="{FF2B5EF4-FFF2-40B4-BE49-F238E27FC236}">
                <a16:creationId xmlns:a16="http://schemas.microsoft.com/office/drawing/2014/main" id="{3465D6DE-7B09-E34C-F811-D7BF1836DACF}"/>
              </a:ext>
            </a:extLst>
          </p:cNvPr>
          <p:cNvSpPr>
            <a:spLocks noGrp="1"/>
          </p:cNvSpPr>
          <p:nvPr>
            <p:ph sz="quarter" idx="10"/>
          </p:nvPr>
        </p:nvSpPr>
        <p:spPr/>
        <p:txBody>
          <a:bodyPr/>
          <a:lstStyle/>
          <a:p>
            <a:r>
              <a:rPr lang="de-DE"/>
              <a:t>Modifiziert nach: 1. Wanner C et al., MMW-Fortschritte der Medizin 2024; 166:9-17; 2. Wanner C et al., </a:t>
            </a:r>
            <a:r>
              <a:rPr lang="de-DE" err="1"/>
              <a:t>DGfN</a:t>
            </a:r>
            <a:r>
              <a:rPr lang="de-DE"/>
              <a:t> 2023, orale Präsentation FV21.</a:t>
            </a:r>
          </a:p>
        </p:txBody>
      </p:sp>
      <p:sp>
        <p:nvSpPr>
          <p:cNvPr id="4" name="Inhaltsplatzhalter 3">
            <a:extLst>
              <a:ext uri="{FF2B5EF4-FFF2-40B4-BE49-F238E27FC236}">
                <a16:creationId xmlns:a16="http://schemas.microsoft.com/office/drawing/2014/main" id="{97BCC4AB-0F48-E994-60E1-C30B8F3ACEB0}"/>
              </a:ext>
            </a:extLst>
          </p:cNvPr>
          <p:cNvSpPr>
            <a:spLocks noGrp="1"/>
          </p:cNvSpPr>
          <p:nvPr>
            <p:ph sz="quarter" idx="11"/>
          </p:nvPr>
        </p:nvSpPr>
        <p:spPr/>
        <p:txBody>
          <a:bodyPr/>
          <a:lstStyle/>
          <a:p>
            <a:r>
              <a:rPr lang="de-DE" kern="100">
                <a:cs typeface="Times New Roman" panose="02020603050405020304" pitchFamily="18" charset="0"/>
              </a:rPr>
              <a:t>Plusminuswerte geben die Standardabweichung an.</a:t>
            </a:r>
          </a:p>
          <a:p>
            <a:r>
              <a:rPr lang="de-DE"/>
              <a:t>AH, arterielle Hypertonie; BMI, Body-Mass-Index; CV, kardiovaskulär; CVD, CV-Erkrankungen; DM, Diabetes mellitus. </a:t>
            </a:r>
          </a:p>
        </p:txBody>
      </p:sp>
      <p:sp>
        <p:nvSpPr>
          <p:cNvPr id="53" name="Rectangle: Rounded Corners 396">
            <a:extLst>
              <a:ext uri="{FF2B5EF4-FFF2-40B4-BE49-F238E27FC236}">
                <a16:creationId xmlns:a16="http://schemas.microsoft.com/office/drawing/2014/main" id="{3DEC6AF8-4CE6-C376-F8C6-C2EF13199E57}"/>
              </a:ext>
            </a:extLst>
          </p:cNvPr>
          <p:cNvSpPr/>
          <p:nvPr/>
        </p:nvSpPr>
        <p:spPr>
          <a:xfrm>
            <a:off x="3155893" y="2171544"/>
            <a:ext cx="5507912" cy="2383012"/>
          </a:xfrm>
          <a:prstGeom prst="roundRect">
            <a:avLst>
              <a:gd name="adj" fmla="val 5579"/>
            </a:avLst>
          </a:prstGeom>
          <a:gradFill flip="none" rotWithShape="1">
            <a:gsLst>
              <a:gs pos="0">
                <a:schemeClr val="accent6">
                  <a:lumMod val="20000"/>
                  <a:lumOff val="80000"/>
                </a:schemeClr>
              </a:gs>
              <a:gs pos="100000">
                <a:srgbClr val="F2F4F4"/>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81000" tIns="27000" rIns="81000" bIns="27000" rtlCol="0" anchor="ctr"/>
          <a:lstStyle/>
          <a:p>
            <a:pPr marL="0" lvl="1" defTabSz="685800" fontAlgn="auto">
              <a:lnSpc>
                <a:spcPct val="100000"/>
              </a:lnSpc>
              <a:spcBef>
                <a:spcPts val="0"/>
              </a:spcBef>
              <a:spcAft>
                <a:spcPts val="0"/>
              </a:spcAft>
              <a:defRPr/>
            </a:pPr>
            <a:endParaRPr lang="de-DE" sz="1050" kern="100">
              <a:solidFill>
                <a:srgbClr val="000000"/>
              </a:solidFill>
              <a:latin typeface="Arial"/>
              <a:ea typeface="Calibri" panose="020F0502020204030204" pitchFamily="34" charset="0"/>
              <a:cs typeface="Times New Roman" panose="02020603050405020304" pitchFamily="18" charset="0"/>
            </a:endParaRPr>
          </a:p>
        </p:txBody>
      </p:sp>
      <p:sp>
        <p:nvSpPr>
          <p:cNvPr id="47" name="Rectangle: Rounded Corners 396">
            <a:extLst>
              <a:ext uri="{FF2B5EF4-FFF2-40B4-BE49-F238E27FC236}">
                <a16:creationId xmlns:a16="http://schemas.microsoft.com/office/drawing/2014/main" id="{B9A03B9B-2A92-FB68-162E-718A2EADF962}"/>
              </a:ext>
            </a:extLst>
          </p:cNvPr>
          <p:cNvSpPr/>
          <p:nvPr/>
        </p:nvSpPr>
        <p:spPr>
          <a:xfrm>
            <a:off x="3373623" y="4595086"/>
            <a:ext cx="5290182" cy="270000"/>
          </a:xfrm>
          <a:prstGeom prst="roundRect">
            <a:avLst>
              <a:gd name="adj" fmla="val 22748"/>
            </a:avLst>
          </a:prstGeom>
          <a:solidFill>
            <a:srgbClr val="E3C7D8"/>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1000" tIns="27000" rIns="81000" bIns="27000" rtlCol="0" anchor="ctr"/>
          <a:lstStyle/>
          <a:p>
            <a:pPr marL="0" lvl="1" algn="ctr" defTabSz="685800" fontAlgn="auto">
              <a:lnSpc>
                <a:spcPct val="100000"/>
              </a:lnSpc>
              <a:spcBef>
                <a:spcPts val="0"/>
              </a:spcBef>
              <a:spcAft>
                <a:spcPts val="0"/>
              </a:spcAft>
              <a:defRPr/>
            </a:pPr>
            <a:r>
              <a:rPr lang="de-DE" sz="1050" b="1" kern="100">
                <a:solidFill>
                  <a:srgbClr val="000000"/>
                </a:solidFill>
                <a:latin typeface="Arial"/>
                <a:cs typeface="Times New Roman" panose="02020603050405020304" pitchFamily="18" charset="0"/>
              </a:rPr>
              <a:t>          Beobachtungszeitraum </a:t>
            </a:r>
            <a:r>
              <a:rPr lang="de-DE" sz="1050" kern="100">
                <a:solidFill>
                  <a:srgbClr val="000000"/>
                </a:solidFill>
                <a:latin typeface="Arial"/>
                <a:cs typeface="Times New Roman" panose="02020603050405020304" pitchFamily="18" charset="0"/>
              </a:rPr>
              <a:t>	    </a:t>
            </a:r>
            <a:r>
              <a:rPr lang="de-DE" sz="1050" b="1" kern="100">
                <a:solidFill>
                  <a:srgbClr val="830051"/>
                </a:solidFill>
                <a:latin typeface="Arial"/>
                <a:cs typeface="Times New Roman" panose="02020603050405020304" pitchFamily="18" charset="0"/>
              </a:rPr>
              <a:t>1,7</a:t>
            </a:r>
            <a:r>
              <a:rPr lang="de-DE" sz="1050" kern="100">
                <a:solidFill>
                  <a:srgbClr val="830051"/>
                </a:solidFill>
                <a:latin typeface="Arial"/>
                <a:cs typeface="Times New Roman" panose="02020603050405020304" pitchFamily="18" charset="0"/>
              </a:rPr>
              <a:t> </a:t>
            </a:r>
            <a:r>
              <a:rPr lang="de-DE" sz="1050" kern="100">
                <a:solidFill>
                  <a:srgbClr val="000000"/>
                </a:solidFill>
                <a:latin typeface="Arial"/>
                <a:cs typeface="Times New Roman" panose="02020603050405020304" pitchFamily="18" charset="0"/>
              </a:rPr>
              <a:t>(± 0,4) </a:t>
            </a:r>
            <a:r>
              <a:rPr lang="de-DE" sz="1050" b="1" kern="100">
                <a:solidFill>
                  <a:srgbClr val="830051"/>
                </a:solidFill>
                <a:latin typeface="Arial"/>
                <a:cs typeface="Times New Roman" panose="02020603050405020304" pitchFamily="18" charset="0"/>
              </a:rPr>
              <a:t>Jahre</a:t>
            </a:r>
          </a:p>
        </p:txBody>
      </p:sp>
      <p:sp>
        <p:nvSpPr>
          <p:cNvPr id="9" name="Rechteck: abgerundete Ecken 8">
            <a:extLst>
              <a:ext uri="{FF2B5EF4-FFF2-40B4-BE49-F238E27FC236}">
                <a16:creationId xmlns:a16="http://schemas.microsoft.com/office/drawing/2014/main" id="{BD65587D-C427-EE04-E8A7-F16A3A83D850}"/>
              </a:ext>
            </a:extLst>
          </p:cNvPr>
          <p:cNvSpPr/>
          <p:nvPr/>
        </p:nvSpPr>
        <p:spPr>
          <a:xfrm>
            <a:off x="576391" y="2071765"/>
            <a:ext cx="3045255" cy="2782661"/>
          </a:xfrm>
          <a:prstGeom prst="roundRect">
            <a:avLst>
              <a:gd name="adj" fmla="val 8066"/>
            </a:avLst>
          </a:prstGeom>
          <a:solidFill>
            <a:schemeClr val="bg1"/>
          </a:solidFill>
          <a:ln w="952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endParaRPr>
          </a:p>
        </p:txBody>
      </p:sp>
      <p:sp>
        <p:nvSpPr>
          <p:cNvPr id="10" name="Ellipse 9">
            <a:extLst>
              <a:ext uri="{FF2B5EF4-FFF2-40B4-BE49-F238E27FC236}">
                <a16:creationId xmlns:a16="http://schemas.microsoft.com/office/drawing/2014/main" id="{1DA0DCEE-E755-C159-9F82-5061B3678D03}"/>
              </a:ext>
            </a:extLst>
          </p:cNvPr>
          <p:cNvSpPr>
            <a:spLocks noChangeAspect="1"/>
          </p:cNvSpPr>
          <p:nvPr/>
        </p:nvSpPr>
        <p:spPr>
          <a:xfrm>
            <a:off x="1510567" y="1930823"/>
            <a:ext cx="1019285" cy="1059743"/>
          </a:xfrm>
          <a:prstGeom prst="ellipse">
            <a:avLst/>
          </a:prstGeom>
          <a:gradFill flip="none" rotWithShape="1">
            <a:gsLst>
              <a:gs pos="50000">
                <a:srgbClr val="EFDFE9"/>
              </a:gs>
              <a:gs pos="0">
                <a:srgbClr val="DFBFD2"/>
              </a:gs>
              <a:gs pos="68000">
                <a:srgbClr val="FFFFF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endParaRPr>
          </a:p>
        </p:txBody>
      </p:sp>
      <p:graphicFrame>
        <p:nvGraphicFramePr>
          <p:cNvPr id="37" name="Diagramm 36">
            <a:extLst>
              <a:ext uri="{FF2B5EF4-FFF2-40B4-BE49-F238E27FC236}">
                <a16:creationId xmlns:a16="http://schemas.microsoft.com/office/drawing/2014/main" id="{3B512160-CFE4-AB17-98EC-484FEEC11865}"/>
              </a:ext>
            </a:extLst>
          </p:cNvPr>
          <p:cNvGraphicFramePr/>
          <p:nvPr/>
        </p:nvGraphicFramePr>
        <p:xfrm>
          <a:off x="1461110" y="3340857"/>
          <a:ext cx="1354903" cy="1250948"/>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557">
            <a:extLst>
              <a:ext uri="{FF2B5EF4-FFF2-40B4-BE49-F238E27FC236}">
                <a16:creationId xmlns:a16="http://schemas.microsoft.com/office/drawing/2014/main" id="{926C49C4-565D-B187-98C2-F293A2CD1ED2}"/>
              </a:ext>
            </a:extLst>
          </p:cNvPr>
          <p:cNvGrpSpPr>
            <a:grpSpLocks noChangeAspect="1"/>
          </p:cNvGrpSpPr>
          <p:nvPr/>
        </p:nvGrpSpPr>
        <p:grpSpPr>
          <a:xfrm>
            <a:off x="1885291" y="3685184"/>
            <a:ext cx="506540" cy="548705"/>
            <a:chOff x="1548230" y="2674763"/>
            <a:chExt cx="303213" cy="315913"/>
          </a:xfrm>
          <a:solidFill>
            <a:srgbClr val="F9DD99">
              <a:alpha val="43000"/>
            </a:srgbClr>
          </a:solidFill>
        </p:grpSpPr>
        <p:sp>
          <p:nvSpPr>
            <p:cNvPr id="15" name="Freeform 11">
              <a:extLst>
                <a:ext uri="{FF2B5EF4-FFF2-40B4-BE49-F238E27FC236}">
                  <a16:creationId xmlns:a16="http://schemas.microsoft.com/office/drawing/2014/main" id="{0B551416-056B-2E5E-8958-94950FC5874F}"/>
                </a:ext>
              </a:extLst>
            </p:cNvPr>
            <p:cNvSpPr>
              <a:spLocks noEditPoints="1"/>
            </p:cNvSpPr>
            <p:nvPr/>
          </p:nvSpPr>
          <p:spPr bwMode="auto">
            <a:xfrm>
              <a:off x="1548230" y="2730326"/>
              <a:ext cx="60325" cy="260350"/>
            </a:xfrm>
            <a:custGeom>
              <a:avLst/>
              <a:gdLst>
                <a:gd name="T0" fmla="*/ 0 w 274"/>
                <a:gd name="T1" fmla="*/ 1196 h 1196"/>
                <a:gd name="T2" fmla="*/ 274 w 274"/>
                <a:gd name="T3" fmla="*/ 1196 h 1196"/>
                <a:gd name="T4" fmla="*/ 274 w 274"/>
                <a:gd name="T5" fmla="*/ 0 h 1196"/>
                <a:gd name="T6" fmla="*/ 0 w 274"/>
                <a:gd name="T7" fmla="*/ 0 h 1196"/>
                <a:gd name="T8" fmla="*/ 0 w 274"/>
                <a:gd name="T9" fmla="*/ 1196 h 1196"/>
                <a:gd name="T10" fmla="*/ 68 w 274"/>
                <a:gd name="T11" fmla="*/ 108 h 1196"/>
                <a:gd name="T12" fmla="*/ 88 w 274"/>
                <a:gd name="T13" fmla="*/ 88 h 1196"/>
                <a:gd name="T14" fmla="*/ 192 w 274"/>
                <a:gd name="T15" fmla="*/ 88 h 1196"/>
                <a:gd name="T16" fmla="*/ 212 w 274"/>
                <a:gd name="T17" fmla="*/ 108 h 1196"/>
                <a:gd name="T18" fmla="*/ 212 w 274"/>
                <a:gd name="T19" fmla="*/ 188 h 1196"/>
                <a:gd name="T20" fmla="*/ 192 w 274"/>
                <a:gd name="T21" fmla="*/ 208 h 1196"/>
                <a:gd name="T22" fmla="*/ 88 w 274"/>
                <a:gd name="T23" fmla="*/ 208 h 1196"/>
                <a:gd name="T24" fmla="*/ 68 w 274"/>
                <a:gd name="T25" fmla="*/ 188 h 1196"/>
                <a:gd name="T26" fmla="*/ 68 w 274"/>
                <a:gd name="T27" fmla="*/ 108 h 1196"/>
                <a:gd name="T28" fmla="*/ 68 w 274"/>
                <a:gd name="T29" fmla="*/ 298 h 1196"/>
                <a:gd name="T30" fmla="*/ 88 w 274"/>
                <a:gd name="T31" fmla="*/ 278 h 1196"/>
                <a:gd name="T32" fmla="*/ 192 w 274"/>
                <a:gd name="T33" fmla="*/ 278 h 1196"/>
                <a:gd name="T34" fmla="*/ 212 w 274"/>
                <a:gd name="T35" fmla="*/ 298 h 1196"/>
                <a:gd name="T36" fmla="*/ 212 w 274"/>
                <a:gd name="T37" fmla="*/ 378 h 1196"/>
                <a:gd name="T38" fmla="*/ 192 w 274"/>
                <a:gd name="T39" fmla="*/ 398 h 1196"/>
                <a:gd name="T40" fmla="*/ 88 w 274"/>
                <a:gd name="T41" fmla="*/ 398 h 1196"/>
                <a:gd name="T42" fmla="*/ 68 w 274"/>
                <a:gd name="T43" fmla="*/ 378 h 1196"/>
                <a:gd name="T44" fmla="*/ 68 w 274"/>
                <a:gd name="T45" fmla="*/ 298 h 1196"/>
                <a:gd name="T46" fmla="*/ 68 w 274"/>
                <a:gd name="T47" fmla="*/ 487 h 1196"/>
                <a:gd name="T48" fmla="*/ 88 w 274"/>
                <a:gd name="T49" fmla="*/ 467 h 1196"/>
                <a:gd name="T50" fmla="*/ 192 w 274"/>
                <a:gd name="T51" fmla="*/ 467 h 1196"/>
                <a:gd name="T52" fmla="*/ 212 w 274"/>
                <a:gd name="T53" fmla="*/ 487 h 1196"/>
                <a:gd name="T54" fmla="*/ 212 w 274"/>
                <a:gd name="T55" fmla="*/ 567 h 1196"/>
                <a:gd name="T56" fmla="*/ 192 w 274"/>
                <a:gd name="T57" fmla="*/ 587 h 1196"/>
                <a:gd name="T58" fmla="*/ 88 w 274"/>
                <a:gd name="T59" fmla="*/ 587 h 1196"/>
                <a:gd name="T60" fmla="*/ 68 w 274"/>
                <a:gd name="T61" fmla="*/ 567 h 1196"/>
                <a:gd name="T62" fmla="*/ 68 w 274"/>
                <a:gd name="T63" fmla="*/ 487 h 1196"/>
                <a:gd name="T64" fmla="*/ 68 w 274"/>
                <a:gd name="T65" fmla="*/ 677 h 1196"/>
                <a:gd name="T66" fmla="*/ 88 w 274"/>
                <a:gd name="T67" fmla="*/ 657 h 1196"/>
                <a:gd name="T68" fmla="*/ 192 w 274"/>
                <a:gd name="T69" fmla="*/ 657 h 1196"/>
                <a:gd name="T70" fmla="*/ 212 w 274"/>
                <a:gd name="T71" fmla="*/ 677 h 1196"/>
                <a:gd name="T72" fmla="*/ 212 w 274"/>
                <a:gd name="T73" fmla="*/ 757 h 1196"/>
                <a:gd name="T74" fmla="*/ 192 w 274"/>
                <a:gd name="T75" fmla="*/ 777 h 1196"/>
                <a:gd name="T76" fmla="*/ 88 w 274"/>
                <a:gd name="T77" fmla="*/ 777 h 1196"/>
                <a:gd name="T78" fmla="*/ 68 w 274"/>
                <a:gd name="T79" fmla="*/ 757 h 1196"/>
                <a:gd name="T80" fmla="*/ 68 w 274"/>
                <a:gd name="T81" fmla="*/ 677 h 1196"/>
                <a:gd name="T82" fmla="*/ 68 w 274"/>
                <a:gd name="T83" fmla="*/ 871 h 1196"/>
                <a:gd name="T84" fmla="*/ 88 w 274"/>
                <a:gd name="T85" fmla="*/ 851 h 1196"/>
                <a:gd name="T86" fmla="*/ 192 w 274"/>
                <a:gd name="T87" fmla="*/ 851 h 1196"/>
                <a:gd name="T88" fmla="*/ 212 w 274"/>
                <a:gd name="T89" fmla="*/ 871 h 1196"/>
                <a:gd name="T90" fmla="*/ 212 w 274"/>
                <a:gd name="T91" fmla="*/ 951 h 1196"/>
                <a:gd name="T92" fmla="*/ 192 w 274"/>
                <a:gd name="T93" fmla="*/ 971 h 1196"/>
                <a:gd name="T94" fmla="*/ 88 w 274"/>
                <a:gd name="T95" fmla="*/ 971 h 1196"/>
                <a:gd name="T96" fmla="*/ 68 w 274"/>
                <a:gd name="T97" fmla="*/ 951 h 1196"/>
                <a:gd name="T98" fmla="*/ 68 w 274"/>
                <a:gd name="T99" fmla="*/ 871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4" h="1196">
                  <a:moveTo>
                    <a:pt x="0" y="1196"/>
                  </a:moveTo>
                  <a:cubicBezTo>
                    <a:pt x="274" y="1196"/>
                    <a:pt x="274" y="1196"/>
                    <a:pt x="274" y="1196"/>
                  </a:cubicBezTo>
                  <a:cubicBezTo>
                    <a:pt x="274" y="0"/>
                    <a:pt x="274" y="0"/>
                    <a:pt x="274" y="0"/>
                  </a:cubicBezTo>
                  <a:cubicBezTo>
                    <a:pt x="0" y="0"/>
                    <a:pt x="0" y="0"/>
                    <a:pt x="0" y="0"/>
                  </a:cubicBezTo>
                  <a:lnTo>
                    <a:pt x="0" y="1196"/>
                  </a:lnTo>
                  <a:close/>
                  <a:moveTo>
                    <a:pt x="68" y="108"/>
                  </a:moveTo>
                  <a:cubicBezTo>
                    <a:pt x="68" y="97"/>
                    <a:pt x="77" y="88"/>
                    <a:pt x="88" y="88"/>
                  </a:cubicBezTo>
                  <a:cubicBezTo>
                    <a:pt x="192" y="88"/>
                    <a:pt x="192" y="88"/>
                    <a:pt x="192" y="88"/>
                  </a:cubicBezTo>
                  <a:cubicBezTo>
                    <a:pt x="204" y="88"/>
                    <a:pt x="212" y="97"/>
                    <a:pt x="212" y="108"/>
                  </a:cubicBezTo>
                  <a:cubicBezTo>
                    <a:pt x="212" y="188"/>
                    <a:pt x="212" y="188"/>
                    <a:pt x="212" y="188"/>
                  </a:cubicBezTo>
                  <a:cubicBezTo>
                    <a:pt x="212" y="199"/>
                    <a:pt x="204" y="208"/>
                    <a:pt x="192" y="208"/>
                  </a:cubicBezTo>
                  <a:cubicBezTo>
                    <a:pt x="88" y="208"/>
                    <a:pt x="88" y="208"/>
                    <a:pt x="88" y="208"/>
                  </a:cubicBezTo>
                  <a:cubicBezTo>
                    <a:pt x="77" y="208"/>
                    <a:pt x="68" y="199"/>
                    <a:pt x="68" y="188"/>
                  </a:cubicBezTo>
                  <a:lnTo>
                    <a:pt x="68" y="108"/>
                  </a:lnTo>
                  <a:close/>
                  <a:moveTo>
                    <a:pt x="68" y="298"/>
                  </a:moveTo>
                  <a:cubicBezTo>
                    <a:pt x="68" y="287"/>
                    <a:pt x="77" y="278"/>
                    <a:pt x="88" y="278"/>
                  </a:cubicBezTo>
                  <a:cubicBezTo>
                    <a:pt x="192" y="278"/>
                    <a:pt x="192" y="278"/>
                    <a:pt x="192" y="278"/>
                  </a:cubicBezTo>
                  <a:cubicBezTo>
                    <a:pt x="204" y="278"/>
                    <a:pt x="212" y="287"/>
                    <a:pt x="212" y="298"/>
                  </a:cubicBezTo>
                  <a:cubicBezTo>
                    <a:pt x="212" y="378"/>
                    <a:pt x="212" y="378"/>
                    <a:pt x="212" y="378"/>
                  </a:cubicBezTo>
                  <a:cubicBezTo>
                    <a:pt x="212" y="389"/>
                    <a:pt x="204" y="398"/>
                    <a:pt x="192" y="398"/>
                  </a:cubicBezTo>
                  <a:cubicBezTo>
                    <a:pt x="88" y="398"/>
                    <a:pt x="88" y="398"/>
                    <a:pt x="88" y="398"/>
                  </a:cubicBezTo>
                  <a:cubicBezTo>
                    <a:pt x="77" y="398"/>
                    <a:pt x="68" y="389"/>
                    <a:pt x="68" y="378"/>
                  </a:cubicBezTo>
                  <a:lnTo>
                    <a:pt x="68" y="298"/>
                  </a:lnTo>
                  <a:close/>
                  <a:moveTo>
                    <a:pt x="68" y="487"/>
                  </a:moveTo>
                  <a:cubicBezTo>
                    <a:pt x="68" y="476"/>
                    <a:pt x="77" y="467"/>
                    <a:pt x="88" y="467"/>
                  </a:cubicBezTo>
                  <a:cubicBezTo>
                    <a:pt x="192" y="467"/>
                    <a:pt x="192" y="467"/>
                    <a:pt x="192" y="467"/>
                  </a:cubicBezTo>
                  <a:cubicBezTo>
                    <a:pt x="204" y="467"/>
                    <a:pt x="212" y="476"/>
                    <a:pt x="212" y="487"/>
                  </a:cubicBezTo>
                  <a:cubicBezTo>
                    <a:pt x="212" y="567"/>
                    <a:pt x="212" y="567"/>
                    <a:pt x="212" y="567"/>
                  </a:cubicBezTo>
                  <a:cubicBezTo>
                    <a:pt x="212" y="578"/>
                    <a:pt x="204" y="587"/>
                    <a:pt x="192" y="587"/>
                  </a:cubicBezTo>
                  <a:cubicBezTo>
                    <a:pt x="88" y="587"/>
                    <a:pt x="88" y="587"/>
                    <a:pt x="88" y="587"/>
                  </a:cubicBezTo>
                  <a:cubicBezTo>
                    <a:pt x="77" y="587"/>
                    <a:pt x="68" y="578"/>
                    <a:pt x="68" y="567"/>
                  </a:cubicBezTo>
                  <a:lnTo>
                    <a:pt x="68" y="487"/>
                  </a:lnTo>
                  <a:close/>
                  <a:moveTo>
                    <a:pt x="68" y="677"/>
                  </a:moveTo>
                  <a:cubicBezTo>
                    <a:pt x="68" y="666"/>
                    <a:pt x="77" y="657"/>
                    <a:pt x="88" y="657"/>
                  </a:cubicBezTo>
                  <a:cubicBezTo>
                    <a:pt x="192" y="657"/>
                    <a:pt x="192" y="657"/>
                    <a:pt x="192" y="657"/>
                  </a:cubicBezTo>
                  <a:cubicBezTo>
                    <a:pt x="204" y="657"/>
                    <a:pt x="212" y="666"/>
                    <a:pt x="212" y="677"/>
                  </a:cubicBezTo>
                  <a:cubicBezTo>
                    <a:pt x="212" y="757"/>
                    <a:pt x="212" y="757"/>
                    <a:pt x="212" y="757"/>
                  </a:cubicBezTo>
                  <a:cubicBezTo>
                    <a:pt x="212" y="768"/>
                    <a:pt x="204" y="777"/>
                    <a:pt x="192" y="777"/>
                  </a:cubicBezTo>
                  <a:cubicBezTo>
                    <a:pt x="88" y="777"/>
                    <a:pt x="88" y="777"/>
                    <a:pt x="88" y="777"/>
                  </a:cubicBezTo>
                  <a:cubicBezTo>
                    <a:pt x="77" y="777"/>
                    <a:pt x="68" y="768"/>
                    <a:pt x="68" y="757"/>
                  </a:cubicBezTo>
                  <a:lnTo>
                    <a:pt x="68" y="677"/>
                  </a:lnTo>
                  <a:close/>
                  <a:moveTo>
                    <a:pt x="68" y="871"/>
                  </a:moveTo>
                  <a:cubicBezTo>
                    <a:pt x="68" y="860"/>
                    <a:pt x="77" y="851"/>
                    <a:pt x="88" y="851"/>
                  </a:cubicBezTo>
                  <a:cubicBezTo>
                    <a:pt x="192" y="851"/>
                    <a:pt x="192" y="851"/>
                    <a:pt x="192" y="851"/>
                  </a:cubicBezTo>
                  <a:cubicBezTo>
                    <a:pt x="204" y="851"/>
                    <a:pt x="212" y="860"/>
                    <a:pt x="212" y="871"/>
                  </a:cubicBezTo>
                  <a:cubicBezTo>
                    <a:pt x="212" y="951"/>
                    <a:pt x="212" y="951"/>
                    <a:pt x="212" y="951"/>
                  </a:cubicBezTo>
                  <a:cubicBezTo>
                    <a:pt x="212" y="962"/>
                    <a:pt x="204" y="971"/>
                    <a:pt x="192" y="971"/>
                  </a:cubicBezTo>
                  <a:cubicBezTo>
                    <a:pt x="88" y="971"/>
                    <a:pt x="88" y="971"/>
                    <a:pt x="88" y="971"/>
                  </a:cubicBezTo>
                  <a:cubicBezTo>
                    <a:pt x="77" y="971"/>
                    <a:pt x="68" y="962"/>
                    <a:pt x="68" y="951"/>
                  </a:cubicBezTo>
                  <a:lnTo>
                    <a:pt x="68" y="871"/>
                  </a:lnTo>
                  <a:close/>
                </a:path>
              </a:pathLst>
            </a:custGeom>
            <a:grp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050">
                <a:solidFill>
                  <a:srgbClr val="000000"/>
                </a:solidFill>
                <a:latin typeface="Arial"/>
              </a:endParaRPr>
            </a:p>
          </p:txBody>
        </p:sp>
        <p:sp>
          <p:nvSpPr>
            <p:cNvPr id="16" name="Freeform 12">
              <a:extLst>
                <a:ext uri="{FF2B5EF4-FFF2-40B4-BE49-F238E27FC236}">
                  <a16:creationId xmlns:a16="http://schemas.microsoft.com/office/drawing/2014/main" id="{37260D50-CBA3-4EE6-8729-9A5139693E98}"/>
                </a:ext>
              </a:extLst>
            </p:cNvPr>
            <p:cNvSpPr>
              <a:spLocks noEditPoints="1"/>
            </p:cNvSpPr>
            <p:nvPr/>
          </p:nvSpPr>
          <p:spPr bwMode="auto">
            <a:xfrm>
              <a:off x="1791118" y="2730326"/>
              <a:ext cx="60325" cy="260350"/>
            </a:xfrm>
            <a:custGeom>
              <a:avLst/>
              <a:gdLst>
                <a:gd name="T0" fmla="*/ 0 w 274"/>
                <a:gd name="T1" fmla="*/ 0 h 1196"/>
                <a:gd name="T2" fmla="*/ 0 w 274"/>
                <a:gd name="T3" fmla="*/ 1196 h 1196"/>
                <a:gd name="T4" fmla="*/ 274 w 274"/>
                <a:gd name="T5" fmla="*/ 1196 h 1196"/>
                <a:gd name="T6" fmla="*/ 274 w 274"/>
                <a:gd name="T7" fmla="*/ 0 h 1196"/>
                <a:gd name="T8" fmla="*/ 0 w 274"/>
                <a:gd name="T9" fmla="*/ 0 h 1196"/>
                <a:gd name="T10" fmla="*/ 205 w 274"/>
                <a:gd name="T11" fmla="*/ 951 h 1196"/>
                <a:gd name="T12" fmla="*/ 185 w 274"/>
                <a:gd name="T13" fmla="*/ 971 h 1196"/>
                <a:gd name="T14" fmla="*/ 81 w 274"/>
                <a:gd name="T15" fmla="*/ 971 h 1196"/>
                <a:gd name="T16" fmla="*/ 61 w 274"/>
                <a:gd name="T17" fmla="*/ 951 h 1196"/>
                <a:gd name="T18" fmla="*/ 61 w 274"/>
                <a:gd name="T19" fmla="*/ 871 h 1196"/>
                <a:gd name="T20" fmla="*/ 81 w 274"/>
                <a:gd name="T21" fmla="*/ 851 h 1196"/>
                <a:gd name="T22" fmla="*/ 185 w 274"/>
                <a:gd name="T23" fmla="*/ 851 h 1196"/>
                <a:gd name="T24" fmla="*/ 205 w 274"/>
                <a:gd name="T25" fmla="*/ 871 h 1196"/>
                <a:gd name="T26" fmla="*/ 205 w 274"/>
                <a:gd name="T27" fmla="*/ 951 h 1196"/>
                <a:gd name="T28" fmla="*/ 205 w 274"/>
                <a:gd name="T29" fmla="*/ 757 h 1196"/>
                <a:gd name="T30" fmla="*/ 185 w 274"/>
                <a:gd name="T31" fmla="*/ 777 h 1196"/>
                <a:gd name="T32" fmla="*/ 81 w 274"/>
                <a:gd name="T33" fmla="*/ 777 h 1196"/>
                <a:gd name="T34" fmla="*/ 61 w 274"/>
                <a:gd name="T35" fmla="*/ 757 h 1196"/>
                <a:gd name="T36" fmla="*/ 61 w 274"/>
                <a:gd name="T37" fmla="*/ 677 h 1196"/>
                <a:gd name="T38" fmla="*/ 81 w 274"/>
                <a:gd name="T39" fmla="*/ 657 h 1196"/>
                <a:gd name="T40" fmla="*/ 185 w 274"/>
                <a:gd name="T41" fmla="*/ 657 h 1196"/>
                <a:gd name="T42" fmla="*/ 205 w 274"/>
                <a:gd name="T43" fmla="*/ 677 h 1196"/>
                <a:gd name="T44" fmla="*/ 205 w 274"/>
                <a:gd name="T45" fmla="*/ 757 h 1196"/>
                <a:gd name="T46" fmla="*/ 205 w 274"/>
                <a:gd name="T47" fmla="*/ 567 h 1196"/>
                <a:gd name="T48" fmla="*/ 185 w 274"/>
                <a:gd name="T49" fmla="*/ 587 h 1196"/>
                <a:gd name="T50" fmla="*/ 81 w 274"/>
                <a:gd name="T51" fmla="*/ 587 h 1196"/>
                <a:gd name="T52" fmla="*/ 61 w 274"/>
                <a:gd name="T53" fmla="*/ 567 h 1196"/>
                <a:gd name="T54" fmla="*/ 61 w 274"/>
                <a:gd name="T55" fmla="*/ 487 h 1196"/>
                <a:gd name="T56" fmla="*/ 81 w 274"/>
                <a:gd name="T57" fmla="*/ 467 h 1196"/>
                <a:gd name="T58" fmla="*/ 185 w 274"/>
                <a:gd name="T59" fmla="*/ 467 h 1196"/>
                <a:gd name="T60" fmla="*/ 205 w 274"/>
                <a:gd name="T61" fmla="*/ 487 h 1196"/>
                <a:gd name="T62" fmla="*/ 205 w 274"/>
                <a:gd name="T63" fmla="*/ 567 h 1196"/>
                <a:gd name="T64" fmla="*/ 205 w 274"/>
                <a:gd name="T65" fmla="*/ 378 h 1196"/>
                <a:gd name="T66" fmla="*/ 185 w 274"/>
                <a:gd name="T67" fmla="*/ 398 h 1196"/>
                <a:gd name="T68" fmla="*/ 81 w 274"/>
                <a:gd name="T69" fmla="*/ 398 h 1196"/>
                <a:gd name="T70" fmla="*/ 61 w 274"/>
                <a:gd name="T71" fmla="*/ 378 h 1196"/>
                <a:gd name="T72" fmla="*/ 61 w 274"/>
                <a:gd name="T73" fmla="*/ 298 h 1196"/>
                <a:gd name="T74" fmla="*/ 81 w 274"/>
                <a:gd name="T75" fmla="*/ 278 h 1196"/>
                <a:gd name="T76" fmla="*/ 185 w 274"/>
                <a:gd name="T77" fmla="*/ 278 h 1196"/>
                <a:gd name="T78" fmla="*/ 205 w 274"/>
                <a:gd name="T79" fmla="*/ 298 h 1196"/>
                <a:gd name="T80" fmla="*/ 205 w 274"/>
                <a:gd name="T81" fmla="*/ 378 h 1196"/>
                <a:gd name="T82" fmla="*/ 205 w 274"/>
                <a:gd name="T83" fmla="*/ 188 h 1196"/>
                <a:gd name="T84" fmla="*/ 185 w 274"/>
                <a:gd name="T85" fmla="*/ 208 h 1196"/>
                <a:gd name="T86" fmla="*/ 81 w 274"/>
                <a:gd name="T87" fmla="*/ 208 h 1196"/>
                <a:gd name="T88" fmla="*/ 61 w 274"/>
                <a:gd name="T89" fmla="*/ 188 h 1196"/>
                <a:gd name="T90" fmla="*/ 61 w 274"/>
                <a:gd name="T91" fmla="*/ 108 h 1196"/>
                <a:gd name="T92" fmla="*/ 81 w 274"/>
                <a:gd name="T93" fmla="*/ 88 h 1196"/>
                <a:gd name="T94" fmla="*/ 185 w 274"/>
                <a:gd name="T95" fmla="*/ 88 h 1196"/>
                <a:gd name="T96" fmla="*/ 205 w 274"/>
                <a:gd name="T97" fmla="*/ 108 h 1196"/>
                <a:gd name="T98" fmla="*/ 205 w 274"/>
                <a:gd name="T99" fmla="*/ 188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4" h="1196">
                  <a:moveTo>
                    <a:pt x="0" y="0"/>
                  </a:moveTo>
                  <a:cubicBezTo>
                    <a:pt x="0" y="1196"/>
                    <a:pt x="0" y="1196"/>
                    <a:pt x="0" y="1196"/>
                  </a:cubicBezTo>
                  <a:cubicBezTo>
                    <a:pt x="274" y="1196"/>
                    <a:pt x="274" y="1196"/>
                    <a:pt x="274" y="1196"/>
                  </a:cubicBezTo>
                  <a:cubicBezTo>
                    <a:pt x="274" y="0"/>
                    <a:pt x="274" y="0"/>
                    <a:pt x="274" y="0"/>
                  </a:cubicBezTo>
                  <a:lnTo>
                    <a:pt x="0" y="0"/>
                  </a:lnTo>
                  <a:close/>
                  <a:moveTo>
                    <a:pt x="205" y="951"/>
                  </a:moveTo>
                  <a:cubicBezTo>
                    <a:pt x="205" y="962"/>
                    <a:pt x="196" y="971"/>
                    <a:pt x="185" y="971"/>
                  </a:cubicBezTo>
                  <a:cubicBezTo>
                    <a:pt x="81" y="971"/>
                    <a:pt x="81" y="971"/>
                    <a:pt x="81" y="971"/>
                  </a:cubicBezTo>
                  <a:cubicBezTo>
                    <a:pt x="70" y="971"/>
                    <a:pt x="61" y="962"/>
                    <a:pt x="61" y="951"/>
                  </a:cubicBezTo>
                  <a:cubicBezTo>
                    <a:pt x="61" y="871"/>
                    <a:pt x="61" y="871"/>
                    <a:pt x="61" y="871"/>
                  </a:cubicBezTo>
                  <a:cubicBezTo>
                    <a:pt x="61" y="860"/>
                    <a:pt x="70" y="851"/>
                    <a:pt x="81" y="851"/>
                  </a:cubicBezTo>
                  <a:cubicBezTo>
                    <a:pt x="185" y="851"/>
                    <a:pt x="185" y="851"/>
                    <a:pt x="185" y="851"/>
                  </a:cubicBezTo>
                  <a:cubicBezTo>
                    <a:pt x="196" y="851"/>
                    <a:pt x="205" y="860"/>
                    <a:pt x="205" y="871"/>
                  </a:cubicBezTo>
                  <a:lnTo>
                    <a:pt x="205" y="951"/>
                  </a:lnTo>
                  <a:close/>
                  <a:moveTo>
                    <a:pt x="205" y="757"/>
                  </a:moveTo>
                  <a:cubicBezTo>
                    <a:pt x="205" y="768"/>
                    <a:pt x="196" y="777"/>
                    <a:pt x="185" y="777"/>
                  </a:cubicBezTo>
                  <a:cubicBezTo>
                    <a:pt x="81" y="777"/>
                    <a:pt x="81" y="777"/>
                    <a:pt x="81" y="777"/>
                  </a:cubicBezTo>
                  <a:cubicBezTo>
                    <a:pt x="70" y="777"/>
                    <a:pt x="61" y="768"/>
                    <a:pt x="61" y="757"/>
                  </a:cubicBezTo>
                  <a:cubicBezTo>
                    <a:pt x="61" y="677"/>
                    <a:pt x="61" y="677"/>
                    <a:pt x="61" y="677"/>
                  </a:cubicBezTo>
                  <a:cubicBezTo>
                    <a:pt x="61" y="666"/>
                    <a:pt x="70" y="657"/>
                    <a:pt x="81" y="657"/>
                  </a:cubicBezTo>
                  <a:cubicBezTo>
                    <a:pt x="185" y="657"/>
                    <a:pt x="185" y="657"/>
                    <a:pt x="185" y="657"/>
                  </a:cubicBezTo>
                  <a:cubicBezTo>
                    <a:pt x="196" y="657"/>
                    <a:pt x="205" y="666"/>
                    <a:pt x="205" y="677"/>
                  </a:cubicBezTo>
                  <a:lnTo>
                    <a:pt x="205" y="757"/>
                  </a:lnTo>
                  <a:close/>
                  <a:moveTo>
                    <a:pt x="205" y="567"/>
                  </a:moveTo>
                  <a:cubicBezTo>
                    <a:pt x="205" y="578"/>
                    <a:pt x="196" y="587"/>
                    <a:pt x="185" y="587"/>
                  </a:cubicBezTo>
                  <a:cubicBezTo>
                    <a:pt x="81" y="587"/>
                    <a:pt x="81" y="587"/>
                    <a:pt x="81" y="587"/>
                  </a:cubicBezTo>
                  <a:cubicBezTo>
                    <a:pt x="70" y="587"/>
                    <a:pt x="61" y="578"/>
                    <a:pt x="61" y="567"/>
                  </a:cubicBezTo>
                  <a:cubicBezTo>
                    <a:pt x="61" y="487"/>
                    <a:pt x="61" y="487"/>
                    <a:pt x="61" y="487"/>
                  </a:cubicBezTo>
                  <a:cubicBezTo>
                    <a:pt x="61" y="476"/>
                    <a:pt x="70" y="467"/>
                    <a:pt x="81" y="467"/>
                  </a:cubicBezTo>
                  <a:cubicBezTo>
                    <a:pt x="185" y="467"/>
                    <a:pt x="185" y="467"/>
                    <a:pt x="185" y="467"/>
                  </a:cubicBezTo>
                  <a:cubicBezTo>
                    <a:pt x="196" y="467"/>
                    <a:pt x="205" y="476"/>
                    <a:pt x="205" y="487"/>
                  </a:cubicBezTo>
                  <a:lnTo>
                    <a:pt x="205" y="567"/>
                  </a:lnTo>
                  <a:close/>
                  <a:moveTo>
                    <a:pt x="205" y="378"/>
                  </a:moveTo>
                  <a:cubicBezTo>
                    <a:pt x="205" y="389"/>
                    <a:pt x="196" y="398"/>
                    <a:pt x="185" y="398"/>
                  </a:cubicBezTo>
                  <a:cubicBezTo>
                    <a:pt x="81" y="398"/>
                    <a:pt x="81" y="398"/>
                    <a:pt x="81" y="398"/>
                  </a:cubicBezTo>
                  <a:cubicBezTo>
                    <a:pt x="70" y="398"/>
                    <a:pt x="61" y="389"/>
                    <a:pt x="61" y="378"/>
                  </a:cubicBezTo>
                  <a:cubicBezTo>
                    <a:pt x="61" y="298"/>
                    <a:pt x="61" y="298"/>
                    <a:pt x="61" y="298"/>
                  </a:cubicBezTo>
                  <a:cubicBezTo>
                    <a:pt x="61" y="287"/>
                    <a:pt x="70" y="278"/>
                    <a:pt x="81" y="278"/>
                  </a:cubicBezTo>
                  <a:cubicBezTo>
                    <a:pt x="185" y="278"/>
                    <a:pt x="185" y="278"/>
                    <a:pt x="185" y="278"/>
                  </a:cubicBezTo>
                  <a:cubicBezTo>
                    <a:pt x="196" y="278"/>
                    <a:pt x="205" y="287"/>
                    <a:pt x="205" y="298"/>
                  </a:cubicBezTo>
                  <a:lnTo>
                    <a:pt x="205" y="378"/>
                  </a:lnTo>
                  <a:close/>
                  <a:moveTo>
                    <a:pt x="205" y="188"/>
                  </a:moveTo>
                  <a:cubicBezTo>
                    <a:pt x="205" y="199"/>
                    <a:pt x="196" y="208"/>
                    <a:pt x="185" y="208"/>
                  </a:cubicBezTo>
                  <a:cubicBezTo>
                    <a:pt x="81" y="208"/>
                    <a:pt x="81" y="208"/>
                    <a:pt x="81" y="208"/>
                  </a:cubicBezTo>
                  <a:cubicBezTo>
                    <a:pt x="70" y="208"/>
                    <a:pt x="61" y="199"/>
                    <a:pt x="61" y="188"/>
                  </a:cubicBezTo>
                  <a:cubicBezTo>
                    <a:pt x="61" y="108"/>
                    <a:pt x="61" y="108"/>
                    <a:pt x="61" y="108"/>
                  </a:cubicBezTo>
                  <a:cubicBezTo>
                    <a:pt x="61" y="97"/>
                    <a:pt x="70" y="88"/>
                    <a:pt x="81" y="88"/>
                  </a:cubicBezTo>
                  <a:cubicBezTo>
                    <a:pt x="185" y="88"/>
                    <a:pt x="185" y="88"/>
                    <a:pt x="185" y="88"/>
                  </a:cubicBezTo>
                  <a:cubicBezTo>
                    <a:pt x="196" y="88"/>
                    <a:pt x="205" y="97"/>
                    <a:pt x="205" y="108"/>
                  </a:cubicBezTo>
                  <a:lnTo>
                    <a:pt x="205" y="188"/>
                  </a:lnTo>
                  <a:close/>
                </a:path>
              </a:pathLst>
            </a:custGeom>
            <a:grp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050">
                <a:solidFill>
                  <a:srgbClr val="000000"/>
                </a:solidFill>
                <a:latin typeface="Arial"/>
              </a:endParaRPr>
            </a:p>
          </p:txBody>
        </p:sp>
        <p:sp>
          <p:nvSpPr>
            <p:cNvPr id="17" name="Freeform 13">
              <a:extLst>
                <a:ext uri="{FF2B5EF4-FFF2-40B4-BE49-F238E27FC236}">
                  <a16:creationId xmlns:a16="http://schemas.microsoft.com/office/drawing/2014/main" id="{1677AD3A-90FC-4A5D-39E5-4B826CD144F7}"/>
                </a:ext>
              </a:extLst>
            </p:cNvPr>
            <p:cNvSpPr>
              <a:spLocks noEditPoints="1"/>
            </p:cNvSpPr>
            <p:nvPr/>
          </p:nvSpPr>
          <p:spPr bwMode="auto">
            <a:xfrm>
              <a:off x="1616493" y="2674763"/>
              <a:ext cx="166687" cy="315912"/>
            </a:xfrm>
            <a:custGeom>
              <a:avLst/>
              <a:gdLst>
                <a:gd name="T0" fmla="*/ 0 w 761"/>
                <a:gd name="T1" fmla="*/ 252 h 1448"/>
                <a:gd name="T2" fmla="*/ 95 w 761"/>
                <a:gd name="T3" fmla="*/ 1122 h 1448"/>
                <a:gd name="T4" fmla="*/ 761 w 761"/>
                <a:gd name="T5" fmla="*/ 1448 h 1448"/>
                <a:gd name="T6" fmla="*/ 761 w 761"/>
                <a:gd name="T7" fmla="*/ 212 h 1448"/>
                <a:gd name="T8" fmla="*/ 0 w 761"/>
                <a:gd name="T9" fmla="*/ 212 h 1448"/>
                <a:gd name="T10" fmla="*/ 310 w 761"/>
                <a:gd name="T11" fmla="*/ 1038 h 1448"/>
                <a:gd name="T12" fmla="*/ 310 w 761"/>
                <a:gd name="T13" fmla="*/ 900 h 1448"/>
                <a:gd name="T14" fmla="*/ 470 w 761"/>
                <a:gd name="T15" fmla="*/ 1018 h 1448"/>
                <a:gd name="T16" fmla="*/ 310 w 761"/>
                <a:gd name="T17" fmla="*/ 848 h 1448"/>
                <a:gd name="T18" fmla="*/ 310 w 761"/>
                <a:gd name="T19" fmla="*/ 710 h 1448"/>
                <a:gd name="T20" fmla="*/ 470 w 761"/>
                <a:gd name="T21" fmla="*/ 828 h 1448"/>
                <a:gd name="T22" fmla="*/ 310 w 761"/>
                <a:gd name="T23" fmla="*/ 659 h 1448"/>
                <a:gd name="T24" fmla="*/ 310 w 761"/>
                <a:gd name="T25" fmla="*/ 521 h 1448"/>
                <a:gd name="T26" fmla="*/ 470 w 761"/>
                <a:gd name="T27" fmla="*/ 639 h 1448"/>
                <a:gd name="T28" fmla="*/ 310 w 761"/>
                <a:gd name="T29" fmla="*/ 469 h 1448"/>
                <a:gd name="T30" fmla="*/ 310 w 761"/>
                <a:gd name="T31" fmla="*/ 331 h 1448"/>
                <a:gd name="T32" fmla="*/ 470 w 761"/>
                <a:gd name="T33" fmla="*/ 449 h 1448"/>
                <a:gd name="T34" fmla="*/ 684 w 761"/>
                <a:gd name="T35" fmla="*/ 331 h 1448"/>
                <a:gd name="T36" fmla="*/ 684 w 761"/>
                <a:gd name="T37" fmla="*/ 469 h 1448"/>
                <a:gd name="T38" fmla="*/ 524 w 761"/>
                <a:gd name="T39" fmla="*/ 351 h 1448"/>
                <a:gd name="T40" fmla="*/ 684 w 761"/>
                <a:gd name="T41" fmla="*/ 521 h 1448"/>
                <a:gd name="T42" fmla="*/ 684 w 761"/>
                <a:gd name="T43" fmla="*/ 659 h 1448"/>
                <a:gd name="T44" fmla="*/ 524 w 761"/>
                <a:gd name="T45" fmla="*/ 541 h 1448"/>
                <a:gd name="T46" fmla="*/ 684 w 761"/>
                <a:gd name="T47" fmla="*/ 710 h 1448"/>
                <a:gd name="T48" fmla="*/ 684 w 761"/>
                <a:gd name="T49" fmla="*/ 848 h 1448"/>
                <a:gd name="T50" fmla="*/ 524 w 761"/>
                <a:gd name="T51" fmla="*/ 730 h 1448"/>
                <a:gd name="T52" fmla="*/ 684 w 761"/>
                <a:gd name="T53" fmla="*/ 900 h 1448"/>
                <a:gd name="T54" fmla="*/ 684 w 761"/>
                <a:gd name="T55" fmla="*/ 1038 h 1448"/>
                <a:gd name="T56" fmla="*/ 524 w 761"/>
                <a:gd name="T57" fmla="*/ 920 h 1448"/>
                <a:gd name="T58" fmla="*/ 338 w 761"/>
                <a:gd name="T59" fmla="*/ 52 h 1448"/>
                <a:gd name="T60" fmla="*/ 478 w 761"/>
                <a:gd name="T61" fmla="*/ 124 h 1448"/>
                <a:gd name="T62" fmla="*/ 406 w 761"/>
                <a:gd name="T63" fmla="*/ 212 h 1448"/>
                <a:gd name="T64" fmla="*/ 406 w 761"/>
                <a:gd name="T65" fmla="*/ 264 h 1448"/>
                <a:gd name="T66" fmla="*/ 338 w 761"/>
                <a:gd name="T67" fmla="*/ 232 h 1448"/>
                <a:gd name="T68" fmla="*/ 266 w 761"/>
                <a:gd name="T69" fmla="*/ 192 h 1448"/>
                <a:gd name="T70" fmla="*/ 76 w 761"/>
                <a:gd name="T71" fmla="*/ 331 h 1448"/>
                <a:gd name="T72" fmla="*/ 236 w 761"/>
                <a:gd name="T73" fmla="*/ 449 h 1448"/>
                <a:gd name="T74" fmla="*/ 56 w 761"/>
                <a:gd name="T75" fmla="*/ 449 h 1448"/>
                <a:gd name="T76" fmla="*/ 76 w 761"/>
                <a:gd name="T77" fmla="*/ 521 h 1448"/>
                <a:gd name="T78" fmla="*/ 236 w 761"/>
                <a:gd name="T79" fmla="*/ 639 h 1448"/>
                <a:gd name="T80" fmla="*/ 56 w 761"/>
                <a:gd name="T81" fmla="*/ 639 h 1448"/>
                <a:gd name="T82" fmla="*/ 76 w 761"/>
                <a:gd name="T83" fmla="*/ 710 h 1448"/>
                <a:gd name="T84" fmla="*/ 236 w 761"/>
                <a:gd name="T85" fmla="*/ 828 h 1448"/>
                <a:gd name="T86" fmla="*/ 56 w 761"/>
                <a:gd name="T87" fmla="*/ 828 h 1448"/>
                <a:gd name="T88" fmla="*/ 76 w 761"/>
                <a:gd name="T89" fmla="*/ 900 h 1448"/>
                <a:gd name="T90" fmla="*/ 236 w 761"/>
                <a:gd name="T91" fmla="*/ 1018 h 1448"/>
                <a:gd name="T92" fmla="*/ 56 w 761"/>
                <a:gd name="T93" fmla="*/ 1018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1" h="1448">
                  <a:moveTo>
                    <a:pt x="0" y="212"/>
                  </a:moveTo>
                  <a:cubicBezTo>
                    <a:pt x="0" y="232"/>
                    <a:pt x="0" y="232"/>
                    <a:pt x="0" y="232"/>
                  </a:cubicBezTo>
                  <a:cubicBezTo>
                    <a:pt x="0" y="252"/>
                    <a:pt x="0" y="252"/>
                    <a:pt x="0" y="252"/>
                  </a:cubicBezTo>
                  <a:cubicBezTo>
                    <a:pt x="0" y="1448"/>
                    <a:pt x="0" y="1448"/>
                    <a:pt x="0" y="1448"/>
                  </a:cubicBezTo>
                  <a:cubicBezTo>
                    <a:pt x="95" y="1448"/>
                    <a:pt x="95" y="1448"/>
                    <a:pt x="95" y="1448"/>
                  </a:cubicBezTo>
                  <a:cubicBezTo>
                    <a:pt x="95" y="1122"/>
                    <a:pt x="95" y="1122"/>
                    <a:pt x="95" y="1122"/>
                  </a:cubicBezTo>
                  <a:cubicBezTo>
                    <a:pt x="671" y="1122"/>
                    <a:pt x="671" y="1122"/>
                    <a:pt x="671" y="1122"/>
                  </a:cubicBezTo>
                  <a:cubicBezTo>
                    <a:pt x="671" y="1448"/>
                    <a:pt x="671" y="1448"/>
                    <a:pt x="671" y="1448"/>
                  </a:cubicBezTo>
                  <a:cubicBezTo>
                    <a:pt x="761" y="1448"/>
                    <a:pt x="761" y="1448"/>
                    <a:pt x="761" y="1448"/>
                  </a:cubicBezTo>
                  <a:cubicBezTo>
                    <a:pt x="761" y="252"/>
                    <a:pt x="761" y="252"/>
                    <a:pt x="761" y="252"/>
                  </a:cubicBezTo>
                  <a:cubicBezTo>
                    <a:pt x="761" y="232"/>
                    <a:pt x="761" y="232"/>
                    <a:pt x="761" y="232"/>
                  </a:cubicBezTo>
                  <a:cubicBezTo>
                    <a:pt x="761" y="212"/>
                    <a:pt x="761" y="212"/>
                    <a:pt x="761" y="212"/>
                  </a:cubicBezTo>
                  <a:cubicBezTo>
                    <a:pt x="761" y="0"/>
                    <a:pt x="761" y="0"/>
                    <a:pt x="761" y="0"/>
                  </a:cubicBezTo>
                  <a:cubicBezTo>
                    <a:pt x="0" y="0"/>
                    <a:pt x="0" y="0"/>
                    <a:pt x="0" y="0"/>
                  </a:cubicBezTo>
                  <a:lnTo>
                    <a:pt x="0" y="212"/>
                  </a:lnTo>
                  <a:close/>
                  <a:moveTo>
                    <a:pt x="470" y="1018"/>
                  </a:moveTo>
                  <a:cubicBezTo>
                    <a:pt x="470" y="1029"/>
                    <a:pt x="461" y="1038"/>
                    <a:pt x="450" y="1038"/>
                  </a:cubicBezTo>
                  <a:cubicBezTo>
                    <a:pt x="310" y="1038"/>
                    <a:pt x="310" y="1038"/>
                    <a:pt x="310" y="1038"/>
                  </a:cubicBezTo>
                  <a:cubicBezTo>
                    <a:pt x="299" y="1038"/>
                    <a:pt x="290" y="1029"/>
                    <a:pt x="290" y="1018"/>
                  </a:cubicBezTo>
                  <a:cubicBezTo>
                    <a:pt x="290" y="920"/>
                    <a:pt x="290" y="920"/>
                    <a:pt x="290" y="920"/>
                  </a:cubicBezTo>
                  <a:cubicBezTo>
                    <a:pt x="290" y="909"/>
                    <a:pt x="299" y="900"/>
                    <a:pt x="310" y="900"/>
                  </a:cubicBezTo>
                  <a:cubicBezTo>
                    <a:pt x="450" y="900"/>
                    <a:pt x="450" y="900"/>
                    <a:pt x="450" y="900"/>
                  </a:cubicBezTo>
                  <a:cubicBezTo>
                    <a:pt x="461" y="900"/>
                    <a:pt x="470" y="909"/>
                    <a:pt x="470" y="920"/>
                  </a:cubicBezTo>
                  <a:lnTo>
                    <a:pt x="470" y="1018"/>
                  </a:lnTo>
                  <a:close/>
                  <a:moveTo>
                    <a:pt x="470" y="828"/>
                  </a:moveTo>
                  <a:cubicBezTo>
                    <a:pt x="470" y="839"/>
                    <a:pt x="461" y="848"/>
                    <a:pt x="450" y="848"/>
                  </a:cubicBezTo>
                  <a:cubicBezTo>
                    <a:pt x="310" y="848"/>
                    <a:pt x="310" y="848"/>
                    <a:pt x="310" y="848"/>
                  </a:cubicBezTo>
                  <a:cubicBezTo>
                    <a:pt x="299" y="848"/>
                    <a:pt x="290" y="839"/>
                    <a:pt x="290" y="828"/>
                  </a:cubicBezTo>
                  <a:cubicBezTo>
                    <a:pt x="290" y="730"/>
                    <a:pt x="290" y="730"/>
                    <a:pt x="290" y="730"/>
                  </a:cubicBezTo>
                  <a:cubicBezTo>
                    <a:pt x="290" y="719"/>
                    <a:pt x="299" y="710"/>
                    <a:pt x="310" y="710"/>
                  </a:cubicBezTo>
                  <a:cubicBezTo>
                    <a:pt x="450" y="710"/>
                    <a:pt x="450" y="710"/>
                    <a:pt x="450" y="710"/>
                  </a:cubicBezTo>
                  <a:cubicBezTo>
                    <a:pt x="461" y="710"/>
                    <a:pt x="470" y="719"/>
                    <a:pt x="470" y="730"/>
                  </a:cubicBezTo>
                  <a:lnTo>
                    <a:pt x="470" y="828"/>
                  </a:lnTo>
                  <a:close/>
                  <a:moveTo>
                    <a:pt x="470" y="639"/>
                  </a:moveTo>
                  <a:cubicBezTo>
                    <a:pt x="470" y="650"/>
                    <a:pt x="461" y="659"/>
                    <a:pt x="450" y="659"/>
                  </a:cubicBezTo>
                  <a:cubicBezTo>
                    <a:pt x="310" y="659"/>
                    <a:pt x="310" y="659"/>
                    <a:pt x="310" y="659"/>
                  </a:cubicBezTo>
                  <a:cubicBezTo>
                    <a:pt x="299" y="659"/>
                    <a:pt x="290" y="650"/>
                    <a:pt x="290" y="639"/>
                  </a:cubicBezTo>
                  <a:cubicBezTo>
                    <a:pt x="290" y="541"/>
                    <a:pt x="290" y="541"/>
                    <a:pt x="290" y="541"/>
                  </a:cubicBezTo>
                  <a:cubicBezTo>
                    <a:pt x="290" y="530"/>
                    <a:pt x="299" y="521"/>
                    <a:pt x="310" y="521"/>
                  </a:cubicBezTo>
                  <a:cubicBezTo>
                    <a:pt x="450" y="521"/>
                    <a:pt x="450" y="521"/>
                    <a:pt x="450" y="521"/>
                  </a:cubicBezTo>
                  <a:cubicBezTo>
                    <a:pt x="461" y="521"/>
                    <a:pt x="470" y="530"/>
                    <a:pt x="470" y="541"/>
                  </a:cubicBezTo>
                  <a:lnTo>
                    <a:pt x="470" y="639"/>
                  </a:lnTo>
                  <a:close/>
                  <a:moveTo>
                    <a:pt x="470" y="449"/>
                  </a:moveTo>
                  <a:cubicBezTo>
                    <a:pt x="470" y="460"/>
                    <a:pt x="461" y="469"/>
                    <a:pt x="450" y="469"/>
                  </a:cubicBezTo>
                  <a:cubicBezTo>
                    <a:pt x="310" y="469"/>
                    <a:pt x="310" y="469"/>
                    <a:pt x="310" y="469"/>
                  </a:cubicBezTo>
                  <a:cubicBezTo>
                    <a:pt x="299" y="469"/>
                    <a:pt x="290" y="460"/>
                    <a:pt x="290" y="449"/>
                  </a:cubicBezTo>
                  <a:cubicBezTo>
                    <a:pt x="290" y="351"/>
                    <a:pt x="290" y="351"/>
                    <a:pt x="290" y="351"/>
                  </a:cubicBezTo>
                  <a:cubicBezTo>
                    <a:pt x="290" y="340"/>
                    <a:pt x="299" y="331"/>
                    <a:pt x="310" y="331"/>
                  </a:cubicBezTo>
                  <a:cubicBezTo>
                    <a:pt x="450" y="331"/>
                    <a:pt x="450" y="331"/>
                    <a:pt x="450" y="331"/>
                  </a:cubicBezTo>
                  <a:cubicBezTo>
                    <a:pt x="461" y="331"/>
                    <a:pt x="470" y="340"/>
                    <a:pt x="470" y="351"/>
                  </a:cubicBezTo>
                  <a:lnTo>
                    <a:pt x="470" y="449"/>
                  </a:lnTo>
                  <a:close/>
                  <a:moveTo>
                    <a:pt x="524" y="351"/>
                  </a:moveTo>
                  <a:cubicBezTo>
                    <a:pt x="524" y="340"/>
                    <a:pt x="533" y="331"/>
                    <a:pt x="544" y="331"/>
                  </a:cubicBezTo>
                  <a:cubicBezTo>
                    <a:pt x="684" y="331"/>
                    <a:pt x="684" y="331"/>
                    <a:pt x="684" y="331"/>
                  </a:cubicBezTo>
                  <a:cubicBezTo>
                    <a:pt x="695" y="331"/>
                    <a:pt x="704" y="340"/>
                    <a:pt x="704" y="351"/>
                  </a:cubicBezTo>
                  <a:cubicBezTo>
                    <a:pt x="704" y="449"/>
                    <a:pt x="704" y="449"/>
                    <a:pt x="704" y="449"/>
                  </a:cubicBezTo>
                  <a:cubicBezTo>
                    <a:pt x="704" y="460"/>
                    <a:pt x="695" y="469"/>
                    <a:pt x="684" y="469"/>
                  </a:cubicBezTo>
                  <a:cubicBezTo>
                    <a:pt x="544" y="469"/>
                    <a:pt x="544" y="469"/>
                    <a:pt x="544" y="469"/>
                  </a:cubicBezTo>
                  <a:cubicBezTo>
                    <a:pt x="533" y="469"/>
                    <a:pt x="524" y="460"/>
                    <a:pt x="524" y="449"/>
                  </a:cubicBezTo>
                  <a:lnTo>
                    <a:pt x="524" y="351"/>
                  </a:lnTo>
                  <a:close/>
                  <a:moveTo>
                    <a:pt x="524" y="541"/>
                  </a:moveTo>
                  <a:cubicBezTo>
                    <a:pt x="524" y="530"/>
                    <a:pt x="533" y="521"/>
                    <a:pt x="544" y="521"/>
                  </a:cubicBezTo>
                  <a:cubicBezTo>
                    <a:pt x="684" y="521"/>
                    <a:pt x="684" y="521"/>
                    <a:pt x="684" y="521"/>
                  </a:cubicBezTo>
                  <a:cubicBezTo>
                    <a:pt x="695" y="521"/>
                    <a:pt x="704" y="530"/>
                    <a:pt x="704" y="541"/>
                  </a:cubicBezTo>
                  <a:cubicBezTo>
                    <a:pt x="704" y="639"/>
                    <a:pt x="704" y="639"/>
                    <a:pt x="704" y="639"/>
                  </a:cubicBezTo>
                  <a:cubicBezTo>
                    <a:pt x="704" y="650"/>
                    <a:pt x="695" y="659"/>
                    <a:pt x="684" y="659"/>
                  </a:cubicBezTo>
                  <a:cubicBezTo>
                    <a:pt x="544" y="659"/>
                    <a:pt x="544" y="659"/>
                    <a:pt x="544" y="659"/>
                  </a:cubicBezTo>
                  <a:cubicBezTo>
                    <a:pt x="533" y="659"/>
                    <a:pt x="524" y="650"/>
                    <a:pt x="524" y="639"/>
                  </a:cubicBezTo>
                  <a:lnTo>
                    <a:pt x="524" y="541"/>
                  </a:lnTo>
                  <a:close/>
                  <a:moveTo>
                    <a:pt x="524" y="730"/>
                  </a:moveTo>
                  <a:cubicBezTo>
                    <a:pt x="524" y="719"/>
                    <a:pt x="533" y="710"/>
                    <a:pt x="544" y="710"/>
                  </a:cubicBezTo>
                  <a:cubicBezTo>
                    <a:pt x="684" y="710"/>
                    <a:pt x="684" y="710"/>
                    <a:pt x="684" y="710"/>
                  </a:cubicBezTo>
                  <a:cubicBezTo>
                    <a:pt x="695" y="710"/>
                    <a:pt x="704" y="719"/>
                    <a:pt x="704" y="730"/>
                  </a:cubicBezTo>
                  <a:cubicBezTo>
                    <a:pt x="704" y="828"/>
                    <a:pt x="704" y="828"/>
                    <a:pt x="704" y="828"/>
                  </a:cubicBezTo>
                  <a:cubicBezTo>
                    <a:pt x="704" y="839"/>
                    <a:pt x="695" y="848"/>
                    <a:pt x="684" y="848"/>
                  </a:cubicBezTo>
                  <a:cubicBezTo>
                    <a:pt x="544" y="848"/>
                    <a:pt x="544" y="848"/>
                    <a:pt x="544" y="848"/>
                  </a:cubicBezTo>
                  <a:cubicBezTo>
                    <a:pt x="533" y="848"/>
                    <a:pt x="524" y="839"/>
                    <a:pt x="524" y="828"/>
                  </a:cubicBezTo>
                  <a:lnTo>
                    <a:pt x="524" y="730"/>
                  </a:lnTo>
                  <a:close/>
                  <a:moveTo>
                    <a:pt x="524" y="920"/>
                  </a:moveTo>
                  <a:cubicBezTo>
                    <a:pt x="524" y="909"/>
                    <a:pt x="533" y="900"/>
                    <a:pt x="544" y="900"/>
                  </a:cubicBezTo>
                  <a:cubicBezTo>
                    <a:pt x="684" y="900"/>
                    <a:pt x="684" y="900"/>
                    <a:pt x="684" y="900"/>
                  </a:cubicBezTo>
                  <a:cubicBezTo>
                    <a:pt x="695" y="900"/>
                    <a:pt x="704" y="909"/>
                    <a:pt x="704" y="920"/>
                  </a:cubicBezTo>
                  <a:cubicBezTo>
                    <a:pt x="704" y="1018"/>
                    <a:pt x="704" y="1018"/>
                    <a:pt x="704" y="1018"/>
                  </a:cubicBezTo>
                  <a:cubicBezTo>
                    <a:pt x="704" y="1029"/>
                    <a:pt x="695" y="1038"/>
                    <a:pt x="684" y="1038"/>
                  </a:cubicBezTo>
                  <a:cubicBezTo>
                    <a:pt x="544" y="1038"/>
                    <a:pt x="544" y="1038"/>
                    <a:pt x="544" y="1038"/>
                  </a:cubicBezTo>
                  <a:cubicBezTo>
                    <a:pt x="533" y="1038"/>
                    <a:pt x="524" y="1029"/>
                    <a:pt x="524" y="1018"/>
                  </a:cubicBezTo>
                  <a:lnTo>
                    <a:pt x="524" y="920"/>
                  </a:lnTo>
                  <a:close/>
                  <a:moveTo>
                    <a:pt x="266" y="124"/>
                  </a:moveTo>
                  <a:cubicBezTo>
                    <a:pt x="338" y="124"/>
                    <a:pt x="338" y="124"/>
                    <a:pt x="338" y="124"/>
                  </a:cubicBezTo>
                  <a:cubicBezTo>
                    <a:pt x="338" y="52"/>
                    <a:pt x="338" y="52"/>
                    <a:pt x="338" y="52"/>
                  </a:cubicBezTo>
                  <a:cubicBezTo>
                    <a:pt x="406" y="52"/>
                    <a:pt x="406" y="52"/>
                    <a:pt x="406" y="52"/>
                  </a:cubicBezTo>
                  <a:cubicBezTo>
                    <a:pt x="406" y="124"/>
                    <a:pt x="406" y="124"/>
                    <a:pt x="406" y="124"/>
                  </a:cubicBezTo>
                  <a:cubicBezTo>
                    <a:pt x="478" y="124"/>
                    <a:pt x="478" y="124"/>
                    <a:pt x="478" y="124"/>
                  </a:cubicBezTo>
                  <a:cubicBezTo>
                    <a:pt x="478" y="192"/>
                    <a:pt x="478" y="192"/>
                    <a:pt x="478" y="192"/>
                  </a:cubicBezTo>
                  <a:cubicBezTo>
                    <a:pt x="406" y="192"/>
                    <a:pt x="406" y="192"/>
                    <a:pt x="406" y="192"/>
                  </a:cubicBezTo>
                  <a:cubicBezTo>
                    <a:pt x="406" y="212"/>
                    <a:pt x="406" y="212"/>
                    <a:pt x="406" y="212"/>
                  </a:cubicBezTo>
                  <a:cubicBezTo>
                    <a:pt x="406" y="232"/>
                    <a:pt x="406" y="232"/>
                    <a:pt x="406" y="232"/>
                  </a:cubicBezTo>
                  <a:cubicBezTo>
                    <a:pt x="406" y="252"/>
                    <a:pt x="406" y="252"/>
                    <a:pt x="406" y="252"/>
                  </a:cubicBezTo>
                  <a:cubicBezTo>
                    <a:pt x="406" y="264"/>
                    <a:pt x="406" y="264"/>
                    <a:pt x="406" y="264"/>
                  </a:cubicBezTo>
                  <a:cubicBezTo>
                    <a:pt x="338" y="264"/>
                    <a:pt x="338" y="264"/>
                    <a:pt x="338" y="264"/>
                  </a:cubicBezTo>
                  <a:cubicBezTo>
                    <a:pt x="338" y="252"/>
                    <a:pt x="338" y="252"/>
                    <a:pt x="338" y="252"/>
                  </a:cubicBezTo>
                  <a:cubicBezTo>
                    <a:pt x="338" y="232"/>
                    <a:pt x="338" y="232"/>
                    <a:pt x="338" y="232"/>
                  </a:cubicBezTo>
                  <a:cubicBezTo>
                    <a:pt x="338" y="212"/>
                    <a:pt x="338" y="212"/>
                    <a:pt x="338" y="212"/>
                  </a:cubicBezTo>
                  <a:cubicBezTo>
                    <a:pt x="338" y="192"/>
                    <a:pt x="338" y="192"/>
                    <a:pt x="338" y="192"/>
                  </a:cubicBezTo>
                  <a:cubicBezTo>
                    <a:pt x="266" y="192"/>
                    <a:pt x="266" y="192"/>
                    <a:pt x="266" y="192"/>
                  </a:cubicBezTo>
                  <a:lnTo>
                    <a:pt x="266" y="124"/>
                  </a:lnTo>
                  <a:close/>
                  <a:moveTo>
                    <a:pt x="56" y="351"/>
                  </a:moveTo>
                  <a:cubicBezTo>
                    <a:pt x="56" y="340"/>
                    <a:pt x="65" y="331"/>
                    <a:pt x="76" y="331"/>
                  </a:cubicBezTo>
                  <a:cubicBezTo>
                    <a:pt x="216" y="331"/>
                    <a:pt x="216" y="331"/>
                    <a:pt x="216" y="331"/>
                  </a:cubicBezTo>
                  <a:cubicBezTo>
                    <a:pt x="227" y="331"/>
                    <a:pt x="236" y="340"/>
                    <a:pt x="236" y="351"/>
                  </a:cubicBezTo>
                  <a:cubicBezTo>
                    <a:pt x="236" y="449"/>
                    <a:pt x="236" y="449"/>
                    <a:pt x="236" y="449"/>
                  </a:cubicBezTo>
                  <a:cubicBezTo>
                    <a:pt x="236" y="460"/>
                    <a:pt x="227" y="469"/>
                    <a:pt x="216" y="469"/>
                  </a:cubicBezTo>
                  <a:cubicBezTo>
                    <a:pt x="76" y="469"/>
                    <a:pt x="76" y="469"/>
                    <a:pt x="76" y="469"/>
                  </a:cubicBezTo>
                  <a:cubicBezTo>
                    <a:pt x="65" y="469"/>
                    <a:pt x="56" y="460"/>
                    <a:pt x="56" y="449"/>
                  </a:cubicBezTo>
                  <a:lnTo>
                    <a:pt x="56" y="351"/>
                  </a:lnTo>
                  <a:close/>
                  <a:moveTo>
                    <a:pt x="56" y="541"/>
                  </a:moveTo>
                  <a:cubicBezTo>
                    <a:pt x="56" y="530"/>
                    <a:pt x="65" y="521"/>
                    <a:pt x="76" y="521"/>
                  </a:cubicBezTo>
                  <a:cubicBezTo>
                    <a:pt x="216" y="521"/>
                    <a:pt x="216" y="521"/>
                    <a:pt x="216" y="521"/>
                  </a:cubicBezTo>
                  <a:cubicBezTo>
                    <a:pt x="227" y="521"/>
                    <a:pt x="236" y="530"/>
                    <a:pt x="236" y="541"/>
                  </a:cubicBezTo>
                  <a:cubicBezTo>
                    <a:pt x="236" y="639"/>
                    <a:pt x="236" y="639"/>
                    <a:pt x="236" y="639"/>
                  </a:cubicBezTo>
                  <a:cubicBezTo>
                    <a:pt x="236" y="650"/>
                    <a:pt x="227" y="659"/>
                    <a:pt x="216" y="659"/>
                  </a:cubicBezTo>
                  <a:cubicBezTo>
                    <a:pt x="76" y="659"/>
                    <a:pt x="76" y="659"/>
                    <a:pt x="76" y="659"/>
                  </a:cubicBezTo>
                  <a:cubicBezTo>
                    <a:pt x="65" y="659"/>
                    <a:pt x="56" y="650"/>
                    <a:pt x="56" y="639"/>
                  </a:cubicBezTo>
                  <a:lnTo>
                    <a:pt x="56" y="541"/>
                  </a:lnTo>
                  <a:close/>
                  <a:moveTo>
                    <a:pt x="56" y="730"/>
                  </a:moveTo>
                  <a:cubicBezTo>
                    <a:pt x="56" y="719"/>
                    <a:pt x="65" y="710"/>
                    <a:pt x="76" y="710"/>
                  </a:cubicBezTo>
                  <a:cubicBezTo>
                    <a:pt x="216" y="710"/>
                    <a:pt x="216" y="710"/>
                    <a:pt x="216" y="710"/>
                  </a:cubicBezTo>
                  <a:cubicBezTo>
                    <a:pt x="227" y="710"/>
                    <a:pt x="236" y="719"/>
                    <a:pt x="236" y="730"/>
                  </a:cubicBezTo>
                  <a:cubicBezTo>
                    <a:pt x="236" y="828"/>
                    <a:pt x="236" y="828"/>
                    <a:pt x="236" y="828"/>
                  </a:cubicBezTo>
                  <a:cubicBezTo>
                    <a:pt x="236" y="839"/>
                    <a:pt x="227" y="848"/>
                    <a:pt x="216" y="848"/>
                  </a:cubicBezTo>
                  <a:cubicBezTo>
                    <a:pt x="76" y="848"/>
                    <a:pt x="76" y="848"/>
                    <a:pt x="76" y="848"/>
                  </a:cubicBezTo>
                  <a:cubicBezTo>
                    <a:pt x="65" y="848"/>
                    <a:pt x="56" y="839"/>
                    <a:pt x="56" y="828"/>
                  </a:cubicBezTo>
                  <a:lnTo>
                    <a:pt x="56" y="730"/>
                  </a:lnTo>
                  <a:close/>
                  <a:moveTo>
                    <a:pt x="56" y="920"/>
                  </a:moveTo>
                  <a:cubicBezTo>
                    <a:pt x="56" y="909"/>
                    <a:pt x="65" y="900"/>
                    <a:pt x="76" y="900"/>
                  </a:cubicBezTo>
                  <a:cubicBezTo>
                    <a:pt x="216" y="900"/>
                    <a:pt x="216" y="900"/>
                    <a:pt x="216" y="900"/>
                  </a:cubicBezTo>
                  <a:cubicBezTo>
                    <a:pt x="227" y="900"/>
                    <a:pt x="236" y="909"/>
                    <a:pt x="236" y="920"/>
                  </a:cubicBezTo>
                  <a:cubicBezTo>
                    <a:pt x="236" y="1018"/>
                    <a:pt x="236" y="1018"/>
                    <a:pt x="236" y="1018"/>
                  </a:cubicBezTo>
                  <a:cubicBezTo>
                    <a:pt x="236" y="1029"/>
                    <a:pt x="227" y="1038"/>
                    <a:pt x="216" y="1038"/>
                  </a:cubicBezTo>
                  <a:cubicBezTo>
                    <a:pt x="76" y="1038"/>
                    <a:pt x="76" y="1038"/>
                    <a:pt x="76" y="1038"/>
                  </a:cubicBezTo>
                  <a:cubicBezTo>
                    <a:pt x="65" y="1038"/>
                    <a:pt x="56" y="1029"/>
                    <a:pt x="56" y="1018"/>
                  </a:cubicBezTo>
                  <a:lnTo>
                    <a:pt x="56" y="920"/>
                  </a:lnTo>
                  <a:close/>
                </a:path>
              </a:pathLst>
            </a:custGeom>
            <a:grp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050">
                <a:solidFill>
                  <a:srgbClr val="000000"/>
                </a:solidFill>
                <a:latin typeface="Arial"/>
              </a:endParaRPr>
            </a:p>
          </p:txBody>
        </p:sp>
      </p:grpSp>
      <p:sp>
        <p:nvSpPr>
          <p:cNvPr id="21" name="Textfeld 20">
            <a:extLst>
              <a:ext uri="{FF2B5EF4-FFF2-40B4-BE49-F238E27FC236}">
                <a16:creationId xmlns:a16="http://schemas.microsoft.com/office/drawing/2014/main" id="{0EB145D7-214F-E914-0FC5-411231F56FFC}"/>
              </a:ext>
            </a:extLst>
          </p:cNvPr>
          <p:cNvSpPr txBox="1"/>
          <p:nvPr/>
        </p:nvSpPr>
        <p:spPr>
          <a:xfrm>
            <a:off x="1680288" y="3754661"/>
            <a:ext cx="906454" cy="507831"/>
          </a:xfrm>
          <a:prstGeom prst="rect">
            <a:avLst/>
          </a:prstGeom>
          <a:noFill/>
        </p:spPr>
        <p:txBody>
          <a:bodyPr vert="horz" wrap="square" rtlCol="0">
            <a:spAutoFit/>
          </a:bodyPr>
          <a:lstStyle/>
          <a:p>
            <a:pPr algn="ctr" defTabSz="685800" fontAlgn="auto">
              <a:lnSpc>
                <a:spcPct val="100000"/>
              </a:lnSpc>
              <a:spcBef>
                <a:spcPts val="0"/>
              </a:spcBef>
              <a:spcAft>
                <a:spcPts val="0"/>
              </a:spcAft>
              <a:defRPr/>
            </a:pPr>
            <a:r>
              <a:rPr lang="de-DE" sz="900" b="1">
                <a:solidFill>
                  <a:srgbClr val="000000"/>
                </a:solidFill>
              </a:rPr>
              <a:t>1.244</a:t>
            </a:r>
            <a:r>
              <a:rPr lang="de-DE" sz="900" b="1" baseline="30000">
                <a:solidFill>
                  <a:srgbClr val="000000"/>
                </a:solidFill>
              </a:rPr>
              <a:t>1</a:t>
            </a:r>
          </a:p>
          <a:p>
            <a:pPr algn="ctr" defTabSz="685800" fontAlgn="auto">
              <a:lnSpc>
                <a:spcPct val="100000"/>
              </a:lnSpc>
              <a:spcBef>
                <a:spcPts val="0"/>
              </a:spcBef>
              <a:spcAft>
                <a:spcPts val="0"/>
              </a:spcAft>
              <a:defRPr/>
            </a:pPr>
            <a:r>
              <a:rPr lang="de-DE" sz="900">
                <a:solidFill>
                  <a:srgbClr val="000000"/>
                </a:solidFill>
              </a:rPr>
              <a:t>Haus-</a:t>
            </a:r>
            <a:r>
              <a:rPr lang="de-DE" sz="900" err="1">
                <a:solidFill>
                  <a:srgbClr val="000000"/>
                </a:solidFill>
              </a:rPr>
              <a:t>ärzt:innen</a:t>
            </a:r>
            <a:endParaRPr lang="de-DE" sz="900">
              <a:solidFill>
                <a:srgbClr val="000000"/>
              </a:solidFill>
            </a:endParaRPr>
          </a:p>
        </p:txBody>
      </p:sp>
      <p:sp>
        <p:nvSpPr>
          <p:cNvPr id="44" name="Textfeld 43">
            <a:extLst>
              <a:ext uri="{FF2B5EF4-FFF2-40B4-BE49-F238E27FC236}">
                <a16:creationId xmlns:a16="http://schemas.microsoft.com/office/drawing/2014/main" id="{E921A47D-2A39-286A-1C15-97EBB2B79876}"/>
              </a:ext>
            </a:extLst>
          </p:cNvPr>
          <p:cNvSpPr txBox="1"/>
          <p:nvPr/>
        </p:nvSpPr>
        <p:spPr>
          <a:xfrm>
            <a:off x="1986039" y="4051087"/>
            <a:ext cx="1461746" cy="507831"/>
          </a:xfrm>
          <a:prstGeom prst="rect">
            <a:avLst/>
          </a:prstGeom>
          <a:noFill/>
        </p:spPr>
        <p:txBody>
          <a:bodyPr wrap="square">
            <a:spAutoFit/>
          </a:bodyPr>
          <a:lstStyle/>
          <a:p>
            <a:pPr algn="r" defTabSz="685800" fontAlgn="auto">
              <a:lnSpc>
                <a:spcPct val="100000"/>
              </a:lnSpc>
              <a:spcBef>
                <a:spcPts val="0"/>
              </a:spcBef>
              <a:spcAft>
                <a:spcPts val="0"/>
              </a:spcAft>
              <a:defRPr/>
            </a:pPr>
            <a:r>
              <a:rPr lang="de-DE" sz="1050" b="1" kern="100">
                <a:solidFill>
                  <a:srgbClr val="F0AB00">
                    <a:lumMod val="50000"/>
                  </a:srgbClr>
                </a:solidFill>
                <a:latin typeface="Arial"/>
                <a:ea typeface="Calibri" panose="020F0502020204030204" pitchFamily="34" charset="0"/>
                <a:cs typeface="Times New Roman" panose="02020603050405020304" pitchFamily="18" charset="0"/>
              </a:rPr>
              <a:t>65% </a:t>
            </a:r>
          </a:p>
          <a:p>
            <a:pPr algn="r" defTabSz="685800" fontAlgn="auto">
              <a:lnSpc>
                <a:spcPct val="100000"/>
              </a:lnSpc>
              <a:spcBef>
                <a:spcPts val="0"/>
              </a:spcBef>
              <a:spcAft>
                <a:spcPts val="0"/>
              </a:spcAft>
              <a:defRPr/>
            </a:pPr>
            <a:r>
              <a:rPr lang="de-DE" sz="825" kern="100">
                <a:solidFill>
                  <a:srgbClr val="000000"/>
                </a:solidFill>
                <a:latin typeface="Arial"/>
                <a:ea typeface="Calibri" panose="020F0502020204030204" pitchFamily="34" charset="0"/>
                <a:cs typeface="Times New Roman" panose="02020603050405020304" pitchFamily="18" charset="0"/>
              </a:rPr>
              <a:t>Allgemein-</a:t>
            </a:r>
          </a:p>
          <a:p>
            <a:pPr algn="r" defTabSz="685800" fontAlgn="auto">
              <a:lnSpc>
                <a:spcPct val="100000"/>
              </a:lnSpc>
              <a:spcBef>
                <a:spcPts val="0"/>
              </a:spcBef>
              <a:spcAft>
                <a:spcPts val="0"/>
              </a:spcAft>
              <a:defRPr/>
            </a:pPr>
            <a:r>
              <a:rPr lang="de-DE" sz="825" kern="100">
                <a:solidFill>
                  <a:srgbClr val="000000"/>
                </a:solidFill>
                <a:latin typeface="Arial"/>
                <a:cs typeface="Times New Roman" panose="02020603050405020304" pitchFamily="18" charset="0"/>
              </a:rPr>
              <a:t>mediziner:innen</a:t>
            </a:r>
            <a:r>
              <a:rPr lang="de-DE" sz="825" kern="100" baseline="30000">
                <a:solidFill>
                  <a:srgbClr val="000000"/>
                </a:solidFill>
                <a:latin typeface="Arial"/>
                <a:ea typeface="Calibri" panose="020F0502020204030204" pitchFamily="34" charset="0"/>
                <a:cs typeface="Times New Roman" panose="02020603050405020304" pitchFamily="18" charset="0"/>
              </a:rPr>
              <a:t>2</a:t>
            </a:r>
            <a:endParaRPr lang="de-DE" sz="825">
              <a:solidFill>
                <a:srgbClr val="000000"/>
              </a:solidFill>
              <a:latin typeface="Arial"/>
            </a:endParaRPr>
          </a:p>
        </p:txBody>
      </p:sp>
      <p:sp>
        <p:nvSpPr>
          <p:cNvPr id="45" name="Textfeld 44">
            <a:extLst>
              <a:ext uri="{FF2B5EF4-FFF2-40B4-BE49-F238E27FC236}">
                <a16:creationId xmlns:a16="http://schemas.microsoft.com/office/drawing/2014/main" id="{A0BBBC0B-6EF9-1251-613E-3183D763180E}"/>
              </a:ext>
            </a:extLst>
          </p:cNvPr>
          <p:cNvSpPr txBox="1"/>
          <p:nvPr/>
        </p:nvSpPr>
        <p:spPr>
          <a:xfrm>
            <a:off x="672413" y="3344913"/>
            <a:ext cx="1499473" cy="507831"/>
          </a:xfrm>
          <a:prstGeom prst="rect">
            <a:avLst/>
          </a:prstGeom>
          <a:noFill/>
        </p:spPr>
        <p:txBody>
          <a:bodyPr wrap="square">
            <a:spAutoFit/>
          </a:bodyPr>
          <a:lstStyle/>
          <a:p>
            <a:pPr defTabSz="685800" fontAlgn="auto">
              <a:lnSpc>
                <a:spcPct val="100000"/>
              </a:lnSpc>
              <a:spcBef>
                <a:spcPts val="0"/>
              </a:spcBef>
              <a:spcAft>
                <a:spcPts val="0"/>
              </a:spcAft>
              <a:defRPr/>
            </a:pPr>
            <a:r>
              <a:rPr lang="de-DE" sz="1050" b="1" kern="100">
                <a:solidFill>
                  <a:srgbClr val="F0AB00"/>
                </a:solidFill>
                <a:latin typeface="Arial"/>
                <a:ea typeface="Calibri" panose="020F0502020204030204" pitchFamily="34" charset="0"/>
                <a:cs typeface="Times New Roman" panose="02020603050405020304" pitchFamily="18" charset="0"/>
              </a:rPr>
              <a:t>35% </a:t>
            </a:r>
          </a:p>
          <a:p>
            <a:pPr defTabSz="685800" fontAlgn="auto">
              <a:lnSpc>
                <a:spcPct val="100000"/>
              </a:lnSpc>
              <a:spcBef>
                <a:spcPts val="0"/>
              </a:spcBef>
              <a:spcAft>
                <a:spcPts val="0"/>
              </a:spcAft>
              <a:defRPr/>
            </a:pPr>
            <a:r>
              <a:rPr lang="de-DE" sz="825" kern="100">
                <a:solidFill>
                  <a:srgbClr val="000000"/>
                </a:solidFill>
                <a:latin typeface="Arial"/>
                <a:ea typeface="Calibri" panose="020F0502020204030204" pitchFamily="34" charset="0"/>
                <a:cs typeface="Times New Roman" panose="02020603050405020304" pitchFamily="18" charset="0"/>
              </a:rPr>
              <a:t>Hausärztlich tätige </a:t>
            </a:r>
          </a:p>
          <a:p>
            <a:pPr defTabSz="685800" fontAlgn="auto">
              <a:lnSpc>
                <a:spcPct val="100000"/>
              </a:lnSpc>
              <a:spcBef>
                <a:spcPts val="0"/>
              </a:spcBef>
              <a:spcAft>
                <a:spcPts val="0"/>
              </a:spcAft>
              <a:defRPr/>
            </a:pPr>
            <a:r>
              <a:rPr lang="de-DE" sz="825" kern="100">
                <a:solidFill>
                  <a:srgbClr val="000000"/>
                </a:solidFill>
                <a:latin typeface="Arial"/>
                <a:ea typeface="Calibri" panose="020F0502020204030204" pitchFamily="34" charset="0"/>
                <a:cs typeface="Times New Roman" panose="02020603050405020304" pitchFamily="18" charset="0"/>
              </a:rPr>
              <a:t>Internist:innen</a:t>
            </a:r>
            <a:r>
              <a:rPr lang="de-DE" sz="825" kern="100" baseline="30000">
                <a:solidFill>
                  <a:srgbClr val="000000"/>
                </a:solidFill>
                <a:latin typeface="Arial"/>
                <a:ea typeface="Calibri" panose="020F0502020204030204" pitchFamily="34" charset="0"/>
                <a:cs typeface="Times New Roman" panose="02020603050405020304" pitchFamily="18" charset="0"/>
              </a:rPr>
              <a:t>2</a:t>
            </a:r>
            <a:endParaRPr lang="de-DE" sz="825" baseline="30000">
              <a:solidFill>
                <a:srgbClr val="000000"/>
              </a:solidFill>
              <a:latin typeface="Arial"/>
            </a:endParaRPr>
          </a:p>
        </p:txBody>
      </p:sp>
      <p:grpSp>
        <p:nvGrpSpPr>
          <p:cNvPr id="52" name="Gruppieren 51">
            <a:extLst>
              <a:ext uri="{FF2B5EF4-FFF2-40B4-BE49-F238E27FC236}">
                <a16:creationId xmlns:a16="http://schemas.microsoft.com/office/drawing/2014/main" id="{E2D67B51-05D5-473B-7E31-16AF0173A7A6}"/>
              </a:ext>
            </a:extLst>
          </p:cNvPr>
          <p:cNvGrpSpPr>
            <a:grpSpLocks noChangeAspect="1"/>
          </p:cNvGrpSpPr>
          <p:nvPr/>
        </p:nvGrpSpPr>
        <p:grpSpPr>
          <a:xfrm>
            <a:off x="6422275" y="4657232"/>
            <a:ext cx="168302" cy="162000"/>
            <a:chOff x="5525149" y="4685452"/>
            <a:chExt cx="612000" cy="589091"/>
          </a:xfrm>
        </p:grpSpPr>
        <p:sp>
          <p:nvSpPr>
            <p:cNvPr id="49" name="Kreis: nicht ausgefüllt 48">
              <a:extLst>
                <a:ext uri="{FF2B5EF4-FFF2-40B4-BE49-F238E27FC236}">
                  <a16:creationId xmlns:a16="http://schemas.microsoft.com/office/drawing/2014/main" id="{810846A6-D324-047B-2621-62AE07CCDBEA}"/>
                </a:ext>
              </a:extLst>
            </p:cNvPr>
            <p:cNvSpPr/>
            <p:nvPr/>
          </p:nvSpPr>
          <p:spPr>
            <a:xfrm>
              <a:off x="5566299" y="4733728"/>
              <a:ext cx="529701" cy="521853"/>
            </a:xfrm>
            <a:prstGeom prst="donut">
              <a:avLst>
                <a:gd name="adj" fmla="val 147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endParaRPr>
            </a:p>
          </p:txBody>
        </p:sp>
        <p:cxnSp>
          <p:nvCxnSpPr>
            <p:cNvPr id="51" name="Gerader Verbinder 50">
              <a:extLst>
                <a:ext uri="{FF2B5EF4-FFF2-40B4-BE49-F238E27FC236}">
                  <a16:creationId xmlns:a16="http://schemas.microsoft.com/office/drawing/2014/main" id="{837CC55D-093E-B1CD-48C1-CA2511644C8B}"/>
                </a:ext>
              </a:extLst>
            </p:cNvPr>
            <p:cNvCxnSpPr/>
            <p:nvPr/>
          </p:nvCxnSpPr>
          <p:spPr>
            <a:xfrm flipH="1">
              <a:off x="5525149" y="4685452"/>
              <a:ext cx="612000" cy="589091"/>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5" name="Textfeld 54">
            <a:extLst>
              <a:ext uri="{FF2B5EF4-FFF2-40B4-BE49-F238E27FC236}">
                <a16:creationId xmlns:a16="http://schemas.microsoft.com/office/drawing/2014/main" id="{EF178DBA-2207-63C9-C2C3-61357C3AEE77}"/>
              </a:ext>
            </a:extLst>
          </p:cNvPr>
          <p:cNvSpPr txBox="1"/>
          <p:nvPr/>
        </p:nvSpPr>
        <p:spPr>
          <a:xfrm>
            <a:off x="3658755" y="2392651"/>
            <a:ext cx="4960637" cy="276999"/>
          </a:xfrm>
          <a:prstGeom prst="rect">
            <a:avLst/>
          </a:prstGeom>
          <a:noFill/>
        </p:spPr>
        <p:txBody>
          <a:bodyPr wrap="square">
            <a:spAutoFit/>
          </a:bodyPr>
          <a:lstStyle/>
          <a:p>
            <a:pPr algn="ctr" defTabSz="685800" fontAlgn="auto">
              <a:lnSpc>
                <a:spcPct val="100000"/>
              </a:lnSpc>
              <a:spcBef>
                <a:spcPts val="0"/>
              </a:spcBef>
              <a:spcAft>
                <a:spcPts val="0"/>
              </a:spcAft>
              <a:defRPr/>
            </a:pPr>
            <a:r>
              <a:rPr lang="de-DE" sz="1200" b="1" kern="100">
                <a:solidFill>
                  <a:srgbClr val="000000"/>
                </a:solidFill>
                <a:latin typeface="Arial"/>
                <a:cs typeface="Times New Roman" panose="02020603050405020304" pitchFamily="18" charset="0"/>
              </a:rPr>
              <a:t> Ausgangscharakteristika</a:t>
            </a:r>
            <a:r>
              <a:rPr lang="de-DE" sz="1200" b="1" kern="100" baseline="30000">
                <a:solidFill>
                  <a:srgbClr val="000000"/>
                </a:solidFill>
                <a:latin typeface="Arial"/>
                <a:cs typeface="Times New Roman" panose="02020603050405020304" pitchFamily="18" charset="0"/>
              </a:rPr>
              <a:t>1</a:t>
            </a:r>
            <a:endParaRPr lang="de-DE" sz="1200" baseline="30000">
              <a:solidFill>
                <a:srgbClr val="000000"/>
              </a:solidFill>
              <a:latin typeface="Arial"/>
            </a:endParaRPr>
          </a:p>
        </p:txBody>
      </p:sp>
      <p:sp>
        <p:nvSpPr>
          <p:cNvPr id="60" name="Textfeld 59">
            <a:extLst>
              <a:ext uri="{FF2B5EF4-FFF2-40B4-BE49-F238E27FC236}">
                <a16:creationId xmlns:a16="http://schemas.microsoft.com/office/drawing/2014/main" id="{250B7D21-2D2F-A7A9-1283-F123213D7DDD}"/>
              </a:ext>
            </a:extLst>
          </p:cNvPr>
          <p:cNvSpPr txBox="1"/>
          <p:nvPr/>
        </p:nvSpPr>
        <p:spPr>
          <a:xfrm>
            <a:off x="7217194" y="3673154"/>
            <a:ext cx="1346567" cy="242374"/>
          </a:xfrm>
          <a:prstGeom prst="rect">
            <a:avLst/>
          </a:prstGeom>
          <a:noFill/>
        </p:spPr>
        <p:txBody>
          <a:bodyPr wrap="square" anchor="ctr">
            <a:spAutoFit/>
          </a:bodyPr>
          <a:lstStyle/>
          <a:p>
            <a:pPr defTabSz="685800" fontAlgn="auto">
              <a:lnSpc>
                <a:spcPct val="100000"/>
              </a:lnSpc>
              <a:spcBef>
                <a:spcPts val="0"/>
              </a:spcBef>
              <a:spcAft>
                <a:spcPts val="0"/>
              </a:spcAft>
              <a:defRPr/>
            </a:pPr>
            <a:r>
              <a:rPr lang="de-DE" sz="975" kern="100">
                <a:solidFill>
                  <a:srgbClr val="000000"/>
                </a:solidFill>
                <a:latin typeface="Arial"/>
                <a:ea typeface="Calibri" panose="020F0502020204030204" pitchFamily="34" charset="0"/>
                <a:cs typeface="Times New Roman" panose="02020603050405020304" pitchFamily="18" charset="0"/>
              </a:rPr>
              <a:t>Diabetes mellitus</a:t>
            </a:r>
            <a:endParaRPr lang="de-DE" sz="975">
              <a:solidFill>
                <a:srgbClr val="000000"/>
              </a:solidFill>
              <a:latin typeface="Arial"/>
            </a:endParaRPr>
          </a:p>
        </p:txBody>
      </p:sp>
      <p:sp>
        <p:nvSpPr>
          <p:cNvPr id="62" name="Textfeld 61">
            <a:extLst>
              <a:ext uri="{FF2B5EF4-FFF2-40B4-BE49-F238E27FC236}">
                <a16:creationId xmlns:a16="http://schemas.microsoft.com/office/drawing/2014/main" id="{A0D7DB01-FC4B-609B-EBCD-A4705068D5DA}"/>
              </a:ext>
            </a:extLst>
          </p:cNvPr>
          <p:cNvSpPr txBox="1"/>
          <p:nvPr/>
        </p:nvSpPr>
        <p:spPr>
          <a:xfrm>
            <a:off x="7217194" y="3021166"/>
            <a:ext cx="1430603" cy="242374"/>
          </a:xfrm>
          <a:prstGeom prst="rect">
            <a:avLst/>
          </a:prstGeom>
          <a:noFill/>
        </p:spPr>
        <p:txBody>
          <a:bodyPr wrap="square" anchor="ctr">
            <a:spAutoFit/>
          </a:bodyPr>
          <a:lstStyle/>
          <a:p>
            <a:pPr defTabSz="685800" fontAlgn="auto">
              <a:lnSpc>
                <a:spcPct val="100000"/>
              </a:lnSpc>
              <a:spcBef>
                <a:spcPts val="0"/>
              </a:spcBef>
              <a:spcAft>
                <a:spcPts val="0"/>
              </a:spcAft>
              <a:defRPr/>
            </a:pPr>
            <a:r>
              <a:rPr lang="de-DE" sz="975" kern="100">
                <a:solidFill>
                  <a:srgbClr val="000000"/>
                </a:solidFill>
                <a:latin typeface="Arial"/>
                <a:ea typeface="Calibri" panose="020F0502020204030204" pitchFamily="34" charset="0"/>
                <a:cs typeface="Times New Roman" panose="02020603050405020304" pitchFamily="18" charset="0"/>
              </a:rPr>
              <a:t>Arterielle Hypertonie</a:t>
            </a:r>
            <a:endParaRPr lang="de-DE" sz="975">
              <a:solidFill>
                <a:srgbClr val="000000"/>
              </a:solidFill>
              <a:latin typeface="Arial"/>
            </a:endParaRPr>
          </a:p>
        </p:txBody>
      </p:sp>
      <p:sp>
        <p:nvSpPr>
          <p:cNvPr id="63" name="Textfeld 62">
            <a:extLst>
              <a:ext uri="{FF2B5EF4-FFF2-40B4-BE49-F238E27FC236}">
                <a16:creationId xmlns:a16="http://schemas.microsoft.com/office/drawing/2014/main" id="{DC63CD6C-C866-E2BF-B825-7D2ACD08F9B9}"/>
              </a:ext>
            </a:extLst>
          </p:cNvPr>
          <p:cNvSpPr txBox="1"/>
          <p:nvPr/>
        </p:nvSpPr>
        <p:spPr>
          <a:xfrm>
            <a:off x="7217194" y="3347160"/>
            <a:ext cx="1346567" cy="242374"/>
          </a:xfrm>
          <a:prstGeom prst="rect">
            <a:avLst/>
          </a:prstGeom>
          <a:noFill/>
        </p:spPr>
        <p:txBody>
          <a:bodyPr wrap="square" anchor="ctr">
            <a:spAutoFit/>
          </a:bodyPr>
          <a:lstStyle/>
          <a:p>
            <a:pPr defTabSz="685800" fontAlgn="auto">
              <a:lnSpc>
                <a:spcPct val="100000"/>
              </a:lnSpc>
              <a:spcBef>
                <a:spcPts val="0"/>
              </a:spcBef>
              <a:spcAft>
                <a:spcPts val="0"/>
              </a:spcAft>
              <a:defRPr/>
            </a:pPr>
            <a:r>
              <a:rPr lang="de-DE" sz="975" kern="100">
                <a:solidFill>
                  <a:srgbClr val="000000"/>
                </a:solidFill>
                <a:latin typeface="Arial"/>
                <a:ea typeface="Calibri" panose="020F0502020204030204" pitchFamily="34" charset="0"/>
                <a:cs typeface="Times New Roman" panose="02020603050405020304" pitchFamily="18" charset="0"/>
              </a:rPr>
              <a:t>CV-Erkrankungen</a:t>
            </a:r>
            <a:endParaRPr lang="de-DE" sz="975">
              <a:solidFill>
                <a:srgbClr val="000000"/>
              </a:solidFill>
              <a:latin typeface="Arial"/>
            </a:endParaRPr>
          </a:p>
        </p:txBody>
      </p:sp>
      <p:sp>
        <p:nvSpPr>
          <p:cNvPr id="66" name="Textfeld 65">
            <a:extLst>
              <a:ext uri="{FF2B5EF4-FFF2-40B4-BE49-F238E27FC236}">
                <a16:creationId xmlns:a16="http://schemas.microsoft.com/office/drawing/2014/main" id="{9339C559-930F-3F64-60E6-B1D66A0AE30F}"/>
              </a:ext>
            </a:extLst>
          </p:cNvPr>
          <p:cNvSpPr txBox="1"/>
          <p:nvPr/>
        </p:nvSpPr>
        <p:spPr>
          <a:xfrm>
            <a:off x="6652533" y="3003852"/>
            <a:ext cx="672484" cy="276999"/>
          </a:xfrm>
          <a:prstGeom prst="rect">
            <a:avLst/>
          </a:prstGeom>
          <a:noFill/>
        </p:spPr>
        <p:txBody>
          <a:bodyPr vert="horz" wrap="square" rtlCol="0" anchor="ctr">
            <a:spAutoFit/>
          </a:bodyPr>
          <a:lstStyle/>
          <a:p>
            <a:pPr algn="ctr" defTabSz="685800" fontAlgn="auto">
              <a:lnSpc>
                <a:spcPct val="100000"/>
              </a:lnSpc>
              <a:spcBef>
                <a:spcPts val="0"/>
              </a:spcBef>
              <a:spcAft>
                <a:spcPts val="0"/>
              </a:spcAft>
              <a:defRPr/>
            </a:pPr>
            <a:r>
              <a:rPr lang="de-DE" sz="1200" b="1">
                <a:solidFill>
                  <a:srgbClr val="830051"/>
                </a:solidFill>
              </a:rPr>
              <a:t>75,8</a:t>
            </a:r>
            <a:r>
              <a:rPr lang="de-DE" sz="900">
                <a:solidFill>
                  <a:srgbClr val="830051"/>
                </a:solidFill>
              </a:rPr>
              <a:t>%</a:t>
            </a:r>
            <a:endParaRPr lang="de-DE" sz="1200">
              <a:solidFill>
                <a:srgbClr val="830051"/>
              </a:solidFill>
            </a:endParaRPr>
          </a:p>
        </p:txBody>
      </p:sp>
      <p:sp>
        <p:nvSpPr>
          <p:cNvPr id="67" name="Textfeld 66">
            <a:extLst>
              <a:ext uri="{FF2B5EF4-FFF2-40B4-BE49-F238E27FC236}">
                <a16:creationId xmlns:a16="http://schemas.microsoft.com/office/drawing/2014/main" id="{5B2CE0C5-1F32-1743-8D11-70EE5A402701}"/>
              </a:ext>
            </a:extLst>
          </p:cNvPr>
          <p:cNvSpPr txBox="1"/>
          <p:nvPr/>
        </p:nvSpPr>
        <p:spPr>
          <a:xfrm>
            <a:off x="6652533" y="3323876"/>
            <a:ext cx="672484" cy="276999"/>
          </a:xfrm>
          <a:prstGeom prst="rect">
            <a:avLst/>
          </a:prstGeom>
          <a:noFill/>
        </p:spPr>
        <p:txBody>
          <a:bodyPr vert="horz" wrap="square" rtlCol="0" anchor="ctr">
            <a:spAutoFit/>
          </a:bodyPr>
          <a:lstStyle/>
          <a:p>
            <a:pPr algn="ctr" defTabSz="685800" fontAlgn="auto">
              <a:lnSpc>
                <a:spcPct val="100000"/>
              </a:lnSpc>
              <a:spcBef>
                <a:spcPts val="0"/>
              </a:spcBef>
              <a:spcAft>
                <a:spcPts val="0"/>
              </a:spcAft>
              <a:defRPr/>
            </a:pPr>
            <a:r>
              <a:rPr lang="de-DE" sz="1200" b="1">
                <a:solidFill>
                  <a:srgbClr val="830051"/>
                </a:solidFill>
              </a:rPr>
              <a:t>35,1</a:t>
            </a:r>
            <a:r>
              <a:rPr lang="de-DE" sz="900">
                <a:solidFill>
                  <a:srgbClr val="830051"/>
                </a:solidFill>
              </a:rPr>
              <a:t>%</a:t>
            </a:r>
            <a:endParaRPr lang="de-DE" sz="1200">
              <a:solidFill>
                <a:srgbClr val="830051"/>
              </a:solidFill>
            </a:endParaRPr>
          </a:p>
        </p:txBody>
      </p:sp>
      <p:sp>
        <p:nvSpPr>
          <p:cNvPr id="76" name="Textfeld 75">
            <a:extLst>
              <a:ext uri="{FF2B5EF4-FFF2-40B4-BE49-F238E27FC236}">
                <a16:creationId xmlns:a16="http://schemas.microsoft.com/office/drawing/2014/main" id="{846F350E-8456-A53D-63DE-AE6041B4173B}"/>
              </a:ext>
            </a:extLst>
          </p:cNvPr>
          <p:cNvSpPr txBox="1"/>
          <p:nvPr/>
        </p:nvSpPr>
        <p:spPr>
          <a:xfrm>
            <a:off x="4148408" y="2759974"/>
            <a:ext cx="702000" cy="253916"/>
          </a:xfrm>
          <a:prstGeom prst="rect">
            <a:avLst/>
          </a:prstGeom>
          <a:noFill/>
        </p:spPr>
        <p:txBody>
          <a:bodyPr wrap="square">
            <a:spAutoFit/>
          </a:bodyPr>
          <a:lstStyle/>
          <a:p>
            <a:pPr defTabSz="685800" fontAlgn="auto">
              <a:lnSpc>
                <a:spcPct val="100000"/>
              </a:lnSpc>
              <a:spcBef>
                <a:spcPts val="0"/>
              </a:spcBef>
              <a:spcAft>
                <a:spcPts val="0"/>
              </a:spcAft>
              <a:defRPr/>
            </a:pPr>
            <a:r>
              <a:rPr lang="de-DE" sz="1050" kern="100">
                <a:solidFill>
                  <a:srgbClr val="000000"/>
                </a:solidFill>
                <a:latin typeface="Arial"/>
                <a:ea typeface="Calibri" panose="020F0502020204030204" pitchFamily="34" charset="0"/>
                <a:cs typeface="Times New Roman" panose="02020603050405020304" pitchFamily="18" charset="0"/>
              </a:rPr>
              <a:t>Alter</a:t>
            </a:r>
            <a:endParaRPr lang="de-DE" sz="1050">
              <a:solidFill>
                <a:srgbClr val="000000"/>
              </a:solidFill>
              <a:latin typeface="Arial"/>
            </a:endParaRPr>
          </a:p>
        </p:txBody>
      </p:sp>
      <p:sp>
        <p:nvSpPr>
          <p:cNvPr id="78" name="Textfeld 77">
            <a:extLst>
              <a:ext uri="{FF2B5EF4-FFF2-40B4-BE49-F238E27FC236}">
                <a16:creationId xmlns:a16="http://schemas.microsoft.com/office/drawing/2014/main" id="{697BAFAE-839E-2F81-C3BD-3DBDBDE68D0A}"/>
              </a:ext>
            </a:extLst>
          </p:cNvPr>
          <p:cNvSpPr txBox="1"/>
          <p:nvPr/>
        </p:nvSpPr>
        <p:spPr>
          <a:xfrm>
            <a:off x="4148408" y="3738062"/>
            <a:ext cx="702000" cy="415498"/>
          </a:xfrm>
          <a:prstGeom prst="rect">
            <a:avLst/>
          </a:prstGeom>
          <a:noFill/>
        </p:spPr>
        <p:txBody>
          <a:bodyPr wrap="square">
            <a:spAutoFit/>
          </a:bodyPr>
          <a:lstStyle/>
          <a:p>
            <a:pPr defTabSz="685800" fontAlgn="auto">
              <a:lnSpc>
                <a:spcPct val="100000"/>
              </a:lnSpc>
              <a:spcBef>
                <a:spcPts val="0"/>
              </a:spcBef>
              <a:spcAft>
                <a:spcPts val="0"/>
              </a:spcAft>
              <a:defRPr/>
            </a:pPr>
            <a:r>
              <a:rPr lang="de-DE" sz="1050" kern="100">
                <a:solidFill>
                  <a:srgbClr val="000000"/>
                </a:solidFill>
                <a:latin typeface="Arial"/>
                <a:ea typeface="Calibri" panose="020F0502020204030204" pitchFamily="34" charset="0"/>
                <a:cs typeface="Times New Roman" panose="02020603050405020304" pitchFamily="18" charset="0"/>
              </a:rPr>
              <a:t>Blutdruck</a:t>
            </a:r>
            <a:endParaRPr lang="de-DE" sz="1050">
              <a:solidFill>
                <a:srgbClr val="000000"/>
              </a:solidFill>
              <a:latin typeface="Arial"/>
            </a:endParaRPr>
          </a:p>
        </p:txBody>
      </p:sp>
      <p:sp>
        <p:nvSpPr>
          <p:cNvPr id="80" name="Textfeld 79">
            <a:extLst>
              <a:ext uri="{FF2B5EF4-FFF2-40B4-BE49-F238E27FC236}">
                <a16:creationId xmlns:a16="http://schemas.microsoft.com/office/drawing/2014/main" id="{5AF84758-7BB9-F97C-BC7C-5DE43E064513}"/>
              </a:ext>
            </a:extLst>
          </p:cNvPr>
          <p:cNvSpPr txBox="1"/>
          <p:nvPr/>
        </p:nvSpPr>
        <p:spPr>
          <a:xfrm>
            <a:off x="6778987" y="2759974"/>
            <a:ext cx="1619067" cy="253916"/>
          </a:xfrm>
          <a:prstGeom prst="rect">
            <a:avLst/>
          </a:prstGeom>
          <a:noFill/>
        </p:spPr>
        <p:txBody>
          <a:bodyPr wrap="square">
            <a:spAutoFit/>
          </a:bodyPr>
          <a:lstStyle/>
          <a:p>
            <a:pPr algn="ctr" defTabSz="685800" fontAlgn="auto">
              <a:lnSpc>
                <a:spcPct val="100000"/>
              </a:lnSpc>
              <a:spcBef>
                <a:spcPts val="0"/>
              </a:spcBef>
              <a:spcAft>
                <a:spcPts val="0"/>
              </a:spcAft>
              <a:defRPr/>
            </a:pPr>
            <a:r>
              <a:rPr lang="de-DE" sz="1050" b="1" kern="100">
                <a:solidFill>
                  <a:srgbClr val="000000"/>
                </a:solidFill>
                <a:latin typeface="Arial"/>
                <a:ea typeface="Calibri" panose="020F0502020204030204" pitchFamily="34" charset="0"/>
                <a:cs typeface="Times New Roman" panose="02020603050405020304" pitchFamily="18" charset="0"/>
              </a:rPr>
              <a:t>Komorbiditäten</a:t>
            </a:r>
            <a:endParaRPr lang="de-DE" sz="1050" b="1">
              <a:solidFill>
                <a:srgbClr val="000000"/>
              </a:solidFill>
              <a:latin typeface="Arial"/>
            </a:endParaRPr>
          </a:p>
        </p:txBody>
      </p:sp>
      <p:pic>
        <p:nvPicPr>
          <p:cNvPr id="81" name="Blutdruckmessgerät">
            <a:extLst>
              <a:ext uri="{FF2B5EF4-FFF2-40B4-BE49-F238E27FC236}">
                <a16:creationId xmlns:a16="http://schemas.microsoft.com/office/drawing/2014/main" id="{D3160654-CEE8-06D4-5FEB-4990B4D60106}"/>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64453" y="3664478"/>
            <a:ext cx="378000" cy="378000"/>
          </a:xfrm>
          <a:prstGeom prst="rect">
            <a:avLst/>
          </a:prstGeom>
        </p:spPr>
      </p:pic>
      <p:sp>
        <p:nvSpPr>
          <p:cNvPr id="83" name="Textfeld 82">
            <a:extLst>
              <a:ext uri="{FF2B5EF4-FFF2-40B4-BE49-F238E27FC236}">
                <a16:creationId xmlns:a16="http://schemas.microsoft.com/office/drawing/2014/main" id="{383D542B-F11E-97BE-6D2B-B981C18FB786}"/>
              </a:ext>
            </a:extLst>
          </p:cNvPr>
          <p:cNvSpPr txBox="1"/>
          <p:nvPr/>
        </p:nvSpPr>
        <p:spPr>
          <a:xfrm>
            <a:off x="4866804" y="3738062"/>
            <a:ext cx="1465309" cy="415498"/>
          </a:xfrm>
          <a:prstGeom prst="rect">
            <a:avLst/>
          </a:prstGeom>
          <a:noFill/>
        </p:spPr>
        <p:txBody>
          <a:bodyPr wrap="square">
            <a:spAutoFit/>
          </a:bodyPr>
          <a:lstStyle/>
          <a:p>
            <a:pPr defTabSz="685800" fontAlgn="auto">
              <a:lnSpc>
                <a:spcPct val="100000"/>
              </a:lnSpc>
              <a:spcBef>
                <a:spcPts val="0"/>
              </a:spcBef>
              <a:spcAft>
                <a:spcPts val="0"/>
              </a:spcAft>
              <a:defRPr/>
            </a:pPr>
            <a:r>
              <a:rPr lang="de-DE" sz="1050" b="1" kern="100">
                <a:solidFill>
                  <a:srgbClr val="830051"/>
                </a:solidFill>
                <a:latin typeface="Arial"/>
                <a:ea typeface="Calibri" panose="020F0502020204030204" pitchFamily="34" charset="0"/>
                <a:cs typeface="Times New Roman" panose="02020603050405020304" pitchFamily="18" charset="0"/>
              </a:rPr>
              <a:t>142,2</a:t>
            </a:r>
            <a:r>
              <a:rPr lang="de-DE" sz="1050" kern="100">
                <a:solidFill>
                  <a:srgbClr val="830051"/>
                </a:solidFill>
                <a:latin typeface="Arial"/>
                <a:ea typeface="Calibri" panose="020F0502020204030204" pitchFamily="34" charset="0"/>
                <a:cs typeface="Times New Roman" panose="02020603050405020304" pitchFamily="18" charset="0"/>
              </a:rPr>
              <a:t> </a:t>
            </a:r>
            <a:r>
              <a:rPr lang="de-DE" sz="1050" kern="100">
                <a:solidFill>
                  <a:srgbClr val="000000"/>
                </a:solidFill>
                <a:latin typeface="Arial"/>
                <a:ea typeface="Calibri" panose="020F0502020204030204" pitchFamily="34" charset="0"/>
                <a:cs typeface="Times New Roman" panose="02020603050405020304" pitchFamily="18" charset="0"/>
              </a:rPr>
              <a:t>(</a:t>
            </a:r>
            <a:r>
              <a:rPr lang="de-DE" sz="1050" kern="100">
                <a:solidFill>
                  <a:srgbClr val="000000"/>
                </a:solidFill>
                <a:latin typeface="Arial"/>
                <a:cs typeface="Times New Roman" panose="02020603050405020304" pitchFamily="18" charset="0"/>
              </a:rPr>
              <a:t>± </a:t>
            </a:r>
            <a:r>
              <a:rPr lang="de-DE" sz="1050" kern="100">
                <a:solidFill>
                  <a:srgbClr val="000000"/>
                </a:solidFill>
                <a:latin typeface="Arial"/>
                <a:ea typeface="Calibri" panose="020F0502020204030204" pitchFamily="34" charset="0"/>
                <a:cs typeface="Times New Roman" panose="02020603050405020304" pitchFamily="18" charset="0"/>
              </a:rPr>
              <a:t>21,7) </a:t>
            </a:r>
            <a:r>
              <a:rPr lang="de-DE" sz="1050" b="1" kern="100" err="1">
                <a:solidFill>
                  <a:srgbClr val="830051"/>
                </a:solidFill>
                <a:latin typeface="Arial"/>
                <a:ea typeface="Calibri" panose="020F0502020204030204" pitchFamily="34" charset="0"/>
                <a:cs typeface="Times New Roman" panose="02020603050405020304" pitchFamily="18" charset="0"/>
              </a:rPr>
              <a:t>mmHg</a:t>
            </a:r>
            <a:endParaRPr lang="de-DE" sz="1050" b="1">
              <a:solidFill>
                <a:srgbClr val="830051"/>
              </a:solidFill>
              <a:latin typeface="Arial"/>
            </a:endParaRPr>
          </a:p>
        </p:txBody>
      </p:sp>
      <p:sp>
        <p:nvSpPr>
          <p:cNvPr id="69" name="Textfeld 68">
            <a:extLst>
              <a:ext uri="{FF2B5EF4-FFF2-40B4-BE49-F238E27FC236}">
                <a16:creationId xmlns:a16="http://schemas.microsoft.com/office/drawing/2014/main" id="{1A1BD3E7-EC35-7B46-49B2-BD806B3894B6}"/>
              </a:ext>
            </a:extLst>
          </p:cNvPr>
          <p:cNvSpPr txBox="1"/>
          <p:nvPr/>
        </p:nvSpPr>
        <p:spPr>
          <a:xfrm>
            <a:off x="4148408" y="3238969"/>
            <a:ext cx="702000" cy="253916"/>
          </a:xfrm>
          <a:prstGeom prst="rect">
            <a:avLst/>
          </a:prstGeom>
          <a:noFill/>
        </p:spPr>
        <p:txBody>
          <a:bodyPr wrap="square">
            <a:spAutoFit/>
          </a:bodyPr>
          <a:lstStyle/>
          <a:p>
            <a:pPr defTabSz="685800" fontAlgn="auto">
              <a:lnSpc>
                <a:spcPct val="100000"/>
              </a:lnSpc>
              <a:spcBef>
                <a:spcPts val="0"/>
              </a:spcBef>
              <a:spcAft>
                <a:spcPts val="0"/>
              </a:spcAft>
              <a:defRPr/>
            </a:pPr>
            <a:r>
              <a:rPr lang="de-DE" sz="1050" kern="100">
                <a:solidFill>
                  <a:srgbClr val="000000"/>
                </a:solidFill>
                <a:latin typeface="Arial"/>
                <a:ea typeface="Calibri" panose="020F0502020204030204" pitchFamily="34" charset="0"/>
                <a:cs typeface="Times New Roman" panose="02020603050405020304" pitchFamily="18" charset="0"/>
              </a:rPr>
              <a:t>BMI</a:t>
            </a:r>
            <a:endParaRPr lang="de-DE" sz="1050">
              <a:solidFill>
                <a:srgbClr val="000000"/>
              </a:solidFill>
              <a:latin typeface="Arial"/>
            </a:endParaRPr>
          </a:p>
        </p:txBody>
      </p:sp>
      <p:pic>
        <p:nvPicPr>
          <p:cNvPr id="84" name="Grafik 83" descr="Gewichtsabnahme mit einfarbiger Füllung">
            <a:extLst>
              <a:ext uri="{FF2B5EF4-FFF2-40B4-BE49-F238E27FC236}">
                <a16:creationId xmlns:a16="http://schemas.microsoft.com/office/drawing/2014/main" id="{7E6F063B-A928-EA5D-F699-EB34066BFA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64453" y="3170605"/>
            <a:ext cx="378000" cy="378000"/>
          </a:xfrm>
          <a:prstGeom prst="rect">
            <a:avLst/>
          </a:prstGeom>
        </p:spPr>
      </p:pic>
      <p:sp>
        <p:nvSpPr>
          <p:cNvPr id="86" name="Textfeld 85">
            <a:extLst>
              <a:ext uri="{FF2B5EF4-FFF2-40B4-BE49-F238E27FC236}">
                <a16:creationId xmlns:a16="http://schemas.microsoft.com/office/drawing/2014/main" id="{A2A09B09-A2E7-B863-F95D-437D017A0D9B}"/>
              </a:ext>
            </a:extLst>
          </p:cNvPr>
          <p:cNvSpPr txBox="1"/>
          <p:nvPr/>
        </p:nvSpPr>
        <p:spPr>
          <a:xfrm>
            <a:off x="4866804" y="3239210"/>
            <a:ext cx="1377762" cy="253339"/>
          </a:xfrm>
          <a:prstGeom prst="rect">
            <a:avLst/>
          </a:prstGeom>
          <a:noFill/>
        </p:spPr>
        <p:txBody>
          <a:bodyPr wrap="square">
            <a:spAutoFit/>
          </a:bodyPr>
          <a:lstStyle/>
          <a:p>
            <a:pPr marL="0" lvl="1" defTabSz="685800" fontAlgn="auto">
              <a:lnSpc>
                <a:spcPct val="107000"/>
              </a:lnSpc>
              <a:spcBef>
                <a:spcPts val="0"/>
              </a:spcBef>
              <a:spcAft>
                <a:spcPts val="0"/>
              </a:spcAft>
              <a:defRPr/>
            </a:pPr>
            <a:r>
              <a:rPr lang="de-DE" sz="1050" b="1" kern="100">
                <a:solidFill>
                  <a:srgbClr val="830051"/>
                </a:solidFill>
                <a:latin typeface="Arial"/>
                <a:ea typeface="Calibri" panose="020F0502020204030204" pitchFamily="34" charset="0"/>
                <a:cs typeface="Times New Roman" panose="02020603050405020304" pitchFamily="18" charset="0"/>
              </a:rPr>
              <a:t>29,3 kg/m</a:t>
            </a:r>
            <a:r>
              <a:rPr lang="de-DE" sz="1050" b="1" kern="100" baseline="30000">
                <a:solidFill>
                  <a:srgbClr val="830051"/>
                </a:solidFill>
                <a:latin typeface="Arial"/>
                <a:ea typeface="Calibri" panose="020F0502020204030204" pitchFamily="34" charset="0"/>
                <a:cs typeface="Times New Roman" panose="02020603050405020304" pitchFamily="18" charset="0"/>
              </a:rPr>
              <a:t>2 </a:t>
            </a:r>
            <a:r>
              <a:rPr lang="de-DE" sz="1050" kern="100">
                <a:solidFill>
                  <a:srgbClr val="000000"/>
                </a:solidFill>
                <a:latin typeface="Arial"/>
                <a:ea typeface="Calibri" panose="020F0502020204030204" pitchFamily="34" charset="0"/>
                <a:cs typeface="Times New Roman" panose="02020603050405020304" pitchFamily="18" charset="0"/>
              </a:rPr>
              <a:t>(</a:t>
            </a:r>
            <a:r>
              <a:rPr lang="de-DE" sz="1050" kern="100">
                <a:solidFill>
                  <a:srgbClr val="000000"/>
                </a:solidFill>
                <a:latin typeface="Arial"/>
                <a:cs typeface="Times New Roman" panose="02020603050405020304" pitchFamily="18" charset="0"/>
              </a:rPr>
              <a:t>± </a:t>
            </a:r>
            <a:r>
              <a:rPr lang="de-DE" sz="1050" kern="100">
                <a:solidFill>
                  <a:srgbClr val="000000"/>
                </a:solidFill>
                <a:latin typeface="Arial"/>
                <a:ea typeface="Calibri" panose="020F0502020204030204" pitchFamily="34" charset="0"/>
                <a:cs typeface="Times New Roman" panose="02020603050405020304" pitchFamily="18" charset="0"/>
              </a:rPr>
              <a:t>6,1)</a:t>
            </a:r>
          </a:p>
        </p:txBody>
      </p:sp>
      <p:pic>
        <p:nvPicPr>
          <p:cNvPr id="88" name="Grafik 87" descr="Mann mit Stock mit einfarbiger Füllung">
            <a:extLst>
              <a:ext uri="{FF2B5EF4-FFF2-40B4-BE49-F238E27FC236}">
                <a16:creationId xmlns:a16="http://schemas.microsoft.com/office/drawing/2014/main" id="{E3747CD2-F779-8B00-F732-74D8F6BC03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64453" y="2686390"/>
            <a:ext cx="378000" cy="378000"/>
          </a:xfrm>
          <a:prstGeom prst="rect">
            <a:avLst/>
          </a:prstGeom>
        </p:spPr>
      </p:pic>
      <p:sp>
        <p:nvSpPr>
          <p:cNvPr id="89" name="Textfeld 88">
            <a:extLst>
              <a:ext uri="{FF2B5EF4-FFF2-40B4-BE49-F238E27FC236}">
                <a16:creationId xmlns:a16="http://schemas.microsoft.com/office/drawing/2014/main" id="{1ADEBD09-4CC9-D938-2A6A-9B0DB692B3C8}"/>
              </a:ext>
            </a:extLst>
          </p:cNvPr>
          <p:cNvSpPr txBox="1"/>
          <p:nvPr/>
        </p:nvSpPr>
        <p:spPr>
          <a:xfrm>
            <a:off x="4866804" y="2760215"/>
            <a:ext cx="1377762" cy="253339"/>
          </a:xfrm>
          <a:prstGeom prst="rect">
            <a:avLst/>
          </a:prstGeom>
          <a:noFill/>
        </p:spPr>
        <p:txBody>
          <a:bodyPr wrap="square">
            <a:spAutoFit/>
          </a:bodyPr>
          <a:lstStyle/>
          <a:p>
            <a:pPr marL="0" lvl="1" defTabSz="685800" fontAlgn="auto">
              <a:lnSpc>
                <a:spcPct val="107000"/>
              </a:lnSpc>
              <a:spcBef>
                <a:spcPts val="0"/>
              </a:spcBef>
              <a:spcAft>
                <a:spcPts val="0"/>
              </a:spcAft>
              <a:defRPr/>
            </a:pPr>
            <a:r>
              <a:rPr lang="de-DE" sz="1050" b="1" kern="100">
                <a:solidFill>
                  <a:srgbClr val="830051"/>
                </a:solidFill>
                <a:latin typeface="Arial"/>
                <a:ea typeface="Calibri" panose="020F0502020204030204" pitchFamily="34" charset="0"/>
                <a:cs typeface="Times New Roman" panose="02020603050405020304" pitchFamily="18" charset="0"/>
              </a:rPr>
              <a:t>65,1 Jahre</a:t>
            </a:r>
            <a:r>
              <a:rPr lang="de-DE" sz="1050" b="1" kern="100" baseline="30000">
                <a:solidFill>
                  <a:srgbClr val="830051"/>
                </a:solidFill>
                <a:latin typeface="Arial"/>
                <a:ea typeface="Calibri" panose="020F0502020204030204" pitchFamily="34" charset="0"/>
                <a:cs typeface="Times New Roman" panose="02020603050405020304" pitchFamily="18" charset="0"/>
              </a:rPr>
              <a:t> </a:t>
            </a:r>
            <a:r>
              <a:rPr lang="de-DE" sz="1050" kern="100">
                <a:solidFill>
                  <a:srgbClr val="000000"/>
                </a:solidFill>
                <a:latin typeface="Arial"/>
                <a:ea typeface="Calibri" panose="020F0502020204030204" pitchFamily="34" charset="0"/>
                <a:cs typeface="Times New Roman" panose="02020603050405020304" pitchFamily="18" charset="0"/>
              </a:rPr>
              <a:t>(</a:t>
            </a:r>
            <a:r>
              <a:rPr lang="de-DE" sz="1050" kern="100">
                <a:solidFill>
                  <a:srgbClr val="000000"/>
                </a:solidFill>
                <a:latin typeface="Arial"/>
                <a:cs typeface="Times New Roman" panose="02020603050405020304" pitchFamily="18" charset="0"/>
              </a:rPr>
              <a:t>± 14,5</a:t>
            </a:r>
            <a:r>
              <a:rPr lang="de-DE" sz="1050" kern="100">
                <a:solidFill>
                  <a:srgbClr val="000000"/>
                </a:solidFill>
                <a:latin typeface="Arial"/>
                <a:ea typeface="Calibri" panose="020F0502020204030204" pitchFamily="34" charset="0"/>
                <a:cs typeface="Times New Roman" panose="02020603050405020304" pitchFamily="18" charset="0"/>
              </a:rPr>
              <a:t>)</a:t>
            </a:r>
          </a:p>
        </p:txBody>
      </p:sp>
      <p:sp>
        <p:nvSpPr>
          <p:cNvPr id="91" name="Textfeld 90">
            <a:extLst>
              <a:ext uri="{FF2B5EF4-FFF2-40B4-BE49-F238E27FC236}">
                <a16:creationId xmlns:a16="http://schemas.microsoft.com/office/drawing/2014/main" id="{773D8DA6-23AE-104F-7D89-41A6B312A15F}"/>
              </a:ext>
            </a:extLst>
          </p:cNvPr>
          <p:cNvSpPr txBox="1"/>
          <p:nvPr/>
        </p:nvSpPr>
        <p:spPr>
          <a:xfrm>
            <a:off x="4158084" y="4195321"/>
            <a:ext cx="702000" cy="253916"/>
          </a:xfrm>
          <a:prstGeom prst="rect">
            <a:avLst/>
          </a:prstGeom>
          <a:noFill/>
        </p:spPr>
        <p:txBody>
          <a:bodyPr wrap="square">
            <a:spAutoFit/>
          </a:bodyPr>
          <a:lstStyle/>
          <a:p>
            <a:pPr defTabSz="685800" fontAlgn="auto">
              <a:lnSpc>
                <a:spcPct val="100000"/>
              </a:lnSpc>
              <a:spcBef>
                <a:spcPts val="0"/>
              </a:spcBef>
              <a:spcAft>
                <a:spcPts val="0"/>
              </a:spcAft>
              <a:defRPr/>
            </a:pPr>
            <a:r>
              <a:rPr lang="de-DE" sz="1050" kern="100">
                <a:solidFill>
                  <a:srgbClr val="000000"/>
                </a:solidFill>
                <a:latin typeface="Arial"/>
                <a:ea typeface="Calibri" panose="020F0502020204030204" pitchFamily="34" charset="0"/>
                <a:cs typeface="Times New Roman" panose="02020603050405020304" pitchFamily="18" charset="0"/>
              </a:rPr>
              <a:t>Weiblich </a:t>
            </a:r>
            <a:endParaRPr lang="de-DE" sz="1050">
              <a:solidFill>
                <a:srgbClr val="000000"/>
              </a:solidFill>
              <a:latin typeface="Arial"/>
            </a:endParaRPr>
          </a:p>
        </p:txBody>
      </p:sp>
      <p:sp>
        <p:nvSpPr>
          <p:cNvPr id="92" name="Textfeld 91">
            <a:extLst>
              <a:ext uri="{FF2B5EF4-FFF2-40B4-BE49-F238E27FC236}">
                <a16:creationId xmlns:a16="http://schemas.microsoft.com/office/drawing/2014/main" id="{61469BB6-187D-E9CA-93AB-9A388FFAD789}"/>
              </a:ext>
            </a:extLst>
          </p:cNvPr>
          <p:cNvSpPr txBox="1"/>
          <p:nvPr/>
        </p:nvSpPr>
        <p:spPr>
          <a:xfrm>
            <a:off x="4876481" y="4195947"/>
            <a:ext cx="984345" cy="252633"/>
          </a:xfrm>
          <a:prstGeom prst="rect">
            <a:avLst/>
          </a:prstGeom>
          <a:noFill/>
        </p:spPr>
        <p:txBody>
          <a:bodyPr wrap="square">
            <a:spAutoFit/>
          </a:bodyPr>
          <a:lstStyle/>
          <a:p>
            <a:pPr marL="0" lvl="1" defTabSz="685800" fontAlgn="auto">
              <a:lnSpc>
                <a:spcPct val="107000"/>
              </a:lnSpc>
              <a:spcBef>
                <a:spcPts val="0"/>
              </a:spcBef>
              <a:spcAft>
                <a:spcPts val="0"/>
              </a:spcAft>
              <a:defRPr/>
            </a:pPr>
            <a:r>
              <a:rPr lang="de-DE" sz="1050" b="1" kern="100">
                <a:solidFill>
                  <a:srgbClr val="830051"/>
                </a:solidFill>
                <a:latin typeface="Arial"/>
                <a:ea typeface="Calibri" panose="020F0502020204030204" pitchFamily="34" charset="0"/>
                <a:cs typeface="Times New Roman" panose="02020603050405020304" pitchFamily="18" charset="0"/>
              </a:rPr>
              <a:t>52%</a:t>
            </a:r>
            <a:endParaRPr lang="de-DE" sz="1050" kern="100">
              <a:solidFill>
                <a:srgbClr val="000000"/>
              </a:solidFill>
              <a:latin typeface="Arial"/>
              <a:ea typeface="Calibri" panose="020F0502020204030204" pitchFamily="34" charset="0"/>
              <a:cs typeface="Times New Roman" panose="02020603050405020304" pitchFamily="18" charset="0"/>
            </a:endParaRPr>
          </a:p>
        </p:txBody>
      </p:sp>
      <p:pic>
        <p:nvPicPr>
          <p:cNvPr id="94" name="Grafik 93" descr="Weiblich mit einfarbiger Füllung">
            <a:extLst>
              <a:ext uri="{FF2B5EF4-FFF2-40B4-BE49-F238E27FC236}">
                <a16:creationId xmlns:a16="http://schemas.microsoft.com/office/drawing/2014/main" id="{14A6489B-0105-A699-8305-1EA525B986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74130" y="4129364"/>
            <a:ext cx="378000" cy="378000"/>
          </a:xfrm>
          <a:prstGeom prst="rect">
            <a:avLst/>
          </a:prstGeom>
        </p:spPr>
      </p:pic>
      <p:grpSp>
        <p:nvGrpSpPr>
          <p:cNvPr id="43" name="Gruppieren 42">
            <a:extLst>
              <a:ext uri="{FF2B5EF4-FFF2-40B4-BE49-F238E27FC236}">
                <a16:creationId xmlns:a16="http://schemas.microsoft.com/office/drawing/2014/main" id="{7F86B40C-6FD4-4348-581F-B672973F8335}"/>
              </a:ext>
            </a:extLst>
          </p:cNvPr>
          <p:cNvGrpSpPr/>
          <p:nvPr/>
        </p:nvGrpSpPr>
        <p:grpSpPr>
          <a:xfrm rot="21122404">
            <a:off x="2922698" y="2095066"/>
            <a:ext cx="1980804" cy="358678"/>
            <a:chOff x="4825132" y="1541441"/>
            <a:chExt cx="1954129" cy="550624"/>
          </a:xfrm>
        </p:grpSpPr>
        <p:sp>
          <p:nvSpPr>
            <p:cNvPr id="19" name="Freeform 5">
              <a:extLst>
                <a:ext uri="{FF2B5EF4-FFF2-40B4-BE49-F238E27FC236}">
                  <a16:creationId xmlns:a16="http://schemas.microsoft.com/office/drawing/2014/main" id="{0BB22C8E-5097-7FA3-72FA-A34EC705B4FF}"/>
                </a:ext>
              </a:extLst>
            </p:cNvPr>
            <p:cNvSpPr>
              <a:spLocks noEditPoints="1"/>
            </p:cNvSpPr>
            <p:nvPr/>
          </p:nvSpPr>
          <p:spPr bwMode="auto">
            <a:xfrm>
              <a:off x="4871791" y="1541441"/>
              <a:ext cx="1907470" cy="492678"/>
            </a:xfrm>
            <a:custGeom>
              <a:avLst/>
              <a:gdLst>
                <a:gd name="T0" fmla="*/ 8 w 2662"/>
                <a:gd name="T1" fmla="*/ 742 h 1175"/>
                <a:gd name="T2" fmla="*/ 16 w 2662"/>
                <a:gd name="T3" fmla="*/ 646 h 1175"/>
                <a:gd name="T4" fmla="*/ 41 w 2662"/>
                <a:gd name="T5" fmla="*/ 570 h 1175"/>
                <a:gd name="T6" fmla="*/ 41 w 2662"/>
                <a:gd name="T7" fmla="*/ 521 h 1175"/>
                <a:gd name="T8" fmla="*/ 9 w 2662"/>
                <a:gd name="T9" fmla="*/ 464 h 1175"/>
                <a:gd name="T10" fmla="*/ 117 w 2662"/>
                <a:gd name="T11" fmla="*/ 374 h 1175"/>
                <a:gd name="T12" fmla="*/ 113 w 2662"/>
                <a:gd name="T13" fmla="*/ 216 h 1175"/>
                <a:gd name="T14" fmla="*/ 166 w 2662"/>
                <a:gd name="T15" fmla="*/ 38 h 1175"/>
                <a:gd name="T16" fmla="*/ 556 w 2662"/>
                <a:gd name="T17" fmla="*/ 20 h 1175"/>
                <a:gd name="T18" fmla="*/ 844 w 2662"/>
                <a:gd name="T19" fmla="*/ 9 h 1175"/>
                <a:gd name="T20" fmla="*/ 1026 w 2662"/>
                <a:gd name="T21" fmla="*/ 6 h 1175"/>
                <a:gd name="T22" fmla="*/ 1312 w 2662"/>
                <a:gd name="T23" fmla="*/ 6 h 1175"/>
                <a:gd name="T24" fmla="*/ 1540 w 2662"/>
                <a:gd name="T25" fmla="*/ 1 h 1175"/>
                <a:gd name="T26" fmla="*/ 1885 w 2662"/>
                <a:gd name="T27" fmla="*/ 5 h 1175"/>
                <a:gd name="T28" fmla="*/ 2120 w 2662"/>
                <a:gd name="T29" fmla="*/ 12 h 1175"/>
                <a:gd name="T30" fmla="*/ 2393 w 2662"/>
                <a:gd name="T31" fmla="*/ 38 h 1175"/>
                <a:gd name="T32" fmla="*/ 2447 w 2662"/>
                <a:gd name="T33" fmla="*/ 62 h 1175"/>
                <a:gd name="T34" fmla="*/ 2510 w 2662"/>
                <a:gd name="T35" fmla="*/ 78 h 1175"/>
                <a:gd name="T36" fmla="*/ 2590 w 2662"/>
                <a:gd name="T37" fmla="*/ 92 h 1175"/>
                <a:gd name="T38" fmla="*/ 2639 w 2662"/>
                <a:gd name="T39" fmla="*/ 117 h 1175"/>
                <a:gd name="T40" fmla="*/ 2618 w 2662"/>
                <a:gd name="T41" fmla="*/ 140 h 1175"/>
                <a:gd name="T42" fmla="*/ 2635 w 2662"/>
                <a:gd name="T43" fmla="*/ 180 h 1175"/>
                <a:gd name="T44" fmla="*/ 2623 w 2662"/>
                <a:gd name="T45" fmla="*/ 248 h 1175"/>
                <a:gd name="T46" fmla="*/ 2597 w 2662"/>
                <a:gd name="T47" fmla="*/ 299 h 1175"/>
                <a:gd name="T48" fmla="*/ 2597 w 2662"/>
                <a:gd name="T49" fmla="*/ 340 h 1175"/>
                <a:gd name="T50" fmla="*/ 2527 w 2662"/>
                <a:gd name="T51" fmla="*/ 361 h 1175"/>
                <a:gd name="T52" fmla="*/ 2593 w 2662"/>
                <a:gd name="T53" fmla="*/ 378 h 1175"/>
                <a:gd name="T54" fmla="*/ 2475 w 2662"/>
                <a:gd name="T55" fmla="*/ 414 h 1175"/>
                <a:gd name="T56" fmla="*/ 2581 w 2662"/>
                <a:gd name="T57" fmla="*/ 429 h 1175"/>
                <a:gd name="T58" fmla="*/ 2356 w 2662"/>
                <a:gd name="T59" fmla="*/ 465 h 1175"/>
                <a:gd name="T60" fmla="*/ 2402 w 2662"/>
                <a:gd name="T61" fmla="*/ 495 h 1175"/>
                <a:gd name="T62" fmla="*/ 2460 w 2662"/>
                <a:gd name="T63" fmla="*/ 531 h 1175"/>
                <a:gd name="T64" fmla="*/ 2427 w 2662"/>
                <a:gd name="T65" fmla="*/ 571 h 1175"/>
                <a:gd name="T66" fmla="*/ 2422 w 2662"/>
                <a:gd name="T67" fmla="*/ 589 h 1175"/>
                <a:gd name="T68" fmla="*/ 2348 w 2662"/>
                <a:gd name="T69" fmla="*/ 612 h 1175"/>
                <a:gd name="T70" fmla="*/ 2481 w 2662"/>
                <a:gd name="T71" fmla="*/ 638 h 1175"/>
                <a:gd name="T72" fmla="*/ 2403 w 2662"/>
                <a:gd name="T73" fmla="*/ 668 h 1175"/>
                <a:gd name="T74" fmla="*/ 2488 w 2662"/>
                <a:gd name="T75" fmla="*/ 686 h 1175"/>
                <a:gd name="T76" fmla="*/ 2541 w 2662"/>
                <a:gd name="T77" fmla="*/ 744 h 1175"/>
                <a:gd name="T78" fmla="*/ 2518 w 2662"/>
                <a:gd name="T79" fmla="*/ 798 h 1175"/>
                <a:gd name="T80" fmla="*/ 2588 w 2662"/>
                <a:gd name="T81" fmla="*/ 849 h 1175"/>
                <a:gd name="T82" fmla="*/ 2598 w 2662"/>
                <a:gd name="T83" fmla="*/ 903 h 1175"/>
                <a:gd name="T84" fmla="*/ 2532 w 2662"/>
                <a:gd name="T85" fmla="*/ 939 h 1175"/>
                <a:gd name="T86" fmla="*/ 2569 w 2662"/>
                <a:gd name="T87" fmla="*/ 991 h 1175"/>
                <a:gd name="T88" fmla="*/ 2593 w 2662"/>
                <a:gd name="T89" fmla="*/ 1025 h 1175"/>
                <a:gd name="T90" fmla="*/ 2562 w 2662"/>
                <a:gd name="T91" fmla="*/ 1069 h 1175"/>
                <a:gd name="T92" fmla="*/ 2385 w 2662"/>
                <a:gd name="T93" fmla="*/ 1096 h 1175"/>
                <a:gd name="T94" fmla="*/ 2075 w 2662"/>
                <a:gd name="T95" fmla="*/ 1117 h 1175"/>
                <a:gd name="T96" fmla="*/ 1845 w 2662"/>
                <a:gd name="T97" fmla="*/ 1114 h 1175"/>
                <a:gd name="T98" fmla="*/ 1681 w 2662"/>
                <a:gd name="T99" fmla="*/ 1125 h 1175"/>
                <a:gd name="T100" fmla="*/ 1450 w 2662"/>
                <a:gd name="T101" fmla="*/ 1122 h 1175"/>
                <a:gd name="T102" fmla="*/ 1182 w 2662"/>
                <a:gd name="T103" fmla="*/ 1143 h 1175"/>
                <a:gd name="T104" fmla="*/ 960 w 2662"/>
                <a:gd name="T105" fmla="*/ 1162 h 1175"/>
                <a:gd name="T106" fmla="*/ 636 w 2662"/>
                <a:gd name="T107" fmla="*/ 1172 h 1175"/>
                <a:gd name="T108" fmla="*/ 388 w 2662"/>
                <a:gd name="T109" fmla="*/ 1163 h 1175"/>
                <a:gd name="T110" fmla="*/ 121 w 2662"/>
                <a:gd name="T111" fmla="*/ 1145 h 1175"/>
                <a:gd name="T112" fmla="*/ 111 w 2662"/>
                <a:gd name="T113" fmla="*/ 1082 h 1175"/>
                <a:gd name="T114" fmla="*/ 112 w 2662"/>
                <a:gd name="T115" fmla="*/ 1025 h 1175"/>
                <a:gd name="T116" fmla="*/ 114 w 2662"/>
                <a:gd name="T117" fmla="*/ 909 h 1175"/>
                <a:gd name="T118" fmla="*/ 2432 w 2662"/>
                <a:gd name="T119" fmla="*/ 658 h 1175"/>
                <a:gd name="T120" fmla="*/ 1249 w 2662"/>
                <a:gd name="T121" fmla="*/ 1119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62" h="1175">
                  <a:moveTo>
                    <a:pt x="112" y="849"/>
                  </a:moveTo>
                  <a:cubicBezTo>
                    <a:pt x="107" y="848"/>
                    <a:pt x="102" y="848"/>
                    <a:pt x="97" y="848"/>
                  </a:cubicBezTo>
                  <a:cubicBezTo>
                    <a:pt x="94" y="848"/>
                    <a:pt x="91" y="848"/>
                    <a:pt x="89" y="847"/>
                  </a:cubicBezTo>
                  <a:cubicBezTo>
                    <a:pt x="83" y="844"/>
                    <a:pt x="76" y="844"/>
                    <a:pt x="69" y="844"/>
                  </a:cubicBezTo>
                  <a:cubicBezTo>
                    <a:pt x="64" y="844"/>
                    <a:pt x="58" y="844"/>
                    <a:pt x="52" y="843"/>
                  </a:cubicBezTo>
                  <a:cubicBezTo>
                    <a:pt x="48" y="843"/>
                    <a:pt x="45" y="844"/>
                    <a:pt x="42" y="843"/>
                  </a:cubicBezTo>
                  <a:cubicBezTo>
                    <a:pt x="35" y="840"/>
                    <a:pt x="27" y="839"/>
                    <a:pt x="20" y="838"/>
                  </a:cubicBezTo>
                  <a:cubicBezTo>
                    <a:pt x="18" y="838"/>
                    <a:pt x="17" y="837"/>
                    <a:pt x="16" y="836"/>
                  </a:cubicBezTo>
                  <a:cubicBezTo>
                    <a:pt x="14" y="834"/>
                    <a:pt x="12" y="832"/>
                    <a:pt x="12" y="829"/>
                  </a:cubicBezTo>
                  <a:cubicBezTo>
                    <a:pt x="9" y="819"/>
                    <a:pt x="5" y="809"/>
                    <a:pt x="1" y="798"/>
                  </a:cubicBezTo>
                  <a:cubicBezTo>
                    <a:pt x="0" y="796"/>
                    <a:pt x="1" y="793"/>
                    <a:pt x="2" y="791"/>
                  </a:cubicBezTo>
                  <a:cubicBezTo>
                    <a:pt x="5" y="786"/>
                    <a:pt x="6" y="780"/>
                    <a:pt x="7" y="774"/>
                  </a:cubicBezTo>
                  <a:cubicBezTo>
                    <a:pt x="8" y="768"/>
                    <a:pt x="11" y="762"/>
                    <a:pt x="12" y="755"/>
                  </a:cubicBezTo>
                  <a:cubicBezTo>
                    <a:pt x="13" y="751"/>
                    <a:pt x="13" y="749"/>
                    <a:pt x="10" y="746"/>
                  </a:cubicBezTo>
                  <a:cubicBezTo>
                    <a:pt x="9" y="745"/>
                    <a:pt x="8" y="743"/>
                    <a:pt x="8" y="742"/>
                  </a:cubicBezTo>
                  <a:cubicBezTo>
                    <a:pt x="5" y="736"/>
                    <a:pt x="5" y="730"/>
                    <a:pt x="7" y="725"/>
                  </a:cubicBezTo>
                  <a:cubicBezTo>
                    <a:pt x="8" y="721"/>
                    <a:pt x="11" y="719"/>
                    <a:pt x="14" y="718"/>
                  </a:cubicBezTo>
                  <a:cubicBezTo>
                    <a:pt x="17" y="717"/>
                    <a:pt x="21" y="717"/>
                    <a:pt x="24" y="717"/>
                  </a:cubicBezTo>
                  <a:cubicBezTo>
                    <a:pt x="27" y="716"/>
                    <a:pt x="29" y="716"/>
                    <a:pt x="32" y="716"/>
                  </a:cubicBezTo>
                  <a:cubicBezTo>
                    <a:pt x="34" y="715"/>
                    <a:pt x="34" y="714"/>
                    <a:pt x="34" y="712"/>
                  </a:cubicBezTo>
                  <a:cubicBezTo>
                    <a:pt x="34" y="711"/>
                    <a:pt x="33" y="710"/>
                    <a:pt x="32" y="710"/>
                  </a:cubicBezTo>
                  <a:cubicBezTo>
                    <a:pt x="32" y="709"/>
                    <a:pt x="31" y="709"/>
                    <a:pt x="30" y="709"/>
                  </a:cubicBezTo>
                  <a:cubicBezTo>
                    <a:pt x="22" y="708"/>
                    <a:pt x="14" y="704"/>
                    <a:pt x="7" y="700"/>
                  </a:cubicBezTo>
                  <a:cubicBezTo>
                    <a:pt x="6" y="700"/>
                    <a:pt x="6" y="699"/>
                    <a:pt x="5" y="699"/>
                  </a:cubicBezTo>
                  <a:cubicBezTo>
                    <a:pt x="3" y="697"/>
                    <a:pt x="3" y="694"/>
                    <a:pt x="5" y="693"/>
                  </a:cubicBezTo>
                  <a:cubicBezTo>
                    <a:pt x="12" y="689"/>
                    <a:pt x="11" y="684"/>
                    <a:pt x="8" y="678"/>
                  </a:cubicBezTo>
                  <a:cubicBezTo>
                    <a:pt x="7" y="675"/>
                    <a:pt x="6" y="672"/>
                    <a:pt x="6" y="668"/>
                  </a:cubicBezTo>
                  <a:cubicBezTo>
                    <a:pt x="5" y="664"/>
                    <a:pt x="5" y="660"/>
                    <a:pt x="6" y="656"/>
                  </a:cubicBezTo>
                  <a:cubicBezTo>
                    <a:pt x="6" y="651"/>
                    <a:pt x="9" y="648"/>
                    <a:pt x="13" y="647"/>
                  </a:cubicBezTo>
                  <a:cubicBezTo>
                    <a:pt x="14" y="647"/>
                    <a:pt x="15" y="647"/>
                    <a:pt x="16" y="646"/>
                  </a:cubicBezTo>
                  <a:cubicBezTo>
                    <a:pt x="16" y="646"/>
                    <a:pt x="17" y="645"/>
                    <a:pt x="17" y="645"/>
                  </a:cubicBezTo>
                  <a:cubicBezTo>
                    <a:pt x="17" y="643"/>
                    <a:pt x="15" y="642"/>
                    <a:pt x="13" y="642"/>
                  </a:cubicBezTo>
                  <a:cubicBezTo>
                    <a:pt x="11" y="642"/>
                    <a:pt x="8" y="642"/>
                    <a:pt x="6" y="641"/>
                  </a:cubicBezTo>
                  <a:cubicBezTo>
                    <a:pt x="4" y="641"/>
                    <a:pt x="2" y="637"/>
                    <a:pt x="2" y="635"/>
                  </a:cubicBezTo>
                  <a:cubicBezTo>
                    <a:pt x="3" y="631"/>
                    <a:pt x="5" y="628"/>
                    <a:pt x="4" y="623"/>
                  </a:cubicBezTo>
                  <a:cubicBezTo>
                    <a:pt x="3" y="619"/>
                    <a:pt x="4" y="618"/>
                    <a:pt x="6" y="617"/>
                  </a:cubicBezTo>
                  <a:cubicBezTo>
                    <a:pt x="10" y="615"/>
                    <a:pt x="13" y="613"/>
                    <a:pt x="17" y="611"/>
                  </a:cubicBezTo>
                  <a:cubicBezTo>
                    <a:pt x="19" y="609"/>
                    <a:pt x="20" y="606"/>
                    <a:pt x="18" y="604"/>
                  </a:cubicBezTo>
                  <a:cubicBezTo>
                    <a:pt x="17" y="603"/>
                    <a:pt x="15" y="602"/>
                    <a:pt x="14" y="601"/>
                  </a:cubicBezTo>
                  <a:cubicBezTo>
                    <a:pt x="12" y="599"/>
                    <a:pt x="11" y="598"/>
                    <a:pt x="9" y="596"/>
                  </a:cubicBezTo>
                  <a:cubicBezTo>
                    <a:pt x="7" y="594"/>
                    <a:pt x="7" y="590"/>
                    <a:pt x="8" y="589"/>
                  </a:cubicBezTo>
                  <a:cubicBezTo>
                    <a:pt x="10" y="588"/>
                    <a:pt x="11" y="587"/>
                    <a:pt x="12" y="586"/>
                  </a:cubicBezTo>
                  <a:cubicBezTo>
                    <a:pt x="16" y="583"/>
                    <a:pt x="19" y="580"/>
                    <a:pt x="21" y="577"/>
                  </a:cubicBezTo>
                  <a:cubicBezTo>
                    <a:pt x="23" y="573"/>
                    <a:pt x="27" y="571"/>
                    <a:pt x="31" y="571"/>
                  </a:cubicBezTo>
                  <a:cubicBezTo>
                    <a:pt x="35" y="571"/>
                    <a:pt x="38" y="570"/>
                    <a:pt x="41" y="570"/>
                  </a:cubicBezTo>
                  <a:cubicBezTo>
                    <a:pt x="43" y="569"/>
                    <a:pt x="44" y="568"/>
                    <a:pt x="44" y="566"/>
                  </a:cubicBezTo>
                  <a:cubicBezTo>
                    <a:pt x="44" y="565"/>
                    <a:pt x="43" y="563"/>
                    <a:pt x="41" y="563"/>
                  </a:cubicBezTo>
                  <a:cubicBezTo>
                    <a:pt x="32" y="562"/>
                    <a:pt x="24" y="562"/>
                    <a:pt x="16" y="561"/>
                  </a:cubicBezTo>
                  <a:cubicBezTo>
                    <a:pt x="14" y="561"/>
                    <a:pt x="13" y="560"/>
                    <a:pt x="11" y="559"/>
                  </a:cubicBezTo>
                  <a:cubicBezTo>
                    <a:pt x="8" y="557"/>
                    <a:pt x="7" y="553"/>
                    <a:pt x="10" y="551"/>
                  </a:cubicBezTo>
                  <a:cubicBezTo>
                    <a:pt x="14" y="546"/>
                    <a:pt x="16" y="541"/>
                    <a:pt x="12" y="535"/>
                  </a:cubicBezTo>
                  <a:cubicBezTo>
                    <a:pt x="11" y="533"/>
                    <a:pt x="12" y="530"/>
                    <a:pt x="14" y="529"/>
                  </a:cubicBezTo>
                  <a:cubicBezTo>
                    <a:pt x="14" y="528"/>
                    <a:pt x="15" y="527"/>
                    <a:pt x="16" y="527"/>
                  </a:cubicBezTo>
                  <a:cubicBezTo>
                    <a:pt x="19" y="526"/>
                    <a:pt x="22" y="526"/>
                    <a:pt x="26" y="526"/>
                  </a:cubicBezTo>
                  <a:cubicBezTo>
                    <a:pt x="38" y="527"/>
                    <a:pt x="51" y="526"/>
                    <a:pt x="63" y="526"/>
                  </a:cubicBezTo>
                  <a:cubicBezTo>
                    <a:pt x="64" y="526"/>
                    <a:pt x="65" y="525"/>
                    <a:pt x="66" y="525"/>
                  </a:cubicBezTo>
                  <a:cubicBezTo>
                    <a:pt x="66" y="525"/>
                    <a:pt x="67" y="524"/>
                    <a:pt x="68" y="524"/>
                  </a:cubicBezTo>
                  <a:cubicBezTo>
                    <a:pt x="67" y="523"/>
                    <a:pt x="66" y="523"/>
                    <a:pt x="66" y="523"/>
                  </a:cubicBezTo>
                  <a:cubicBezTo>
                    <a:pt x="60" y="521"/>
                    <a:pt x="54" y="522"/>
                    <a:pt x="48" y="522"/>
                  </a:cubicBezTo>
                  <a:cubicBezTo>
                    <a:pt x="46" y="521"/>
                    <a:pt x="43" y="522"/>
                    <a:pt x="41" y="521"/>
                  </a:cubicBezTo>
                  <a:cubicBezTo>
                    <a:pt x="33" y="516"/>
                    <a:pt x="25" y="516"/>
                    <a:pt x="16" y="516"/>
                  </a:cubicBezTo>
                  <a:cubicBezTo>
                    <a:pt x="14" y="516"/>
                    <a:pt x="14" y="514"/>
                    <a:pt x="14" y="513"/>
                  </a:cubicBezTo>
                  <a:cubicBezTo>
                    <a:pt x="14" y="512"/>
                    <a:pt x="15" y="512"/>
                    <a:pt x="16" y="511"/>
                  </a:cubicBezTo>
                  <a:cubicBezTo>
                    <a:pt x="17" y="511"/>
                    <a:pt x="18" y="511"/>
                    <a:pt x="18" y="511"/>
                  </a:cubicBezTo>
                  <a:cubicBezTo>
                    <a:pt x="25" y="511"/>
                    <a:pt x="32" y="511"/>
                    <a:pt x="38" y="508"/>
                  </a:cubicBezTo>
                  <a:cubicBezTo>
                    <a:pt x="46" y="506"/>
                    <a:pt x="54" y="502"/>
                    <a:pt x="62" y="500"/>
                  </a:cubicBezTo>
                  <a:cubicBezTo>
                    <a:pt x="62" y="499"/>
                    <a:pt x="63" y="498"/>
                    <a:pt x="63" y="498"/>
                  </a:cubicBezTo>
                  <a:cubicBezTo>
                    <a:pt x="63" y="497"/>
                    <a:pt x="62" y="497"/>
                    <a:pt x="61" y="496"/>
                  </a:cubicBezTo>
                  <a:cubicBezTo>
                    <a:pt x="59" y="496"/>
                    <a:pt x="56" y="496"/>
                    <a:pt x="54" y="496"/>
                  </a:cubicBezTo>
                  <a:cubicBezTo>
                    <a:pt x="46" y="496"/>
                    <a:pt x="37" y="496"/>
                    <a:pt x="29" y="496"/>
                  </a:cubicBezTo>
                  <a:cubicBezTo>
                    <a:pt x="25" y="495"/>
                    <a:pt x="21" y="493"/>
                    <a:pt x="18" y="490"/>
                  </a:cubicBezTo>
                  <a:cubicBezTo>
                    <a:pt x="16" y="488"/>
                    <a:pt x="16" y="486"/>
                    <a:pt x="17" y="484"/>
                  </a:cubicBezTo>
                  <a:cubicBezTo>
                    <a:pt x="18" y="482"/>
                    <a:pt x="20" y="481"/>
                    <a:pt x="21" y="481"/>
                  </a:cubicBezTo>
                  <a:cubicBezTo>
                    <a:pt x="24" y="479"/>
                    <a:pt x="24" y="477"/>
                    <a:pt x="22" y="475"/>
                  </a:cubicBezTo>
                  <a:cubicBezTo>
                    <a:pt x="19" y="470"/>
                    <a:pt x="13" y="468"/>
                    <a:pt x="9" y="464"/>
                  </a:cubicBezTo>
                  <a:cubicBezTo>
                    <a:pt x="7" y="463"/>
                    <a:pt x="6" y="462"/>
                    <a:pt x="7" y="460"/>
                  </a:cubicBezTo>
                  <a:cubicBezTo>
                    <a:pt x="7" y="459"/>
                    <a:pt x="7" y="458"/>
                    <a:pt x="8" y="457"/>
                  </a:cubicBezTo>
                  <a:cubicBezTo>
                    <a:pt x="8" y="456"/>
                    <a:pt x="9" y="455"/>
                    <a:pt x="10" y="453"/>
                  </a:cubicBezTo>
                  <a:cubicBezTo>
                    <a:pt x="13" y="447"/>
                    <a:pt x="16" y="447"/>
                    <a:pt x="20" y="448"/>
                  </a:cubicBezTo>
                  <a:cubicBezTo>
                    <a:pt x="24" y="449"/>
                    <a:pt x="28" y="449"/>
                    <a:pt x="32" y="448"/>
                  </a:cubicBezTo>
                  <a:cubicBezTo>
                    <a:pt x="35" y="446"/>
                    <a:pt x="38" y="445"/>
                    <a:pt x="41" y="444"/>
                  </a:cubicBezTo>
                  <a:cubicBezTo>
                    <a:pt x="46" y="441"/>
                    <a:pt x="50" y="440"/>
                    <a:pt x="56" y="440"/>
                  </a:cubicBezTo>
                  <a:cubicBezTo>
                    <a:pt x="73" y="441"/>
                    <a:pt x="91" y="441"/>
                    <a:pt x="108" y="440"/>
                  </a:cubicBezTo>
                  <a:cubicBezTo>
                    <a:pt x="113" y="440"/>
                    <a:pt x="115" y="438"/>
                    <a:pt x="113" y="434"/>
                  </a:cubicBezTo>
                  <a:cubicBezTo>
                    <a:pt x="111" y="429"/>
                    <a:pt x="112" y="425"/>
                    <a:pt x="114" y="420"/>
                  </a:cubicBezTo>
                  <a:cubicBezTo>
                    <a:pt x="115" y="417"/>
                    <a:pt x="114" y="415"/>
                    <a:pt x="112" y="413"/>
                  </a:cubicBezTo>
                  <a:cubicBezTo>
                    <a:pt x="109" y="410"/>
                    <a:pt x="106" y="408"/>
                    <a:pt x="103" y="404"/>
                  </a:cubicBezTo>
                  <a:cubicBezTo>
                    <a:pt x="102" y="402"/>
                    <a:pt x="102" y="399"/>
                    <a:pt x="103" y="397"/>
                  </a:cubicBezTo>
                  <a:cubicBezTo>
                    <a:pt x="105" y="394"/>
                    <a:pt x="108" y="392"/>
                    <a:pt x="110" y="390"/>
                  </a:cubicBezTo>
                  <a:cubicBezTo>
                    <a:pt x="115" y="385"/>
                    <a:pt x="117" y="380"/>
                    <a:pt x="117" y="374"/>
                  </a:cubicBezTo>
                  <a:cubicBezTo>
                    <a:pt x="117" y="372"/>
                    <a:pt x="117" y="369"/>
                    <a:pt x="117" y="367"/>
                  </a:cubicBezTo>
                  <a:cubicBezTo>
                    <a:pt x="117" y="362"/>
                    <a:pt x="116" y="358"/>
                    <a:pt x="113" y="355"/>
                  </a:cubicBezTo>
                  <a:cubicBezTo>
                    <a:pt x="112" y="353"/>
                    <a:pt x="110" y="351"/>
                    <a:pt x="109" y="349"/>
                  </a:cubicBezTo>
                  <a:cubicBezTo>
                    <a:pt x="107" y="347"/>
                    <a:pt x="107" y="344"/>
                    <a:pt x="107" y="342"/>
                  </a:cubicBezTo>
                  <a:cubicBezTo>
                    <a:pt x="107" y="336"/>
                    <a:pt x="108" y="332"/>
                    <a:pt x="110" y="327"/>
                  </a:cubicBezTo>
                  <a:cubicBezTo>
                    <a:pt x="112" y="324"/>
                    <a:pt x="114" y="321"/>
                    <a:pt x="115" y="318"/>
                  </a:cubicBezTo>
                  <a:cubicBezTo>
                    <a:pt x="116" y="316"/>
                    <a:pt x="116" y="313"/>
                    <a:pt x="115" y="311"/>
                  </a:cubicBezTo>
                  <a:cubicBezTo>
                    <a:pt x="114" y="309"/>
                    <a:pt x="113" y="308"/>
                    <a:pt x="113" y="306"/>
                  </a:cubicBezTo>
                  <a:cubicBezTo>
                    <a:pt x="112" y="305"/>
                    <a:pt x="111" y="303"/>
                    <a:pt x="111" y="302"/>
                  </a:cubicBezTo>
                  <a:cubicBezTo>
                    <a:pt x="112" y="296"/>
                    <a:pt x="111" y="290"/>
                    <a:pt x="114" y="284"/>
                  </a:cubicBezTo>
                  <a:cubicBezTo>
                    <a:pt x="116" y="281"/>
                    <a:pt x="117" y="277"/>
                    <a:pt x="116" y="272"/>
                  </a:cubicBezTo>
                  <a:cubicBezTo>
                    <a:pt x="115" y="264"/>
                    <a:pt x="116" y="256"/>
                    <a:pt x="118" y="247"/>
                  </a:cubicBezTo>
                  <a:cubicBezTo>
                    <a:pt x="119" y="244"/>
                    <a:pt x="119" y="241"/>
                    <a:pt x="118" y="237"/>
                  </a:cubicBezTo>
                  <a:cubicBezTo>
                    <a:pt x="117" y="232"/>
                    <a:pt x="115" y="226"/>
                    <a:pt x="113" y="221"/>
                  </a:cubicBezTo>
                  <a:cubicBezTo>
                    <a:pt x="112" y="219"/>
                    <a:pt x="112" y="217"/>
                    <a:pt x="113" y="216"/>
                  </a:cubicBezTo>
                  <a:cubicBezTo>
                    <a:pt x="115" y="211"/>
                    <a:pt x="117" y="205"/>
                    <a:pt x="117" y="199"/>
                  </a:cubicBezTo>
                  <a:cubicBezTo>
                    <a:pt x="117" y="195"/>
                    <a:pt x="119" y="191"/>
                    <a:pt x="121" y="187"/>
                  </a:cubicBezTo>
                  <a:cubicBezTo>
                    <a:pt x="124" y="184"/>
                    <a:pt x="125" y="180"/>
                    <a:pt x="125" y="176"/>
                  </a:cubicBezTo>
                  <a:cubicBezTo>
                    <a:pt x="126" y="168"/>
                    <a:pt x="127" y="161"/>
                    <a:pt x="127" y="153"/>
                  </a:cubicBezTo>
                  <a:cubicBezTo>
                    <a:pt x="127" y="147"/>
                    <a:pt x="127" y="142"/>
                    <a:pt x="130" y="136"/>
                  </a:cubicBezTo>
                  <a:cubicBezTo>
                    <a:pt x="131" y="136"/>
                    <a:pt x="131" y="135"/>
                    <a:pt x="131" y="134"/>
                  </a:cubicBezTo>
                  <a:cubicBezTo>
                    <a:pt x="132" y="128"/>
                    <a:pt x="132" y="122"/>
                    <a:pt x="134" y="117"/>
                  </a:cubicBezTo>
                  <a:cubicBezTo>
                    <a:pt x="134" y="115"/>
                    <a:pt x="134" y="113"/>
                    <a:pt x="133" y="112"/>
                  </a:cubicBezTo>
                  <a:cubicBezTo>
                    <a:pt x="133" y="110"/>
                    <a:pt x="133" y="108"/>
                    <a:pt x="133" y="107"/>
                  </a:cubicBezTo>
                  <a:cubicBezTo>
                    <a:pt x="136" y="101"/>
                    <a:pt x="137" y="94"/>
                    <a:pt x="136" y="87"/>
                  </a:cubicBezTo>
                  <a:cubicBezTo>
                    <a:pt x="136" y="82"/>
                    <a:pt x="136" y="77"/>
                    <a:pt x="139" y="73"/>
                  </a:cubicBezTo>
                  <a:cubicBezTo>
                    <a:pt x="140" y="70"/>
                    <a:pt x="141" y="68"/>
                    <a:pt x="141" y="65"/>
                  </a:cubicBezTo>
                  <a:cubicBezTo>
                    <a:pt x="141" y="61"/>
                    <a:pt x="141" y="57"/>
                    <a:pt x="142" y="53"/>
                  </a:cubicBezTo>
                  <a:cubicBezTo>
                    <a:pt x="143" y="50"/>
                    <a:pt x="145" y="47"/>
                    <a:pt x="148" y="45"/>
                  </a:cubicBezTo>
                  <a:cubicBezTo>
                    <a:pt x="153" y="42"/>
                    <a:pt x="159" y="38"/>
                    <a:pt x="166" y="38"/>
                  </a:cubicBezTo>
                  <a:cubicBezTo>
                    <a:pt x="169" y="37"/>
                    <a:pt x="171" y="36"/>
                    <a:pt x="173" y="35"/>
                  </a:cubicBezTo>
                  <a:cubicBezTo>
                    <a:pt x="176" y="34"/>
                    <a:pt x="180" y="33"/>
                    <a:pt x="183" y="33"/>
                  </a:cubicBezTo>
                  <a:cubicBezTo>
                    <a:pt x="189" y="33"/>
                    <a:pt x="195" y="32"/>
                    <a:pt x="201" y="32"/>
                  </a:cubicBezTo>
                  <a:cubicBezTo>
                    <a:pt x="204" y="32"/>
                    <a:pt x="207" y="32"/>
                    <a:pt x="211" y="31"/>
                  </a:cubicBezTo>
                  <a:cubicBezTo>
                    <a:pt x="220" y="28"/>
                    <a:pt x="229" y="28"/>
                    <a:pt x="238" y="28"/>
                  </a:cubicBezTo>
                  <a:cubicBezTo>
                    <a:pt x="262" y="28"/>
                    <a:pt x="287" y="28"/>
                    <a:pt x="311" y="28"/>
                  </a:cubicBezTo>
                  <a:cubicBezTo>
                    <a:pt x="333" y="27"/>
                    <a:pt x="354" y="27"/>
                    <a:pt x="376" y="28"/>
                  </a:cubicBezTo>
                  <a:cubicBezTo>
                    <a:pt x="383" y="28"/>
                    <a:pt x="390" y="27"/>
                    <a:pt x="396" y="25"/>
                  </a:cubicBezTo>
                  <a:cubicBezTo>
                    <a:pt x="399" y="24"/>
                    <a:pt x="403" y="24"/>
                    <a:pt x="406" y="25"/>
                  </a:cubicBezTo>
                  <a:cubicBezTo>
                    <a:pt x="408" y="25"/>
                    <a:pt x="409" y="26"/>
                    <a:pt x="411" y="26"/>
                  </a:cubicBezTo>
                  <a:cubicBezTo>
                    <a:pt x="415" y="27"/>
                    <a:pt x="419" y="27"/>
                    <a:pt x="423" y="26"/>
                  </a:cubicBezTo>
                  <a:cubicBezTo>
                    <a:pt x="426" y="25"/>
                    <a:pt x="430" y="24"/>
                    <a:pt x="433" y="24"/>
                  </a:cubicBezTo>
                  <a:cubicBezTo>
                    <a:pt x="454" y="24"/>
                    <a:pt x="475" y="22"/>
                    <a:pt x="496" y="23"/>
                  </a:cubicBezTo>
                  <a:cubicBezTo>
                    <a:pt x="511" y="23"/>
                    <a:pt x="526" y="22"/>
                    <a:pt x="541" y="22"/>
                  </a:cubicBezTo>
                  <a:cubicBezTo>
                    <a:pt x="546" y="22"/>
                    <a:pt x="551" y="21"/>
                    <a:pt x="556" y="20"/>
                  </a:cubicBezTo>
                  <a:cubicBezTo>
                    <a:pt x="558" y="19"/>
                    <a:pt x="561" y="19"/>
                    <a:pt x="563" y="19"/>
                  </a:cubicBezTo>
                  <a:cubicBezTo>
                    <a:pt x="579" y="18"/>
                    <a:pt x="595" y="18"/>
                    <a:pt x="611" y="17"/>
                  </a:cubicBezTo>
                  <a:cubicBezTo>
                    <a:pt x="614" y="17"/>
                    <a:pt x="618" y="17"/>
                    <a:pt x="621" y="15"/>
                  </a:cubicBezTo>
                  <a:cubicBezTo>
                    <a:pt x="623" y="14"/>
                    <a:pt x="626" y="14"/>
                    <a:pt x="628" y="15"/>
                  </a:cubicBezTo>
                  <a:cubicBezTo>
                    <a:pt x="632" y="16"/>
                    <a:pt x="636" y="17"/>
                    <a:pt x="641" y="15"/>
                  </a:cubicBezTo>
                  <a:cubicBezTo>
                    <a:pt x="646" y="13"/>
                    <a:pt x="652" y="13"/>
                    <a:pt x="658" y="13"/>
                  </a:cubicBezTo>
                  <a:cubicBezTo>
                    <a:pt x="665" y="12"/>
                    <a:pt x="671" y="12"/>
                    <a:pt x="678" y="12"/>
                  </a:cubicBezTo>
                  <a:cubicBezTo>
                    <a:pt x="685" y="12"/>
                    <a:pt x="691" y="12"/>
                    <a:pt x="698" y="10"/>
                  </a:cubicBezTo>
                  <a:cubicBezTo>
                    <a:pt x="704" y="8"/>
                    <a:pt x="711" y="8"/>
                    <a:pt x="718" y="10"/>
                  </a:cubicBezTo>
                  <a:cubicBezTo>
                    <a:pt x="726" y="12"/>
                    <a:pt x="734" y="13"/>
                    <a:pt x="742" y="16"/>
                  </a:cubicBezTo>
                  <a:cubicBezTo>
                    <a:pt x="744" y="17"/>
                    <a:pt x="747" y="17"/>
                    <a:pt x="749" y="15"/>
                  </a:cubicBezTo>
                  <a:cubicBezTo>
                    <a:pt x="753" y="14"/>
                    <a:pt x="757" y="13"/>
                    <a:pt x="761" y="13"/>
                  </a:cubicBezTo>
                  <a:cubicBezTo>
                    <a:pt x="767" y="12"/>
                    <a:pt x="773" y="12"/>
                    <a:pt x="779" y="10"/>
                  </a:cubicBezTo>
                  <a:cubicBezTo>
                    <a:pt x="781" y="9"/>
                    <a:pt x="784" y="9"/>
                    <a:pt x="786" y="8"/>
                  </a:cubicBezTo>
                  <a:cubicBezTo>
                    <a:pt x="790" y="8"/>
                    <a:pt x="840" y="8"/>
                    <a:pt x="844" y="9"/>
                  </a:cubicBezTo>
                  <a:cubicBezTo>
                    <a:pt x="846" y="9"/>
                    <a:pt x="849" y="10"/>
                    <a:pt x="851" y="10"/>
                  </a:cubicBezTo>
                  <a:cubicBezTo>
                    <a:pt x="853" y="11"/>
                    <a:pt x="854" y="11"/>
                    <a:pt x="856" y="10"/>
                  </a:cubicBezTo>
                  <a:cubicBezTo>
                    <a:pt x="858" y="10"/>
                    <a:pt x="859" y="9"/>
                    <a:pt x="861" y="9"/>
                  </a:cubicBezTo>
                  <a:cubicBezTo>
                    <a:pt x="866" y="8"/>
                    <a:pt x="871" y="8"/>
                    <a:pt x="876" y="10"/>
                  </a:cubicBezTo>
                  <a:cubicBezTo>
                    <a:pt x="877" y="11"/>
                    <a:pt x="879" y="11"/>
                    <a:pt x="881" y="10"/>
                  </a:cubicBezTo>
                  <a:cubicBezTo>
                    <a:pt x="890" y="7"/>
                    <a:pt x="899" y="7"/>
                    <a:pt x="908" y="11"/>
                  </a:cubicBezTo>
                  <a:cubicBezTo>
                    <a:pt x="910" y="12"/>
                    <a:pt x="912" y="12"/>
                    <a:pt x="915" y="11"/>
                  </a:cubicBezTo>
                  <a:cubicBezTo>
                    <a:pt x="917" y="10"/>
                    <a:pt x="920" y="10"/>
                    <a:pt x="922" y="11"/>
                  </a:cubicBezTo>
                  <a:cubicBezTo>
                    <a:pt x="926" y="12"/>
                    <a:pt x="931" y="12"/>
                    <a:pt x="935" y="11"/>
                  </a:cubicBezTo>
                  <a:cubicBezTo>
                    <a:pt x="942" y="9"/>
                    <a:pt x="949" y="8"/>
                    <a:pt x="957" y="8"/>
                  </a:cubicBezTo>
                  <a:cubicBezTo>
                    <a:pt x="968" y="8"/>
                    <a:pt x="979" y="8"/>
                    <a:pt x="990" y="8"/>
                  </a:cubicBezTo>
                  <a:cubicBezTo>
                    <a:pt x="995" y="7"/>
                    <a:pt x="1000" y="6"/>
                    <a:pt x="1004" y="5"/>
                  </a:cubicBezTo>
                  <a:cubicBezTo>
                    <a:pt x="1008" y="3"/>
                    <a:pt x="1011" y="3"/>
                    <a:pt x="1014" y="4"/>
                  </a:cubicBezTo>
                  <a:cubicBezTo>
                    <a:pt x="1016" y="5"/>
                    <a:pt x="1017" y="5"/>
                    <a:pt x="1019" y="6"/>
                  </a:cubicBezTo>
                  <a:cubicBezTo>
                    <a:pt x="1021" y="6"/>
                    <a:pt x="1024" y="7"/>
                    <a:pt x="1026" y="6"/>
                  </a:cubicBezTo>
                  <a:cubicBezTo>
                    <a:pt x="1033" y="2"/>
                    <a:pt x="1039" y="2"/>
                    <a:pt x="1046" y="4"/>
                  </a:cubicBezTo>
                  <a:cubicBezTo>
                    <a:pt x="1051" y="5"/>
                    <a:pt x="1056" y="6"/>
                    <a:pt x="1061" y="4"/>
                  </a:cubicBezTo>
                  <a:cubicBezTo>
                    <a:pt x="1062" y="4"/>
                    <a:pt x="1064" y="4"/>
                    <a:pt x="1066" y="5"/>
                  </a:cubicBezTo>
                  <a:cubicBezTo>
                    <a:pt x="1070" y="6"/>
                    <a:pt x="1074" y="6"/>
                    <a:pt x="1078" y="5"/>
                  </a:cubicBezTo>
                  <a:cubicBezTo>
                    <a:pt x="1088" y="3"/>
                    <a:pt x="1098" y="2"/>
                    <a:pt x="1108" y="3"/>
                  </a:cubicBezTo>
                  <a:cubicBezTo>
                    <a:pt x="1111" y="3"/>
                    <a:pt x="1115" y="4"/>
                    <a:pt x="1118" y="3"/>
                  </a:cubicBezTo>
                  <a:cubicBezTo>
                    <a:pt x="1134" y="1"/>
                    <a:pt x="1150" y="3"/>
                    <a:pt x="1166" y="3"/>
                  </a:cubicBezTo>
                  <a:cubicBezTo>
                    <a:pt x="1177" y="4"/>
                    <a:pt x="1187" y="3"/>
                    <a:pt x="1198" y="3"/>
                  </a:cubicBezTo>
                  <a:cubicBezTo>
                    <a:pt x="1204" y="2"/>
                    <a:pt x="1210" y="3"/>
                    <a:pt x="1215" y="6"/>
                  </a:cubicBezTo>
                  <a:cubicBezTo>
                    <a:pt x="1217" y="7"/>
                    <a:pt x="1219" y="7"/>
                    <a:pt x="1220" y="6"/>
                  </a:cubicBezTo>
                  <a:cubicBezTo>
                    <a:pt x="1226" y="4"/>
                    <a:pt x="1231" y="3"/>
                    <a:pt x="1237" y="3"/>
                  </a:cubicBezTo>
                  <a:cubicBezTo>
                    <a:pt x="1247" y="3"/>
                    <a:pt x="1256" y="2"/>
                    <a:pt x="1265" y="2"/>
                  </a:cubicBezTo>
                  <a:cubicBezTo>
                    <a:pt x="1276" y="2"/>
                    <a:pt x="1287" y="3"/>
                    <a:pt x="1298" y="4"/>
                  </a:cubicBezTo>
                  <a:cubicBezTo>
                    <a:pt x="1300" y="4"/>
                    <a:pt x="1303" y="5"/>
                    <a:pt x="1305" y="6"/>
                  </a:cubicBezTo>
                  <a:cubicBezTo>
                    <a:pt x="1307" y="7"/>
                    <a:pt x="1310" y="7"/>
                    <a:pt x="1312" y="6"/>
                  </a:cubicBezTo>
                  <a:cubicBezTo>
                    <a:pt x="1317" y="4"/>
                    <a:pt x="1322" y="4"/>
                    <a:pt x="1327" y="3"/>
                  </a:cubicBezTo>
                  <a:cubicBezTo>
                    <a:pt x="1340" y="3"/>
                    <a:pt x="1352" y="4"/>
                    <a:pt x="1365" y="4"/>
                  </a:cubicBezTo>
                  <a:cubicBezTo>
                    <a:pt x="1367" y="4"/>
                    <a:pt x="1370" y="4"/>
                    <a:pt x="1372" y="5"/>
                  </a:cubicBezTo>
                  <a:cubicBezTo>
                    <a:pt x="1379" y="7"/>
                    <a:pt x="1385" y="8"/>
                    <a:pt x="1392" y="5"/>
                  </a:cubicBezTo>
                  <a:cubicBezTo>
                    <a:pt x="1397" y="3"/>
                    <a:pt x="1403" y="3"/>
                    <a:pt x="1409" y="5"/>
                  </a:cubicBezTo>
                  <a:cubicBezTo>
                    <a:pt x="1410" y="5"/>
                    <a:pt x="1412" y="6"/>
                    <a:pt x="1414" y="6"/>
                  </a:cubicBezTo>
                  <a:cubicBezTo>
                    <a:pt x="1415" y="7"/>
                    <a:pt x="1417" y="7"/>
                    <a:pt x="1418" y="7"/>
                  </a:cubicBezTo>
                  <a:cubicBezTo>
                    <a:pt x="1421" y="7"/>
                    <a:pt x="1424" y="8"/>
                    <a:pt x="1426" y="7"/>
                  </a:cubicBezTo>
                  <a:cubicBezTo>
                    <a:pt x="1431" y="5"/>
                    <a:pt x="1437" y="3"/>
                    <a:pt x="1443" y="4"/>
                  </a:cubicBezTo>
                  <a:cubicBezTo>
                    <a:pt x="1449" y="4"/>
                    <a:pt x="1455" y="3"/>
                    <a:pt x="1461" y="3"/>
                  </a:cubicBezTo>
                  <a:cubicBezTo>
                    <a:pt x="1474" y="2"/>
                    <a:pt x="1487" y="2"/>
                    <a:pt x="1501" y="3"/>
                  </a:cubicBezTo>
                  <a:cubicBezTo>
                    <a:pt x="1504" y="4"/>
                    <a:pt x="1507" y="4"/>
                    <a:pt x="1511" y="5"/>
                  </a:cubicBezTo>
                  <a:cubicBezTo>
                    <a:pt x="1512" y="5"/>
                    <a:pt x="1514" y="6"/>
                    <a:pt x="1516" y="5"/>
                  </a:cubicBezTo>
                  <a:cubicBezTo>
                    <a:pt x="1522" y="2"/>
                    <a:pt x="1529" y="3"/>
                    <a:pt x="1535" y="1"/>
                  </a:cubicBezTo>
                  <a:cubicBezTo>
                    <a:pt x="1537" y="0"/>
                    <a:pt x="1538" y="0"/>
                    <a:pt x="1540" y="1"/>
                  </a:cubicBezTo>
                  <a:cubicBezTo>
                    <a:pt x="1551" y="3"/>
                    <a:pt x="1562" y="3"/>
                    <a:pt x="1573" y="3"/>
                  </a:cubicBezTo>
                  <a:cubicBezTo>
                    <a:pt x="1588" y="1"/>
                    <a:pt x="1603" y="2"/>
                    <a:pt x="1618" y="2"/>
                  </a:cubicBezTo>
                  <a:cubicBezTo>
                    <a:pt x="1622" y="3"/>
                    <a:pt x="1626" y="3"/>
                    <a:pt x="1630" y="5"/>
                  </a:cubicBezTo>
                  <a:cubicBezTo>
                    <a:pt x="1633" y="6"/>
                    <a:pt x="1635" y="5"/>
                    <a:pt x="1637" y="5"/>
                  </a:cubicBezTo>
                  <a:cubicBezTo>
                    <a:pt x="1640" y="4"/>
                    <a:pt x="1642" y="3"/>
                    <a:pt x="1645" y="3"/>
                  </a:cubicBezTo>
                  <a:cubicBezTo>
                    <a:pt x="1657" y="4"/>
                    <a:pt x="1670" y="3"/>
                    <a:pt x="1682" y="3"/>
                  </a:cubicBezTo>
                  <a:cubicBezTo>
                    <a:pt x="1686" y="3"/>
                    <a:pt x="1689" y="3"/>
                    <a:pt x="1693" y="3"/>
                  </a:cubicBezTo>
                  <a:cubicBezTo>
                    <a:pt x="1699" y="4"/>
                    <a:pt x="1706" y="3"/>
                    <a:pt x="1713" y="4"/>
                  </a:cubicBezTo>
                  <a:cubicBezTo>
                    <a:pt x="1714" y="4"/>
                    <a:pt x="1716" y="5"/>
                    <a:pt x="1717" y="5"/>
                  </a:cubicBezTo>
                  <a:cubicBezTo>
                    <a:pt x="1719" y="6"/>
                    <a:pt x="1721" y="5"/>
                    <a:pt x="1722" y="5"/>
                  </a:cubicBezTo>
                  <a:cubicBezTo>
                    <a:pt x="1726" y="3"/>
                    <a:pt x="1730" y="2"/>
                    <a:pt x="1734" y="2"/>
                  </a:cubicBezTo>
                  <a:cubicBezTo>
                    <a:pt x="1770" y="3"/>
                    <a:pt x="1807" y="2"/>
                    <a:pt x="1843" y="3"/>
                  </a:cubicBezTo>
                  <a:cubicBezTo>
                    <a:pt x="1850" y="4"/>
                    <a:pt x="1858" y="3"/>
                    <a:pt x="1865" y="3"/>
                  </a:cubicBezTo>
                  <a:cubicBezTo>
                    <a:pt x="1869" y="3"/>
                    <a:pt x="1874" y="4"/>
                    <a:pt x="1878" y="5"/>
                  </a:cubicBezTo>
                  <a:cubicBezTo>
                    <a:pt x="1880" y="6"/>
                    <a:pt x="1883" y="5"/>
                    <a:pt x="1885" y="5"/>
                  </a:cubicBezTo>
                  <a:cubicBezTo>
                    <a:pt x="1887" y="4"/>
                    <a:pt x="1888" y="4"/>
                    <a:pt x="1890" y="5"/>
                  </a:cubicBezTo>
                  <a:cubicBezTo>
                    <a:pt x="1896" y="7"/>
                    <a:pt x="1903" y="7"/>
                    <a:pt x="1910" y="7"/>
                  </a:cubicBezTo>
                  <a:cubicBezTo>
                    <a:pt x="1927" y="7"/>
                    <a:pt x="1943" y="7"/>
                    <a:pt x="1960" y="8"/>
                  </a:cubicBezTo>
                  <a:cubicBezTo>
                    <a:pt x="1966" y="8"/>
                    <a:pt x="1972" y="8"/>
                    <a:pt x="1977" y="10"/>
                  </a:cubicBezTo>
                  <a:cubicBezTo>
                    <a:pt x="1979" y="11"/>
                    <a:pt x="1981" y="12"/>
                    <a:pt x="1982" y="11"/>
                  </a:cubicBezTo>
                  <a:cubicBezTo>
                    <a:pt x="1988" y="9"/>
                    <a:pt x="1993" y="8"/>
                    <a:pt x="1999" y="8"/>
                  </a:cubicBezTo>
                  <a:cubicBezTo>
                    <a:pt x="2005" y="9"/>
                    <a:pt x="2011" y="9"/>
                    <a:pt x="2017" y="9"/>
                  </a:cubicBezTo>
                  <a:cubicBezTo>
                    <a:pt x="2021" y="9"/>
                    <a:pt x="2025" y="9"/>
                    <a:pt x="2029" y="11"/>
                  </a:cubicBezTo>
                  <a:cubicBezTo>
                    <a:pt x="2031" y="11"/>
                    <a:pt x="2033" y="12"/>
                    <a:pt x="2034" y="12"/>
                  </a:cubicBezTo>
                  <a:cubicBezTo>
                    <a:pt x="2039" y="13"/>
                    <a:pt x="2044" y="13"/>
                    <a:pt x="2049" y="10"/>
                  </a:cubicBezTo>
                  <a:cubicBezTo>
                    <a:pt x="2052" y="9"/>
                    <a:pt x="2055" y="9"/>
                    <a:pt x="2059" y="10"/>
                  </a:cubicBezTo>
                  <a:cubicBezTo>
                    <a:pt x="2062" y="12"/>
                    <a:pt x="2065" y="13"/>
                    <a:pt x="2068" y="13"/>
                  </a:cubicBezTo>
                  <a:cubicBezTo>
                    <a:pt x="2078" y="13"/>
                    <a:pt x="2087" y="13"/>
                    <a:pt x="2096" y="13"/>
                  </a:cubicBezTo>
                  <a:cubicBezTo>
                    <a:pt x="2102" y="13"/>
                    <a:pt x="2108" y="13"/>
                    <a:pt x="2113" y="15"/>
                  </a:cubicBezTo>
                  <a:cubicBezTo>
                    <a:pt x="2116" y="16"/>
                    <a:pt x="2118" y="14"/>
                    <a:pt x="2120" y="12"/>
                  </a:cubicBezTo>
                  <a:cubicBezTo>
                    <a:pt x="2121" y="11"/>
                    <a:pt x="2122" y="10"/>
                    <a:pt x="2124" y="11"/>
                  </a:cubicBezTo>
                  <a:cubicBezTo>
                    <a:pt x="2128" y="12"/>
                    <a:pt x="2132" y="13"/>
                    <a:pt x="2136" y="13"/>
                  </a:cubicBezTo>
                  <a:cubicBezTo>
                    <a:pt x="2153" y="13"/>
                    <a:pt x="2170" y="13"/>
                    <a:pt x="2187" y="13"/>
                  </a:cubicBezTo>
                  <a:cubicBezTo>
                    <a:pt x="2193" y="13"/>
                    <a:pt x="2200" y="14"/>
                    <a:pt x="2206" y="16"/>
                  </a:cubicBezTo>
                  <a:cubicBezTo>
                    <a:pt x="2212" y="18"/>
                    <a:pt x="2218" y="17"/>
                    <a:pt x="2224" y="18"/>
                  </a:cubicBezTo>
                  <a:cubicBezTo>
                    <a:pt x="2228" y="18"/>
                    <a:pt x="2232" y="19"/>
                    <a:pt x="2236" y="19"/>
                  </a:cubicBezTo>
                  <a:cubicBezTo>
                    <a:pt x="2243" y="23"/>
                    <a:pt x="2251" y="23"/>
                    <a:pt x="2258" y="23"/>
                  </a:cubicBezTo>
                  <a:cubicBezTo>
                    <a:pt x="2265" y="23"/>
                    <a:pt x="2272" y="23"/>
                    <a:pt x="2278" y="27"/>
                  </a:cubicBezTo>
                  <a:cubicBezTo>
                    <a:pt x="2279" y="27"/>
                    <a:pt x="2281" y="27"/>
                    <a:pt x="2283" y="28"/>
                  </a:cubicBezTo>
                  <a:cubicBezTo>
                    <a:pt x="2285" y="28"/>
                    <a:pt x="2286" y="28"/>
                    <a:pt x="2288" y="28"/>
                  </a:cubicBezTo>
                  <a:cubicBezTo>
                    <a:pt x="2306" y="27"/>
                    <a:pt x="2325" y="28"/>
                    <a:pt x="2343" y="29"/>
                  </a:cubicBezTo>
                  <a:cubicBezTo>
                    <a:pt x="2349" y="29"/>
                    <a:pt x="2355" y="30"/>
                    <a:pt x="2360" y="34"/>
                  </a:cubicBezTo>
                  <a:cubicBezTo>
                    <a:pt x="2363" y="36"/>
                    <a:pt x="2366" y="36"/>
                    <a:pt x="2369" y="34"/>
                  </a:cubicBezTo>
                  <a:cubicBezTo>
                    <a:pt x="2372" y="33"/>
                    <a:pt x="2376" y="33"/>
                    <a:pt x="2379" y="35"/>
                  </a:cubicBezTo>
                  <a:cubicBezTo>
                    <a:pt x="2383" y="37"/>
                    <a:pt x="2388" y="38"/>
                    <a:pt x="2393" y="38"/>
                  </a:cubicBezTo>
                  <a:cubicBezTo>
                    <a:pt x="2397" y="38"/>
                    <a:pt x="2402" y="38"/>
                    <a:pt x="2406" y="38"/>
                  </a:cubicBezTo>
                  <a:cubicBezTo>
                    <a:pt x="2409" y="39"/>
                    <a:pt x="2412" y="39"/>
                    <a:pt x="2416" y="40"/>
                  </a:cubicBezTo>
                  <a:cubicBezTo>
                    <a:pt x="2418" y="41"/>
                    <a:pt x="2421" y="40"/>
                    <a:pt x="2423" y="40"/>
                  </a:cubicBezTo>
                  <a:cubicBezTo>
                    <a:pt x="2425" y="40"/>
                    <a:pt x="2427" y="40"/>
                    <a:pt x="2428" y="40"/>
                  </a:cubicBezTo>
                  <a:cubicBezTo>
                    <a:pt x="2434" y="42"/>
                    <a:pt x="2441" y="42"/>
                    <a:pt x="2448" y="43"/>
                  </a:cubicBezTo>
                  <a:cubicBezTo>
                    <a:pt x="2465" y="43"/>
                    <a:pt x="2481" y="43"/>
                    <a:pt x="2498" y="44"/>
                  </a:cubicBezTo>
                  <a:cubicBezTo>
                    <a:pt x="2500" y="44"/>
                    <a:pt x="2501" y="45"/>
                    <a:pt x="2503" y="45"/>
                  </a:cubicBezTo>
                  <a:cubicBezTo>
                    <a:pt x="2505" y="46"/>
                    <a:pt x="2506" y="47"/>
                    <a:pt x="2505" y="49"/>
                  </a:cubicBezTo>
                  <a:cubicBezTo>
                    <a:pt x="2505" y="51"/>
                    <a:pt x="2503" y="52"/>
                    <a:pt x="2502" y="52"/>
                  </a:cubicBezTo>
                  <a:cubicBezTo>
                    <a:pt x="2495" y="53"/>
                    <a:pt x="2489" y="54"/>
                    <a:pt x="2482" y="57"/>
                  </a:cubicBezTo>
                  <a:cubicBezTo>
                    <a:pt x="2481" y="57"/>
                    <a:pt x="2479" y="57"/>
                    <a:pt x="2477" y="56"/>
                  </a:cubicBezTo>
                  <a:cubicBezTo>
                    <a:pt x="2473" y="54"/>
                    <a:pt x="2468" y="54"/>
                    <a:pt x="2463" y="56"/>
                  </a:cubicBezTo>
                  <a:cubicBezTo>
                    <a:pt x="2458" y="57"/>
                    <a:pt x="2453" y="58"/>
                    <a:pt x="2448" y="59"/>
                  </a:cubicBezTo>
                  <a:cubicBezTo>
                    <a:pt x="2446" y="59"/>
                    <a:pt x="2445" y="60"/>
                    <a:pt x="2445" y="61"/>
                  </a:cubicBezTo>
                  <a:cubicBezTo>
                    <a:pt x="2445" y="61"/>
                    <a:pt x="2446" y="62"/>
                    <a:pt x="2447" y="62"/>
                  </a:cubicBezTo>
                  <a:cubicBezTo>
                    <a:pt x="2459" y="63"/>
                    <a:pt x="2472" y="63"/>
                    <a:pt x="2485" y="63"/>
                  </a:cubicBezTo>
                  <a:cubicBezTo>
                    <a:pt x="2493" y="63"/>
                    <a:pt x="2501" y="63"/>
                    <a:pt x="2510" y="64"/>
                  </a:cubicBezTo>
                  <a:cubicBezTo>
                    <a:pt x="2516" y="64"/>
                    <a:pt x="2523" y="64"/>
                    <a:pt x="2529" y="67"/>
                  </a:cubicBezTo>
                  <a:cubicBezTo>
                    <a:pt x="2531" y="67"/>
                    <a:pt x="2533" y="67"/>
                    <a:pt x="2534" y="67"/>
                  </a:cubicBezTo>
                  <a:cubicBezTo>
                    <a:pt x="2545" y="63"/>
                    <a:pt x="2556" y="64"/>
                    <a:pt x="2567" y="65"/>
                  </a:cubicBezTo>
                  <a:cubicBezTo>
                    <a:pt x="2568" y="65"/>
                    <a:pt x="2570" y="65"/>
                    <a:pt x="2571" y="66"/>
                  </a:cubicBezTo>
                  <a:cubicBezTo>
                    <a:pt x="2575" y="67"/>
                    <a:pt x="2578" y="68"/>
                    <a:pt x="2581" y="68"/>
                  </a:cubicBezTo>
                  <a:cubicBezTo>
                    <a:pt x="2586" y="68"/>
                    <a:pt x="2591" y="69"/>
                    <a:pt x="2596" y="69"/>
                  </a:cubicBezTo>
                  <a:cubicBezTo>
                    <a:pt x="2597" y="69"/>
                    <a:pt x="2598" y="70"/>
                    <a:pt x="2598" y="70"/>
                  </a:cubicBezTo>
                  <a:cubicBezTo>
                    <a:pt x="2599" y="71"/>
                    <a:pt x="2597" y="73"/>
                    <a:pt x="2596" y="74"/>
                  </a:cubicBezTo>
                  <a:cubicBezTo>
                    <a:pt x="2589" y="78"/>
                    <a:pt x="2582" y="79"/>
                    <a:pt x="2574" y="77"/>
                  </a:cubicBezTo>
                  <a:cubicBezTo>
                    <a:pt x="2571" y="76"/>
                    <a:pt x="2568" y="76"/>
                    <a:pt x="2564" y="77"/>
                  </a:cubicBezTo>
                  <a:cubicBezTo>
                    <a:pt x="2557" y="79"/>
                    <a:pt x="2550" y="79"/>
                    <a:pt x="2542" y="76"/>
                  </a:cubicBezTo>
                  <a:cubicBezTo>
                    <a:pt x="2540" y="76"/>
                    <a:pt x="2539" y="76"/>
                    <a:pt x="2537" y="76"/>
                  </a:cubicBezTo>
                  <a:cubicBezTo>
                    <a:pt x="2528" y="80"/>
                    <a:pt x="2519" y="77"/>
                    <a:pt x="2510" y="78"/>
                  </a:cubicBezTo>
                  <a:cubicBezTo>
                    <a:pt x="2507" y="78"/>
                    <a:pt x="2505" y="77"/>
                    <a:pt x="2502" y="76"/>
                  </a:cubicBezTo>
                  <a:cubicBezTo>
                    <a:pt x="2498" y="75"/>
                    <a:pt x="2494" y="75"/>
                    <a:pt x="2490" y="76"/>
                  </a:cubicBezTo>
                  <a:cubicBezTo>
                    <a:pt x="2477" y="80"/>
                    <a:pt x="2464" y="81"/>
                    <a:pt x="2451" y="76"/>
                  </a:cubicBezTo>
                  <a:cubicBezTo>
                    <a:pt x="2444" y="74"/>
                    <a:pt x="2439" y="76"/>
                    <a:pt x="2435" y="80"/>
                  </a:cubicBezTo>
                  <a:cubicBezTo>
                    <a:pt x="2434" y="80"/>
                    <a:pt x="2434" y="82"/>
                    <a:pt x="2435" y="82"/>
                  </a:cubicBezTo>
                  <a:cubicBezTo>
                    <a:pt x="2436" y="82"/>
                    <a:pt x="2438" y="83"/>
                    <a:pt x="2439" y="83"/>
                  </a:cubicBezTo>
                  <a:cubicBezTo>
                    <a:pt x="2444" y="83"/>
                    <a:pt x="2449" y="84"/>
                    <a:pt x="2454" y="83"/>
                  </a:cubicBezTo>
                  <a:cubicBezTo>
                    <a:pt x="2469" y="82"/>
                    <a:pt x="2483" y="83"/>
                    <a:pt x="2497" y="84"/>
                  </a:cubicBezTo>
                  <a:cubicBezTo>
                    <a:pt x="2500" y="84"/>
                    <a:pt x="2502" y="84"/>
                    <a:pt x="2505" y="85"/>
                  </a:cubicBezTo>
                  <a:cubicBezTo>
                    <a:pt x="2508" y="86"/>
                    <a:pt x="2511" y="86"/>
                    <a:pt x="2514" y="85"/>
                  </a:cubicBezTo>
                  <a:cubicBezTo>
                    <a:pt x="2517" y="84"/>
                    <a:pt x="2519" y="85"/>
                    <a:pt x="2522" y="86"/>
                  </a:cubicBezTo>
                  <a:cubicBezTo>
                    <a:pt x="2525" y="87"/>
                    <a:pt x="2528" y="87"/>
                    <a:pt x="2531" y="86"/>
                  </a:cubicBezTo>
                  <a:cubicBezTo>
                    <a:pt x="2538" y="84"/>
                    <a:pt x="2545" y="84"/>
                    <a:pt x="2551" y="86"/>
                  </a:cubicBezTo>
                  <a:cubicBezTo>
                    <a:pt x="2558" y="89"/>
                    <a:pt x="2566" y="89"/>
                    <a:pt x="2573" y="89"/>
                  </a:cubicBezTo>
                  <a:cubicBezTo>
                    <a:pt x="2579" y="88"/>
                    <a:pt x="2585" y="89"/>
                    <a:pt x="2590" y="92"/>
                  </a:cubicBezTo>
                  <a:cubicBezTo>
                    <a:pt x="2594" y="94"/>
                    <a:pt x="2598" y="94"/>
                    <a:pt x="2602" y="92"/>
                  </a:cubicBezTo>
                  <a:cubicBezTo>
                    <a:pt x="2603" y="91"/>
                    <a:pt x="2604" y="91"/>
                    <a:pt x="2604" y="90"/>
                  </a:cubicBezTo>
                  <a:cubicBezTo>
                    <a:pt x="2607" y="90"/>
                    <a:pt x="2609" y="90"/>
                    <a:pt x="2611" y="93"/>
                  </a:cubicBezTo>
                  <a:cubicBezTo>
                    <a:pt x="2614" y="96"/>
                    <a:pt x="2617" y="98"/>
                    <a:pt x="2622" y="98"/>
                  </a:cubicBezTo>
                  <a:cubicBezTo>
                    <a:pt x="2623" y="98"/>
                    <a:pt x="2625" y="98"/>
                    <a:pt x="2627" y="99"/>
                  </a:cubicBezTo>
                  <a:cubicBezTo>
                    <a:pt x="2628" y="99"/>
                    <a:pt x="2630" y="100"/>
                    <a:pt x="2629" y="102"/>
                  </a:cubicBezTo>
                  <a:cubicBezTo>
                    <a:pt x="2629" y="102"/>
                    <a:pt x="2628" y="103"/>
                    <a:pt x="2627" y="103"/>
                  </a:cubicBezTo>
                  <a:cubicBezTo>
                    <a:pt x="2622" y="104"/>
                    <a:pt x="2617" y="104"/>
                    <a:pt x="2613" y="105"/>
                  </a:cubicBezTo>
                  <a:cubicBezTo>
                    <a:pt x="2611" y="105"/>
                    <a:pt x="2610" y="106"/>
                    <a:pt x="2609" y="108"/>
                  </a:cubicBezTo>
                  <a:cubicBezTo>
                    <a:pt x="2608" y="109"/>
                    <a:pt x="2610" y="112"/>
                    <a:pt x="2612" y="113"/>
                  </a:cubicBezTo>
                  <a:cubicBezTo>
                    <a:pt x="2613" y="113"/>
                    <a:pt x="2614" y="114"/>
                    <a:pt x="2615" y="113"/>
                  </a:cubicBezTo>
                  <a:cubicBezTo>
                    <a:pt x="2617" y="113"/>
                    <a:pt x="2620" y="112"/>
                    <a:pt x="2622" y="111"/>
                  </a:cubicBezTo>
                  <a:cubicBezTo>
                    <a:pt x="2625" y="110"/>
                    <a:pt x="2628" y="109"/>
                    <a:pt x="2632" y="111"/>
                  </a:cubicBezTo>
                  <a:cubicBezTo>
                    <a:pt x="2633" y="112"/>
                    <a:pt x="2635" y="113"/>
                    <a:pt x="2636" y="113"/>
                  </a:cubicBezTo>
                  <a:cubicBezTo>
                    <a:pt x="2638" y="114"/>
                    <a:pt x="2639" y="115"/>
                    <a:pt x="2639" y="117"/>
                  </a:cubicBezTo>
                  <a:cubicBezTo>
                    <a:pt x="2639" y="117"/>
                    <a:pt x="2638" y="118"/>
                    <a:pt x="2637" y="118"/>
                  </a:cubicBezTo>
                  <a:cubicBezTo>
                    <a:pt x="2634" y="118"/>
                    <a:pt x="2632" y="119"/>
                    <a:pt x="2629" y="119"/>
                  </a:cubicBezTo>
                  <a:cubicBezTo>
                    <a:pt x="2611" y="118"/>
                    <a:pt x="2593" y="119"/>
                    <a:pt x="2574" y="120"/>
                  </a:cubicBezTo>
                  <a:cubicBezTo>
                    <a:pt x="2571" y="120"/>
                    <a:pt x="2567" y="121"/>
                    <a:pt x="2565" y="123"/>
                  </a:cubicBezTo>
                  <a:cubicBezTo>
                    <a:pt x="2560" y="128"/>
                    <a:pt x="2554" y="130"/>
                    <a:pt x="2547" y="130"/>
                  </a:cubicBezTo>
                  <a:cubicBezTo>
                    <a:pt x="2530" y="129"/>
                    <a:pt x="2513" y="130"/>
                    <a:pt x="2496" y="130"/>
                  </a:cubicBezTo>
                  <a:cubicBezTo>
                    <a:pt x="2494" y="130"/>
                    <a:pt x="2492" y="131"/>
                    <a:pt x="2490" y="133"/>
                  </a:cubicBezTo>
                  <a:cubicBezTo>
                    <a:pt x="2489" y="134"/>
                    <a:pt x="2489" y="135"/>
                    <a:pt x="2489" y="136"/>
                  </a:cubicBezTo>
                  <a:cubicBezTo>
                    <a:pt x="2489" y="136"/>
                    <a:pt x="2490" y="137"/>
                    <a:pt x="2491" y="137"/>
                  </a:cubicBezTo>
                  <a:cubicBezTo>
                    <a:pt x="2492" y="138"/>
                    <a:pt x="2494" y="138"/>
                    <a:pt x="2495" y="139"/>
                  </a:cubicBezTo>
                  <a:cubicBezTo>
                    <a:pt x="2505" y="140"/>
                    <a:pt x="2515" y="140"/>
                    <a:pt x="2526" y="140"/>
                  </a:cubicBezTo>
                  <a:cubicBezTo>
                    <a:pt x="2538" y="140"/>
                    <a:pt x="2551" y="140"/>
                    <a:pt x="2563" y="140"/>
                  </a:cubicBezTo>
                  <a:cubicBezTo>
                    <a:pt x="2568" y="139"/>
                    <a:pt x="2573" y="140"/>
                    <a:pt x="2578" y="141"/>
                  </a:cubicBezTo>
                  <a:cubicBezTo>
                    <a:pt x="2581" y="142"/>
                    <a:pt x="2585" y="143"/>
                    <a:pt x="2588" y="143"/>
                  </a:cubicBezTo>
                  <a:cubicBezTo>
                    <a:pt x="2598" y="143"/>
                    <a:pt x="2608" y="143"/>
                    <a:pt x="2618" y="140"/>
                  </a:cubicBezTo>
                  <a:cubicBezTo>
                    <a:pt x="2621" y="139"/>
                    <a:pt x="2625" y="139"/>
                    <a:pt x="2628" y="141"/>
                  </a:cubicBezTo>
                  <a:cubicBezTo>
                    <a:pt x="2630" y="141"/>
                    <a:pt x="2631" y="142"/>
                    <a:pt x="2631" y="144"/>
                  </a:cubicBezTo>
                  <a:cubicBezTo>
                    <a:pt x="2631" y="145"/>
                    <a:pt x="2630" y="146"/>
                    <a:pt x="2630" y="146"/>
                  </a:cubicBezTo>
                  <a:cubicBezTo>
                    <a:pt x="2630" y="147"/>
                    <a:pt x="2629" y="148"/>
                    <a:pt x="2628" y="148"/>
                  </a:cubicBezTo>
                  <a:cubicBezTo>
                    <a:pt x="2624" y="151"/>
                    <a:pt x="2620" y="154"/>
                    <a:pt x="2615" y="154"/>
                  </a:cubicBezTo>
                  <a:cubicBezTo>
                    <a:pt x="2612" y="155"/>
                    <a:pt x="2610" y="156"/>
                    <a:pt x="2608" y="157"/>
                  </a:cubicBezTo>
                  <a:cubicBezTo>
                    <a:pt x="2603" y="160"/>
                    <a:pt x="2598" y="160"/>
                    <a:pt x="2593" y="160"/>
                  </a:cubicBezTo>
                  <a:cubicBezTo>
                    <a:pt x="2591" y="160"/>
                    <a:pt x="2590" y="161"/>
                    <a:pt x="2591" y="162"/>
                  </a:cubicBezTo>
                  <a:cubicBezTo>
                    <a:pt x="2591" y="163"/>
                    <a:pt x="2592" y="164"/>
                    <a:pt x="2593" y="164"/>
                  </a:cubicBezTo>
                  <a:cubicBezTo>
                    <a:pt x="2597" y="166"/>
                    <a:pt x="2602" y="168"/>
                    <a:pt x="2607" y="168"/>
                  </a:cubicBezTo>
                  <a:cubicBezTo>
                    <a:pt x="2611" y="168"/>
                    <a:pt x="2615" y="169"/>
                    <a:pt x="2619" y="169"/>
                  </a:cubicBezTo>
                  <a:cubicBezTo>
                    <a:pt x="2621" y="169"/>
                    <a:pt x="2623" y="170"/>
                    <a:pt x="2624" y="171"/>
                  </a:cubicBezTo>
                  <a:cubicBezTo>
                    <a:pt x="2625" y="172"/>
                    <a:pt x="2624" y="174"/>
                    <a:pt x="2624" y="175"/>
                  </a:cubicBezTo>
                  <a:cubicBezTo>
                    <a:pt x="2625" y="177"/>
                    <a:pt x="2625" y="178"/>
                    <a:pt x="2627" y="179"/>
                  </a:cubicBezTo>
                  <a:cubicBezTo>
                    <a:pt x="2630" y="179"/>
                    <a:pt x="2632" y="180"/>
                    <a:pt x="2635" y="180"/>
                  </a:cubicBezTo>
                  <a:cubicBezTo>
                    <a:pt x="2636" y="181"/>
                    <a:pt x="2638" y="182"/>
                    <a:pt x="2639" y="183"/>
                  </a:cubicBezTo>
                  <a:cubicBezTo>
                    <a:pt x="2641" y="185"/>
                    <a:pt x="2642" y="188"/>
                    <a:pt x="2641" y="190"/>
                  </a:cubicBezTo>
                  <a:cubicBezTo>
                    <a:pt x="2639" y="196"/>
                    <a:pt x="2636" y="202"/>
                    <a:pt x="2633" y="208"/>
                  </a:cubicBezTo>
                  <a:cubicBezTo>
                    <a:pt x="2632" y="211"/>
                    <a:pt x="2629" y="213"/>
                    <a:pt x="2626" y="215"/>
                  </a:cubicBezTo>
                  <a:cubicBezTo>
                    <a:pt x="2624" y="216"/>
                    <a:pt x="2622" y="217"/>
                    <a:pt x="2620" y="219"/>
                  </a:cubicBezTo>
                  <a:cubicBezTo>
                    <a:pt x="2619" y="220"/>
                    <a:pt x="2619" y="222"/>
                    <a:pt x="2618" y="223"/>
                  </a:cubicBezTo>
                  <a:cubicBezTo>
                    <a:pt x="2618" y="225"/>
                    <a:pt x="2621" y="228"/>
                    <a:pt x="2623" y="229"/>
                  </a:cubicBezTo>
                  <a:cubicBezTo>
                    <a:pt x="2624" y="229"/>
                    <a:pt x="2625" y="229"/>
                    <a:pt x="2625" y="229"/>
                  </a:cubicBezTo>
                  <a:cubicBezTo>
                    <a:pt x="2630" y="229"/>
                    <a:pt x="2634" y="229"/>
                    <a:pt x="2638" y="230"/>
                  </a:cubicBezTo>
                  <a:cubicBezTo>
                    <a:pt x="2642" y="230"/>
                    <a:pt x="2646" y="230"/>
                    <a:pt x="2651" y="230"/>
                  </a:cubicBezTo>
                  <a:cubicBezTo>
                    <a:pt x="2653" y="230"/>
                    <a:pt x="2654" y="231"/>
                    <a:pt x="2654" y="233"/>
                  </a:cubicBezTo>
                  <a:cubicBezTo>
                    <a:pt x="2653" y="233"/>
                    <a:pt x="2653" y="234"/>
                    <a:pt x="2652" y="234"/>
                  </a:cubicBezTo>
                  <a:cubicBezTo>
                    <a:pt x="2647" y="237"/>
                    <a:pt x="2642" y="240"/>
                    <a:pt x="2636" y="240"/>
                  </a:cubicBezTo>
                  <a:cubicBezTo>
                    <a:pt x="2634" y="240"/>
                    <a:pt x="2632" y="240"/>
                    <a:pt x="2631" y="240"/>
                  </a:cubicBezTo>
                  <a:cubicBezTo>
                    <a:pt x="2625" y="240"/>
                    <a:pt x="2623" y="243"/>
                    <a:pt x="2623" y="248"/>
                  </a:cubicBezTo>
                  <a:cubicBezTo>
                    <a:pt x="2623" y="250"/>
                    <a:pt x="2626" y="253"/>
                    <a:pt x="2627" y="253"/>
                  </a:cubicBezTo>
                  <a:cubicBezTo>
                    <a:pt x="2636" y="254"/>
                    <a:pt x="2644" y="254"/>
                    <a:pt x="2653" y="255"/>
                  </a:cubicBezTo>
                  <a:cubicBezTo>
                    <a:pt x="2655" y="256"/>
                    <a:pt x="2657" y="257"/>
                    <a:pt x="2659" y="259"/>
                  </a:cubicBezTo>
                  <a:cubicBezTo>
                    <a:pt x="2661" y="260"/>
                    <a:pt x="2662" y="264"/>
                    <a:pt x="2660" y="265"/>
                  </a:cubicBezTo>
                  <a:cubicBezTo>
                    <a:pt x="2655" y="268"/>
                    <a:pt x="2651" y="270"/>
                    <a:pt x="2647" y="273"/>
                  </a:cubicBezTo>
                  <a:cubicBezTo>
                    <a:pt x="2645" y="274"/>
                    <a:pt x="2642" y="275"/>
                    <a:pt x="2640" y="275"/>
                  </a:cubicBezTo>
                  <a:cubicBezTo>
                    <a:pt x="2632" y="276"/>
                    <a:pt x="2625" y="276"/>
                    <a:pt x="2618" y="278"/>
                  </a:cubicBezTo>
                  <a:cubicBezTo>
                    <a:pt x="2612" y="279"/>
                    <a:pt x="2606" y="279"/>
                    <a:pt x="2600" y="279"/>
                  </a:cubicBezTo>
                  <a:cubicBezTo>
                    <a:pt x="2591" y="280"/>
                    <a:pt x="2582" y="280"/>
                    <a:pt x="2572" y="281"/>
                  </a:cubicBezTo>
                  <a:cubicBezTo>
                    <a:pt x="2572" y="281"/>
                    <a:pt x="2571" y="281"/>
                    <a:pt x="2570" y="282"/>
                  </a:cubicBezTo>
                  <a:cubicBezTo>
                    <a:pt x="2570" y="282"/>
                    <a:pt x="2570" y="283"/>
                    <a:pt x="2571" y="283"/>
                  </a:cubicBezTo>
                  <a:cubicBezTo>
                    <a:pt x="2575" y="285"/>
                    <a:pt x="2580" y="286"/>
                    <a:pt x="2583" y="291"/>
                  </a:cubicBezTo>
                  <a:cubicBezTo>
                    <a:pt x="2586" y="295"/>
                    <a:pt x="2591" y="295"/>
                    <a:pt x="2595" y="295"/>
                  </a:cubicBezTo>
                  <a:cubicBezTo>
                    <a:pt x="2596" y="295"/>
                    <a:pt x="2598" y="296"/>
                    <a:pt x="2599" y="297"/>
                  </a:cubicBezTo>
                  <a:cubicBezTo>
                    <a:pt x="2599" y="297"/>
                    <a:pt x="2598" y="299"/>
                    <a:pt x="2597" y="299"/>
                  </a:cubicBezTo>
                  <a:cubicBezTo>
                    <a:pt x="2593" y="300"/>
                    <a:pt x="2589" y="301"/>
                    <a:pt x="2585" y="303"/>
                  </a:cubicBezTo>
                  <a:cubicBezTo>
                    <a:pt x="2581" y="305"/>
                    <a:pt x="2577" y="304"/>
                    <a:pt x="2573" y="305"/>
                  </a:cubicBezTo>
                  <a:cubicBezTo>
                    <a:pt x="2572" y="305"/>
                    <a:pt x="2571" y="306"/>
                    <a:pt x="2571" y="306"/>
                  </a:cubicBezTo>
                  <a:cubicBezTo>
                    <a:pt x="2570" y="307"/>
                    <a:pt x="2570" y="309"/>
                    <a:pt x="2572" y="310"/>
                  </a:cubicBezTo>
                  <a:cubicBezTo>
                    <a:pt x="2574" y="312"/>
                    <a:pt x="2577" y="314"/>
                    <a:pt x="2580" y="316"/>
                  </a:cubicBezTo>
                  <a:cubicBezTo>
                    <a:pt x="2583" y="318"/>
                    <a:pt x="2587" y="320"/>
                    <a:pt x="2591" y="320"/>
                  </a:cubicBezTo>
                  <a:cubicBezTo>
                    <a:pt x="2597" y="320"/>
                    <a:pt x="2603" y="320"/>
                    <a:pt x="2609" y="320"/>
                  </a:cubicBezTo>
                  <a:cubicBezTo>
                    <a:pt x="2612" y="321"/>
                    <a:pt x="2614" y="320"/>
                    <a:pt x="2617" y="321"/>
                  </a:cubicBezTo>
                  <a:cubicBezTo>
                    <a:pt x="2626" y="324"/>
                    <a:pt x="2636" y="324"/>
                    <a:pt x="2646" y="326"/>
                  </a:cubicBezTo>
                  <a:cubicBezTo>
                    <a:pt x="2648" y="326"/>
                    <a:pt x="2649" y="327"/>
                    <a:pt x="2649" y="329"/>
                  </a:cubicBezTo>
                  <a:cubicBezTo>
                    <a:pt x="2649" y="329"/>
                    <a:pt x="2649" y="330"/>
                    <a:pt x="2648" y="331"/>
                  </a:cubicBezTo>
                  <a:cubicBezTo>
                    <a:pt x="2647" y="333"/>
                    <a:pt x="2645" y="334"/>
                    <a:pt x="2642" y="335"/>
                  </a:cubicBezTo>
                  <a:cubicBezTo>
                    <a:pt x="2638" y="336"/>
                    <a:pt x="2634" y="336"/>
                    <a:pt x="2630" y="336"/>
                  </a:cubicBezTo>
                  <a:cubicBezTo>
                    <a:pt x="2626" y="336"/>
                    <a:pt x="2623" y="336"/>
                    <a:pt x="2620" y="337"/>
                  </a:cubicBezTo>
                  <a:cubicBezTo>
                    <a:pt x="2612" y="340"/>
                    <a:pt x="2605" y="339"/>
                    <a:pt x="2597" y="340"/>
                  </a:cubicBezTo>
                  <a:cubicBezTo>
                    <a:pt x="2591" y="340"/>
                    <a:pt x="2584" y="340"/>
                    <a:pt x="2577" y="341"/>
                  </a:cubicBezTo>
                  <a:cubicBezTo>
                    <a:pt x="2577" y="341"/>
                    <a:pt x="2576" y="342"/>
                    <a:pt x="2575" y="342"/>
                  </a:cubicBezTo>
                  <a:cubicBezTo>
                    <a:pt x="2576" y="343"/>
                    <a:pt x="2576" y="343"/>
                    <a:pt x="2576" y="344"/>
                  </a:cubicBezTo>
                  <a:cubicBezTo>
                    <a:pt x="2578" y="344"/>
                    <a:pt x="2580" y="345"/>
                    <a:pt x="2581" y="345"/>
                  </a:cubicBezTo>
                  <a:cubicBezTo>
                    <a:pt x="2589" y="346"/>
                    <a:pt x="2598" y="345"/>
                    <a:pt x="2606" y="345"/>
                  </a:cubicBezTo>
                  <a:cubicBezTo>
                    <a:pt x="2611" y="345"/>
                    <a:pt x="2616" y="346"/>
                    <a:pt x="2621" y="346"/>
                  </a:cubicBezTo>
                  <a:cubicBezTo>
                    <a:pt x="2622" y="346"/>
                    <a:pt x="2623" y="346"/>
                    <a:pt x="2623" y="347"/>
                  </a:cubicBezTo>
                  <a:cubicBezTo>
                    <a:pt x="2624" y="348"/>
                    <a:pt x="2623" y="349"/>
                    <a:pt x="2621" y="350"/>
                  </a:cubicBezTo>
                  <a:cubicBezTo>
                    <a:pt x="2617" y="350"/>
                    <a:pt x="2613" y="350"/>
                    <a:pt x="2609" y="350"/>
                  </a:cubicBezTo>
                  <a:cubicBezTo>
                    <a:pt x="2605" y="350"/>
                    <a:pt x="2602" y="351"/>
                    <a:pt x="2599" y="352"/>
                  </a:cubicBezTo>
                  <a:cubicBezTo>
                    <a:pt x="2595" y="354"/>
                    <a:pt x="2591" y="354"/>
                    <a:pt x="2586" y="355"/>
                  </a:cubicBezTo>
                  <a:cubicBezTo>
                    <a:pt x="2579" y="355"/>
                    <a:pt x="2571" y="355"/>
                    <a:pt x="2564" y="356"/>
                  </a:cubicBezTo>
                  <a:cubicBezTo>
                    <a:pt x="2561" y="356"/>
                    <a:pt x="2559" y="356"/>
                    <a:pt x="2556" y="356"/>
                  </a:cubicBezTo>
                  <a:cubicBezTo>
                    <a:pt x="2551" y="357"/>
                    <a:pt x="2547" y="360"/>
                    <a:pt x="2542" y="360"/>
                  </a:cubicBezTo>
                  <a:cubicBezTo>
                    <a:pt x="2537" y="360"/>
                    <a:pt x="2532" y="360"/>
                    <a:pt x="2527" y="361"/>
                  </a:cubicBezTo>
                  <a:cubicBezTo>
                    <a:pt x="2526" y="362"/>
                    <a:pt x="2526" y="362"/>
                    <a:pt x="2525" y="363"/>
                  </a:cubicBezTo>
                  <a:cubicBezTo>
                    <a:pt x="2526" y="363"/>
                    <a:pt x="2526" y="364"/>
                    <a:pt x="2527" y="364"/>
                  </a:cubicBezTo>
                  <a:cubicBezTo>
                    <a:pt x="2530" y="365"/>
                    <a:pt x="2534" y="365"/>
                    <a:pt x="2537" y="365"/>
                  </a:cubicBezTo>
                  <a:cubicBezTo>
                    <a:pt x="2547" y="365"/>
                    <a:pt x="2557" y="365"/>
                    <a:pt x="2567" y="366"/>
                  </a:cubicBezTo>
                  <a:cubicBezTo>
                    <a:pt x="2568" y="367"/>
                    <a:pt x="2568" y="367"/>
                    <a:pt x="2569" y="368"/>
                  </a:cubicBezTo>
                  <a:cubicBezTo>
                    <a:pt x="2568" y="368"/>
                    <a:pt x="2568" y="369"/>
                    <a:pt x="2567" y="369"/>
                  </a:cubicBezTo>
                  <a:cubicBezTo>
                    <a:pt x="2564" y="370"/>
                    <a:pt x="2562" y="370"/>
                    <a:pt x="2559" y="370"/>
                  </a:cubicBezTo>
                  <a:cubicBezTo>
                    <a:pt x="2550" y="370"/>
                    <a:pt x="2541" y="370"/>
                    <a:pt x="2532" y="371"/>
                  </a:cubicBezTo>
                  <a:cubicBezTo>
                    <a:pt x="2531" y="371"/>
                    <a:pt x="2531" y="372"/>
                    <a:pt x="2530" y="373"/>
                  </a:cubicBezTo>
                  <a:cubicBezTo>
                    <a:pt x="2531" y="373"/>
                    <a:pt x="2531" y="374"/>
                    <a:pt x="2532" y="374"/>
                  </a:cubicBezTo>
                  <a:cubicBezTo>
                    <a:pt x="2537" y="376"/>
                    <a:pt x="2542" y="375"/>
                    <a:pt x="2547" y="378"/>
                  </a:cubicBezTo>
                  <a:cubicBezTo>
                    <a:pt x="2548" y="378"/>
                    <a:pt x="2550" y="378"/>
                    <a:pt x="2551" y="378"/>
                  </a:cubicBezTo>
                  <a:cubicBezTo>
                    <a:pt x="2555" y="376"/>
                    <a:pt x="2559" y="375"/>
                    <a:pt x="2564" y="375"/>
                  </a:cubicBezTo>
                  <a:cubicBezTo>
                    <a:pt x="2569" y="375"/>
                    <a:pt x="2574" y="375"/>
                    <a:pt x="2579" y="375"/>
                  </a:cubicBezTo>
                  <a:cubicBezTo>
                    <a:pt x="2584" y="375"/>
                    <a:pt x="2589" y="375"/>
                    <a:pt x="2593" y="378"/>
                  </a:cubicBezTo>
                  <a:cubicBezTo>
                    <a:pt x="2594" y="379"/>
                    <a:pt x="2596" y="380"/>
                    <a:pt x="2598" y="380"/>
                  </a:cubicBezTo>
                  <a:cubicBezTo>
                    <a:pt x="2602" y="381"/>
                    <a:pt x="2606" y="383"/>
                    <a:pt x="2609" y="385"/>
                  </a:cubicBezTo>
                  <a:cubicBezTo>
                    <a:pt x="2618" y="389"/>
                    <a:pt x="2626" y="391"/>
                    <a:pt x="2636" y="391"/>
                  </a:cubicBezTo>
                  <a:cubicBezTo>
                    <a:pt x="2638" y="391"/>
                    <a:pt x="2639" y="393"/>
                    <a:pt x="2638" y="394"/>
                  </a:cubicBezTo>
                  <a:cubicBezTo>
                    <a:pt x="2638" y="394"/>
                    <a:pt x="2637" y="395"/>
                    <a:pt x="2636" y="395"/>
                  </a:cubicBezTo>
                  <a:cubicBezTo>
                    <a:pt x="2623" y="395"/>
                    <a:pt x="2609" y="396"/>
                    <a:pt x="2596" y="396"/>
                  </a:cubicBezTo>
                  <a:cubicBezTo>
                    <a:pt x="2590" y="397"/>
                    <a:pt x="2584" y="397"/>
                    <a:pt x="2578" y="399"/>
                  </a:cubicBezTo>
                  <a:cubicBezTo>
                    <a:pt x="2576" y="400"/>
                    <a:pt x="2573" y="400"/>
                    <a:pt x="2571" y="399"/>
                  </a:cubicBezTo>
                  <a:cubicBezTo>
                    <a:pt x="2567" y="398"/>
                    <a:pt x="2563" y="398"/>
                    <a:pt x="2559" y="399"/>
                  </a:cubicBezTo>
                  <a:cubicBezTo>
                    <a:pt x="2555" y="400"/>
                    <a:pt x="2550" y="400"/>
                    <a:pt x="2546" y="400"/>
                  </a:cubicBezTo>
                  <a:cubicBezTo>
                    <a:pt x="2539" y="401"/>
                    <a:pt x="2531" y="401"/>
                    <a:pt x="2524" y="401"/>
                  </a:cubicBezTo>
                  <a:cubicBezTo>
                    <a:pt x="2520" y="401"/>
                    <a:pt x="2517" y="401"/>
                    <a:pt x="2514" y="402"/>
                  </a:cubicBezTo>
                  <a:cubicBezTo>
                    <a:pt x="2506" y="406"/>
                    <a:pt x="2497" y="406"/>
                    <a:pt x="2489" y="406"/>
                  </a:cubicBezTo>
                  <a:cubicBezTo>
                    <a:pt x="2484" y="407"/>
                    <a:pt x="2479" y="409"/>
                    <a:pt x="2475" y="412"/>
                  </a:cubicBezTo>
                  <a:cubicBezTo>
                    <a:pt x="2475" y="412"/>
                    <a:pt x="2475" y="413"/>
                    <a:pt x="2475" y="414"/>
                  </a:cubicBezTo>
                  <a:cubicBezTo>
                    <a:pt x="2475" y="414"/>
                    <a:pt x="2476" y="414"/>
                    <a:pt x="2477" y="414"/>
                  </a:cubicBezTo>
                  <a:cubicBezTo>
                    <a:pt x="2490" y="414"/>
                    <a:pt x="2502" y="415"/>
                    <a:pt x="2515" y="414"/>
                  </a:cubicBezTo>
                  <a:cubicBezTo>
                    <a:pt x="2518" y="414"/>
                    <a:pt x="2522" y="414"/>
                    <a:pt x="2525" y="413"/>
                  </a:cubicBezTo>
                  <a:cubicBezTo>
                    <a:pt x="2531" y="412"/>
                    <a:pt x="2536" y="411"/>
                    <a:pt x="2542" y="411"/>
                  </a:cubicBezTo>
                  <a:cubicBezTo>
                    <a:pt x="2553" y="411"/>
                    <a:pt x="2564" y="411"/>
                    <a:pt x="2575" y="410"/>
                  </a:cubicBezTo>
                  <a:cubicBezTo>
                    <a:pt x="2583" y="410"/>
                    <a:pt x="2592" y="411"/>
                    <a:pt x="2600" y="414"/>
                  </a:cubicBezTo>
                  <a:cubicBezTo>
                    <a:pt x="2603" y="415"/>
                    <a:pt x="2606" y="414"/>
                    <a:pt x="2610" y="414"/>
                  </a:cubicBezTo>
                  <a:cubicBezTo>
                    <a:pt x="2616" y="414"/>
                    <a:pt x="2621" y="414"/>
                    <a:pt x="2627" y="416"/>
                  </a:cubicBezTo>
                  <a:cubicBezTo>
                    <a:pt x="2629" y="417"/>
                    <a:pt x="2630" y="418"/>
                    <a:pt x="2630" y="420"/>
                  </a:cubicBezTo>
                  <a:cubicBezTo>
                    <a:pt x="2631" y="422"/>
                    <a:pt x="2630" y="423"/>
                    <a:pt x="2628" y="424"/>
                  </a:cubicBezTo>
                  <a:cubicBezTo>
                    <a:pt x="2626" y="424"/>
                    <a:pt x="2625" y="425"/>
                    <a:pt x="2623" y="425"/>
                  </a:cubicBezTo>
                  <a:cubicBezTo>
                    <a:pt x="2618" y="425"/>
                    <a:pt x="2613" y="426"/>
                    <a:pt x="2608" y="426"/>
                  </a:cubicBezTo>
                  <a:cubicBezTo>
                    <a:pt x="2603" y="426"/>
                    <a:pt x="2598" y="428"/>
                    <a:pt x="2594" y="429"/>
                  </a:cubicBezTo>
                  <a:cubicBezTo>
                    <a:pt x="2592" y="429"/>
                    <a:pt x="2590" y="429"/>
                    <a:pt x="2589" y="429"/>
                  </a:cubicBezTo>
                  <a:cubicBezTo>
                    <a:pt x="2586" y="428"/>
                    <a:pt x="2584" y="428"/>
                    <a:pt x="2581" y="429"/>
                  </a:cubicBezTo>
                  <a:cubicBezTo>
                    <a:pt x="2575" y="431"/>
                    <a:pt x="2568" y="431"/>
                    <a:pt x="2561" y="431"/>
                  </a:cubicBezTo>
                  <a:cubicBezTo>
                    <a:pt x="2555" y="431"/>
                    <a:pt x="2550" y="431"/>
                    <a:pt x="2544" y="431"/>
                  </a:cubicBezTo>
                  <a:cubicBezTo>
                    <a:pt x="2542" y="431"/>
                    <a:pt x="2541" y="432"/>
                    <a:pt x="2539" y="433"/>
                  </a:cubicBezTo>
                  <a:cubicBezTo>
                    <a:pt x="2538" y="434"/>
                    <a:pt x="2536" y="435"/>
                    <a:pt x="2535" y="435"/>
                  </a:cubicBezTo>
                  <a:cubicBezTo>
                    <a:pt x="2531" y="439"/>
                    <a:pt x="2526" y="440"/>
                    <a:pt x="2521" y="440"/>
                  </a:cubicBezTo>
                  <a:cubicBezTo>
                    <a:pt x="2507" y="440"/>
                    <a:pt x="2494" y="441"/>
                    <a:pt x="2480" y="441"/>
                  </a:cubicBezTo>
                  <a:cubicBezTo>
                    <a:pt x="2478" y="441"/>
                    <a:pt x="2475" y="442"/>
                    <a:pt x="2473" y="443"/>
                  </a:cubicBezTo>
                  <a:cubicBezTo>
                    <a:pt x="2468" y="445"/>
                    <a:pt x="2462" y="446"/>
                    <a:pt x="2456" y="446"/>
                  </a:cubicBezTo>
                  <a:cubicBezTo>
                    <a:pt x="2451" y="446"/>
                    <a:pt x="2446" y="446"/>
                    <a:pt x="2441" y="446"/>
                  </a:cubicBezTo>
                  <a:cubicBezTo>
                    <a:pt x="2438" y="447"/>
                    <a:pt x="2436" y="447"/>
                    <a:pt x="2434" y="448"/>
                  </a:cubicBezTo>
                  <a:cubicBezTo>
                    <a:pt x="2428" y="449"/>
                    <a:pt x="2422" y="451"/>
                    <a:pt x="2417" y="453"/>
                  </a:cubicBezTo>
                  <a:cubicBezTo>
                    <a:pt x="2412" y="455"/>
                    <a:pt x="2407" y="456"/>
                    <a:pt x="2402" y="456"/>
                  </a:cubicBezTo>
                  <a:cubicBezTo>
                    <a:pt x="2398" y="455"/>
                    <a:pt x="2394" y="457"/>
                    <a:pt x="2390" y="459"/>
                  </a:cubicBezTo>
                  <a:cubicBezTo>
                    <a:pt x="2388" y="460"/>
                    <a:pt x="2385" y="460"/>
                    <a:pt x="2383" y="461"/>
                  </a:cubicBezTo>
                  <a:cubicBezTo>
                    <a:pt x="2374" y="461"/>
                    <a:pt x="2364" y="461"/>
                    <a:pt x="2356" y="465"/>
                  </a:cubicBezTo>
                  <a:cubicBezTo>
                    <a:pt x="2351" y="466"/>
                    <a:pt x="2346" y="466"/>
                    <a:pt x="2341" y="467"/>
                  </a:cubicBezTo>
                  <a:cubicBezTo>
                    <a:pt x="2339" y="467"/>
                    <a:pt x="2338" y="468"/>
                    <a:pt x="2336" y="469"/>
                  </a:cubicBezTo>
                  <a:cubicBezTo>
                    <a:pt x="2334" y="470"/>
                    <a:pt x="2333" y="471"/>
                    <a:pt x="2333" y="473"/>
                  </a:cubicBezTo>
                  <a:cubicBezTo>
                    <a:pt x="2333" y="474"/>
                    <a:pt x="2334" y="475"/>
                    <a:pt x="2336" y="476"/>
                  </a:cubicBezTo>
                  <a:cubicBezTo>
                    <a:pt x="2339" y="476"/>
                    <a:pt x="2341" y="476"/>
                    <a:pt x="2344" y="476"/>
                  </a:cubicBezTo>
                  <a:cubicBezTo>
                    <a:pt x="2346" y="477"/>
                    <a:pt x="2347" y="477"/>
                    <a:pt x="2347" y="479"/>
                  </a:cubicBezTo>
                  <a:cubicBezTo>
                    <a:pt x="2347" y="479"/>
                    <a:pt x="2345" y="480"/>
                    <a:pt x="2345" y="480"/>
                  </a:cubicBezTo>
                  <a:cubicBezTo>
                    <a:pt x="2342" y="480"/>
                    <a:pt x="2340" y="481"/>
                    <a:pt x="2337" y="481"/>
                  </a:cubicBezTo>
                  <a:cubicBezTo>
                    <a:pt x="2336" y="481"/>
                    <a:pt x="2334" y="482"/>
                    <a:pt x="2333" y="483"/>
                  </a:cubicBezTo>
                  <a:cubicBezTo>
                    <a:pt x="2333" y="485"/>
                    <a:pt x="2334" y="486"/>
                    <a:pt x="2335" y="487"/>
                  </a:cubicBezTo>
                  <a:cubicBezTo>
                    <a:pt x="2337" y="488"/>
                    <a:pt x="2338" y="489"/>
                    <a:pt x="2340" y="490"/>
                  </a:cubicBezTo>
                  <a:cubicBezTo>
                    <a:pt x="2342" y="490"/>
                    <a:pt x="2345" y="491"/>
                    <a:pt x="2347" y="491"/>
                  </a:cubicBezTo>
                  <a:cubicBezTo>
                    <a:pt x="2357" y="491"/>
                    <a:pt x="2367" y="492"/>
                    <a:pt x="2377" y="492"/>
                  </a:cubicBezTo>
                  <a:cubicBezTo>
                    <a:pt x="2383" y="492"/>
                    <a:pt x="2387" y="493"/>
                    <a:pt x="2392" y="494"/>
                  </a:cubicBezTo>
                  <a:cubicBezTo>
                    <a:pt x="2396" y="495"/>
                    <a:pt x="2399" y="495"/>
                    <a:pt x="2402" y="495"/>
                  </a:cubicBezTo>
                  <a:cubicBezTo>
                    <a:pt x="2421" y="495"/>
                    <a:pt x="2439" y="495"/>
                    <a:pt x="2458" y="496"/>
                  </a:cubicBezTo>
                  <a:cubicBezTo>
                    <a:pt x="2462" y="496"/>
                    <a:pt x="2466" y="496"/>
                    <a:pt x="2470" y="496"/>
                  </a:cubicBezTo>
                  <a:cubicBezTo>
                    <a:pt x="2473" y="496"/>
                    <a:pt x="2475" y="497"/>
                    <a:pt x="2477" y="499"/>
                  </a:cubicBezTo>
                  <a:cubicBezTo>
                    <a:pt x="2478" y="500"/>
                    <a:pt x="2480" y="501"/>
                    <a:pt x="2481" y="501"/>
                  </a:cubicBezTo>
                  <a:cubicBezTo>
                    <a:pt x="2481" y="501"/>
                    <a:pt x="2481" y="501"/>
                    <a:pt x="2481" y="501"/>
                  </a:cubicBezTo>
                  <a:cubicBezTo>
                    <a:pt x="2480" y="505"/>
                    <a:pt x="2477" y="506"/>
                    <a:pt x="2474" y="508"/>
                  </a:cubicBezTo>
                  <a:cubicBezTo>
                    <a:pt x="2472" y="510"/>
                    <a:pt x="2472" y="513"/>
                    <a:pt x="2474" y="515"/>
                  </a:cubicBezTo>
                  <a:cubicBezTo>
                    <a:pt x="2475" y="516"/>
                    <a:pt x="2476" y="517"/>
                    <a:pt x="2478" y="518"/>
                  </a:cubicBezTo>
                  <a:cubicBezTo>
                    <a:pt x="2478" y="518"/>
                    <a:pt x="2478" y="520"/>
                    <a:pt x="2478" y="520"/>
                  </a:cubicBezTo>
                  <a:cubicBezTo>
                    <a:pt x="2474" y="522"/>
                    <a:pt x="2468" y="523"/>
                    <a:pt x="2464" y="524"/>
                  </a:cubicBezTo>
                  <a:cubicBezTo>
                    <a:pt x="2460" y="526"/>
                    <a:pt x="2455" y="526"/>
                    <a:pt x="2451" y="527"/>
                  </a:cubicBezTo>
                  <a:cubicBezTo>
                    <a:pt x="2451" y="527"/>
                    <a:pt x="2450" y="527"/>
                    <a:pt x="2450" y="528"/>
                  </a:cubicBezTo>
                  <a:cubicBezTo>
                    <a:pt x="2449" y="529"/>
                    <a:pt x="2450" y="530"/>
                    <a:pt x="2452" y="531"/>
                  </a:cubicBezTo>
                  <a:cubicBezTo>
                    <a:pt x="2454" y="531"/>
                    <a:pt x="2456" y="531"/>
                    <a:pt x="2457" y="531"/>
                  </a:cubicBezTo>
                  <a:cubicBezTo>
                    <a:pt x="2458" y="531"/>
                    <a:pt x="2459" y="531"/>
                    <a:pt x="2460" y="531"/>
                  </a:cubicBezTo>
                  <a:cubicBezTo>
                    <a:pt x="2469" y="531"/>
                    <a:pt x="2478" y="534"/>
                    <a:pt x="2487" y="537"/>
                  </a:cubicBezTo>
                  <a:cubicBezTo>
                    <a:pt x="2487" y="537"/>
                    <a:pt x="2488" y="538"/>
                    <a:pt x="2488" y="539"/>
                  </a:cubicBezTo>
                  <a:cubicBezTo>
                    <a:pt x="2488" y="539"/>
                    <a:pt x="2488" y="540"/>
                    <a:pt x="2487" y="540"/>
                  </a:cubicBezTo>
                  <a:cubicBezTo>
                    <a:pt x="2483" y="543"/>
                    <a:pt x="2478" y="543"/>
                    <a:pt x="2473" y="545"/>
                  </a:cubicBezTo>
                  <a:cubicBezTo>
                    <a:pt x="2470" y="546"/>
                    <a:pt x="2466" y="546"/>
                    <a:pt x="2463" y="546"/>
                  </a:cubicBezTo>
                  <a:cubicBezTo>
                    <a:pt x="2439" y="546"/>
                    <a:pt x="2416" y="547"/>
                    <a:pt x="2392" y="547"/>
                  </a:cubicBezTo>
                  <a:cubicBezTo>
                    <a:pt x="2390" y="548"/>
                    <a:pt x="2389" y="549"/>
                    <a:pt x="2389" y="549"/>
                  </a:cubicBezTo>
                  <a:cubicBezTo>
                    <a:pt x="2390" y="550"/>
                    <a:pt x="2391" y="551"/>
                    <a:pt x="2391" y="551"/>
                  </a:cubicBezTo>
                  <a:cubicBezTo>
                    <a:pt x="2394" y="551"/>
                    <a:pt x="2396" y="551"/>
                    <a:pt x="2399" y="551"/>
                  </a:cubicBezTo>
                  <a:cubicBezTo>
                    <a:pt x="2406" y="552"/>
                    <a:pt x="2414" y="552"/>
                    <a:pt x="2422" y="552"/>
                  </a:cubicBezTo>
                  <a:cubicBezTo>
                    <a:pt x="2427" y="552"/>
                    <a:pt x="2431" y="554"/>
                    <a:pt x="2435" y="558"/>
                  </a:cubicBezTo>
                  <a:cubicBezTo>
                    <a:pt x="2435" y="558"/>
                    <a:pt x="2436" y="559"/>
                    <a:pt x="2437" y="560"/>
                  </a:cubicBezTo>
                  <a:cubicBezTo>
                    <a:pt x="2437" y="561"/>
                    <a:pt x="2438" y="562"/>
                    <a:pt x="2439" y="564"/>
                  </a:cubicBezTo>
                  <a:cubicBezTo>
                    <a:pt x="2439" y="565"/>
                    <a:pt x="2436" y="569"/>
                    <a:pt x="2434" y="569"/>
                  </a:cubicBezTo>
                  <a:cubicBezTo>
                    <a:pt x="2432" y="570"/>
                    <a:pt x="2429" y="571"/>
                    <a:pt x="2427" y="571"/>
                  </a:cubicBezTo>
                  <a:cubicBezTo>
                    <a:pt x="2408" y="571"/>
                    <a:pt x="2390" y="572"/>
                    <a:pt x="2372" y="572"/>
                  </a:cubicBezTo>
                  <a:cubicBezTo>
                    <a:pt x="2343" y="572"/>
                    <a:pt x="2315" y="571"/>
                    <a:pt x="2286" y="571"/>
                  </a:cubicBezTo>
                  <a:cubicBezTo>
                    <a:pt x="2278" y="571"/>
                    <a:pt x="2269" y="572"/>
                    <a:pt x="2261" y="572"/>
                  </a:cubicBezTo>
                  <a:cubicBezTo>
                    <a:pt x="2260" y="572"/>
                    <a:pt x="2259" y="573"/>
                    <a:pt x="2259" y="573"/>
                  </a:cubicBezTo>
                  <a:cubicBezTo>
                    <a:pt x="2258" y="574"/>
                    <a:pt x="2259" y="575"/>
                    <a:pt x="2262" y="575"/>
                  </a:cubicBezTo>
                  <a:cubicBezTo>
                    <a:pt x="2269" y="576"/>
                    <a:pt x="2277" y="577"/>
                    <a:pt x="2284" y="577"/>
                  </a:cubicBezTo>
                  <a:cubicBezTo>
                    <a:pt x="2287" y="576"/>
                    <a:pt x="2291" y="577"/>
                    <a:pt x="2294" y="578"/>
                  </a:cubicBezTo>
                  <a:cubicBezTo>
                    <a:pt x="2298" y="580"/>
                    <a:pt x="2302" y="581"/>
                    <a:pt x="2306" y="581"/>
                  </a:cubicBezTo>
                  <a:cubicBezTo>
                    <a:pt x="2318" y="581"/>
                    <a:pt x="2330" y="581"/>
                    <a:pt x="2341" y="582"/>
                  </a:cubicBezTo>
                  <a:cubicBezTo>
                    <a:pt x="2349" y="582"/>
                    <a:pt x="2356" y="582"/>
                    <a:pt x="2363" y="585"/>
                  </a:cubicBezTo>
                  <a:cubicBezTo>
                    <a:pt x="2366" y="586"/>
                    <a:pt x="2368" y="585"/>
                    <a:pt x="2371" y="584"/>
                  </a:cubicBezTo>
                  <a:cubicBezTo>
                    <a:pt x="2374" y="583"/>
                    <a:pt x="2377" y="583"/>
                    <a:pt x="2381" y="584"/>
                  </a:cubicBezTo>
                  <a:cubicBezTo>
                    <a:pt x="2384" y="585"/>
                    <a:pt x="2387" y="586"/>
                    <a:pt x="2390" y="586"/>
                  </a:cubicBezTo>
                  <a:cubicBezTo>
                    <a:pt x="2400" y="587"/>
                    <a:pt x="2410" y="587"/>
                    <a:pt x="2420" y="587"/>
                  </a:cubicBezTo>
                  <a:cubicBezTo>
                    <a:pt x="2421" y="587"/>
                    <a:pt x="2422" y="588"/>
                    <a:pt x="2422" y="589"/>
                  </a:cubicBezTo>
                  <a:cubicBezTo>
                    <a:pt x="2423" y="590"/>
                    <a:pt x="2421" y="591"/>
                    <a:pt x="2419" y="591"/>
                  </a:cubicBezTo>
                  <a:cubicBezTo>
                    <a:pt x="2408" y="592"/>
                    <a:pt x="2396" y="592"/>
                    <a:pt x="2384" y="592"/>
                  </a:cubicBezTo>
                  <a:cubicBezTo>
                    <a:pt x="2358" y="592"/>
                    <a:pt x="2332" y="592"/>
                    <a:pt x="2306" y="591"/>
                  </a:cubicBezTo>
                  <a:cubicBezTo>
                    <a:pt x="2298" y="591"/>
                    <a:pt x="2289" y="592"/>
                    <a:pt x="2281" y="592"/>
                  </a:cubicBezTo>
                  <a:cubicBezTo>
                    <a:pt x="2279" y="592"/>
                    <a:pt x="2278" y="594"/>
                    <a:pt x="2278" y="595"/>
                  </a:cubicBezTo>
                  <a:cubicBezTo>
                    <a:pt x="2278" y="596"/>
                    <a:pt x="2279" y="597"/>
                    <a:pt x="2279" y="597"/>
                  </a:cubicBezTo>
                  <a:cubicBezTo>
                    <a:pt x="2281" y="600"/>
                    <a:pt x="2285" y="601"/>
                    <a:pt x="2288" y="601"/>
                  </a:cubicBezTo>
                  <a:cubicBezTo>
                    <a:pt x="2290" y="601"/>
                    <a:pt x="2293" y="600"/>
                    <a:pt x="2295" y="599"/>
                  </a:cubicBezTo>
                  <a:cubicBezTo>
                    <a:pt x="2299" y="598"/>
                    <a:pt x="2302" y="598"/>
                    <a:pt x="2305" y="599"/>
                  </a:cubicBezTo>
                  <a:cubicBezTo>
                    <a:pt x="2309" y="601"/>
                    <a:pt x="2313" y="600"/>
                    <a:pt x="2317" y="598"/>
                  </a:cubicBezTo>
                  <a:cubicBezTo>
                    <a:pt x="2320" y="597"/>
                    <a:pt x="2324" y="597"/>
                    <a:pt x="2327" y="598"/>
                  </a:cubicBezTo>
                  <a:cubicBezTo>
                    <a:pt x="2335" y="601"/>
                    <a:pt x="2343" y="602"/>
                    <a:pt x="2351" y="603"/>
                  </a:cubicBezTo>
                  <a:cubicBezTo>
                    <a:pt x="2354" y="603"/>
                    <a:pt x="2356" y="605"/>
                    <a:pt x="2357" y="607"/>
                  </a:cubicBezTo>
                  <a:cubicBezTo>
                    <a:pt x="2359" y="609"/>
                    <a:pt x="2358" y="610"/>
                    <a:pt x="2356" y="611"/>
                  </a:cubicBezTo>
                  <a:cubicBezTo>
                    <a:pt x="2353" y="612"/>
                    <a:pt x="2351" y="612"/>
                    <a:pt x="2348" y="612"/>
                  </a:cubicBezTo>
                  <a:cubicBezTo>
                    <a:pt x="2338" y="612"/>
                    <a:pt x="2328" y="612"/>
                    <a:pt x="2318" y="612"/>
                  </a:cubicBezTo>
                  <a:cubicBezTo>
                    <a:pt x="2316" y="612"/>
                    <a:pt x="2313" y="612"/>
                    <a:pt x="2311" y="613"/>
                  </a:cubicBezTo>
                  <a:cubicBezTo>
                    <a:pt x="2310" y="613"/>
                    <a:pt x="2309" y="614"/>
                    <a:pt x="2309" y="614"/>
                  </a:cubicBezTo>
                  <a:cubicBezTo>
                    <a:pt x="2309" y="614"/>
                    <a:pt x="2309" y="615"/>
                    <a:pt x="2310" y="615"/>
                  </a:cubicBezTo>
                  <a:cubicBezTo>
                    <a:pt x="2313" y="617"/>
                    <a:pt x="2316" y="617"/>
                    <a:pt x="2320" y="617"/>
                  </a:cubicBezTo>
                  <a:cubicBezTo>
                    <a:pt x="2331" y="617"/>
                    <a:pt x="2343" y="616"/>
                    <a:pt x="2355" y="617"/>
                  </a:cubicBezTo>
                  <a:cubicBezTo>
                    <a:pt x="2357" y="617"/>
                    <a:pt x="2358" y="619"/>
                    <a:pt x="2358" y="620"/>
                  </a:cubicBezTo>
                  <a:cubicBezTo>
                    <a:pt x="2358" y="622"/>
                    <a:pt x="2358" y="624"/>
                    <a:pt x="2359" y="625"/>
                  </a:cubicBezTo>
                  <a:cubicBezTo>
                    <a:pt x="2360" y="626"/>
                    <a:pt x="2362" y="626"/>
                    <a:pt x="2364" y="626"/>
                  </a:cubicBezTo>
                  <a:cubicBezTo>
                    <a:pt x="2372" y="626"/>
                    <a:pt x="2381" y="627"/>
                    <a:pt x="2389" y="627"/>
                  </a:cubicBezTo>
                  <a:cubicBezTo>
                    <a:pt x="2392" y="627"/>
                    <a:pt x="2396" y="628"/>
                    <a:pt x="2399" y="629"/>
                  </a:cubicBezTo>
                  <a:cubicBezTo>
                    <a:pt x="2403" y="630"/>
                    <a:pt x="2407" y="631"/>
                    <a:pt x="2411" y="631"/>
                  </a:cubicBezTo>
                  <a:cubicBezTo>
                    <a:pt x="2420" y="631"/>
                    <a:pt x="2430" y="632"/>
                    <a:pt x="2439" y="632"/>
                  </a:cubicBezTo>
                  <a:cubicBezTo>
                    <a:pt x="2441" y="632"/>
                    <a:pt x="2444" y="632"/>
                    <a:pt x="2446" y="633"/>
                  </a:cubicBezTo>
                  <a:cubicBezTo>
                    <a:pt x="2457" y="638"/>
                    <a:pt x="2469" y="636"/>
                    <a:pt x="2481" y="638"/>
                  </a:cubicBezTo>
                  <a:cubicBezTo>
                    <a:pt x="2483" y="638"/>
                    <a:pt x="2484" y="639"/>
                    <a:pt x="2483" y="641"/>
                  </a:cubicBezTo>
                  <a:cubicBezTo>
                    <a:pt x="2483" y="641"/>
                    <a:pt x="2483" y="642"/>
                    <a:pt x="2482" y="643"/>
                  </a:cubicBezTo>
                  <a:cubicBezTo>
                    <a:pt x="2479" y="646"/>
                    <a:pt x="2475" y="647"/>
                    <a:pt x="2471" y="648"/>
                  </a:cubicBezTo>
                  <a:cubicBezTo>
                    <a:pt x="2469" y="648"/>
                    <a:pt x="2468" y="649"/>
                    <a:pt x="2469" y="652"/>
                  </a:cubicBezTo>
                  <a:cubicBezTo>
                    <a:pt x="2470" y="654"/>
                    <a:pt x="2469" y="656"/>
                    <a:pt x="2466" y="658"/>
                  </a:cubicBezTo>
                  <a:cubicBezTo>
                    <a:pt x="2466" y="658"/>
                    <a:pt x="2465" y="659"/>
                    <a:pt x="2465" y="659"/>
                  </a:cubicBezTo>
                  <a:cubicBezTo>
                    <a:pt x="2464" y="661"/>
                    <a:pt x="2465" y="662"/>
                    <a:pt x="2468" y="662"/>
                  </a:cubicBezTo>
                  <a:cubicBezTo>
                    <a:pt x="2470" y="662"/>
                    <a:pt x="2473" y="662"/>
                    <a:pt x="2475" y="663"/>
                  </a:cubicBezTo>
                  <a:cubicBezTo>
                    <a:pt x="2476" y="663"/>
                    <a:pt x="2477" y="663"/>
                    <a:pt x="2477" y="664"/>
                  </a:cubicBezTo>
                  <a:cubicBezTo>
                    <a:pt x="2478" y="665"/>
                    <a:pt x="2477" y="666"/>
                    <a:pt x="2475" y="666"/>
                  </a:cubicBezTo>
                  <a:cubicBezTo>
                    <a:pt x="2464" y="668"/>
                    <a:pt x="2453" y="667"/>
                    <a:pt x="2442" y="667"/>
                  </a:cubicBezTo>
                  <a:cubicBezTo>
                    <a:pt x="2438" y="667"/>
                    <a:pt x="2434" y="668"/>
                    <a:pt x="2430" y="670"/>
                  </a:cubicBezTo>
                  <a:cubicBezTo>
                    <a:pt x="2428" y="671"/>
                    <a:pt x="2425" y="671"/>
                    <a:pt x="2423" y="670"/>
                  </a:cubicBezTo>
                  <a:cubicBezTo>
                    <a:pt x="2419" y="669"/>
                    <a:pt x="2415" y="668"/>
                    <a:pt x="2411" y="668"/>
                  </a:cubicBezTo>
                  <a:cubicBezTo>
                    <a:pt x="2408" y="668"/>
                    <a:pt x="2406" y="668"/>
                    <a:pt x="2403" y="668"/>
                  </a:cubicBezTo>
                  <a:cubicBezTo>
                    <a:pt x="2365" y="668"/>
                    <a:pt x="2328" y="668"/>
                    <a:pt x="2290" y="667"/>
                  </a:cubicBezTo>
                  <a:cubicBezTo>
                    <a:pt x="2286" y="667"/>
                    <a:pt x="2282" y="668"/>
                    <a:pt x="2277" y="668"/>
                  </a:cubicBezTo>
                  <a:cubicBezTo>
                    <a:pt x="2275" y="668"/>
                    <a:pt x="2274" y="669"/>
                    <a:pt x="2274" y="670"/>
                  </a:cubicBezTo>
                  <a:cubicBezTo>
                    <a:pt x="2274" y="670"/>
                    <a:pt x="2275" y="671"/>
                    <a:pt x="2276" y="671"/>
                  </a:cubicBezTo>
                  <a:cubicBezTo>
                    <a:pt x="2278" y="671"/>
                    <a:pt x="2281" y="671"/>
                    <a:pt x="2283" y="671"/>
                  </a:cubicBezTo>
                  <a:cubicBezTo>
                    <a:pt x="2307" y="672"/>
                    <a:pt x="2330" y="672"/>
                    <a:pt x="2354" y="672"/>
                  </a:cubicBezTo>
                  <a:cubicBezTo>
                    <a:pt x="2358" y="672"/>
                    <a:pt x="2362" y="672"/>
                    <a:pt x="2366" y="672"/>
                  </a:cubicBezTo>
                  <a:cubicBezTo>
                    <a:pt x="2369" y="672"/>
                    <a:pt x="2371" y="672"/>
                    <a:pt x="2374" y="673"/>
                  </a:cubicBezTo>
                  <a:cubicBezTo>
                    <a:pt x="2378" y="675"/>
                    <a:pt x="2382" y="676"/>
                    <a:pt x="2386" y="676"/>
                  </a:cubicBezTo>
                  <a:cubicBezTo>
                    <a:pt x="2396" y="676"/>
                    <a:pt x="2406" y="676"/>
                    <a:pt x="2416" y="677"/>
                  </a:cubicBezTo>
                  <a:cubicBezTo>
                    <a:pt x="2423" y="677"/>
                    <a:pt x="2429" y="677"/>
                    <a:pt x="2436" y="677"/>
                  </a:cubicBezTo>
                  <a:cubicBezTo>
                    <a:pt x="2439" y="677"/>
                    <a:pt x="2441" y="678"/>
                    <a:pt x="2443" y="679"/>
                  </a:cubicBezTo>
                  <a:cubicBezTo>
                    <a:pt x="2448" y="681"/>
                    <a:pt x="2453" y="682"/>
                    <a:pt x="2458" y="682"/>
                  </a:cubicBezTo>
                  <a:cubicBezTo>
                    <a:pt x="2465" y="683"/>
                    <a:pt x="2471" y="683"/>
                    <a:pt x="2478" y="685"/>
                  </a:cubicBezTo>
                  <a:cubicBezTo>
                    <a:pt x="2481" y="686"/>
                    <a:pt x="2484" y="686"/>
                    <a:pt x="2488" y="686"/>
                  </a:cubicBezTo>
                  <a:cubicBezTo>
                    <a:pt x="2501" y="686"/>
                    <a:pt x="2515" y="687"/>
                    <a:pt x="2528" y="687"/>
                  </a:cubicBezTo>
                  <a:cubicBezTo>
                    <a:pt x="2531" y="687"/>
                    <a:pt x="2533" y="687"/>
                    <a:pt x="2536" y="688"/>
                  </a:cubicBezTo>
                  <a:cubicBezTo>
                    <a:pt x="2536" y="688"/>
                    <a:pt x="2537" y="688"/>
                    <a:pt x="2538" y="689"/>
                  </a:cubicBezTo>
                  <a:cubicBezTo>
                    <a:pt x="2538" y="690"/>
                    <a:pt x="2537" y="691"/>
                    <a:pt x="2535" y="692"/>
                  </a:cubicBezTo>
                  <a:cubicBezTo>
                    <a:pt x="2533" y="692"/>
                    <a:pt x="2530" y="692"/>
                    <a:pt x="2529" y="695"/>
                  </a:cubicBezTo>
                  <a:cubicBezTo>
                    <a:pt x="2528" y="696"/>
                    <a:pt x="2530" y="698"/>
                    <a:pt x="2531" y="699"/>
                  </a:cubicBezTo>
                  <a:cubicBezTo>
                    <a:pt x="2532" y="700"/>
                    <a:pt x="2532" y="700"/>
                    <a:pt x="2533" y="701"/>
                  </a:cubicBezTo>
                  <a:cubicBezTo>
                    <a:pt x="2535" y="702"/>
                    <a:pt x="2538" y="702"/>
                    <a:pt x="2540" y="702"/>
                  </a:cubicBezTo>
                  <a:cubicBezTo>
                    <a:pt x="2549" y="702"/>
                    <a:pt x="2557" y="705"/>
                    <a:pt x="2565" y="707"/>
                  </a:cubicBezTo>
                  <a:cubicBezTo>
                    <a:pt x="2570" y="709"/>
                    <a:pt x="2570" y="709"/>
                    <a:pt x="2567" y="714"/>
                  </a:cubicBezTo>
                  <a:cubicBezTo>
                    <a:pt x="2564" y="719"/>
                    <a:pt x="2564" y="719"/>
                    <a:pt x="2567" y="723"/>
                  </a:cubicBezTo>
                  <a:cubicBezTo>
                    <a:pt x="2570" y="725"/>
                    <a:pt x="2569" y="726"/>
                    <a:pt x="2566" y="727"/>
                  </a:cubicBezTo>
                  <a:cubicBezTo>
                    <a:pt x="2562" y="728"/>
                    <a:pt x="2558" y="730"/>
                    <a:pt x="2554" y="731"/>
                  </a:cubicBezTo>
                  <a:cubicBezTo>
                    <a:pt x="2551" y="732"/>
                    <a:pt x="2547" y="733"/>
                    <a:pt x="2544" y="734"/>
                  </a:cubicBezTo>
                  <a:cubicBezTo>
                    <a:pt x="2540" y="735"/>
                    <a:pt x="2538" y="740"/>
                    <a:pt x="2541" y="744"/>
                  </a:cubicBezTo>
                  <a:cubicBezTo>
                    <a:pt x="2542" y="746"/>
                    <a:pt x="2544" y="748"/>
                    <a:pt x="2546" y="749"/>
                  </a:cubicBezTo>
                  <a:cubicBezTo>
                    <a:pt x="2548" y="751"/>
                    <a:pt x="2550" y="752"/>
                    <a:pt x="2552" y="753"/>
                  </a:cubicBezTo>
                  <a:cubicBezTo>
                    <a:pt x="2557" y="753"/>
                    <a:pt x="2561" y="753"/>
                    <a:pt x="2565" y="754"/>
                  </a:cubicBezTo>
                  <a:cubicBezTo>
                    <a:pt x="2567" y="754"/>
                    <a:pt x="2568" y="755"/>
                    <a:pt x="2568" y="756"/>
                  </a:cubicBezTo>
                  <a:cubicBezTo>
                    <a:pt x="2568" y="756"/>
                    <a:pt x="2567" y="757"/>
                    <a:pt x="2566" y="757"/>
                  </a:cubicBezTo>
                  <a:cubicBezTo>
                    <a:pt x="2565" y="758"/>
                    <a:pt x="2563" y="758"/>
                    <a:pt x="2561" y="758"/>
                  </a:cubicBezTo>
                  <a:cubicBezTo>
                    <a:pt x="2558" y="760"/>
                    <a:pt x="2557" y="763"/>
                    <a:pt x="2558" y="766"/>
                  </a:cubicBezTo>
                  <a:cubicBezTo>
                    <a:pt x="2560" y="770"/>
                    <a:pt x="2559" y="773"/>
                    <a:pt x="2557" y="776"/>
                  </a:cubicBezTo>
                  <a:cubicBezTo>
                    <a:pt x="2556" y="776"/>
                    <a:pt x="2556" y="777"/>
                    <a:pt x="2555" y="777"/>
                  </a:cubicBezTo>
                  <a:cubicBezTo>
                    <a:pt x="2548" y="783"/>
                    <a:pt x="2540" y="788"/>
                    <a:pt x="2531" y="790"/>
                  </a:cubicBezTo>
                  <a:cubicBezTo>
                    <a:pt x="2530" y="791"/>
                    <a:pt x="2529" y="791"/>
                    <a:pt x="2529" y="791"/>
                  </a:cubicBezTo>
                  <a:cubicBezTo>
                    <a:pt x="2523" y="789"/>
                    <a:pt x="2517" y="792"/>
                    <a:pt x="2512" y="793"/>
                  </a:cubicBezTo>
                  <a:cubicBezTo>
                    <a:pt x="2511" y="794"/>
                    <a:pt x="2510" y="795"/>
                    <a:pt x="2510" y="795"/>
                  </a:cubicBezTo>
                  <a:cubicBezTo>
                    <a:pt x="2510" y="796"/>
                    <a:pt x="2511" y="796"/>
                    <a:pt x="2511" y="797"/>
                  </a:cubicBezTo>
                  <a:cubicBezTo>
                    <a:pt x="2513" y="798"/>
                    <a:pt x="2516" y="798"/>
                    <a:pt x="2518" y="798"/>
                  </a:cubicBezTo>
                  <a:cubicBezTo>
                    <a:pt x="2523" y="799"/>
                    <a:pt x="2526" y="801"/>
                    <a:pt x="2527" y="806"/>
                  </a:cubicBezTo>
                  <a:cubicBezTo>
                    <a:pt x="2528" y="810"/>
                    <a:pt x="2530" y="812"/>
                    <a:pt x="2534" y="812"/>
                  </a:cubicBezTo>
                  <a:cubicBezTo>
                    <a:pt x="2545" y="813"/>
                    <a:pt x="2556" y="813"/>
                    <a:pt x="2567" y="814"/>
                  </a:cubicBezTo>
                  <a:cubicBezTo>
                    <a:pt x="2567" y="814"/>
                    <a:pt x="2568" y="815"/>
                    <a:pt x="2568" y="815"/>
                  </a:cubicBezTo>
                  <a:cubicBezTo>
                    <a:pt x="2568" y="816"/>
                    <a:pt x="2568" y="817"/>
                    <a:pt x="2568" y="817"/>
                  </a:cubicBezTo>
                  <a:cubicBezTo>
                    <a:pt x="2566" y="818"/>
                    <a:pt x="2565" y="819"/>
                    <a:pt x="2565" y="821"/>
                  </a:cubicBezTo>
                  <a:cubicBezTo>
                    <a:pt x="2565" y="821"/>
                    <a:pt x="2566" y="822"/>
                    <a:pt x="2567" y="822"/>
                  </a:cubicBezTo>
                  <a:cubicBezTo>
                    <a:pt x="2568" y="823"/>
                    <a:pt x="2570" y="823"/>
                    <a:pt x="2572" y="823"/>
                  </a:cubicBezTo>
                  <a:cubicBezTo>
                    <a:pt x="2574" y="824"/>
                    <a:pt x="2576" y="826"/>
                    <a:pt x="2577" y="828"/>
                  </a:cubicBezTo>
                  <a:cubicBezTo>
                    <a:pt x="2578" y="831"/>
                    <a:pt x="2579" y="833"/>
                    <a:pt x="2581" y="835"/>
                  </a:cubicBezTo>
                  <a:cubicBezTo>
                    <a:pt x="2583" y="836"/>
                    <a:pt x="2585" y="837"/>
                    <a:pt x="2588" y="837"/>
                  </a:cubicBezTo>
                  <a:cubicBezTo>
                    <a:pt x="2590" y="836"/>
                    <a:pt x="2592" y="836"/>
                    <a:pt x="2595" y="836"/>
                  </a:cubicBezTo>
                  <a:cubicBezTo>
                    <a:pt x="2597" y="835"/>
                    <a:pt x="2598" y="837"/>
                    <a:pt x="2599" y="838"/>
                  </a:cubicBezTo>
                  <a:cubicBezTo>
                    <a:pt x="2600" y="840"/>
                    <a:pt x="2600" y="841"/>
                    <a:pt x="2599" y="843"/>
                  </a:cubicBezTo>
                  <a:cubicBezTo>
                    <a:pt x="2596" y="846"/>
                    <a:pt x="2593" y="848"/>
                    <a:pt x="2588" y="849"/>
                  </a:cubicBezTo>
                  <a:cubicBezTo>
                    <a:pt x="2584" y="849"/>
                    <a:pt x="2580" y="849"/>
                    <a:pt x="2576" y="849"/>
                  </a:cubicBezTo>
                  <a:cubicBezTo>
                    <a:pt x="2574" y="849"/>
                    <a:pt x="2572" y="850"/>
                    <a:pt x="2571" y="850"/>
                  </a:cubicBezTo>
                  <a:cubicBezTo>
                    <a:pt x="2567" y="850"/>
                    <a:pt x="2564" y="855"/>
                    <a:pt x="2565" y="859"/>
                  </a:cubicBezTo>
                  <a:cubicBezTo>
                    <a:pt x="2566" y="861"/>
                    <a:pt x="2567" y="864"/>
                    <a:pt x="2566" y="866"/>
                  </a:cubicBezTo>
                  <a:cubicBezTo>
                    <a:pt x="2565" y="869"/>
                    <a:pt x="2562" y="871"/>
                    <a:pt x="2559" y="873"/>
                  </a:cubicBezTo>
                  <a:cubicBezTo>
                    <a:pt x="2552" y="876"/>
                    <a:pt x="2545" y="879"/>
                    <a:pt x="2537" y="879"/>
                  </a:cubicBezTo>
                  <a:cubicBezTo>
                    <a:pt x="2535" y="879"/>
                    <a:pt x="2534" y="881"/>
                    <a:pt x="2535" y="882"/>
                  </a:cubicBezTo>
                  <a:cubicBezTo>
                    <a:pt x="2535" y="884"/>
                    <a:pt x="2536" y="885"/>
                    <a:pt x="2538" y="886"/>
                  </a:cubicBezTo>
                  <a:cubicBezTo>
                    <a:pt x="2538" y="887"/>
                    <a:pt x="2539" y="887"/>
                    <a:pt x="2540" y="887"/>
                  </a:cubicBezTo>
                  <a:cubicBezTo>
                    <a:pt x="2542" y="887"/>
                    <a:pt x="2545" y="888"/>
                    <a:pt x="2547" y="888"/>
                  </a:cubicBezTo>
                  <a:cubicBezTo>
                    <a:pt x="2562" y="888"/>
                    <a:pt x="2576" y="888"/>
                    <a:pt x="2590" y="888"/>
                  </a:cubicBezTo>
                  <a:cubicBezTo>
                    <a:pt x="2592" y="888"/>
                    <a:pt x="2593" y="889"/>
                    <a:pt x="2595" y="889"/>
                  </a:cubicBezTo>
                  <a:cubicBezTo>
                    <a:pt x="2600" y="889"/>
                    <a:pt x="2604" y="892"/>
                    <a:pt x="2605" y="898"/>
                  </a:cubicBezTo>
                  <a:cubicBezTo>
                    <a:pt x="2606" y="900"/>
                    <a:pt x="2605" y="901"/>
                    <a:pt x="2603" y="902"/>
                  </a:cubicBezTo>
                  <a:cubicBezTo>
                    <a:pt x="2602" y="902"/>
                    <a:pt x="2600" y="903"/>
                    <a:pt x="2598" y="903"/>
                  </a:cubicBezTo>
                  <a:cubicBezTo>
                    <a:pt x="2582" y="904"/>
                    <a:pt x="2565" y="904"/>
                    <a:pt x="2548" y="904"/>
                  </a:cubicBezTo>
                  <a:cubicBezTo>
                    <a:pt x="2542" y="904"/>
                    <a:pt x="2537" y="906"/>
                    <a:pt x="2532" y="909"/>
                  </a:cubicBezTo>
                  <a:cubicBezTo>
                    <a:pt x="2531" y="910"/>
                    <a:pt x="2530" y="911"/>
                    <a:pt x="2530" y="911"/>
                  </a:cubicBezTo>
                  <a:cubicBezTo>
                    <a:pt x="2530" y="912"/>
                    <a:pt x="2531" y="912"/>
                    <a:pt x="2531" y="913"/>
                  </a:cubicBezTo>
                  <a:cubicBezTo>
                    <a:pt x="2532" y="913"/>
                    <a:pt x="2533" y="914"/>
                    <a:pt x="2534" y="914"/>
                  </a:cubicBezTo>
                  <a:cubicBezTo>
                    <a:pt x="2538" y="914"/>
                    <a:pt x="2542" y="914"/>
                    <a:pt x="2546" y="914"/>
                  </a:cubicBezTo>
                  <a:cubicBezTo>
                    <a:pt x="2552" y="914"/>
                    <a:pt x="2558" y="915"/>
                    <a:pt x="2564" y="917"/>
                  </a:cubicBezTo>
                  <a:cubicBezTo>
                    <a:pt x="2568" y="918"/>
                    <a:pt x="2572" y="918"/>
                    <a:pt x="2576" y="919"/>
                  </a:cubicBezTo>
                  <a:cubicBezTo>
                    <a:pt x="2578" y="919"/>
                    <a:pt x="2579" y="920"/>
                    <a:pt x="2579" y="922"/>
                  </a:cubicBezTo>
                  <a:cubicBezTo>
                    <a:pt x="2579" y="923"/>
                    <a:pt x="2579" y="924"/>
                    <a:pt x="2578" y="924"/>
                  </a:cubicBezTo>
                  <a:cubicBezTo>
                    <a:pt x="2577" y="926"/>
                    <a:pt x="2575" y="928"/>
                    <a:pt x="2573" y="930"/>
                  </a:cubicBezTo>
                  <a:cubicBezTo>
                    <a:pt x="2571" y="932"/>
                    <a:pt x="2567" y="933"/>
                    <a:pt x="2564" y="934"/>
                  </a:cubicBezTo>
                  <a:cubicBezTo>
                    <a:pt x="2563" y="934"/>
                    <a:pt x="2562" y="934"/>
                    <a:pt x="2562" y="934"/>
                  </a:cubicBezTo>
                  <a:cubicBezTo>
                    <a:pt x="2554" y="933"/>
                    <a:pt x="2547" y="934"/>
                    <a:pt x="2539" y="937"/>
                  </a:cubicBezTo>
                  <a:cubicBezTo>
                    <a:pt x="2537" y="938"/>
                    <a:pt x="2535" y="939"/>
                    <a:pt x="2532" y="939"/>
                  </a:cubicBezTo>
                  <a:cubicBezTo>
                    <a:pt x="2525" y="939"/>
                    <a:pt x="2519" y="940"/>
                    <a:pt x="2512" y="940"/>
                  </a:cubicBezTo>
                  <a:cubicBezTo>
                    <a:pt x="2508" y="941"/>
                    <a:pt x="2504" y="942"/>
                    <a:pt x="2501" y="945"/>
                  </a:cubicBezTo>
                  <a:cubicBezTo>
                    <a:pt x="2500" y="945"/>
                    <a:pt x="2499" y="946"/>
                    <a:pt x="2499" y="947"/>
                  </a:cubicBezTo>
                  <a:cubicBezTo>
                    <a:pt x="2499" y="947"/>
                    <a:pt x="2500" y="948"/>
                    <a:pt x="2501" y="948"/>
                  </a:cubicBezTo>
                  <a:cubicBezTo>
                    <a:pt x="2513" y="950"/>
                    <a:pt x="2524" y="954"/>
                    <a:pt x="2536" y="954"/>
                  </a:cubicBezTo>
                  <a:cubicBezTo>
                    <a:pt x="2537" y="954"/>
                    <a:pt x="2539" y="955"/>
                    <a:pt x="2540" y="957"/>
                  </a:cubicBezTo>
                  <a:cubicBezTo>
                    <a:pt x="2543" y="961"/>
                    <a:pt x="2547" y="963"/>
                    <a:pt x="2552" y="965"/>
                  </a:cubicBezTo>
                  <a:cubicBezTo>
                    <a:pt x="2554" y="966"/>
                    <a:pt x="2556" y="968"/>
                    <a:pt x="2556" y="971"/>
                  </a:cubicBezTo>
                  <a:cubicBezTo>
                    <a:pt x="2557" y="973"/>
                    <a:pt x="2557" y="976"/>
                    <a:pt x="2557" y="978"/>
                  </a:cubicBezTo>
                  <a:cubicBezTo>
                    <a:pt x="2558" y="980"/>
                    <a:pt x="2560" y="983"/>
                    <a:pt x="2562" y="983"/>
                  </a:cubicBezTo>
                  <a:cubicBezTo>
                    <a:pt x="2570" y="983"/>
                    <a:pt x="2577" y="984"/>
                    <a:pt x="2585" y="985"/>
                  </a:cubicBezTo>
                  <a:cubicBezTo>
                    <a:pt x="2587" y="985"/>
                    <a:pt x="2589" y="986"/>
                    <a:pt x="2588" y="987"/>
                  </a:cubicBezTo>
                  <a:cubicBezTo>
                    <a:pt x="2587" y="988"/>
                    <a:pt x="2586" y="989"/>
                    <a:pt x="2584" y="989"/>
                  </a:cubicBezTo>
                  <a:cubicBezTo>
                    <a:pt x="2580" y="989"/>
                    <a:pt x="2577" y="989"/>
                    <a:pt x="2574" y="990"/>
                  </a:cubicBezTo>
                  <a:cubicBezTo>
                    <a:pt x="2572" y="990"/>
                    <a:pt x="2571" y="991"/>
                    <a:pt x="2569" y="991"/>
                  </a:cubicBezTo>
                  <a:cubicBezTo>
                    <a:pt x="2567" y="993"/>
                    <a:pt x="2565" y="994"/>
                    <a:pt x="2564" y="996"/>
                  </a:cubicBezTo>
                  <a:cubicBezTo>
                    <a:pt x="2565" y="999"/>
                    <a:pt x="2567" y="1000"/>
                    <a:pt x="2569" y="1002"/>
                  </a:cubicBezTo>
                  <a:cubicBezTo>
                    <a:pt x="2570" y="1003"/>
                    <a:pt x="2571" y="1004"/>
                    <a:pt x="2570" y="1006"/>
                  </a:cubicBezTo>
                  <a:cubicBezTo>
                    <a:pt x="2569" y="1008"/>
                    <a:pt x="2567" y="1009"/>
                    <a:pt x="2565" y="1008"/>
                  </a:cubicBezTo>
                  <a:cubicBezTo>
                    <a:pt x="2562" y="1007"/>
                    <a:pt x="2559" y="1006"/>
                    <a:pt x="2556" y="1007"/>
                  </a:cubicBezTo>
                  <a:cubicBezTo>
                    <a:pt x="2553" y="1008"/>
                    <a:pt x="2551" y="1007"/>
                    <a:pt x="2548" y="1007"/>
                  </a:cubicBezTo>
                  <a:cubicBezTo>
                    <a:pt x="2546" y="1007"/>
                    <a:pt x="2544" y="1009"/>
                    <a:pt x="2541" y="1010"/>
                  </a:cubicBezTo>
                  <a:cubicBezTo>
                    <a:pt x="2540" y="1010"/>
                    <a:pt x="2538" y="1010"/>
                    <a:pt x="2537" y="1011"/>
                  </a:cubicBezTo>
                  <a:cubicBezTo>
                    <a:pt x="2536" y="1011"/>
                    <a:pt x="2535" y="1012"/>
                    <a:pt x="2535" y="1012"/>
                  </a:cubicBezTo>
                  <a:cubicBezTo>
                    <a:pt x="2536" y="1013"/>
                    <a:pt x="2536" y="1013"/>
                    <a:pt x="2537" y="1013"/>
                  </a:cubicBezTo>
                  <a:cubicBezTo>
                    <a:pt x="2542" y="1013"/>
                    <a:pt x="2547" y="1014"/>
                    <a:pt x="2552" y="1014"/>
                  </a:cubicBezTo>
                  <a:cubicBezTo>
                    <a:pt x="2566" y="1013"/>
                    <a:pt x="2579" y="1014"/>
                    <a:pt x="2592" y="1016"/>
                  </a:cubicBezTo>
                  <a:cubicBezTo>
                    <a:pt x="2595" y="1016"/>
                    <a:pt x="2597" y="1017"/>
                    <a:pt x="2599" y="1019"/>
                  </a:cubicBezTo>
                  <a:cubicBezTo>
                    <a:pt x="2600" y="1021"/>
                    <a:pt x="2600" y="1022"/>
                    <a:pt x="2598" y="1023"/>
                  </a:cubicBezTo>
                  <a:cubicBezTo>
                    <a:pt x="2596" y="1024"/>
                    <a:pt x="2595" y="1025"/>
                    <a:pt x="2593" y="1025"/>
                  </a:cubicBezTo>
                  <a:cubicBezTo>
                    <a:pt x="2588" y="1025"/>
                    <a:pt x="2583" y="1025"/>
                    <a:pt x="2578" y="1025"/>
                  </a:cubicBezTo>
                  <a:cubicBezTo>
                    <a:pt x="2576" y="1026"/>
                    <a:pt x="2575" y="1027"/>
                    <a:pt x="2575" y="1028"/>
                  </a:cubicBezTo>
                  <a:cubicBezTo>
                    <a:pt x="2575" y="1030"/>
                    <a:pt x="2576" y="1031"/>
                    <a:pt x="2577" y="1032"/>
                  </a:cubicBezTo>
                  <a:cubicBezTo>
                    <a:pt x="2581" y="1035"/>
                    <a:pt x="2585" y="1035"/>
                    <a:pt x="2590" y="1035"/>
                  </a:cubicBezTo>
                  <a:cubicBezTo>
                    <a:pt x="2593" y="1035"/>
                    <a:pt x="2596" y="1037"/>
                    <a:pt x="2598" y="1039"/>
                  </a:cubicBezTo>
                  <a:cubicBezTo>
                    <a:pt x="2599" y="1040"/>
                    <a:pt x="2600" y="1040"/>
                    <a:pt x="2600" y="1041"/>
                  </a:cubicBezTo>
                  <a:cubicBezTo>
                    <a:pt x="2600" y="1042"/>
                    <a:pt x="2599" y="1043"/>
                    <a:pt x="2599" y="1043"/>
                  </a:cubicBezTo>
                  <a:cubicBezTo>
                    <a:pt x="2597" y="1045"/>
                    <a:pt x="2594" y="1046"/>
                    <a:pt x="2595" y="1048"/>
                  </a:cubicBezTo>
                  <a:cubicBezTo>
                    <a:pt x="2595" y="1051"/>
                    <a:pt x="2598" y="1052"/>
                    <a:pt x="2599" y="1055"/>
                  </a:cubicBezTo>
                  <a:cubicBezTo>
                    <a:pt x="2600" y="1056"/>
                    <a:pt x="2599" y="1058"/>
                    <a:pt x="2597" y="1058"/>
                  </a:cubicBezTo>
                  <a:cubicBezTo>
                    <a:pt x="2596" y="1059"/>
                    <a:pt x="2594" y="1059"/>
                    <a:pt x="2593" y="1059"/>
                  </a:cubicBezTo>
                  <a:cubicBezTo>
                    <a:pt x="2584" y="1060"/>
                    <a:pt x="2576" y="1060"/>
                    <a:pt x="2567" y="1060"/>
                  </a:cubicBezTo>
                  <a:cubicBezTo>
                    <a:pt x="2566" y="1060"/>
                    <a:pt x="2564" y="1060"/>
                    <a:pt x="2562" y="1060"/>
                  </a:cubicBezTo>
                  <a:cubicBezTo>
                    <a:pt x="2560" y="1061"/>
                    <a:pt x="2557" y="1064"/>
                    <a:pt x="2559" y="1066"/>
                  </a:cubicBezTo>
                  <a:cubicBezTo>
                    <a:pt x="2560" y="1067"/>
                    <a:pt x="2561" y="1068"/>
                    <a:pt x="2562" y="1069"/>
                  </a:cubicBezTo>
                  <a:cubicBezTo>
                    <a:pt x="2566" y="1069"/>
                    <a:pt x="2570" y="1070"/>
                    <a:pt x="2575" y="1070"/>
                  </a:cubicBezTo>
                  <a:cubicBezTo>
                    <a:pt x="2576" y="1070"/>
                    <a:pt x="2578" y="1071"/>
                    <a:pt x="2579" y="1072"/>
                  </a:cubicBezTo>
                  <a:cubicBezTo>
                    <a:pt x="2580" y="1073"/>
                    <a:pt x="2577" y="1078"/>
                    <a:pt x="2576" y="1078"/>
                  </a:cubicBezTo>
                  <a:cubicBezTo>
                    <a:pt x="2574" y="1079"/>
                    <a:pt x="2573" y="1080"/>
                    <a:pt x="2571" y="1080"/>
                  </a:cubicBezTo>
                  <a:cubicBezTo>
                    <a:pt x="2567" y="1081"/>
                    <a:pt x="2563" y="1082"/>
                    <a:pt x="2559" y="1083"/>
                  </a:cubicBezTo>
                  <a:cubicBezTo>
                    <a:pt x="2555" y="1085"/>
                    <a:pt x="2551" y="1084"/>
                    <a:pt x="2547" y="1083"/>
                  </a:cubicBezTo>
                  <a:cubicBezTo>
                    <a:pt x="2545" y="1082"/>
                    <a:pt x="2543" y="1082"/>
                    <a:pt x="2542" y="1083"/>
                  </a:cubicBezTo>
                  <a:cubicBezTo>
                    <a:pt x="2537" y="1085"/>
                    <a:pt x="2532" y="1085"/>
                    <a:pt x="2527" y="1085"/>
                  </a:cubicBezTo>
                  <a:cubicBezTo>
                    <a:pt x="2524" y="1085"/>
                    <a:pt x="2520" y="1085"/>
                    <a:pt x="2517" y="1085"/>
                  </a:cubicBezTo>
                  <a:cubicBezTo>
                    <a:pt x="2515" y="1085"/>
                    <a:pt x="2512" y="1085"/>
                    <a:pt x="2510" y="1086"/>
                  </a:cubicBezTo>
                  <a:cubicBezTo>
                    <a:pt x="2503" y="1090"/>
                    <a:pt x="2495" y="1090"/>
                    <a:pt x="2488" y="1090"/>
                  </a:cubicBezTo>
                  <a:cubicBezTo>
                    <a:pt x="2472" y="1090"/>
                    <a:pt x="2457" y="1091"/>
                    <a:pt x="2442" y="1091"/>
                  </a:cubicBezTo>
                  <a:cubicBezTo>
                    <a:pt x="2439" y="1091"/>
                    <a:pt x="2436" y="1091"/>
                    <a:pt x="2432" y="1092"/>
                  </a:cubicBezTo>
                  <a:cubicBezTo>
                    <a:pt x="2427" y="1094"/>
                    <a:pt x="2421" y="1095"/>
                    <a:pt x="2415" y="1095"/>
                  </a:cubicBezTo>
                  <a:cubicBezTo>
                    <a:pt x="2405" y="1095"/>
                    <a:pt x="2395" y="1095"/>
                    <a:pt x="2385" y="1096"/>
                  </a:cubicBezTo>
                  <a:cubicBezTo>
                    <a:pt x="2382" y="1096"/>
                    <a:pt x="2380" y="1096"/>
                    <a:pt x="2378" y="1097"/>
                  </a:cubicBezTo>
                  <a:cubicBezTo>
                    <a:pt x="2372" y="1099"/>
                    <a:pt x="2366" y="1099"/>
                    <a:pt x="2360" y="1099"/>
                  </a:cubicBezTo>
                  <a:cubicBezTo>
                    <a:pt x="2344" y="1100"/>
                    <a:pt x="2328" y="1100"/>
                    <a:pt x="2313" y="1101"/>
                  </a:cubicBezTo>
                  <a:cubicBezTo>
                    <a:pt x="2308" y="1101"/>
                    <a:pt x="2304" y="1101"/>
                    <a:pt x="2300" y="1102"/>
                  </a:cubicBezTo>
                  <a:cubicBezTo>
                    <a:pt x="2296" y="1104"/>
                    <a:pt x="2292" y="1105"/>
                    <a:pt x="2288" y="1105"/>
                  </a:cubicBezTo>
                  <a:cubicBezTo>
                    <a:pt x="2285" y="1105"/>
                    <a:pt x="2281" y="1105"/>
                    <a:pt x="2278" y="1105"/>
                  </a:cubicBezTo>
                  <a:cubicBezTo>
                    <a:pt x="2273" y="1105"/>
                    <a:pt x="2268" y="1106"/>
                    <a:pt x="2264" y="1110"/>
                  </a:cubicBezTo>
                  <a:cubicBezTo>
                    <a:pt x="2260" y="1113"/>
                    <a:pt x="2255" y="1115"/>
                    <a:pt x="2250" y="1115"/>
                  </a:cubicBezTo>
                  <a:cubicBezTo>
                    <a:pt x="2232" y="1115"/>
                    <a:pt x="2213" y="1115"/>
                    <a:pt x="2195" y="1115"/>
                  </a:cubicBezTo>
                  <a:cubicBezTo>
                    <a:pt x="2185" y="1115"/>
                    <a:pt x="2175" y="1115"/>
                    <a:pt x="2165" y="1115"/>
                  </a:cubicBezTo>
                  <a:cubicBezTo>
                    <a:pt x="2159" y="1115"/>
                    <a:pt x="2153" y="1116"/>
                    <a:pt x="2147" y="1118"/>
                  </a:cubicBezTo>
                  <a:cubicBezTo>
                    <a:pt x="2145" y="1119"/>
                    <a:pt x="2142" y="1119"/>
                    <a:pt x="2140" y="1119"/>
                  </a:cubicBezTo>
                  <a:cubicBezTo>
                    <a:pt x="2127" y="1120"/>
                    <a:pt x="2115" y="1120"/>
                    <a:pt x="2102" y="1120"/>
                  </a:cubicBezTo>
                  <a:cubicBezTo>
                    <a:pt x="2099" y="1120"/>
                    <a:pt x="2096" y="1119"/>
                    <a:pt x="2092" y="1117"/>
                  </a:cubicBezTo>
                  <a:cubicBezTo>
                    <a:pt x="2087" y="1115"/>
                    <a:pt x="2081" y="1115"/>
                    <a:pt x="2075" y="1117"/>
                  </a:cubicBezTo>
                  <a:cubicBezTo>
                    <a:pt x="2072" y="1118"/>
                    <a:pt x="2069" y="1119"/>
                    <a:pt x="2066" y="1119"/>
                  </a:cubicBezTo>
                  <a:cubicBezTo>
                    <a:pt x="2058" y="1119"/>
                    <a:pt x="2051" y="1121"/>
                    <a:pt x="2043" y="1120"/>
                  </a:cubicBezTo>
                  <a:cubicBezTo>
                    <a:pt x="2034" y="1120"/>
                    <a:pt x="2025" y="1121"/>
                    <a:pt x="2015" y="1121"/>
                  </a:cubicBezTo>
                  <a:cubicBezTo>
                    <a:pt x="2011" y="1121"/>
                    <a:pt x="2007" y="1121"/>
                    <a:pt x="2003" y="1121"/>
                  </a:cubicBezTo>
                  <a:cubicBezTo>
                    <a:pt x="1992" y="1119"/>
                    <a:pt x="1981" y="1121"/>
                    <a:pt x="1970" y="1121"/>
                  </a:cubicBezTo>
                  <a:cubicBezTo>
                    <a:pt x="1960" y="1120"/>
                    <a:pt x="1950" y="1120"/>
                    <a:pt x="1940" y="1120"/>
                  </a:cubicBezTo>
                  <a:cubicBezTo>
                    <a:pt x="1933" y="1120"/>
                    <a:pt x="1925" y="1120"/>
                    <a:pt x="1917" y="1120"/>
                  </a:cubicBezTo>
                  <a:cubicBezTo>
                    <a:pt x="1913" y="1120"/>
                    <a:pt x="1909" y="1119"/>
                    <a:pt x="1906" y="1116"/>
                  </a:cubicBezTo>
                  <a:cubicBezTo>
                    <a:pt x="1905" y="1114"/>
                    <a:pt x="1904" y="1113"/>
                    <a:pt x="1902" y="1112"/>
                  </a:cubicBezTo>
                  <a:cubicBezTo>
                    <a:pt x="1901" y="1111"/>
                    <a:pt x="1899" y="1111"/>
                    <a:pt x="1898" y="1111"/>
                  </a:cubicBezTo>
                  <a:cubicBezTo>
                    <a:pt x="1897" y="1111"/>
                    <a:pt x="1896" y="1111"/>
                    <a:pt x="1895" y="1112"/>
                  </a:cubicBezTo>
                  <a:cubicBezTo>
                    <a:pt x="1887" y="1117"/>
                    <a:pt x="1879" y="1116"/>
                    <a:pt x="1871" y="1112"/>
                  </a:cubicBezTo>
                  <a:cubicBezTo>
                    <a:pt x="1869" y="1111"/>
                    <a:pt x="1866" y="1111"/>
                    <a:pt x="1864" y="1112"/>
                  </a:cubicBezTo>
                  <a:cubicBezTo>
                    <a:pt x="1863" y="1113"/>
                    <a:pt x="1861" y="1113"/>
                    <a:pt x="1860" y="1114"/>
                  </a:cubicBezTo>
                  <a:cubicBezTo>
                    <a:pt x="1855" y="1116"/>
                    <a:pt x="1850" y="1116"/>
                    <a:pt x="1845" y="1114"/>
                  </a:cubicBezTo>
                  <a:cubicBezTo>
                    <a:pt x="1840" y="1112"/>
                    <a:pt x="1836" y="1110"/>
                    <a:pt x="1831" y="1110"/>
                  </a:cubicBezTo>
                  <a:cubicBezTo>
                    <a:pt x="1827" y="1110"/>
                    <a:pt x="1824" y="1109"/>
                    <a:pt x="1821" y="1107"/>
                  </a:cubicBezTo>
                  <a:cubicBezTo>
                    <a:pt x="1818" y="1106"/>
                    <a:pt x="1816" y="1106"/>
                    <a:pt x="1814" y="1107"/>
                  </a:cubicBezTo>
                  <a:cubicBezTo>
                    <a:pt x="1809" y="1110"/>
                    <a:pt x="1804" y="1110"/>
                    <a:pt x="1799" y="1110"/>
                  </a:cubicBezTo>
                  <a:cubicBezTo>
                    <a:pt x="1791" y="1111"/>
                    <a:pt x="1782" y="1110"/>
                    <a:pt x="1774" y="1111"/>
                  </a:cubicBezTo>
                  <a:cubicBezTo>
                    <a:pt x="1771" y="1111"/>
                    <a:pt x="1769" y="1112"/>
                    <a:pt x="1769" y="1115"/>
                  </a:cubicBezTo>
                  <a:cubicBezTo>
                    <a:pt x="1770" y="1117"/>
                    <a:pt x="1769" y="1119"/>
                    <a:pt x="1767" y="1119"/>
                  </a:cubicBezTo>
                  <a:cubicBezTo>
                    <a:pt x="1766" y="1119"/>
                    <a:pt x="1766" y="1120"/>
                    <a:pt x="1765" y="1120"/>
                  </a:cubicBezTo>
                  <a:cubicBezTo>
                    <a:pt x="1763" y="1120"/>
                    <a:pt x="1761" y="1120"/>
                    <a:pt x="1760" y="1119"/>
                  </a:cubicBezTo>
                  <a:cubicBezTo>
                    <a:pt x="1755" y="1116"/>
                    <a:pt x="1750" y="1115"/>
                    <a:pt x="1745" y="1115"/>
                  </a:cubicBezTo>
                  <a:cubicBezTo>
                    <a:pt x="1743" y="1115"/>
                    <a:pt x="1740" y="1116"/>
                    <a:pt x="1738" y="1117"/>
                  </a:cubicBezTo>
                  <a:cubicBezTo>
                    <a:pt x="1734" y="1119"/>
                    <a:pt x="1731" y="1120"/>
                    <a:pt x="1726" y="1121"/>
                  </a:cubicBezTo>
                  <a:cubicBezTo>
                    <a:pt x="1720" y="1121"/>
                    <a:pt x="1715" y="1121"/>
                    <a:pt x="1709" y="1123"/>
                  </a:cubicBezTo>
                  <a:cubicBezTo>
                    <a:pt x="1707" y="1124"/>
                    <a:pt x="1704" y="1124"/>
                    <a:pt x="1702" y="1124"/>
                  </a:cubicBezTo>
                  <a:cubicBezTo>
                    <a:pt x="1695" y="1125"/>
                    <a:pt x="1688" y="1125"/>
                    <a:pt x="1681" y="1125"/>
                  </a:cubicBezTo>
                  <a:cubicBezTo>
                    <a:pt x="1676" y="1125"/>
                    <a:pt x="1672" y="1123"/>
                    <a:pt x="1668" y="1119"/>
                  </a:cubicBezTo>
                  <a:cubicBezTo>
                    <a:pt x="1666" y="1118"/>
                    <a:pt x="1664" y="1117"/>
                    <a:pt x="1661" y="1118"/>
                  </a:cubicBezTo>
                  <a:cubicBezTo>
                    <a:pt x="1660" y="1118"/>
                    <a:pt x="1658" y="1119"/>
                    <a:pt x="1656" y="1120"/>
                  </a:cubicBezTo>
                  <a:cubicBezTo>
                    <a:pt x="1652" y="1121"/>
                    <a:pt x="1647" y="1122"/>
                    <a:pt x="1642" y="1124"/>
                  </a:cubicBezTo>
                  <a:cubicBezTo>
                    <a:pt x="1639" y="1125"/>
                    <a:pt x="1636" y="1126"/>
                    <a:pt x="1632" y="1125"/>
                  </a:cubicBezTo>
                  <a:cubicBezTo>
                    <a:pt x="1627" y="1125"/>
                    <a:pt x="1622" y="1125"/>
                    <a:pt x="1617" y="1123"/>
                  </a:cubicBezTo>
                  <a:cubicBezTo>
                    <a:pt x="1608" y="1119"/>
                    <a:pt x="1599" y="1120"/>
                    <a:pt x="1590" y="1121"/>
                  </a:cubicBezTo>
                  <a:cubicBezTo>
                    <a:pt x="1585" y="1123"/>
                    <a:pt x="1580" y="1123"/>
                    <a:pt x="1575" y="1121"/>
                  </a:cubicBezTo>
                  <a:cubicBezTo>
                    <a:pt x="1562" y="1121"/>
                    <a:pt x="1549" y="1120"/>
                    <a:pt x="1535" y="1121"/>
                  </a:cubicBezTo>
                  <a:cubicBezTo>
                    <a:pt x="1532" y="1121"/>
                    <a:pt x="1529" y="1121"/>
                    <a:pt x="1525" y="1123"/>
                  </a:cubicBezTo>
                  <a:cubicBezTo>
                    <a:pt x="1517" y="1126"/>
                    <a:pt x="1509" y="1125"/>
                    <a:pt x="1501" y="1123"/>
                  </a:cubicBezTo>
                  <a:cubicBezTo>
                    <a:pt x="1497" y="1121"/>
                    <a:pt x="1493" y="1122"/>
                    <a:pt x="1489" y="1124"/>
                  </a:cubicBezTo>
                  <a:cubicBezTo>
                    <a:pt x="1484" y="1126"/>
                    <a:pt x="1479" y="1125"/>
                    <a:pt x="1476" y="1121"/>
                  </a:cubicBezTo>
                  <a:cubicBezTo>
                    <a:pt x="1475" y="1119"/>
                    <a:pt x="1473" y="1119"/>
                    <a:pt x="1472" y="1117"/>
                  </a:cubicBezTo>
                  <a:cubicBezTo>
                    <a:pt x="1465" y="1120"/>
                    <a:pt x="1457" y="1119"/>
                    <a:pt x="1450" y="1122"/>
                  </a:cubicBezTo>
                  <a:cubicBezTo>
                    <a:pt x="1446" y="1124"/>
                    <a:pt x="1442" y="1125"/>
                    <a:pt x="1438" y="1125"/>
                  </a:cubicBezTo>
                  <a:cubicBezTo>
                    <a:pt x="1434" y="1126"/>
                    <a:pt x="1431" y="1126"/>
                    <a:pt x="1428" y="1126"/>
                  </a:cubicBezTo>
                  <a:cubicBezTo>
                    <a:pt x="1424" y="1126"/>
                    <a:pt x="1421" y="1127"/>
                    <a:pt x="1418" y="1128"/>
                  </a:cubicBezTo>
                  <a:cubicBezTo>
                    <a:pt x="1415" y="1130"/>
                    <a:pt x="1412" y="1130"/>
                    <a:pt x="1408" y="1130"/>
                  </a:cubicBezTo>
                  <a:cubicBezTo>
                    <a:pt x="1402" y="1130"/>
                    <a:pt x="1395" y="1130"/>
                    <a:pt x="1388" y="1130"/>
                  </a:cubicBezTo>
                  <a:cubicBezTo>
                    <a:pt x="1376" y="1130"/>
                    <a:pt x="1363" y="1130"/>
                    <a:pt x="1351" y="1131"/>
                  </a:cubicBezTo>
                  <a:cubicBezTo>
                    <a:pt x="1344" y="1131"/>
                    <a:pt x="1337" y="1131"/>
                    <a:pt x="1330" y="1130"/>
                  </a:cubicBezTo>
                  <a:cubicBezTo>
                    <a:pt x="1326" y="1130"/>
                    <a:pt x="1322" y="1131"/>
                    <a:pt x="1318" y="1133"/>
                  </a:cubicBezTo>
                  <a:cubicBezTo>
                    <a:pt x="1312" y="1137"/>
                    <a:pt x="1305" y="1140"/>
                    <a:pt x="1298" y="1143"/>
                  </a:cubicBezTo>
                  <a:cubicBezTo>
                    <a:pt x="1296" y="1144"/>
                    <a:pt x="1294" y="1145"/>
                    <a:pt x="1291" y="1145"/>
                  </a:cubicBezTo>
                  <a:cubicBezTo>
                    <a:pt x="1278" y="1146"/>
                    <a:pt x="1264" y="1147"/>
                    <a:pt x="1251" y="1146"/>
                  </a:cubicBezTo>
                  <a:cubicBezTo>
                    <a:pt x="1247" y="1146"/>
                    <a:pt x="1243" y="1145"/>
                    <a:pt x="1239" y="1143"/>
                  </a:cubicBezTo>
                  <a:cubicBezTo>
                    <a:pt x="1236" y="1142"/>
                    <a:pt x="1232" y="1141"/>
                    <a:pt x="1229" y="1141"/>
                  </a:cubicBezTo>
                  <a:cubicBezTo>
                    <a:pt x="1219" y="1141"/>
                    <a:pt x="1209" y="1141"/>
                    <a:pt x="1199" y="1141"/>
                  </a:cubicBezTo>
                  <a:cubicBezTo>
                    <a:pt x="1193" y="1140"/>
                    <a:pt x="1187" y="1141"/>
                    <a:pt x="1182" y="1143"/>
                  </a:cubicBezTo>
                  <a:cubicBezTo>
                    <a:pt x="1179" y="1144"/>
                    <a:pt x="1177" y="1144"/>
                    <a:pt x="1174" y="1145"/>
                  </a:cubicBezTo>
                  <a:cubicBezTo>
                    <a:pt x="1168" y="1145"/>
                    <a:pt x="1163" y="1145"/>
                    <a:pt x="1157" y="1145"/>
                  </a:cubicBezTo>
                  <a:cubicBezTo>
                    <a:pt x="1138" y="1145"/>
                    <a:pt x="1120" y="1145"/>
                    <a:pt x="1101" y="1146"/>
                  </a:cubicBezTo>
                  <a:cubicBezTo>
                    <a:pt x="1090" y="1146"/>
                    <a:pt x="1078" y="1145"/>
                    <a:pt x="1066" y="1145"/>
                  </a:cubicBezTo>
                  <a:cubicBezTo>
                    <a:pt x="1064" y="1145"/>
                    <a:pt x="1061" y="1146"/>
                    <a:pt x="1059" y="1148"/>
                  </a:cubicBezTo>
                  <a:cubicBezTo>
                    <a:pt x="1058" y="1150"/>
                    <a:pt x="1056" y="1152"/>
                    <a:pt x="1054" y="1153"/>
                  </a:cubicBezTo>
                  <a:cubicBezTo>
                    <a:pt x="1052" y="1155"/>
                    <a:pt x="1050" y="1156"/>
                    <a:pt x="1047" y="1155"/>
                  </a:cubicBezTo>
                  <a:cubicBezTo>
                    <a:pt x="1046" y="1155"/>
                    <a:pt x="1044" y="1154"/>
                    <a:pt x="1043" y="1154"/>
                  </a:cubicBezTo>
                  <a:cubicBezTo>
                    <a:pt x="1041" y="1153"/>
                    <a:pt x="1039" y="1152"/>
                    <a:pt x="1038" y="1153"/>
                  </a:cubicBezTo>
                  <a:cubicBezTo>
                    <a:pt x="1030" y="1156"/>
                    <a:pt x="1021" y="1155"/>
                    <a:pt x="1013" y="1155"/>
                  </a:cubicBezTo>
                  <a:cubicBezTo>
                    <a:pt x="1009" y="1155"/>
                    <a:pt x="1005" y="1156"/>
                    <a:pt x="1001" y="1158"/>
                  </a:cubicBezTo>
                  <a:cubicBezTo>
                    <a:pt x="999" y="1160"/>
                    <a:pt x="996" y="1160"/>
                    <a:pt x="994" y="1159"/>
                  </a:cubicBezTo>
                  <a:cubicBezTo>
                    <a:pt x="992" y="1158"/>
                    <a:pt x="991" y="1157"/>
                    <a:pt x="989" y="1156"/>
                  </a:cubicBezTo>
                  <a:cubicBezTo>
                    <a:pt x="986" y="1155"/>
                    <a:pt x="983" y="1155"/>
                    <a:pt x="979" y="1155"/>
                  </a:cubicBezTo>
                  <a:cubicBezTo>
                    <a:pt x="973" y="1156"/>
                    <a:pt x="967" y="1160"/>
                    <a:pt x="960" y="1162"/>
                  </a:cubicBezTo>
                  <a:cubicBezTo>
                    <a:pt x="954" y="1164"/>
                    <a:pt x="947" y="1165"/>
                    <a:pt x="941" y="1165"/>
                  </a:cubicBezTo>
                  <a:cubicBezTo>
                    <a:pt x="926" y="1165"/>
                    <a:pt x="912" y="1165"/>
                    <a:pt x="898" y="1165"/>
                  </a:cubicBezTo>
                  <a:cubicBezTo>
                    <a:pt x="888" y="1165"/>
                    <a:pt x="878" y="1166"/>
                    <a:pt x="868" y="1167"/>
                  </a:cubicBezTo>
                  <a:cubicBezTo>
                    <a:pt x="865" y="1167"/>
                    <a:pt x="863" y="1167"/>
                    <a:pt x="860" y="1168"/>
                  </a:cubicBezTo>
                  <a:cubicBezTo>
                    <a:pt x="857" y="1169"/>
                    <a:pt x="854" y="1169"/>
                    <a:pt x="851" y="1168"/>
                  </a:cubicBezTo>
                  <a:cubicBezTo>
                    <a:pt x="849" y="1168"/>
                    <a:pt x="847" y="1168"/>
                    <a:pt x="846" y="1168"/>
                  </a:cubicBezTo>
                  <a:cubicBezTo>
                    <a:pt x="842" y="1170"/>
                    <a:pt x="837" y="1170"/>
                    <a:pt x="833" y="1170"/>
                  </a:cubicBezTo>
                  <a:cubicBezTo>
                    <a:pt x="804" y="1170"/>
                    <a:pt x="775" y="1171"/>
                    <a:pt x="745" y="1171"/>
                  </a:cubicBezTo>
                  <a:cubicBezTo>
                    <a:pt x="729" y="1171"/>
                    <a:pt x="713" y="1171"/>
                    <a:pt x="697" y="1171"/>
                  </a:cubicBezTo>
                  <a:cubicBezTo>
                    <a:pt x="692" y="1171"/>
                    <a:pt x="687" y="1172"/>
                    <a:pt x="683" y="1174"/>
                  </a:cubicBezTo>
                  <a:cubicBezTo>
                    <a:pt x="678" y="1175"/>
                    <a:pt x="673" y="1175"/>
                    <a:pt x="668" y="1174"/>
                  </a:cubicBezTo>
                  <a:cubicBezTo>
                    <a:pt x="666" y="1173"/>
                    <a:pt x="665" y="1173"/>
                    <a:pt x="663" y="1173"/>
                  </a:cubicBezTo>
                  <a:cubicBezTo>
                    <a:pt x="660" y="1173"/>
                    <a:pt x="656" y="1174"/>
                    <a:pt x="653" y="1174"/>
                  </a:cubicBezTo>
                  <a:cubicBezTo>
                    <a:pt x="650" y="1173"/>
                    <a:pt x="647" y="1171"/>
                    <a:pt x="643" y="1171"/>
                  </a:cubicBezTo>
                  <a:cubicBezTo>
                    <a:pt x="641" y="1171"/>
                    <a:pt x="638" y="1171"/>
                    <a:pt x="636" y="1172"/>
                  </a:cubicBezTo>
                  <a:cubicBezTo>
                    <a:pt x="632" y="1174"/>
                    <a:pt x="628" y="1174"/>
                    <a:pt x="624" y="1173"/>
                  </a:cubicBezTo>
                  <a:cubicBezTo>
                    <a:pt x="622" y="1172"/>
                    <a:pt x="619" y="1171"/>
                    <a:pt x="617" y="1171"/>
                  </a:cubicBezTo>
                  <a:cubicBezTo>
                    <a:pt x="607" y="1171"/>
                    <a:pt x="598" y="1171"/>
                    <a:pt x="589" y="1171"/>
                  </a:cubicBezTo>
                  <a:cubicBezTo>
                    <a:pt x="586" y="1171"/>
                    <a:pt x="582" y="1172"/>
                    <a:pt x="579" y="1173"/>
                  </a:cubicBezTo>
                  <a:cubicBezTo>
                    <a:pt x="572" y="1175"/>
                    <a:pt x="566" y="1175"/>
                    <a:pt x="559" y="1173"/>
                  </a:cubicBezTo>
                  <a:cubicBezTo>
                    <a:pt x="557" y="1172"/>
                    <a:pt x="555" y="1171"/>
                    <a:pt x="552" y="1171"/>
                  </a:cubicBezTo>
                  <a:cubicBezTo>
                    <a:pt x="534" y="1172"/>
                    <a:pt x="517" y="1170"/>
                    <a:pt x="499" y="1170"/>
                  </a:cubicBezTo>
                  <a:cubicBezTo>
                    <a:pt x="492" y="1170"/>
                    <a:pt x="484" y="1170"/>
                    <a:pt x="477" y="1170"/>
                  </a:cubicBezTo>
                  <a:cubicBezTo>
                    <a:pt x="472" y="1170"/>
                    <a:pt x="468" y="1169"/>
                    <a:pt x="464" y="1168"/>
                  </a:cubicBezTo>
                  <a:cubicBezTo>
                    <a:pt x="460" y="1167"/>
                    <a:pt x="456" y="1166"/>
                    <a:pt x="452" y="1166"/>
                  </a:cubicBezTo>
                  <a:cubicBezTo>
                    <a:pt x="447" y="1165"/>
                    <a:pt x="442" y="1165"/>
                    <a:pt x="437" y="1165"/>
                  </a:cubicBezTo>
                  <a:cubicBezTo>
                    <a:pt x="434" y="1165"/>
                    <a:pt x="430" y="1164"/>
                    <a:pt x="427" y="1163"/>
                  </a:cubicBezTo>
                  <a:cubicBezTo>
                    <a:pt x="422" y="1160"/>
                    <a:pt x="416" y="1160"/>
                    <a:pt x="410" y="1162"/>
                  </a:cubicBezTo>
                  <a:cubicBezTo>
                    <a:pt x="404" y="1164"/>
                    <a:pt x="399" y="1165"/>
                    <a:pt x="393" y="1163"/>
                  </a:cubicBezTo>
                  <a:cubicBezTo>
                    <a:pt x="391" y="1162"/>
                    <a:pt x="390" y="1163"/>
                    <a:pt x="388" y="1163"/>
                  </a:cubicBezTo>
                  <a:cubicBezTo>
                    <a:pt x="385" y="1164"/>
                    <a:pt x="383" y="1164"/>
                    <a:pt x="380" y="1164"/>
                  </a:cubicBezTo>
                  <a:cubicBezTo>
                    <a:pt x="373" y="1165"/>
                    <a:pt x="365" y="1165"/>
                    <a:pt x="358" y="1165"/>
                  </a:cubicBezTo>
                  <a:cubicBezTo>
                    <a:pt x="354" y="1165"/>
                    <a:pt x="351" y="1164"/>
                    <a:pt x="348" y="1163"/>
                  </a:cubicBezTo>
                  <a:cubicBezTo>
                    <a:pt x="344" y="1161"/>
                    <a:pt x="340" y="1162"/>
                    <a:pt x="336" y="1163"/>
                  </a:cubicBezTo>
                  <a:cubicBezTo>
                    <a:pt x="333" y="1165"/>
                    <a:pt x="329" y="1165"/>
                    <a:pt x="326" y="1164"/>
                  </a:cubicBezTo>
                  <a:cubicBezTo>
                    <a:pt x="320" y="1162"/>
                    <a:pt x="315" y="1161"/>
                    <a:pt x="309" y="1161"/>
                  </a:cubicBezTo>
                  <a:cubicBezTo>
                    <a:pt x="286" y="1161"/>
                    <a:pt x="263" y="1160"/>
                    <a:pt x="241" y="1160"/>
                  </a:cubicBezTo>
                  <a:cubicBezTo>
                    <a:pt x="236" y="1160"/>
                    <a:pt x="231" y="1159"/>
                    <a:pt x="226" y="1157"/>
                  </a:cubicBezTo>
                  <a:cubicBezTo>
                    <a:pt x="224" y="1157"/>
                    <a:pt x="221" y="1157"/>
                    <a:pt x="219" y="1157"/>
                  </a:cubicBezTo>
                  <a:cubicBezTo>
                    <a:pt x="217" y="1158"/>
                    <a:pt x="215" y="1158"/>
                    <a:pt x="214" y="1158"/>
                  </a:cubicBezTo>
                  <a:cubicBezTo>
                    <a:pt x="199" y="1155"/>
                    <a:pt x="184" y="1155"/>
                    <a:pt x="169" y="1155"/>
                  </a:cubicBezTo>
                  <a:cubicBezTo>
                    <a:pt x="162" y="1155"/>
                    <a:pt x="155" y="1154"/>
                    <a:pt x="149" y="1152"/>
                  </a:cubicBezTo>
                  <a:cubicBezTo>
                    <a:pt x="142" y="1151"/>
                    <a:pt x="136" y="1151"/>
                    <a:pt x="129" y="1150"/>
                  </a:cubicBezTo>
                  <a:cubicBezTo>
                    <a:pt x="126" y="1150"/>
                    <a:pt x="124" y="1148"/>
                    <a:pt x="122" y="1147"/>
                  </a:cubicBezTo>
                  <a:cubicBezTo>
                    <a:pt x="122" y="1146"/>
                    <a:pt x="121" y="1145"/>
                    <a:pt x="121" y="1145"/>
                  </a:cubicBezTo>
                  <a:cubicBezTo>
                    <a:pt x="119" y="1143"/>
                    <a:pt x="118" y="1143"/>
                    <a:pt x="116" y="1143"/>
                  </a:cubicBezTo>
                  <a:cubicBezTo>
                    <a:pt x="112" y="1145"/>
                    <a:pt x="107" y="1146"/>
                    <a:pt x="102" y="1145"/>
                  </a:cubicBezTo>
                  <a:cubicBezTo>
                    <a:pt x="100" y="1144"/>
                    <a:pt x="99" y="1143"/>
                    <a:pt x="98" y="1141"/>
                  </a:cubicBezTo>
                  <a:cubicBezTo>
                    <a:pt x="97" y="1140"/>
                    <a:pt x="99" y="1137"/>
                    <a:pt x="102" y="1136"/>
                  </a:cubicBezTo>
                  <a:cubicBezTo>
                    <a:pt x="102" y="1136"/>
                    <a:pt x="103" y="1135"/>
                    <a:pt x="104" y="1135"/>
                  </a:cubicBezTo>
                  <a:cubicBezTo>
                    <a:pt x="105" y="1135"/>
                    <a:pt x="106" y="1135"/>
                    <a:pt x="107" y="1135"/>
                  </a:cubicBezTo>
                  <a:cubicBezTo>
                    <a:pt x="107" y="1135"/>
                    <a:pt x="107" y="1136"/>
                    <a:pt x="107" y="1137"/>
                  </a:cubicBezTo>
                  <a:cubicBezTo>
                    <a:pt x="107" y="1137"/>
                    <a:pt x="108" y="1137"/>
                    <a:pt x="109" y="1137"/>
                  </a:cubicBezTo>
                  <a:cubicBezTo>
                    <a:pt x="109" y="1136"/>
                    <a:pt x="108" y="1136"/>
                    <a:pt x="106" y="1135"/>
                  </a:cubicBezTo>
                  <a:cubicBezTo>
                    <a:pt x="104" y="1130"/>
                    <a:pt x="101" y="1125"/>
                    <a:pt x="100" y="1119"/>
                  </a:cubicBezTo>
                  <a:cubicBezTo>
                    <a:pt x="100" y="1112"/>
                    <a:pt x="99" y="1112"/>
                    <a:pt x="105" y="1110"/>
                  </a:cubicBezTo>
                  <a:cubicBezTo>
                    <a:pt x="109" y="1108"/>
                    <a:pt x="111" y="1106"/>
                    <a:pt x="111" y="1101"/>
                  </a:cubicBezTo>
                  <a:cubicBezTo>
                    <a:pt x="111" y="1100"/>
                    <a:pt x="111" y="1099"/>
                    <a:pt x="111" y="1098"/>
                  </a:cubicBezTo>
                  <a:cubicBezTo>
                    <a:pt x="112" y="1097"/>
                    <a:pt x="112" y="1095"/>
                    <a:pt x="112" y="1093"/>
                  </a:cubicBezTo>
                  <a:cubicBezTo>
                    <a:pt x="114" y="1089"/>
                    <a:pt x="114" y="1085"/>
                    <a:pt x="111" y="1082"/>
                  </a:cubicBezTo>
                  <a:cubicBezTo>
                    <a:pt x="109" y="1081"/>
                    <a:pt x="108" y="1079"/>
                    <a:pt x="109" y="1077"/>
                  </a:cubicBezTo>
                  <a:cubicBezTo>
                    <a:pt x="109" y="1076"/>
                    <a:pt x="111" y="1075"/>
                    <a:pt x="112" y="1074"/>
                  </a:cubicBezTo>
                  <a:cubicBezTo>
                    <a:pt x="113" y="1073"/>
                    <a:pt x="113" y="1073"/>
                    <a:pt x="114" y="1072"/>
                  </a:cubicBezTo>
                  <a:cubicBezTo>
                    <a:pt x="116" y="1070"/>
                    <a:pt x="115" y="1067"/>
                    <a:pt x="113" y="1066"/>
                  </a:cubicBezTo>
                  <a:cubicBezTo>
                    <a:pt x="110" y="1065"/>
                    <a:pt x="108" y="1064"/>
                    <a:pt x="106" y="1063"/>
                  </a:cubicBezTo>
                  <a:cubicBezTo>
                    <a:pt x="104" y="1063"/>
                    <a:pt x="103" y="1061"/>
                    <a:pt x="103" y="1059"/>
                  </a:cubicBezTo>
                  <a:cubicBezTo>
                    <a:pt x="103" y="1058"/>
                    <a:pt x="104" y="1056"/>
                    <a:pt x="106" y="1056"/>
                  </a:cubicBezTo>
                  <a:cubicBezTo>
                    <a:pt x="107" y="1055"/>
                    <a:pt x="109" y="1055"/>
                    <a:pt x="110" y="1054"/>
                  </a:cubicBezTo>
                  <a:cubicBezTo>
                    <a:pt x="114" y="1053"/>
                    <a:pt x="114" y="1051"/>
                    <a:pt x="113" y="1049"/>
                  </a:cubicBezTo>
                  <a:cubicBezTo>
                    <a:pt x="111" y="1047"/>
                    <a:pt x="109" y="1045"/>
                    <a:pt x="108" y="1043"/>
                  </a:cubicBezTo>
                  <a:cubicBezTo>
                    <a:pt x="105" y="1040"/>
                    <a:pt x="107" y="1037"/>
                    <a:pt x="111" y="1035"/>
                  </a:cubicBezTo>
                  <a:cubicBezTo>
                    <a:pt x="112" y="1034"/>
                    <a:pt x="114" y="1034"/>
                    <a:pt x="116" y="1034"/>
                  </a:cubicBezTo>
                  <a:cubicBezTo>
                    <a:pt x="118" y="1034"/>
                    <a:pt x="119" y="1033"/>
                    <a:pt x="119" y="1031"/>
                  </a:cubicBezTo>
                  <a:cubicBezTo>
                    <a:pt x="119" y="1029"/>
                    <a:pt x="118" y="1028"/>
                    <a:pt x="116" y="1027"/>
                  </a:cubicBezTo>
                  <a:cubicBezTo>
                    <a:pt x="115" y="1026"/>
                    <a:pt x="114" y="1025"/>
                    <a:pt x="112" y="1025"/>
                  </a:cubicBezTo>
                  <a:cubicBezTo>
                    <a:pt x="109" y="1023"/>
                    <a:pt x="109" y="1022"/>
                    <a:pt x="111" y="1019"/>
                  </a:cubicBezTo>
                  <a:cubicBezTo>
                    <a:pt x="114" y="1017"/>
                    <a:pt x="114" y="1017"/>
                    <a:pt x="111" y="1014"/>
                  </a:cubicBezTo>
                  <a:cubicBezTo>
                    <a:pt x="107" y="1011"/>
                    <a:pt x="106" y="1009"/>
                    <a:pt x="108" y="1006"/>
                  </a:cubicBezTo>
                  <a:cubicBezTo>
                    <a:pt x="110" y="1002"/>
                    <a:pt x="112" y="999"/>
                    <a:pt x="114" y="995"/>
                  </a:cubicBezTo>
                  <a:cubicBezTo>
                    <a:pt x="115" y="992"/>
                    <a:pt x="115" y="991"/>
                    <a:pt x="113" y="988"/>
                  </a:cubicBezTo>
                  <a:cubicBezTo>
                    <a:pt x="112" y="987"/>
                    <a:pt x="110" y="986"/>
                    <a:pt x="109" y="984"/>
                  </a:cubicBezTo>
                  <a:cubicBezTo>
                    <a:pt x="108" y="982"/>
                    <a:pt x="107" y="980"/>
                    <a:pt x="108" y="977"/>
                  </a:cubicBezTo>
                  <a:cubicBezTo>
                    <a:pt x="109" y="972"/>
                    <a:pt x="111" y="968"/>
                    <a:pt x="112" y="963"/>
                  </a:cubicBezTo>
                  <a:cubicBezTo>
                    <a:pt x="112" y="958"/>
                    <a:pt x="114" y="954"/>
                    <a:pt x="115" y="950"/>
                  </a:cubicBezTo>
                  <a:cubicBezTo>
                    <a:pt x="116" y="948"/>
                    <a:pt x="115" y="945"/>
                    <a:pt x="113" y="944"/>
                  </a:cubicBezTo>
                  <a:cubicBezTo>
                    <a:pt x="109" y="939"/>
                    <a:pt x="106" y="934"/>
                    <a:pt x="104" y="928"/>
                  </a:cubicBezTo>
                  <a:cubicBezTo>
                    <a:pt x="104" y="927"/>
                    <a:pt x="104" y="925"/>
                    <a:pt x="106" y="924"/>
                  </a:cubicBezTo>
                  <a:cubicBezTo>
                    <a:pt x="108" y="922"/>
                    <a:pt x="112" y="921"/>
                    <a:pt x="113" y="918"/>
                  </a:cubicBezTo>
                  <a:cubicBezTo>
                    <a:pt x="114" y="917"/>
                    <a:pt x="115" y="915"/>
                    <a:pt x="115" y="914"/>
                  </a:cubicBezTo>
                  <a:cubicBezTo>
                    <a:pt x="115" y="912"/>
                    <a:pt x="114" y="910"/>
                    <a:pt x="114" y="909"/>
                  </a:cubicBezTo>
                  <a:cubicBezTo>
                    <a:pt x="111" y="904"/>
                    <a:pt x="113" y="901"/>
                    <a:pt x="117" y="898"/>
                  </a:cubicBezTo>
                  <a:cubicBezTo>
                    <a:pt x="119" y="896"/>
                    <a:pt x="119" y="894"/>
                    <a:pt x="117" y="892"/>
                  </a:cubicBezTo>
                  <a:cubicBezTo>
                    <a:pt x="115" y="889"/>
                    <a:pt x="112" y="887"/>
                    <a:pt x="110" y="885"/>
                  </a:cubicBezTo>
                  <a:cubicBezTo>
                    <a:pt x="108" y="883"/>
                    <a:pt x="107" y="880"/>
                    <a:pt x="108" y="878"/>
                  </a:cubicBezTo>
                  <a:cubicBezTo>
                    <a:pt x="111" y="868"/>
                    <a:pt x="112" y="858"/>
                    <a:pt x="111" y="848"/>
                  </a:cubicBezTo>
                  <a:cubicBezTo>
                    <a:pt x="112" y="848"/>
                    <a:pt x="113" y="848"/>
                    <a:pt x="113" y="847"/>
                  </a:cubicBezTo>
                  <a:cubicBezTo>
                    <a:pt x="114" y="847"/>
                    <a:pt x="114" y="847"/>
                    <a:pt x="114" y="846"/>
                  </a:cubicBezTo>
                  <a:cubicBezTo>
                    <a:pt x="113" y="846"/>
                    <a:pt x="112" y="847"/>
                    <a:pt x="112" y="849"/>
                  </a:cubicBezTo>
                  <a:close/>
                  <a:moveTo>
                    <a:pt x="2442" y="662"/>
                  </a:moveTo>
                  <a:cubicBezTo>
                    <a:pt x="2442" y="662"/>
                    <a:pt x="2442" y="662"/>
                    <a:pt x="2442" y="662"/>
                  </a:cubicBezTo>
                  <a:cubicBezTo>
                    <a:pt x="2444" y="662"/>
                    <a:pt x="2447" y="662"/>
                    <a:pt x="2449" y="662"/>
                  </a:cubicBezTo>
                  <a:cubicBezTo>
                    <a:pt x="2450" y="662"/>
                    <a:pt x="2451" y="662"/>
                    <a:pt x="2452" y="661"/>
                  </a:cubicBezTo>
                  <a:cubicBezTo>
                    <a:pt x="2452" y="661"/>
                    <a:pt x="2453" y="660"/>
                    <a:pt x="2453" y="660"/>
                  </a:cubicBezTo>
                  <a:cubicBezTo>
                    <a:pt x="2452" y="659"/>
                    <a:pt x="2452" y="658"/>
                    <a:pt x="2451" y="658"/>
                  </a:cubicBezTo>
                  <a:cubicBezTo>
                    <a:pt x="2445" y="657"/>
                    <a:pt x="2438" y="658"/>
                    <a:pt x="2432" y="658"/>
                  </a:cubicBezTo>
                  <a:cubicBezTo>
                    <a:pt x="2431" y="658"/>
                    <a:pt x="2430" y="659"/>
                    <a:pt x="2430" y="659"/>
                  </a:cubicBezTo>
                  <a:cubicBezTo>
                    <a:pt x="2429" y="660"/>
                    <a:pt x="2430" y="661"/>
                    <a:pt x="2432" y="662"/>
                  </a:cubicBezTo>
                  <a:cubicBezTo>
                    <a:pt x="2436" y="662"/>
                    <a:pt x="2439" y="662"/>
                    <a:pt x="2442" y="662"/>
                  </a:cubicBezTo>
                  <a:close/>
                  <a:moveTo>
                    <a:pt x="2565" y="113"/>
                  </a:moveTo>
                  <a:cubicBezTo>
                    <a:pt x="2564" y="113"/>
                    <a:pt x="2565" y="113"/>
                    <a:pt x="2566" y="113"/>
                  </a:cubicBezTo>
                  <a:cubicBezTo>
                    <a:pt x="2568" y="112"/>
                    <a:pt x="2569" y="111"/>
                    <a:pt x="2568" y="110"/>
                  </a:cubicBezTo>
                  <a:cubicBezTo>
                    <a:pt x="2568" y="110"/>
                    <a:pt x="2567" y="109"/>
                    <a:pt x="2566" y="109"/>
                  </a:cubicBezTo>
                  <a:cubicBezTo>
                    <a:pt x="2563" y="109"/>
                    <a:pt x="2560" y="109"/>
                    <a:pt x="2557" y="110"/>
                  </a:cubicBezTo>
                  <a:cubicBezTo>
                    <a:pt x="2556" y="110"/>
                    <a:pt x="2555" y="110"/>
                    <a:pt x="2555" y="111"/>
                  </a:cubicBezTo>
                  <a:cubicBezTo>
                    <a:pt x="2556" y="112"/>
                    <a:pt x="2557" y="113"/>
                    <a:pt x="2559" y="113"/>
                  </a:cubicBezTo>
                  <a:cubicBezTo>
                    <a:pt x="2560" y="113"/>
                    <a:pt x="2562" y="113"/>
                    <a:pt x="2565" y="113"/>
                  </a:cubicBezTo>
                  <a:close/>
                  <a:moveTo>
                    <a:pt x="1256" y="1117"/>
                  </a:moveTo>
                  <a:cubicBezTo>
                    <a:pt x="1254" y="1115"/>
                    <a:pt x="1251" y="1116"/>
                    <a:pt x="1249" y="1116"/>
                  </a:cubicBezTo>
                  <a:cubicBezTo>
                    <a:pt x="1248" y="1116"/>
                    <a:pt x="1247" y="1116"/>
                    <a:pt x="1247" y="1117"/>
                  </a:cubicBezTo>
                  <a:cubicBezTo>
                    <a:pt x="1246" y="1118"/>
                    <a:pt x="1247" y="1119"/>
                    <a:pt x="1249" y="1119"/>
                  </a:cubicBezTo>
                  <a:cubicBezTo>
                    <a:pt x="1253" y="1120"/>
                    <a:pt x="1256" y="1119"/>
                    <a:pt x="1256" y="1117"/>
                  </a:cubicBezTo>
                  <a:close/>
                </a:path>
              </a:pathLst>
            </a:custGeom>
            <a:solidFill>
              <a:srgbClr val="F6CD66"/>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13" name="Freeform 5">
              <a:extLst>
                <a:ext uri="{FF2B5EF4-FFF2-40B4-BE49-F238E27FC236}">
                  <a16:creationId xmlns:a16="http://schemas.microsoft.com/office/drawing/2014/main" id="{A0D6DFCE-7D4B-90F0-9457-C25975129BF6}"/>
                </a:ext>
              </a:extLst>
            </p:cNvPr>
            <p:cNvSpPr>
              <a:spLocks noEditPoints="1"/>
            </p:cNvSpPr>
            <p:nvPr/>
          </p:nvSpPr>
          <p:spPr bwMode="auto">
            <a:xfrm>
              <a:off x="4825132" y="1599387"/>
              <a:ext cx="1907470" cy="492678"/>
            </a:xfrm>
            <a:custGeom>
              <a:avLst/>
              <a:gdLst>
                <a:gd name="T0" fmla="*/ 8 w 2662"/>
                <a:gd name="T1" fmla="*/ 742 h 1175"/>
                <a:gd name="T2" fmla="*/ 16 w 2662"/>
                <a:gd name="T3" fmla="*/ 646 h 1175"/>
                <a:gd name="T4" fmla="*/ 41 w 2662"/>
                <a:gd name="T5" fmla="*/ 570 h 1175"/>
                <a:gd name="T6" fmla="*/ 41 w 2662"/>
                <a:gd name="T7" fmla="*/ 521 h 1175"/>
                <a:gd name="T8" fmla="*/ 9 w 2662"/>
                <a:gd name="T9" fmla="*/ 464 h 1175"/>
                <a:gd name="T10" fmla="*/ 117 w 2662"/>
                <a:gd name="T11" fmla="*/ 374 h 1175"/>
                <a:gd name="T12" fmla="*/ 113 w 2662"/>
                <a:gd name="T13" fmla="*/ 216 h 1175"/>
                <a:gd name="T14" fmla="*/ 166 w 2662"/>
                <a:gd name="T15" fmla="*/ 38 h 1175"/>
                <a:gd name="T16" fmla="*/ 556 w 2662"/>
                <a:gd name="T17" fmla="*/ 20 h 1175"/>
                <a:gd name="T18" fmla="*/ 844 w 2662"/>
                <a:gd name="T19" fmla="*/ 9 h 1175"/>
                <a:gd name="T20" fmla="*/ 1026 w 2662"/>
                <a:gd name="T21" fmla="*/ 6 h 1175"/>
                <a:gd name="T22" fmla="*/ 1312 w 2662"/>
                <a:gd name="T23" fmla="*/ 6 h 1175"/>
                <a:gd name="T24" fmla="*/ 1540 w 2662"/>
                <a:gd name="T25" fmla="*/ 1 h 1175"/>
                <a:gd name="T26" fmla="*/ 1885 w 2662"/>
                <a:gd name="T27" fmla="*/ 5 h 1175"/>
                <a:gd name="T28" fmla="*/ 2120 w 2662"/>
                <a:gd name="T29" fmla="*/ 12 h 1175"/>
                <a:gd name="T30" fmla="*/ 2393 w 2662"/>
                <a:gd name="T31" fmla="*/ 38 h 1175"/>
                <a:gd name="T32" fmla="*/ 2447 w 2662"/>
                <a:gd name="T33" fmla="*/ 62 h 1175"/>
                <a:gd name="T34" fmla="*/ 2510 w 2662"/>
                <a:gd name="T35" fmla="*/ 78 h 1175"/>
                <a:gd name="T36" fmla="*/ 2590 w 2662"/>
                <a:gd name="T37" fmla="*/ 92 h 1175"/>
                <a:gd name="T38" fmla="*/ 2639 w 2662"/>
                <a:gd name="T39" fmla="*/ 117 h 1175"/>
                <a:gd name="T40" fmla="*/ 2618 w 2662"/>
                <a:gd name="T41" fmla="*/ 140 h 1175"/>
                <a:gd name="T42" fmla="*/ 2635 w 2662"/>
                <a:gd name="T43" fmla="*/ 180 h 1175"/>
                <a:gd name="T44" fmla="*/ 2623 w 2662"/>
                <a:gd name="T45" fmla="*/ 248 h 1175"/>
                <a:gd name="T46" fmla="*/ 2597 w 2662"/>
                <a:gd name="T47" fmla="*/ 299 h 1175"/>
                <a:gd name="T48" fmla="*/ 2597 w 2662"/>
                <a:gd name="T49" fmla="*/ 340 h 1175"/>
                <a:gd name="T50" fmla="*/ 2527 w 2662"/>
                <a:gd name="T51" fmla="*/ 361 h 1175"/>
                <a:gd name="T52" fmla="*/ 2593 w 2662"/>
                <a:gd name="T53" fmla="*/ 378 h 1175"/>
                <a:gd name="T54" fmla="*/ 2475 w 2662"/>
                <a:gd name="T55" fmla="*/ 414 h 1175"/>
                <a:gd name="T56" fmla="*/ 2581 w 2662"/>
                <a:gd name="T57" fmla="*/ 429 h 1175"/>
                <a:gd name="T58" fmla="*/ 2356 w 2662"/>
                <a:gd name="T59" fmla="*/ 465 h 1175"/>
                <a:gd name="T60" fmla="*/ 2402 w 2662"/>
                <a:gd name="T61" fmla="*/ 495 h 1175"/>
                <a:gd name="T62" fmla="*/ 2460 w 2662"/>
                <a:gd name="T63" fmla="*/ 531 h 1175"/>
                <a:gd name="T64" fmla="*/ 2427 w 2662"/>
                <a:gd name="T65" fmla="*/ 571 h 1175"/>
                <a:gd name="T66" fmla="*/ 2422 w 2662"/>
                <a:gd name="T67" fmla="*/ 589 h 1175"/>
                <a:gd name="T68" fmla="*/ 2348 w 2662"/>
                <a:gd name="T69" fmla="*/ 612 h 1175"/>
                <a:gd name="T70" fmla="*/ 2481 w 2662"/>
                <a:gd name="T71" fmla="*/ 638 h 1175"/>
                <a:gd name="T72" fmla="*/ 2403 w 2662"/>
                <a:gd name="T73" fmla="*/ 668 h 1175"/>
                <a:gd name="T74" fmla="*/ 2488 w 2662"/>
                <a:gd name="T75" fmla="*/ 686 h 1175"/>
                <a:gd name="T76" fmla="*/ 2541 w 2662"/>
                <a:gd name="T77" fmla="*/ 744 h 1175"/>
                <a:gd name="T78" fmla="*/ 2518 w 2662"/>
                <a:gd name="T79" fmla="*/ 798 h 1175"/>
                <a:gd name="T80" fmla="*/ 2588 w 2662"/>
                <a:gd name="T81" fmla="*/ 849 h 1175"/>
                <a:gd name="T82" fmla="*/ 2598 w 2662"/>
                <a:gd name="T83" fmla="*/ 903 h 1175"/>
                <a:gd name="T84" fmla="*/ 2532 w 2662"/>
                <a:gd name="T85" fmla="*/ 939 h 1175"/>
                <a:gd name="T86" fmla="*/ 2569 w 2662"/>
                <a:gd name="T87" fmla="*/ 991 h 1175"/>
                <a:gd name="T88" fmla="*/ 2593 w 2662"/>
                <a:gd name="T89" fmla="*/ 1025 h 1175"/>
                <a:gd name="T90" fmla="*/ 2562 w 2662"/>
                <a:gd name="T91" fmla="*/ 1069 h 1175"/>
                <a:gd name="T92" fmla="*/ 2385 w 2662"/>
                <a:gd name="T93" fmla="*/ 1096 h 1175"/>
                <a:gd name="T94" fmla="*/ 2075 w 2662"/>
                <a:gd name="T95" fmla="*/ 1117 h 1175"/>
                <a:gd name="T96" fmla="*/ 1845 w 2662"/>
                <a:gd name="T97" fmla="*/ 1114 h 1175"/>
                <a:gd name="T98" fmla="*/ 1681 w 2662"/>
                <a:gd name="T99" fmla="*/ 1125 h 1175"/>
                <a:gd name="T100" fmla="*/ 1450 w 2662"/>
                <a:gd name="T101" fmla="*/ 1122 h 1175"/>
                <a:gd name="T102" fmla="*/ 1182 w 2662"/>
                <a:gd name="T103" fmla="*/ 1143 h 1175"/>
                <a:gd name="T104" fmla="*/ 960 w 2662"/>
                <a:gd name="T105" fmla="*/ 1162 h 1175"/>
                <a:gd name="T106" fmla="*/ 636 w 2662"/>
                <a:gd name="T107" fmla="*/ 1172 h 1175"/>
                <a:gd name="T108" fmla="*/ 388 w 2662"/>
                <a:gd name="T109" fmla="*/ 1163 h 1175"/>
                <a:gd name="T110" fmla="*/ 121 w 2662"/>
                <a:gd name="T111" fmla="*/ 1145 h 1175"/>
                <a:gd name="T112" fmla="*/ 111 w 2662"/>
                <a:gd name="T113" fmla="*/ 1082 h 1175"/>
                <a:gd name="T114" fmla="*/ 112 w 2662"/>
                <a:gd name="T115" fmla="*/ 1025 h 1175"/>
                <a:gd name="T116" fmla="*/ 114 w 2662"/>
                <a:gd name="T117" fmla="*/ 909 h 1175"/>
                <a:gd name="T118" fmla="*/ 2432 w 2662"/>
                <a:gd name="T119" fmla="*/ 658 h 1175"/>
                <a:gd name="T120" fmla="*/ 1249 w 2662"/>
                <a:gd name="T121" fmla="*/ 1119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62" h="1175">
                  <a:moveTo>
                    <a:pt x="112" y="849"/>
                  </a:moveTo>
                  <a:cubicBezTo>
                    <a:pt x="107" y="848"/>
                    <a:pt x="102" y="848"/>
                    <a:pt x="97" y="848"/>
                  </a:cubicBezTo>
                  <a:cubicBezTo>
                    <a:pt x="94" y="848"/>
                    <a:pt x="91" y="848"/>
                    <a:pt x="89" y="847"/>
                  </a:cubicBezTo>
                  <a:cubicBezTo>
                    <a:pt x="83" y="844"/>
                    <a:pt x="76" y="844"/>
                    <a:pt x="69" y="844"/>
                  </a:cubicBezTo>
                  <a:cubicBezTo>
                    <a:pt x="64" y="844"/>
                    <a:pt x="58" y="844"/>
                    <a:pt x="52" y="843"/>
                  </a:cubicBezTo>
                  <a:cubicBezTo>
                    <a:pt x="48" y="843"/>
                    <a:pt x="45" y="844"/>
                    <a:pt x="42" y="843"/>
                  </a:cubicBezTo>
                  <a:cubicBezTo>
                    <a:pt x="35" y="840"/>
                    <a:pt x="27" y="839"/>
                    <a:pt x="20" y="838"/>
                  </a:cubicBezTo>
                  <a:cubicBezTo>
                    <a:pt x="18" y="838"/>
                    <a:pt x="17" y="837"/>
                    <a:pt x="16" y="836"/>
                  </a:cubicBezTo>
                  <a:cubicBezTo>
                    <a:pt x="14" y="834"/>
                    <a:pt x="12" y="832"/>
                    <a:pt x="12" y="829"/>
                  </a:cubicBezTo>
                  <a:cubicBezTo>
                    <a:pt x="9" y="819"/>
                    <a:pt x="5" y="809"/>
                    <a:pt x="1" y="798"/>
                  </a:cubicBezTo>
                  <a:cubicBezTo>
                    <a:pt x="0" y="796"/>
                    <a:pt x="1" y="793"/>
                    <a:pt x="2" y="791"/>
                  </a:cubicBezTo>
                  <a:cubicBezTo>
                    <a:pt x="5" y="786"/>
                    <a:pt x="6" y="780"/>
                    <a:pt x="7" y="774"/>
                  </a:cubicBezTo>
                  <a:cubicBezTo>
                    <a:pt x="8" y="768"/>
                    <a:pt x="11" y="762"/>
                    <a:pt x="12" y="755"/>
                  </a:cubicBezTo>
                  <a:cubicBezTo>
                    <a:pt x="13" y="751"/>
                    <a:pt x="13" y="749"/>
                    <a:pt x="10" y="746"/>
                  </a:cubicBezTo>
                  <a:cubicBezTo>
                    <a:pt x="9" y="745"/>
                    <a:pt x="8" y="743"/>
                    <a:pt x="8" y="742"/>
                  </a:cubicBezTo>
                  <a:cubicBezTo>
                    <a:pt x="5" y="736"/>
                    <a:pt x="5" y="730"/>
                    <a:pt x="7" y="725"/>
                  </a:cubicBezTo>
                  <a:cubicBezTo>
                    <a:pt x="8" y="721"/>
                    <a:pt x="11" y="719"/>
                    <a:pt x="14" y="718"/>
                  </a:cubicBezTo>
                  <a:cubicBezTo>
                    <a:pt x="17" y="717"/>
                    <a:pt x="21" y="717"/>
                    <a:pt x="24" y="717"/>
                  </a:cubicBezTo>
                  <a:cubicBezTo>
                    <a:pt x="27" y="716"/>
                    <a:pt x="29" y="716"/>
                    <a:pt x="32" y="716"/>
                  </a:cubicBezTo>
                  <a:cubicBezTo>
                    <a:pt x="34" y="715"/>
                    <a:pt x="34" y="714"/>
                    <a:pt x="34" y="712"/>
                  </a:cubicBezTo>
                  <a:cubicBezTo>
                    <a:pt x="34" y="711"/>
                    <a:pt x="33" y="710"/>
                    <a:pt x="32" y="710"/>
                  </a:cubicBezTo>
                  <a:cubicBezTo>
                    <a:pt x="32" y="709"/>
                    <a:pt x="31" y="709"/>
                    <a:pt x="30" y="709"/>
                  </a:cubicBezTo>
                  <a:cubicBezTo>
                    <a:pt x="22" y="708"/>
                    <a:pt x="14" y="704"/>
                    <a:pt x="7" y="700"/>
                  </a:cubicBezTo>
                  <a:cubicBezTo>
                    <a:pt x="6" y="700"/>
                    <a:pt x="6" y="699"/>
                    <a:pt x="5" y="699"/>
                  </a:cubicBezTo>
                  <a:cubicBezTo>
                    <a:pt x="3" y="697"/>
                    <a:pt x="3" y="694"/>
                    <a:pt x="5" y="693"/>
                  </a:cubicBezTo>
                  <a:cubicBezTo>
                    <a:pt x="12" y="689"/>
                    <a:pt x="11" y="684"/>
                    <a:pt x="8" y="678"/>
                  </a:cubicBezTo>
                  <a:cubicBezTo>
                    <a:pt x="7" y="675"/>
                    <a:pt x="6" y="672"/>
                    <a:pt x="6" y="668"/>
                  </a:cubicBezTo>
                  <a:cubicBezTo>
                    <a:pt x="5" y="664"/>
                    <a:pt x="5" y="660"/>
                    <a:pt x="6" y="656"/>
                  </a:cubicBezTo>
                  <a:cubicBezTo>
                    <a:pt x="6" y="651"/>
                    <a:pt x="9" y="648"/>
                    <a:pt x="13" y="647"/>
                  </a:cubicBezTo>
                  <a:cubicBezTo>
                    <a:pt x="14" y="647"/>
                    <a:pt x="15" y="647"/>
                    <a:pt x="16" y="646"/>
                  </a:cubicBezTo>
                  <a:cubicBezTo>
                    <a:pt x="16" y="646"/>
                    <a:pt x="17" y="645"/>
                    <a:pt x="17" y="645"/>
                  </a:cubicBezTo>
                  <a:cubicBezTo>
                    <a:pt x="17" y="643"/>
                    <a:pt x="15" y="642"/>
                    <a:pt x="13" y="642"/>
                  </a:cubicBezTo>
                  <a:cubicBezTo>
                    <a:pt x="11" y="642"/>
                    <a:pt x="8" y="642"/>
                    <a:pt x="6" y="641"/>
                  </a:cubicBezTo>
                  <a:cubicBezTo>
                    <a:pt x="4" y="641"/>
                    <a:pt x="2" y="637"/>
                    <a:pt x="2" y="635"/>
                  </a:cubicBezTo>
                  <a:cubicBezTo>
                    <a:pt x="3" y="631"/>
                    <a:pt x="5" y="628"/>
                    <a:pt x="4" y="623"/>
                  </a:cubicBezTo>
                  <a:cubicBezTo>
                    <a:pt x="3" y="619"/>
                    <a:pt x="4" y="618"/>
                    <a:pt x="6" y="617"/>
                  </a:cubicBezTo>
                  <a:cubicBezTo>
                    <a:pt x="10" y="615"/>
                    <a:pt x="13" y="613"/>
                    <a:pt x="17" y="611"/>
                  </a:cubicBezTo>
                  <a:cubicBezTo>
                    <a:pt x="19" y="609"/>
                    <a:pt x="20" y="606"/>
                    <a:pt x="18" y="604"/>
                  </a:cubicBezTo>
                  <a:cubicBezTo>
                    <a:pt x="17" y="603"/>
                    <a:pt x="15" y="602"/>
                    <a:pt x="14" y="601"/>
                  </a:cubicBezTo>
                  <a:cubicBezTo>
                    <a:pt x="12" y="599"/>
                    <a:pt x="11" y="598"/>
                    <a:pt x="9" y="596"/>
                  </a:cubicBezTo>
                  <a:cubicBezTo>
                    <a:pt x="7" y="594"/>
                    <a:pt x="7" y="590"/>
                    <a:pt x="8" y="589"/>
                  </a:cubicBezTo>
                  <a:cubicBezTo>
                    <a:pt x="10" y="588"/>
                    <a:pt x="11" y="587"/>
                    <a:pt x="12" y="586"/>
                  </a:cubicBezTo>
                  <a:cubicBezTo>
                    <a:pt x="16" y="583"/>
                    <a:pt x="19" y="580"/>
                    <a:pt x="21" y="577"/>
                  </a:cubicBezTo>
                  <a:cubicBezTo>
                    <a:pt x="23" y="573"/>
                    <a:pt x="27" y="571"/>
                    <a:pt x="31" y="571"/>
                  </a:cubicBezTo>
                  <a:cubicBezTo>
                    <a:pt x="35" y="571"/>
                    <a:pt x="38" y="570"/>
                    <a:pt x="41" y="570"/>
                  </a:cubicBezTo>
                  <a:cubicBezTo>
                    <a:pt x="43" y="569"/>
                    <a:pt x="44" y="568"/>
                    <a:pt x="44" y="566"/>
                  </a:cubicBezTo>
                  <a:cubicBezTo>
                    <a:pt x="44" y="565"/>
                    <a:pt x="43" y="563"/>
                    <a:pt x="41" y="563"/>
                  </a:cubicBezTo>
                  <a:cubicBezTo>
                    <a:pt x="32" y="562"/>
                    <a:pt x="24" y="562"/>
                    <a:pt x="16" y="561"/>
                  </a:cubicBezTo>
                  <a:cubicBezTo>
                    <a:pt x="14" y="561"/>
                    <a:pt x="13" y="560"/>
                    <a:pt x="11" y="559"/>
                  </a:cubicBezTo>
                  <a:cubicBezTo>
                    <a:pt x="8" y="557"/>
                    <a:pt x="7" y="553"/>
                    <a:pt x="10" y="551"/>
                  </a:cubicBezTo>
                  <a:cubicBezTo>
                    <a:pt x="14" y="546"/>
                    <a:pt x="16" y="541"/>
                    <a:pt x="12" y="535"/>
                  </a:cubicBezTo>
                  <a:cubicBezTo>
                    <a:pt x="11" y="533"/>
                    <a:pt x="12" y="530"/>
                    <a:pt x="14" y="529"/>
                  </a:cubicBezTo>
                  <a:cubicBezTo>
                    <a:pt x="14" y="528"/>
                    <a:pt x="15" y="527"/>
                    <a:pt x="16" y="527"/>
                  </a:cubicBezTo>
                  <a:cubicBezTo>
                    <a:pt x="19" y="526"/>
                    <a:pt x="22" y="526"/>
                    <a:pt x="26" y="526"/>
                  </a:cubicBezTo>
                  <a:cubicBezTo>
                    <a:pt x="38" y="527"/>
                    <a:pt x="51" y="526"/>
                    <a:pt x="63" y="526"/>
                  </a:cubicBezTo>
                  <a:cubicBezTo>
                    <a:pt x="64" y="526"/>
                    <a:pt x="65" y="525"/>
                    <a:pt x="66" y="525"/>
                  </a:cubicBezTo>
                  <a:cubicBezTo>
                    <a:pt x="66" y="525"/>
                    <a:pt x="67" y="524"/>
                    <a:pt x="68" y="524"/>
                  </a:cubicBezTo>
                  <a:cubicBezTo>
                    <a:pt x="67" y="523"/>
                    <a:pt x="66" y="523"/>
                    <a:pt x="66" y="523"/>
                  </a:cubicBezTo>
                  <a:cubicBezTo>
                    <a:pt x="60" y="521"/>
                    <a:pt x="54" y="522"/>
                    <a:pt x="48" y="522"/>
                  </a:cubicBezTo>
                  <a:cubicBezTo>
                    <a:pt x="46" y="521"/>
                    <a:pt x="43" y="522"/>
                    <a:pt x="41" y="521"/>
                  </a:cubicBezTo>
                  <a:cubicBezTo>
                    <a:pt x="33" y="516"/>
                    <a:pt x="25" y="516"/>
                    <a:pt x="16" y="516"/>
                  </a:cubicBezTo>
                  <a:cubicBezTo>
                    <a:pt x="14" y="516"/>
                    <a:pt x="14" y="514"/>
                    <a:pt x="14" y="513"/>
                  </a:cubicBezTo>
                  <a:cubicBezTo>
                    <a:pt x="14" y="512"/>
                    <a:pt x="15" y="512"/>
                    <a:pt x="16" y="511"/>
                  </a:cubicBezTo>
                  <a:cubicBezTo>
                    <a:pt x="17" y="511"/>
                    <a:pt x="18" y="511"/>
                    <a:pt x="18" y="511"/>
                  </a:cubicBezTo>
                  <a:cubicBezTo>
                    <a:pt x="25" y="511"/>
                    <a:pt x="32" y="511"/>
                    <a:pt x="38" y="508"/>
                  </a:cubicBezTo>
                  <a:cubicBezTo>
                    <a:pt x="46" y="506"/>
                    <a:pt x="54" y="502"/>
                    <a:pt x="62" y="500"/>
                  </a:cubicBezTo>
                  <a:cubicBezTo>
                    <a:pt x="62" y="499"/>
                    <a:pt x="63" y="498"/>
                    <a:pt x="63" y="498"/>
                  </a:cubicBezTo>
                  <a:cubicBezTo>
                    <a:pt x="63" y="497"/>
                    <a:pt x="62" y="497"/>
                    <a:pt x="61" y="496"/>
                  </a:cubicBezTo>
                  <a:cubicBezTo>
                    <a:pt x="59" y="496"/>
                    <a:pt x="56" y="496"/>
                    <a:pt x="54" y="496"/>
                  </a:cubicBezTo>
                  <a:cubicBezTo>
                    <a:pt x="46" y="496"/>
                    <a:pt x="37" y="496"/>
                    <a:pt x="29" y="496"/>
                  </a:cubicBezTo>
                  <a:cubicBezTo>
                    <a:pt x="25" y="495"/>
                    <a:pt x="21" y="493"/>
                    <a:pt x="18" y="490"/>
                  </a:cubicBezTo>
                  <a:cubicBezTo>
                    <a:pt x="16" y="488"/>
                    <a:pt x="16" y="486"/>
                    <a:pt x="17" y="484"/>
                  </a:cubicBezTo>
                  <a:cubicBezTo>
                    <a:pt x="18" y="482"/>
                    <a:pt x="20" y="481"/>
                    <a:pt x="21" y="481"/>
                  </a:cubicBezTo>
                  <a:cubicBezTo>
                    <a:pt x="24" y="479"/>
                    <a:pt x="24" y="477"/>
                    <a:pt x="22" y="475"/>
                  </a:cubicBezTo>
                  <a:cubicBezTo>
                    <a:pt x="19" y="470"/>
                    <a:pt x="13" y="468"/>
                    <a:pt x="9" y="464"/>
                  </a:cubicBezTo>
                  <a:cubicBezTo>
                    <a:pt x="7" y="463"/>
                    <a:pt x="6" y="462"/>
                    <a:pt x="7" y="460"/>
                  </a:cubicBezTo>
                  <a:cubicBezTo>
                    <a:pt x="7" y="459"/>
                    <a:pt x="7" y="458"/>
                    <a:pt x="8" y="457"/>
                  </a:cubicBezTo>
                  <a:cubicBezTo>
                    <a:pt x="8" y="456"/>
                    <a:pt x="9" y="455"/>
                    <a:pt x="10" y="453"/>
                  </a:cubicBezTo>
                  <a:cubicBezTo>
                    <a:pt x="13" y="447"/>
                    <a:pt x="16" y="447"/>
                    <a:pt x="20" y="448"/>
                  </a:cubicBezTo>
                  <a:cubicBezTo>
                    <a:pt x="24" y="449"/>
                    <a:pt x="28" y="449"/>
                    <a:pt x="32" y="448"/>
                  </a:cubicBezTo>
                  <a:cubicBezTo>
                    <a:pt x="35" y="446"/>
                    <a:pt x="38" y="445"/>
                    <a:pt x="41" y="444"/>
                  </a:cubicBezTo>
                  <a:cubicBezTo>
                    <a:pt x="46" y="441"/>
                    <a:pt x="50" y="440"/>
                    <a:pt x="56" y="440"/>
                  </a:cubicBezTo>
                  <a:cubicBezTo>
                    <a:pt x="73" y="441"/>
                    <a:pt x="91" y="441"/>
                    <a:pt x="108" y="440"/>
                  </a:cubicBezTo>
                  <a:cubicBezTo>
                    <a:pt x="113" y="440"/>
                    <a:pt x="115" y="438"/>
                    <a:pt x="113" y="434"/>
                  </a:cubicBezTo>
                  <a:cubicBezTo>
                    <a:pt x="111" y="429"/>
                    <a:pt x="112" y="425"/>
                    <a:pt x="114" y="420"/>
                  </a:cubicBezTo>
                  <a:cubicBezTo>
                    <a:pt x="115" y="417"/>
                    <a:pt x="114" y="415"/>
                    <a:pt x="112" y="413"/>
                  </a:cubicBezTo>
                  <a:cubicBezTo>
                    <a:pt x="109" y="410"/>
                    <a:pt x="106" y="408"/>
                    <a:pt x="103" y="404"/>
                  </a:cubicBezTo>
                  <a:cubicBezTo>
                    <a:pt x="102" y="402"/>
                    <a:pt x="102" y="399"/>
                    <a:pt x="103" y="397"/>
                  </a:cubicBezTo>
                  <a:cubicBezTo>
                    <a:pt x="105" y="394"/>
                    <a:pt x="108" y="392"/>
                    <a:pt x="110" y="390"/>
                  </a:cubicBezTo>
                  <a:cubicBezTo>
                    <a:pt x="115" y="385"/>
                    <a:pt x="117" y="380"/>
                    <a:pt x="117" y="374"/>
                  </a:cubicBezTo>
                  <a:cubicBezTo>
                    <a:pt x="117" y="372"/>
                    <a:pt x="117" y="369"/>
                    <a:pt x="117" y="367"/>
                  </a:cubicBezTo>
                  <a:cubicBezTo>
                    <a:pt x="117" y="362"/>
                    <a:pt x="116" y="358"/>
                    <a:pt x="113" y="355"/>
                  </a:cubicBezTo>
                  <a:cubicBezTo>
                    <a:pt x="112" y="353"/>
                    <a:pt x="110" y="351"/>
                    <a:pt x="109" y="349"/>
                  </a:cubicBezTo>
                  <a:cubicBezTo>
                    <a:pt x="107" y="347"/>
                    <a:pt x="107" y="344"/>
                    <a:pt x="107" y="342"/>
                  </a:cubicBezTo>
                  <a:cubicBezTo>
                    <a:pt x="107" y="336"/>
                    <a:pt x="108" y="332"/>
                    <a:pt x="110" y="327"/>
                  </a:cubicBezTo>
                  <a:cubicBezTo>
                    <a:pt x="112" y="324"/>
                    <a:pt x="114" y="321"/>
                    <a:pt x="115" y="318"/>
                  </a:cubicBezTo>
                  <a:cubicBezTo>
                    <a:pt x="116" y="316"/>
                    <a:pt x="116" y="313"/>
                    <a:pt x="115" y="311"/>
                  </a:cubicBezTo>
                  <a:cubicBezTo>
                    <a:pt x="114" y="309"/>
                    <a:pt x="113" y="308"/>
                    <a:pt x="113" y="306"/>
                  </a:cubicBezTo>
                  <a:cubicBezTo>
                    <a:pt x="112" y="305"/>
                    <a:pt x="111" y="303"/>
                    <a:pt x="111" y="302"/>
                  </a:cubicBezTo>
                  <a:cubicBezTo>
                    <a:pt x="112" y="296"/>
                    <a:pt x="111" y="290"/>
                    <a:pt x="114" y="284"/>
                  </a:cubicBezTo>
                  <a:cubicBezTo>
                    <a:pt x="116" y="281"/>
                    <a:pt x="117" y="277"/>
                    <a:pt x="116" y="272"/>
                  </a:cubicBezTo>
                  <a:cubicBezTo>
                    <a:pt x="115" y="264"/>
                    <a:pt x="116" y="256"/>
                    <a:pt x="118" y="247"/>
                  </a:cubicBezTo>
                  <a:cubicBezTo>
                    <a:pt x="119" y="244"/>
                    <a:pt x="119" y="241"/>
                    <a:pt x="118" y="237"/>
                  </a:cubicBezTo>
                  <a:cubicBezTo>
                    <a:pt x="117" y="232"/>
                    <a:pt x="115" y="226"/>
                    <a:pt x="113" y="221"/>
                  </a:cubicBezTo>
                  <a:cubicBezTo>
                    <a:pt x="112" y="219"/>
                    <a:pt x="112" y="217"/>
                    <a:pt x="113" y="216"/>
                  </a:cubicBezTo>
                  <a:cubicBezTo>
                    <a:pt x="115" y="211"/>
                    <a:pt x="117" y="205"/>
                    <a:pt x="117" y="199"/>
                  </a:cubicBezTo>
                  <a:cubicBezTo>
                    <a:pt x="117" y="195"/>
                    <a:pt x="119" y="191"/>
                    <a:pt x="121" y="187"/>
                  </a:cubicBezTo>
                  <a:cubicBezTo>
                    <a:pt x="124" y="184"/>
                    <a:pt x="125" y="180"/>
                    <a:pt x="125" y="176"/>
                  </a:cubicBezTo>
                  <a:cubicBezTo>
                    <a:pt x="126" y="168"/>
                    <a:pt x="127" y="161"/>
                    <a:pt x="127" y="153"/>
                  </a:cubicBezTo>
                  <a:cubicBezTo>
                    <a:pt x="127" y="147"/>
                    <a:pt x="127" y="142"/>
                    <a:pt x="130" y="136"/>
                  </a:cubicBezTo>
                  <a:cubicBezTo>
                    <a:pt x="131" y="136"/>
                    <a:pt x="131" y="135"/>
                    <a:pt x="131" y="134"/>
                  </a:cubicBezTo>
                  <a:cubicBezTo>
                    <a:pt x="132" y="128"/>
                    <a:pt x="132" y="122"/>
                    <a:pt x="134" y="117"/>
                  </a:cubicBezTo>
                  <a:cubicBezTo>
                    <a:pt x="134" y="115"/>
                    <a:pt x="134" y="113"/>
                    <a:pt x="133" y="112"/>
                  </a:cubicBezTo>
                  <a:cubicBezTo>
                    <a:pt x="133" y="110"/>
                    <a:pt x="133" y="108"/>
                    <a:pt x="133" y="107"/>
                  </a:cubicBezTo>
                  <a:cubicBezTo>
                    <a:pt x="136" y="101"/>
                    <a:pt x="137" y="94"/>
                    <a:pt x="136" y="87"/>
                  </a:cubicBezTo>
                  <a:cubicBezTo>
                    <a:pt x="136" y="82"/>
                    <a:pt x="136" y="77"/>
                    <a:pt x="139" y="73"/>
                  </a:cubicBezTo>
                  <a:cubicBezTo>
                    <a:pt x="140" y="70"/>
                    <a:pt x="141" y="68"/>
                    <a:pt x="141" y="65"/>
                  </a:cubicBezTo>
                  <a:cubicBezTo>
                    <a:pt x="141" y="61"/>
                    <a:pt x="141" y="57"/>
                    <a:pt x="142" y="53"/>
                  </a:cubicBezTo>
                  <a:cubicBezTo>
                    <a:pt x="143" y="50"/>
                    <a:pt x="145" y="47"/>
                    <a:pt x="148" y="45"/>
                  </a:cubicBezTo>
                  <a:cubicBezTo>
                    <a:pt x="153" y="42"/>
                    <a:pt x="159" y="38"/>
                    <a:pt x="166" y="38"/>
                  </a:cubicBezTo>
                  <a:cubicBezTo>
                    <a:pt x="169" y="37"/>
                    <a:pt x="171" y="36"/>
                    <a:pt x="173" y="35"/>
                  </a:cubicBezTo>
                  <a:cubicBezTo>
                    <a:pt x="176" y="34"/>
                    <a:pt x="180" y="33"/>
                    <a:pt x="183" y="33"/>
                  </a:cubicBezTo>
                  <a:cubicBezTo>
                    <a:pt x="189" y="33"/>
                    <a:pt x="195" y="32"/>
                    <a:pt x="201" y="32"/>
                  </a:cubicBezTo>
                  <a:cubicBezTo>
                    <a:pt x="204" y="32"/>
                    <a:pt x="207" y="32"/>
                    <a:pt x="211" y="31"/>
                  </a:cubicBezTo>
                  <a:cubicBezTo>
                    <a:pt x="220" y="28"/>
                    <a:pt x="229" y="28"/>
                    <a:pt x="238" y="28"/>
                  </a:cubicBezTo>
                  <a:cubicBezTo>
                    <a:pt x="262" y="28"/>
                    <a:pt x="287" y="28"/>
                    <a:pt x="311" y="28"/>
                  </a:cubicBezTo>
                  <a:cubicBezTo>
                    <a:pt x="333" y="27"/>
                    <a:pt x="354" y="27"/>
                    <a:pt x="376" y="28"/>
                  </a:cubicBezTo>
                  <a:cubicBezTo>
                    <a:pt x="383" y="28"/>
                    <a:pt x="390" y="27"/>
                    <a:pt x="396" y="25"/>
                  </a:cubicBezTo>
                  <a:cubicBezTo>
                    <a:pt x="399" y="24"/>
                    <a:pt x="403" y="24"/>
                    <a:pt x="406" y="25"/>
                  </a:cubicBezTo>
                  <a:cubicBezTo>
                    <a:pt x="408" y="25"/>
                    <a:pt x="409" y="26"/>
                    <a:pt x="411" y="26"/>
                  </a:cubicBezTo>
                  <a:cubicBezTo>
                    <a:pt x="415" y="27"/>
                    <a:pt x="419" y="27"/>
                    <a:pt x="423" y="26"/>
                  </a:cubicBezTo>
                  <a:cubicBezTo>
                    <a:pt x="426" y="25"/>
                    <a:pt x="430" y="24"/>
                    <a:pt x="433" y="24"/>
                  </a:cubicBezTo>
                  <a:cubicBezTo>
                    <a:pt x="454" y="24"/>
                    <a:pt x="475" y="22"/>
                    <a:pt x="496" y="23"/>
                  </a:cubicBezTo>
                  <a:cubicBezTo>
                    <a:pt x="511" y="23"/>
                    <a:pt x="526" y="22"/>
                    <a:pt x="541" y="22"/>
                  </a:cubicBezTo>
                  <a:cubicBezTo>
                    <a:pt x="546" y="22"/>
                    <a:pt x="551" y="21"/>
                    <a:pt x="556" y="20"/>
                  </a:cubicBezTo>
                  <a:cubicBezTo>
                    <a:pt x="558" y="19"/>
                    <a:pt x="561" y="19"/>
                    <a:pt x="563" y="19"/>
                  </a:cubicBezTo>
                  <a:cubicBezTo>
                    <a:pt x="579" y="18"/>
                    <a:pt x="595" y="18"/>
                    <a:pt x="611" y="17"/>
                  </a:cubicBezTo>
                  <a:cubicBezTo>
                    <a:pt x="614" y="17"/>
                    <a:pt x="618" y="17"/>
                    <a:pt x="621" y="15"/>
                  </a:cubicBezTo>
                  <a:cubicBezTo>
                    <a:pt x="623" y="14"/>
                    <a:pt x="626" y="14"/>
                    <a:pt x="628" y="15"/>
                  </a:cubicBezTo>
                  <a:cubicBezTo>
                    <a:pt x="632" y="16"/>
                    <a:pt x="636" y="17"/>
                    <a:pt x="641" y="15"/>
                  </a:cubicBezTo>
                  <a:cubicBezTo>
                    <a:pt x="646" y="13"/>
                    <a:pt x="652" y="13"/>
                    <a:pt x="658" y="13"/>
                  </a:cubicBezTo>
                  <a:cubicBezTo>
                    <a:pt x="665" y="12"/>
                    <a:pt x="671" y="12"/>
                    <a:pt x="678" y="12"/>
                  </a:cubicBezTo>
                  <a:cubicBezTo>
                    <a:pt x="685" y="12"/>
                    <a:pt x="691" y="12"/>
                    <a:pt x="698" y="10"/>
                  </a:cubicBezTo>
                  <a:cubicBezTo>
                    <a:pt x="704" y="8"/>
                    <a:pt x="711" y="8"/>
                    <a:pt x="718" y="10"/>
                  </a:cubicBezTo>
                  <a:cubicBezTo>
                    <a:pt x="726" y="12"/>
                    <a:pt x="734" y="13"/>
                    <a:pt x="742" y="16"/>
                  </a:cubicBezTo>
                  <a:cubicBezTo>
                    <a:pt x="744" y="17"/>
                    <a:pt x="747" y="17"/>
                    <a:pt x="749" y="15"/>
                  </a:cubicBezTo>
                  <a:cubicBezTo>
                    <a:pt x="753" y="14"/>
                    <a:pt x="757" y="13"/>
                    <a:pt x="761" y="13"/>
                  </a:cubicBezTo>
                  <a:cubicBezTo>
                    <a:pt x="767" y="12"/>
                    <a:pt x="773" y="12"/>
                    <a:pt x="779" y="10"/>
                  </a:cubicBezTo>
                  <a:cubicBezTo>
                    <a:pt x="781" y="9"/>
                    <a:pt x="784" y="9"/>
                    <a:pt x="786" y="8"/>
                  </a:cubicBezTo>
                  <a:cubicBezTo>
                    <a:pt x="790" y="8"/>
                    <a:pt x="840" y="8"/>
                    <a:pt x="844" y="9"/>
                  </a:cubicBezTo>
                  <a:cubicBezTo>
                    <a:pt x="846" y="9"/>
                    <a:pt x="849" y="10"/>
                    <a:pt x="851" y="10"/>
                  </a:cubicBezTo>
                  <a:cubicBezTo>
                    <a:pt x="853" y="11"/>
                    <a:pt x="854" y="11"/>
                    <a:pt x="856" y="10"/>
                  </a:cubicBezTo>
                  <a:cubicBezTo>
                    <a:pt x="858" y="10"/>
                    <a:pt x="859" y="9"/>
                    <a:pt x="861" y="9"/>
                  </a:cubicBezTo>
                  <a:cubicBezTo>
                    <a:pt x="866" y="8"/>
                    <a:pt x="871" y="8"/>
                    <a:pt x="876" y="10"/>
                  </a:cubicBezTo>
                  <a:cubicBezTo>
                    <a:pt x="877" y="11"/>
                    <a:pt x="879" y="11"/>
                    <a:pt x="881" y="10"/>
                  </a:cubicBezTo>
                  <a:cubicBezTo>
                    <a:pt x="890" y="7"/>
                    <a:pt x="899" y="7"/>
                    <a:pt x="908" y="11"/>
                  </a:cubicBezTo>
                  <a:cubicBezTo>
                    <a:pt x="910" y="12"/>
                    <a:pt x="912" y="12"/>
                    <a:pt x="915" y="11"/>
                  </a:cubicBezTo>
                  <a:cubicBezTo>
                    <a:pt x="917" y="10"/>
                    <a:pt x="920" y="10"/>
                    <a:pt x="922" y="11"/>
                  </a:cubicBezTo>
                  <a:cubicBezTo>
                    <a:pt x="926" y="12"/>
                    <a:pt x="931" y="12"/>
                    <a:pt x="935" y="11"/>
                  </a:cubicBezTo>
                  <a:cubicBezTo>
                    <a:pt x="942" y="9"/>
                    <a:pt x="949" y="8"/>
                    <a:pt x="957" y="8"/>
                  </a:cubicBezTo>
                  <a:cubicBezTo>
                    <a:pt x="968" y="8"/>
                    <a:pt x="979" y="8"/>
                    <a:pt x="990" y="8"/>
                  </a:cubicBezTo>
                  <a:cubicBezTo>
                    <a:pt x="995" y="7"/>
                    <a:pt x="1000" y="6"/>
                    <a:pt x="1004" y="5"/>
                  </a:cubicBezTo>
                  <a:cubicBezTo>
                    <a:pt x="1008" y="3"/>
                    <a:pt x="1011" y="3"/>
                    <a:pt x="1014" y="4"/>
                  </a:cubicBezTo>
                  <a:cubicBezTo>
                    <a:pt x="1016" y="5"/>
                    <a:pt x="1017" y="5"/>
                    <a:pt x="1019" y="6"/>
                  </a:cubicBezTo>
                  <a:cubicBezTo>
                    <a:pt x="1021" y="6"/>
                    <a:pt x="1024" y="7"/>
                    <a:pt x="1026" y="6"/>
                  </a:cubicBezTo>
                  <a:cubicBezTo>
                    <a:pt x="1033" y="2"/>
                    <a:pt x="1039" y="2"/>
                    <a:pt x="1046" y="4"/>
                  </a:cubicBezTo>
                  <a:cubicBezTo>
                    <a:pt x="1051" y="5"/>
                    <a:pt x="1056" y="6"/>
                    <a:pt x="1061" y="4"/>
                  </a:cubicBezTo>
                  <a:cubicBezTo>
                    <a:pt x="1062" y="4"/>
                    <a:pt x="1064" y="4"/>
                    <a:pt x="1066" y="5"/>
                  </a:cubicBezTo>
                  <a:cubicBezTo>
                    <a:pt x="1070" y="6"/>
                    <a:pt x="1074" y="6"/>
                    <a:pt x="1078" y="5"/>
                  </a:cubicBezTo>
                  <a:cubicBezTo>
                    <a:pt x="1088" y="3"/>
                    <a:pt x="1098" y="2"/>
                    <a:pt x="1108" y="3"/>
                  </a:cubicBezTo>
                  <a:cubicBezTo>
                    <a:pt x="1111" y="3"/>
                    <a:pt x="1115" y="4"/>
                    <a:pt x="1118" y="3"/>
                  </a:cubicBezTo>
                  <a:cubicBezTo>
                    <a:pt x="1134" y="1"/>
                    <a:pt x="1150" y="3"/>
                    <a:pt x="1166" y="3"/>
                  </a:cubicBezTo>
                  <a:cubicBezTo>
                    <a:pt x="1177" y="4"/>
                    <a:pt x="1187" y="3"/>
                    <a:pt x="1198" y="3"/>
                  </a:cubicBezTo>
                  <a:cubicBezTo>
                    <a:pt x="1204" y="2"/>
                    <a:pt x="1210" y="3"/>
                    <a:pt x="1215" y="6"/>
                  </a:cubicBezTo>
                  <a:cubicBezTo>
                    <a:pt x="1217" y="7"/>
                    <a:pt x="1219" y="7"/>
                    <a:pt x="1220" y="6"/>
                  </a:cubicBezTo>
                  <a:cubicBezTo>
                    <a:pt x="1226" y="4"/>
                    <a:pt x="1231" y="3"/>
                    <a:pt x="1237" y="3"/>
                  </a:cubicBezTo>
                  <a:cubicBezTo>
                    <a:pt x="1247" y="3"/>
                    <a:pt x="1256" y="2"/>
                    <a:pt x="1265" y="2"/>
                  </a:cubicBezTo>
                  <a:cubicBezTo>
                    <a:pt x="1276" y="2"/>
                    <a:pt x="1287" y="3"/>
                    <a:pt x="1298" y="4"/>
                  </a:cubicBezTo>
                  <a:cubicBezTo>
                    <a:pt x="1300" y="4"/>
                    <a:pt x="1303" y="5"/>
                    <a:pt x="1305" y="6"/>
                  </a:cubicBezTo>
                  <a:cubicBezTo>
                    <a:pt x="1307" y="7"/>
                    <a:pt x="1310" y="7"/>
                    <a:pt x="1312" y="6"/>
                  </a:cubicBezTo>
                  <a:cubicBezTo>
                    <a:pt x="1317" y="4"/>
                    <a:pt x="1322" y="4"/>
                    <a:pt x="1327" y="3"/>
                  </a:cubicBezTo>
                  <a:cubicBezTo>
                    <a:pt x="1340" y="3"/>
                    <a:pt x="1352" y="4"/>
                    <a:pt x="1365" y="4"/>
                  </a:cubicBezTo>
                  <a:cubicBezTo>
                    <a:pt x="1367" y="4"/>
                    <a:pt x="1370" y="4"/>
                    <a:pt x="1372" y="5"/>
                  </a:cubicBezTo>
                  <a:cubicBezTo>
                    <a:pt x="1379" y="7"/>
                    <a:pt x="1385" y="8"/>
                    <a:pt x="1392" y="5"/>
                  </a:cubicBezTo>
                  <a:cubicBezTo>
                    <a:pt x="1397" y="3"/>
                    <a:pt x="1403" y="3"/>
                    <a:pt x="1409" y="5"/>
                  </a:cubicBezTo>
                  <a:cubicBezTo>
                    <a:pt x="1410" y="5"/>
                    <a:pt x="1412" y="6"/>
                    <a:pt x="1414" y="6"/>
                  </a:cubicBezTo>
                  <a:cubicBezTo>
                    <a:pt x="1415" y="7"/>
                    <a:pt x="1417" y="7"/>
                    <a:pt x="1418" y="7"/>
                  </a:cubicBezTo>
                  <a:cubicBezTo>
                    <a:pt x="1421" y="7"/>
                    <a:pt x="1424" y="8"/>
                    <a:pt x="1426" y="7"/>
                  </a:cubicBezTo>
                  <a:cubicBezTo>
                    <a:pt x="1431" y="5"/>
                    <a:pt x="1437" y="3"/>
                    <a:pt x="1443" y="4"/>
                  </a:cubicBezTo>
                  <a:cubicBezTo>
                    <a:pt x="1449" y="4"/>
                    <a:pt x="1455" y="3"/>
                    <a:pt x="1461" y="3"/>
                  </a:cubicBezTo>
                  <a:cubicBezTo>
                    <a:pt x="1474" y="2"/>
                    <a:pt x="1487" y="2"/>
                    <a:pt x="1501" y="3"/>
                  </a:cubicBezTo>
                  <a:cubicBezTo>
                    <a:pt x="1504" y="4"/>
                    <a:pt x="1507" y="4"/>
                    <a:pt x="1511" y="5"/>
                  </a:cubicBezTo>
                  <a:cubicBezTo>
                    <a:pt x="1512" y="5"/>
                    <a:pt x="1514" y="6"/>
                    <a:pt x="1516" y="5"/>
                  </a:cubicBezTo>
                  <a:cubicBezTo>
                    <a:pt x="1522" y="2"/>
                    <a:pt x="1529" y="3"/>
                    <a:pt x="1535" y="1"/>
                  </a:cubicBezTo>
                  <a:cubicBezTo>
                    <a:pt x="1537" y="0"/>
                    <a:pt x="1538" y="0"/>
                    <a:pt x="1540" y="1"/>
                  </a:cubicBezTo>
                  <a:cubicBezTo>
                    <a:pt x="1551" y="3"/>
                    <a:pt x="1562" y="3"/>
                    <a:pt x="1573" y="3"/>
                  </a:cubicBezTo>
                  <a:cubicBezTo>
                    <a:pt x="1588" y="1"/>
                    <a:pt x="1603" y="2"/>
                    <a:pt x="1618" y="2"/>
                  </a:cubicBezTo>
                  <a:cubicBezTo>
                    <a:pt x="1622" y="3"/>
                    <a:pt x="1626" y="3"/>
                    <a:pt x="1630" y="5"/>
                  </a:cubicBezTo>
                  <a:cubicBezTo>
                    <a:pt x="1633" y="6"/>
                    <a:pt x="1635" y="5"/>
                    <a:pt x="1637" y="5"/>
                  </a:cubicBezTo>
                  <a:cubicBezTo>
                    <a:pt x="1640" y="4"/>
                    <a:pt x="1642" y="3"/>
                    <a:pt x="1645" y="3"/>
                  </a:cubicBezTo>
                  <a:cubicBezTo>
                    <a:pt x="1657" y="4"/>
                    <a:pt x="1670" y="3"/>
                    <a:pt x="1682" y="3"/>
                  </a:cubicBezTo>
                  <a:cubicBezTo>
                    <a:pt x="1686" y="3"/>
                    <a:pt x="1689" y="3"/>
                    <a:pt x="1693" y="3"/>
                  </a:cubicBezTo>
                  <a:cubicBezTo>
                    <a:pt x="1699" y="4"/>
                    <a:pt x="1706" y="3"/>
                    <a:pt x="1713" y="4"/>
                  </a:cubicBezTo>
                  <a:cubicBezTo>
                    <a:pt x="1714" y="4"/>
                    <a:pt x="1716" y="5"/>
                    <a:pt x="1717" y="5"/>
                  </a:cubicBezTo>
                  <a:cubicBezTo>
                    <a:pt x="1719" y="6"/>
                    <a:pt x="1721" y="5"/>
                    <a:pt x="1722" y="5"/>
                  </a:cubicBezTo>
                  <a:cubicBezTo>
                    <a:pt x="1726" y="3"/>
                    <a:pt x="1730" y="2"/>
                    <a:pt x="1734" y="2"/>
                  </a:cubicBezTo>
                  <a:cubicBezTo>
                    <a:pt x="1770" y="3"/>
                    <a:pt x="1807" y="2"/>
                    <a:pt x="1843" y="3"/>
                  </a:cubicBezTo>
                  <a:cubicBezTo>
                    <a:pt x="1850" y="4"/>
                    <a:pt x="1858" y="3"/>
                    <a:pt x="1865" y="3"/>
                  </a:cubicBezTo>
                  <a:cubicBezTo>
                    <a:pt x="1869" y="3"/>
                    <a:pt x="1874" y="4"/>
                    <a:pt x="1878" y="5"/>
                  </a:cubicBezTo>
                  <a:cubicBezTo>
                    <a:pt x="1880" y="6"/>
                    <a:pt x="1883" y="5"/>
                    <a:pt x="1885" y="5"/>
                  </a:cubicBezTo>
                  <a:cubicBezTo>
                    <a:pt x="1887" y="4"/>
                    <a:pt x="1888" y="4"/>
                    <a:pt x="1890" y="5"/>
                  </a:cubicBezTo>
                  <a:cubicBezTo>
                    <a:pt x="1896" y="7"/>
                    <a:pt x="1903" y="7"/>
                    <a:pt x="1910" y="7"/>
                  </a:cubicBezTo>
                  <a:cubicBezTo>
                    <a:pt x="1927" y="7"/>
                    <a:pt x="1943" y="7"/>
                    <a:pt x="1960" y="8"/>
                  </a:cubicBezTo>
                  <a:cubicBezTo>
                    <a:pt x="1966" y="8"/>
                    <a:pt x="1972" y="8"/>
                    <a:pt x="1977" y="10"/>
                  </a:cubicBezTo>
                  <a:cubicBezTo>
                    <a:pt x="1979" y="11"/>
                    <a:pt x="1981" y="12"/>
                    <a:pt x="1982" y="11"/>
                  </a:cubicBezTo>
                  <a:cubicBezTo>
                    <a:pt x="1988" y="9"/>
                    <a:pt x="1993" y="8"/>
                    <a:pt x="1999" y="8"/>
                  </a:cubicBezTo>
                  <a:cubicBezTo>
                    <a:pt x="2005" y="9"/>
                    <a:pt x="2011" y="9"/>
                    <a:pt x="2017" y="9"/>
                  </a:cubicBezTo>
                  <a:cubicBezTo>
                    <a:pt x="2021" y="9"/>
                    <a:pt x="2025" y="9"/>
                    <a:pt x="2029" y="11"/>
                  </a:cubicBezTo>
                  <a:cubicBezTo>
                    <a:pt x="2031" y="11"/>
                    <a:pt x="2033" y="12"/>
                    <a:pt x="2034" y="12"/>
                  </a:cubicBezTo>
                  <a:cubicBezTo>
                    <a:pt x="2039" y="13"/>
                    <a:pt x="2044" y="13"/>
                    <a:pt x="2049" y="10"/>
                  </a:cubicBezTo>
                  <a:cubicBezTo>
                    <a:pt x="2052" y="9"/>
                    <a:pt x="2055" y="9"/>
                    <a:pt x="2059" y="10"/>
                  </a:cubicBezTo>
                  <a:cubicBezTo>
                    <a:pt x="2062" y="12"/>
                    <a:pt x="2065" y="13"/>
                    <a:pt x="2068" y="13"/>
                  </a:cubicBezTo>
                  <a:cubicBezTo>
                    <a:pt x="2078" y="13"/>
                    <a:pt x="2087" y="13"/>
                    <a:pt x="2096" y="13"/>
                  </a:cubicBezTo>
                  <a:cubicBezTo>
                    <a:pt x="2102" y="13"/>
                    <a:pt x="2108" y="13"/>
                    <a:pt x="2113" y="15"/>
                  </a:cubicBezTo>
                  <a:cubicBezTo>
                    <a:pt x="2116" y="16"/>
                    <a:pt x="2118" y="14"/>
                    <a:pt x="2120" y="12"/>
                  </a:cubicBezTo>
                  <a:cubicBezTo>
                    <a:pt x="2121" y="11"/>
                    <a:pt x="2122" y="10"/>
                    <a:pt x="2124" y="11"/>
                  </a:cubicBezTo>
                  <a:cubicBezTo>
                    <a:pt x="2128" y="12"/>
                    <a:pt x="2132" y="13"/>
                    <a:pt x="2136" y="13"/>
                  </a:cubicBezTo>
                  <a:cubicBezTo>
                    <a:pt x="2153" y="13"/>
                    <a:pt x="2170" y="13"/>
                    <a:pt x="2187" y="13"/>
                  </a:cubicBezTo>
                  <a:cubicBezTo>
                    <a:pt x="2193" y="13"/>
                    <a:pt x="2200" y="14"/>
                    <a:pt x="2206" y="16"/>
                  </a:cubicBezTo>
                  <a:cubicBezTo>
                    <a:pt x="2212" y="18"/>
                    <a:pt x="2218" y="17"/>
                    <a:pt x="2224" y="18"/>
                  </a:cubicBezTo>
                  <a:cubicBezTo>
                    <a:pt x="2228" y="18"/>
                    <a:pt x="2232" y="19"/>
                    <a:pt x="2236" y="19"/>
                  </a:cubicBezTo>
                  <a:cubicBezTo>
                    <a:pt x="2243" y="23"/>
                    <a:pt x="2251" y="23"/>
                    <a:pt x="2258" y="23"/>
                  </a:cubicBezTo>
                  <a:cubicBezTo>
                    <a:pt x="2265" y="23"/>
                    <a:pt x="2272" y="23"/>
                    <a:pt x="2278" y="27"/>
                  </a:cubicBezTo>
                  <a:cubicBezTo>
                    <a:pt x="2279" y="27"/>
                    <a:pt x="2281" y="27"/>
                    <a:pt x="2283" y="28"/>
                  </a:cubicBezTo>
                  <a:cubicBezTo>
                    <a:pt x="2285" y="28"/>
                    <a:pt x="2286" y="28"/>
                    <a:pt x="2288" y="28"/>
                  </a:cubicBezTo>
                  <a:cubicBezTo>
                    <a:pt x="2306" y="27"/>
                    <a:pt x="2325" y="28"/>
                    <a:pt x="2343" y="29"/>
                  </a:cubicBezTo>
                  <a:cubicBezTo>
                    <a:pt x="2349" y="29"/>
                    <a:pt x="2355" y="30"/>
                    <a:pt x="2360" y="34"/>
                  </a:cubicBezTo>
                  <a:cubicBezTo>
                    <a:pt x="2363" y="36"/>
                    <a:pt x="2366" y="36"/>
                    <a:pt x="2369" y="34"/>
                  </a:cubicBezTo>
                  <a:cubicBezTo>
                    <a:pt x="2372" y="33"/>
                    <a:pt x="2376" y="33"/>
                    <a:pt x="2379" y="35"/>
                  </a:cubicBezTo>
                  <a:cubicBezTo>
                    <a:pt x="2383" y="37"/>
                    <a:pt x="2388" y="38"/>
                    <a:pt x="2393" y="38"/>
                  </a:cubicBezTo>
                  <a:cubicBezTo>
                    <a:pt x="2397" y="38"/>
                    <a:pt x="2402" y="38"/>
                    <a:pt x="2406" y="38"/>
                  </a:cubicBezTo>
                  <a:cubicBezTo>
                    <a:pt x="2409" y="39"/>
                    <a:pt x="2412" y="39"/>
                    <a:pt x="2416" y="40"/>
                  </a:cubicBezTo>
                  <a:cubicBezTo>
                    <a:pt x="2418" y="41"/>
                    <a:pt x="2421" y="40"/>
                    <a:pt x="2423" y="40"/>
                  </a:cubicBezTo>
                  <a:cubicBezTo>
                    <a:pt x="2425" y="40"/>
                    <a:pt x="2427" y="40"/>
                    <a:pt x="2428" y="40"/>
                  </a:cubicBezTo>
                  <a:cubicBezTo>
                    <a:pt x="2434" y="42"/>
                    <a:pt x="2441" y="42"/>
                    <a:pt x="2448" y="43"/>
                  </a:cubicBezTo>
                  <a:cubicBezTo>
                    <a:pt x="2465" y="43"/>
                    <a:pt x="2481" y="43"/>
                    <a:pt x="2498" y="44"/>
                  </a:cubicBezTo>
                  <a:cubicBezTo>
                    <a:pt x="2500" y="44"/>
                    <a:pt x="2501" y="45"/>
                    <a:pt x="2503" y="45"/>
                  </a:cubicBezTo>
                  <a:cubicBezTo>
                    <a:pt x="2505" y="46"/>
                    <a:pt x="2506" y="47"/>
                    <a:pt x="2505" y="49"/>
                  </a:cubicBezTo>
                  <a:cubicBezTo>
                    <a:pt x="2505" y="51"/>
                    <a:pt x="2503" y="52"/>
                    <a:pt x="2502" y="52"/>
                  </a:cubicBezTo>
                  <a:cubicBezTo>
                    <a:pt x="2495" y="53"/>
                    <a:pt x="2489" y="54"/>
                    <a:pt x="2482" y="57"/>
                  </a:cubicBezTo>
                  <a:cubicBezTo>
                    <a:pt x="2481" y="57"/>
                    <a:pt x="2479" y="57"/>
                    <a:pt x="2477" y="56"/>
                  </a:cubicBezTo>
                  <a:cubicBezTo>
                    <a:pt x="2473" y="54"/>
                    <a:pt x="2468" y="54"/>
                    <a:pt x="2463" y="56"/>
                  </a:cubicBezTo>
                  <a:cubicBezTo>
                    <a:pt x="2458" y="57"/>
                    <a:pt x="2453" y="58"/>
                    <a:pt x="2448" y="59"/>
                  </a:cubicBezTo>
                  <a:cubicBezTo>
                    <a:pt x="2446" y="59"/>
                    <a:pt x="2445" y="60"/>
                    <a:pt x="2445" y="61"/>
                  </a:cubicBezTo>
                  <a:cubicBezTo>
                    <a:pt x="2445" y="61"/>
                    <a:pt x="2446" y="62"/>
                    <a:pt x="2447" y="62"/>
                  </a:cubicBezTo>
                  <a:cubicBezTo>
                    <a:pt x="2459" y="63"/>
                    <a:pt x="2472" y="63"/>
                    <a:pt x="2485" y="63"/>
                  </a:cubicBezTo>
                  <a:cubicBezTo>
                    <a:pt x="2493" y="63"/>
                    <a:pt x="2501" y="63"/>
                    <a:pt x="2510" y="64"/>
                  </a:cubicBezTo>
                  <a:cubicBezTo>
                    <a:pt x="2516" y="64"/>
                    <a:pt x="2523" y="64"/>
                    <a:pt x="2529" y="67"/>
                  </a:cubicBezTo>
                  <a:cubicBezTo>
                    <a:pt x="2531" y="67"/>
                    <a:pt x="2533" y="67"/>
                    <a:pt x="2534" y="67"/>
                  </a:cubicBezTo>
                  <a:cubicBezTo>
                    <a:pt x="2545" y="63"/>
                    <a:pt x="2556" y="64"/>
                    <a:pt x="2567" y="65"/>
                  </a:cubicBezTo>
                  <a:cubicBezTo>
                    <a:pt x="2568" y="65"/>
                    <a:pt x="2570" y="65"/>
                    <a:pt x="2571" y="66"/>
                  </a:cubicBezTo>
                  <a:cubicBezTo>
                    <a:pt x="2575" y="67"/>
                    <a:pt x="2578" y="68"/>
                    <a:pt x="2581" y="68"/>
                  </a:cubicBezTo>
                  <a:cubicBezTo>
                    <a:pt x="2586" y="68"/>
                    <a:pt x="2591" y="69"/>
                    <a:pt x="2596" y="69"/>
                  </a:cubicBezTo>
                  <a:cubicBezTo>
                    <a:pt x="2597" y="69"/>
                    <a:pt x="2598" y="70"/>
                    <a:pt x="2598" y="70"/>
                  </a:cubicBezTo>
                  <a:cubicBezTo>
                    <a:pt x="2599" y="71"/>
                    <a:pt x="2597" y="73"/>
                    <a:pt x="2596" y="74"/>
                  </a:cubicBezTo>
                  <a:cubicBezTo>
                    <a:pt x="2589" y="78"/>
                    <a:pt x="2582" y="79"/>
                    <a:pt x="2574" y="77"/>
                  </a:cubicBezTo>
                  <a:cubicBezTo>
                    <a:pt x="2571" y="76"/>
                    <a:pt x="2568" y="76"/>
                    <a:pt x="2564" y="77"/>
                  </a:cubicBezTo>
                  <a:cubicBezTo>
                    <a:pt x="2557" y="79"/>
                    <a:pt x="2550" y="79"/>
                    <a:pt x="2542" y="76"/>
                  </a:cubicBezTo>
                  <a:cubicBezTo>
                    <a:pt x="2540" y="76"/>
                    <a:pt x="2539" y="76"/>
                    <a:pt x="2537" y="76"/>
                  </a:cubicBezTo>
                  <a:cubicBezTo>
                    <a:pt x="2528" y="80"/>
                    <a:pt x="2519" y="77"/>
                    <a:pt x="2510" y="78"/>
                  </a:cubicBezTo>
                  <a:cubicBezTo>
                    <a:pt x="2507" y="78"/>
                    <a:pt x="2505" y="77"/>
                    <a:pt x="2502" y="76"/>
                  </a:cubicBezTo>
                  <a:cubicBezTo>
                    <a:pt x="2498" y="75"/>
                    <a:pt x="2494" y="75"/>
                    <a:pt x="2490" y="76"/>
                  </a:cubicBezTo>
                  <a:cubicBezTo>
                    <a:pt x="2477" y="80"/>
                    <a:pt x="2464" y="81"/>
                    <a:pt x="2451" y="76"/>
                  </a:cubicBezTo>
                  <a:cubicBezTo>
                    <a:pt x="2444" y="74"/>
                    <a:pt x="2439" y="76"/>
                    <a:pt x="2435" y="80"/>
                  </a:cubicBezTo>
                  <a:cubicBezTo>
                    <a:pt x="2434" y="80"/>
                    <a:pt x="2434" y="82"/>
                    <a:pt x="2435" y="82"/>
                  </a:cubicBezTo>
                  <a:cubicBezTo>
                    <a:pt x="2436" y="82"/>
                    <a:pt x="2438" y="83"/>
                    <a:pt x="2439" y="83"/>
                  </a:cubicBezTo>
                  <a:cubicBezTo>
                    <a:pt x="2444" y="83"/>
                    <a:pt x="2449" y="84"/>
                    <a:pt x="2454" y="83"/>
                  </a:cubicBezTo>
                  <a:cubicBezTo>
                    <a:pt x="2469" y="82"/>
                    <a:pt x="2483" y="83"/>
                    <a:pt x="2497" y="84"/>
                  </a:cubicBezTo>
                  <a:cubicBezTo>
                    <a:pt x="2500" y="84"/>
                    <a:pt x="2502" y="84"/>
                    <a:pt x="2505" y="85"/>
                  </a:cubicBezTo>
                  <a:cubicBezTo>
                    <a:pt x="2508" y="86"/>
                    <a:pt x="2511" y="86"/>
                    <a:pt x="2514" y="85"/>
                  </a:cubicBezTo>
                  <a:cubicBezTo>
                    <a:pt x="2517" y="84"/>
                    <a:pt x="2519" y="85"/>
                    <a:pt x="2522" y="86"/>
                  </a:cubicBezTo>
                  <a:cubicBezTo>
                    <a:pt x="2525" y="87"/>
                    <a:pt x="2528" y="87"/>
                    <a:pt x="2531" y="86"/>
                  </a:cubicBezTo>
                  <a:cubicBezTo>
                    <a:pt x="2538" y="84"/>
                    <a:pt x="2545" y="84"/>
                    <a:pt x="2551" y="86"/>
                  </a:cubicBezTo>
                  <a:cubicBezTo>
                    <a:pt x="2558" y="89"/>
                    <a:pt x="2566" y="89"/>
                    <a:pt x="2573" y="89"/>
                  </a:cubicBezTo>
                  <a:cubicBezTo>
                    <a:pt x="2579" y="88"/>
                    <a:pt x="2585" y="89"/>
                    <a:pt x="2590" y="92"/>
                  </a:cubicBezTo>
                  <a:cubicBezTo>
                    <a:pt x="2594" y="94"/>
                    <a:pt x="2598" y="94"/>
                    <a:pt x="2602" y="92"/>
                  </a:cubicBezTo>
                  <a:cubicBezTo>
                    <a:pt x="2603" y="91"/>
                    <a:pt x="2604" y="91"/>
                    <a:pt x="2604" y="90"/>
                  </a:cubicBezTo>
                  <a:cubicBezTo>
                    <a:pt x="2607" y="90"/>
                    <a:pt x="2609" y="90"/>
                    <a:pt x="2611" y="93"/>
                  </a:cubicBezTo>
                  <a:cubicBezTo>
                    <a:pt x="2614" y="96"/>
                    <a:pt x="2617" y="98"/>
                    <a:pt x="2622" y="98"/>
                  </a:cubicBezTo>
                  <a:cubicBezTo>
                    <a:pt x="2623" y="98"/>
                    <a:pt x="2625" y="98"/>
                    <a:pt x="2627" y="99"/>
                  </a:cubicBezTo>
                  <a:cubicBezTo>
                    <a:pt x="2628" y="99"/>
                    <a:pt x="2630" y="100"/>
                    <a:pt x="2629" y="102"/>
                  </a:cubicBezTo>
                  <a:cubicBezTo>
                    <a:pt x="2629" y="102"/>
                    <a:pt x="2628" y="103"/>
                    <a:pt x="2627" y="103"/>
                  </a:cubicBezTo>
                  <a:cubicBezTo>
                    <a:pt x="2622" y="104"/>
                    <a:pt x="2617" y="104"/>
                    <a:pt x="2613" y="105"/>
                  </a:cubicBezTo>
                  <a:cubicBezTo>
                    <a:pt x="2611" y="105"/>
                    <a:pt x="2610" y="106"/>
                    <a:pt x="2609" y="108"/>
                  </a:cubicBezTo>
                  <a:cubicBezTo>
                    <a:pt x="2608" y="109"/>
                    <a:pt x="2610" y="112"/>
                    <a:pt x="2612" y="113"/>
                  </a:cubicBezTo>
                  <a:cubicBezTo>
                    <a:pt x="2613" y="113"/>
                    <a:pt x="2614" y="114"/>
                    <a:pt x="2615" y="113"/>
                  </a:cubicBezTo>
                  <a:cubicBezTo>
                    <a:pt x="2617" y="113"/>
                    <a:pt x="2620" y="112"/>
                    <a:pt x="2622" y="111"/>
                  </a:cubicBezTo>
                  <a:cubicBezTo>
                    <a:pt x="2625" y="110"/>
                    <a:pt x="2628" y="109"/>
                    <a:pt x="2632" y="111"/>
                  </a:cubicBezTo>
                  <a:cubicBezTo>
                    <a:pt x="2633" y="112"/>
                    <a:pt x="2635" y="113"/>
                    <a:pt x="2636" y="113"/>
                  </a:cubicBezTo>
                  <a:cubicBezTo>
                    <a:pt x="2638" y="114"/>
                    <a:pt x="2639" y="115"/>
                    <a:pt x="2639" y="117"/>
                  </a:cubicBezTo>
                  <a:cubicBezTo>
                    <a:pt x="2639" y="117"/>
                    <a:pt x="2638" y="118"/>
                    <a:pt x="2637" y="118"/>
                  </a:cubicBezTo>
                  <a:cubicBezTo>
                    <a:pt x="2634" y="118"/>
                    <a:pt x="2632" y="119"/>
                    <a:pt x="2629" y="119"/>
                  </a:cubicBezTo>
                  <a:cubicBezTo>
                    <a:pt x="2611" y="118"/>
                    <a:pt x="2593" y="119"/>
                    <a:pt x="2574" y="120"/>
                  </a:cubicBezTo>
                  <a:cubicBezTo>
                    <a:pt x="2571" y="120"/>
                    <a:pt x="2567" y="121"/>
                    <a:pt x="2565" y="123"/>
                  </a:cubicBezTo>
                  <a:cubicBezTo>
                    <a:pt x="2560" y="128"/>
                    <a:pt x="2554" y="130"/>
                    <a:pt x="2547" y="130"/>
                  </a:cubicBezTo>
                  <a:cubicBezTo>
                    <a:pt x="2530" y="129"/>
                    <a:pt x="2513" y="130"/>
                    <a:pt x="2496" y="130"/>
                  </a:cubicBezTo>
                  <a:cubicBezTo>
                    <a:pt x="2494" y="130"/>
                    <a:pt x="2492" y="131"/>
                    <a:pt x="2490" y="133"/>
                  </a:cubicBezTo>
                  <a:cubicBezTo>
                    <a:pt x="2489" y="134"/>
                    <a:pt x="2489" y="135"/>
                    <a:pt x="2489" y="136"/>
                  </a:cubicBezTo>
                  <a:cubicBezTo>
                    <a:pt x="2489" y="136"/>
                    <a:pt x="2490" y="137"/>
                    <a:pt x="2491" y="137"/>
                  </a:cubicBezTo>
                  <a:cubicBezTo>
                    <a:pt x="2492" y="138"/>
                    <a:pt x="2494" y="138"/>
                    <a:pt x="2495" y="139"/>
                  </a:cubicBezTo>
                  <a:cubicBezTo>
                    <a:pt x="2505" y="140"/>
                    <a:pt x="2515" y="140"/>
                    <a:pt x="2526" y="140"/>
                  </a:cubicBezTo>
                  <a:cubicBezTo>
                    <a:pt x="2538" y="140"/>
                    <a:pt x="2551" y="140"/>
                    <a:pt x="2563" y="140"/>
                  </a:cubicBezTo>
                  <a:cubicBezTo>
                    <a:pt x="2568" y="139"/>
                    <a:pt x="2573" y="140"/>
                    <a:pt x="2578" y="141"/>
                  </a:cubicBezTo>
                  <a:cubicBezTo>
                    <a:pt x="2581" y="142"/>
                    <a:pt x="2585" y="143"/>
                    <a:pt x="2588" y="143"/>
                  </a:cubicBezTo>
                  <a:cubicBezTo>
                    <a:pt x="2598" y="143"/>
                    <a:pt x="2608" y="143"/>
                    <a:pt x="2618" y="140"/>
                  </a:cubicBezTo>
                  <a:cubicBezTo>
                    <a:pt x="2621" y="139"/>
                    <a:pt x="2625" y="139"/>
                    <a:pt x="2628" y="141"/>
                  </a:cubicBezTo>
                  <a:cubicBezTo>
                    <a:pt x="2630" y="141"/>
                    <a:pt x="2631" y="142"/>
                    <a:pt x="2631" y="144"/>
                  </a:cubicBezTo>
                  <a:cubicBezTo>
                    <a:pt x="2631" y="145"/>
                    <a:pt x="2630" y="146"/>
                    <a:pt x="2630" y="146"/>
                  </a:cubicBezTo>
                  <a:cubicBezTo>
                    <a:pt x="2630" y="147"/>
                    <a:pt x="2629" y="148"/>
                    <a:pt x="2628" y="148"/>
                  </a:cubicBezTo>
                  <a:cubicBezTo>
                    <a:pt x="2624" y="151"/>
                    <a:pt x="2620" y="154"/>
                    <a:pt x="2615" y="154"/>
                  </a:cubicBezTo>
                  <a:cubicBezTo>
                    <a:pt x="2612" y="155"/>
                    <a:pt x="2610" y="156"/>
                    <a:pt x="2608" y="157"/>
                  </a:cubicBezTo>
                  <a:cubicBezTo>
                    <a:pt x="2603" y="160"/>
                    <a:pt x="2598" y="160"/>
                    <a:pt x="2593" y="160"/>
                  </a:cubicBezTo>
                  <a:cubicBezTo>
                    <a:pt x="2591" y="160"/>
                    <a:pt x="2590" y="161"/>
                    <a:pt x="2591" y="162"/>
                  </a:cubicBezTo>
                  <a:cubicBezTo>
                    <a:pt x="2591" y="163"/>
                    <a:pt x="2592" y="164"/>
                    <a:pt x="2593" y="164"/>
                  </a:cubicBezTo>
                  <a:cubicBezTo>
                    <a:pt x="2597" y="166"/>
                    <a:pt x="2602" y="168"/>
                    <a:pt x="2607" y="168"/>
                  </a:cubicBezTo>
                  <a:cubicBezTo>
                    <a:pt x="2611" y="168"/>
                    <a:pt x="2615" y="169"/>
                    <a:pt x="2619" y="169"/>
                  </a:cubicBezTo>
                  <a:cubicBezTo>
                    <a:pt x="2621" y="169"/>
                    <a:pt x="2623" y="170"/>
                    <a:pt x="2624" y="171"/>
                  </a:cubicBezTo>
                  <a:cubicBezTo>
                    <a:pt x="2625" y="172"/>
                    <a:pt x="2624" y="174"/>
                    <a:pt x="2624" y="175"/>
                  </a:cubicBezTo>
                  <a:cubicBezTo>
                    <a:pt x="2625" y="177"/>
                    <a:pt x="2625" y="178"/>
                    <a:pt x="2627" y="179"/>
                  </a:cubicBezTo>
                  <a:cubicBezTo>
                    <a:pt x="2630" y="179"/>
                    <a:pt x="2632" y="180"/>
                    <a:pt x="2635" y="180"/>
                  </a:cubicBezTo>
                  <a:cubicBezTo>
                    <a:pt x="2636" y="181"/>
                    <a:pt x="2638" y="182"/>
                    <a:pt x="2639" y="183"/>
                  </a:cubicBezTo>
                  <a:cubicBezTo>
                    <a:pt x="2641" y="185"/>
                    <a:pt x="2642" y="188"/>
                    <a:pt x="2641" y="190"/>
                  </a:cubicBezTo>
                  <a:cubicBezTo>
                    <a:pt x="2639" y="196"/>
                    <a:pt x="2636" y="202"/>
                    <a:pt x="2633" y="208"/>
                  </a:cubicBezTo>
                  <a:cubicBezTo>
                    <a:pt x="2632" y="211"/>
                    <a:pt x="2629" y="213"/>
                    <a:pt x="2626" y="215"/>
                  </a:cubicBezTo>
                  <a:cubicBezTo>
                    <a:pt x="2624" y="216"/>
                    <a:pt x="2622" y="217"/>
                    <a:pt x="2620" y="219"/>
                  </a:cubicBezTo>
                  <a:cubicBezTo>
                    <a:pt x="2619" y="220"/>
                    <a:pt x="2619" y="222"/>
                    <a:pt x="2618" y="223"/>
                  </a:cubicBezTo>
                  <a:cubicBezTo>
                    <a:pt x="2618" y="225"/>
                    <a:pt x="2621" y="228"/>
                    <a:pt x="2623" y="229"/>
                  </a:cubicBezTo>
                  <a:cubicBezTo>
                    <a:pt x="2624" y="229"/>
                    <a:pt x="2625" y="229"/>
                    <a:pt x="2625" y="229"/>
                  </a:cubicBezTo>
                  <a:cubicBezTo>
                    <a:pt x="2630" y="229"/>
                    <a:pt x="2634" y="229"/>
                    <a:pt x="2638" y="230"/>
                  </a:cubicBezTo>
                  <a:cubicBezTo>
                    <a:pt x="2642" y="230"/>
                    <a:pt x="2646" y="230"/>
                    <a:pt x="2651" y="230"/>
                  </a:cubicBezTo>
                  <a:cubicBezTo>
                    <a:pt x="2653" y="230"/>
                    <a:pt x="2654" y="231"/>
                    <a:pt x="2654" y="233"/>
                  </a:cubicBezTo>
                  <a:cubicBezTo>
                    <a:pt x="2653" y="233"/>
                    <a:pt x="2653" y="234"/>
                    <a:pt x="2652" y="234"/>
                  </a:cubicBezTo>
                  <a:cubicBezTo>
                    <a:pt x="2647" y="237"/>
                    <a:pt x="2642" y="240"/>
                    <a:pt x="2636" y="240"/>
                  </a:cubicBezTo>
                  <a:cubicBezTo>
                    <a:pt x="2634" y="240"/>
                    <a:pt x="2632" y="240"/>
                    <a:pt x="2631" y="240"/>
                  </a:cubicBezTo>
                  <a:cubicBezTo>
                    <a:pt x="2625" y="240"/>
                    <a:pt x="2623" y="243"/>
                    <a:pt x="2623" y="248"/>
                  </a:cubicBezTo>
                  <a:cubicBezTo>
                    <a:pt x="2623" y="250"/>
                    <a:pt x="2626" y="253"/>
                    <a:pt x="2627" y="253"/>
                  </a:cubicBezTo>
                  <a:cubicBezTo>
                    <a:pt x="2636" y="254"/>
                    <a:pt x="2644" y="254"/>
                    <a:pt x="2653" y="255"/>
                  </a:cubicBezTo>
                  <a:cubicBezTo>
                    <a:pt x="2655" y="256"/>
                    <a:pt x="2657" y="257"/>
                    <a:pt x="2659" y="259"/>
                  </a:cubicBezTo>
                  <a:cubicBezTo>
                    <a:pt x="2661" y="260"/>
                    <a:pt x="2662" y="264"/>
                    <a:pt x="2660" y="265"/>
                  </a:cubicBezTo>
                  <a:cubicBezTo>
                    <a:pt x="2655" y="268"/>
                    <a:pt x="2651" y="270"/>
                    <a:pt x="2647" y="273"/>
                  </a:cubicBezTo>
                  <a:cubicBezTo>
                    <a:pt x="2645" y="274"/>
                    <a:pt x="2642" y="275"/>
                    <a:pt x="2640" y="275"/>
                  </a:cubicBezTo>
                  <a:cubicBezTo>
                    <a:pt x="2632" y="276"/>
                    <a:pt x="2625" y="276"/>
                    <a:pt x="2618" y="278"/>
                  </a:cubicBezTo>
                  <a:cubicBezTo>
                    <a:pt x="2612" y="279"/>
                    <a:pt x="2606" y="279"/>
                    <a:pt x="2600" y="279"/>
                  </a:cubicBezTo>
                  <a:cubicBezTo>
                    <a:pt x="2591" y="280"/>
                    <a:pt x="2582" y="280"/>
                    <a:pt x="2572" y="281"/>
                  </a:cubicBezTo>
                  <a:cubicBezTo>
                    <a:pt x="2572" y="281"/>
                    <a:pt x="2571" y="281"/>
                    <a:pt x="2570" y="282"/>
                  </a:cubicBezTo>
                  <a:cubicBezTo>
                    <a:pt x="2570" y="282"/>
                    <a:pt x="2570" y="283"/>
                    <a:pt x="2571" y="283"/>
                  </a:cubicBezTo>
                  <a:cubicBezTo>
                    <a:pt x="2575" y="285"/>
                    <a:pt x="2580" y="286"/>
                    <a:pt x="2583" y="291"/>
                  </a:cubicBezTo>
                  <a:cubicBezTo>
                    <a:pt x="2586" y="295"/>
                    <a:pt x="2591" y="295"/>
                    <a:pt x="2595" y="295"/>
                  </a:cubicBezTo>
                  <a:cubicBezTo>
                    <a:pt x="2596" y="295"/>
                    <a:pt x="2598" y="296"/>
                    <a:pt x="2599" y="297"/>
                  </a:cubicBezTo>
                  <a:cubicBezTo>
                    <a:pt x="2599" y="297"/>
                    <a:pt x="2598" y="299"/>
                    <a:pt x="2597" y="299"/>
                  </a:cubicBezTo>
                  <a:cubicBezTo>
                    <a:pt x="2593" y="300"/>
                    <a:pt x="2589" y="301"/>
                    <a:pt x="2585" y="303"/>
                  </a:cubicBezTo>
                  <a:cubicBezTo>
                    <a:pt x="2581" y="305"/>
                    <a:pt x="2577" y="304"/>
                    <a:pt x="2573" y="305"/>
                  </a:cubicBezTo>
                  <a:cubicBezTo>
                    <a:pt x="2572" y="305"/>
                    <a:pt x="2571" y="306"/>
                    <a:pt x="2571" y="306"/>
                  </a:cubicBezTo>
                  <a:cubicBezTo>
                    <a:pt x="2570" y="307"/>
                    <a:pt x="2570" y="309"/>
                    <a:pt x="2572" y="310"/>
                  </a:cubicBezTo>
                  <a:cubicBezTo>
                    <a:pt x="2574" y="312"/>
                    <a:pt x="2577" y="314"/>
                    <a:pt x="2580" y="316"/>
                  </a:cubicBezTo>
                  <a:cubicBezTo>
                    <a:pt x="2583" y="318"/>
                    <a:pt x="2587" y="320"/>
                    <a:pt x="2591" y="320"/>
                  </a:cubicBezTo>
                  <a:cubicBezTo>
                    <a:pt x="2597" y="320"/>
                    <a:pt x="2603" y="320"/>
                    <a:pt x="2609" y="320"/>
                  </a:cubicBezTo>
                  <a:cubicBezTo>
                    <a:pt x="2612" y="321"/>
                    <a:pt x="2614" y="320"/>
                    <a:pt x="2617" y="321"/>
                  </a:cubicBezTo>
                  <a:cubicBezTo>
                    <a:pt x="2626" y="324"/>
                    <a:pt x="2636" y="324"/>
                    <a:pt x="2646" y="326"/>
                  </a:cubicBezTo>
                  <a:cubicBezTo>
                    <a:pt x="2648" y="326"/>
                    <a:pt x="2649" y="327"/>
                    <a:pt x="2649" y="329"/>
                  </a:cubicBezTo>
                  <a:cubicBezTo>
                    <a:pt x="2649" y="329"/>
                    <a:pt x="2649" y="330"/>
                    <a:pt x="2648" y="331"/>
                  </a:cubicBezTo>
                  <a:cubicBezTo>
                    <a:pt x="2647" y="333"/>
                    <a:pt x="2645" y="334"/>
                    <a:pt x="2642" y="335"/>
                  </a:cubicBezTo>
                  <a:cubicBezTo>
                    <a:pt x="2638" y="336"/>
                    <a:pt x="2634" y="336"/>
                    <a:pt x="2630" y="336"/>
                  </a:cubicBezTo>
                  <a:cubicBezTo>
                    <a:pt x="2626" y="336"/>
                    <a:pt x="2623" y="336"/>
                    <a:pt x="2620" y="337"/>
                  </a:cubicBezTo>
                  <a:cubicBezTo>
                    <a:pt x="2612" y="340"/>
                    <a:pt x="2605" y="339"/>
                    <a:pt x="2597" y="340"/>
                  </a:cubicBezTo>
                  <a:cubicBezTo>
                    <a:pt x="2591" y="340"/>
                    <a:pt x="2584" y="340"/>
                    <a:pt x="2577" y="341"/>
                  </a:cubicBezTo>
                  <a:cubicBezTo>
                    <a:pt x="2577" y="341"/>
                    <a:pt x="2576" y="342"/>
                    <a:pt x="2575" y="342"/>
                  </a:cubicBezTo>
                  <a:cubicBezTo>
                    <a:pt x="2576" y="343"/>
                    <a:pt x="2576" y="343"/>
                    <a:pt x="2576" y="344"/>
                  </a:cubicBezTo>
                  <a:cubicBezTo>
                    <a:pt x="2578" y="344"/>
                    <a:pt x="2580" y="345"/>
                    <a:pt x="2581" y="345"/>
                  </a:cubicBezTo>
                  <a:cubicBezTo>
                    <a:pt x="2589" y="346"/>
                    <a:pt x="2598" y="345"/>
                    <a:pt x="2606" y="345"/>
                  </a:cubicBezTo>
                  <a:cubicBezTo>
                    <a:pt x="2611" y="345"/>
                    <a:pt x="2616" y="346"/>
                    <a:pt x="2621" y="346"/>
                  </a:cubicBezTo>
                  <a:cubicBezTo>
                    <a:pt x="2622" y="346"/>
                    <a:pt x="2623" y="346"/>
                    <a:pt x="2623" y="347"/>
                  </a:cubicBezTo>
                  <a:cubicBezTo>
                    <a:pt x="2624" y="348"/>
                    <a:pt x="2623" y="349"/>
                    <a:pt x="2621" y="350"/>
                  </a:cubicBezTo>
                  <a:cubicBezTo>
                    <a:pt x="2617" y="350"/>
                    <a:pt x="2613" y="350"/>
                    <a:pt x="2609" y="350"/>
                  </a:cubicBezTo>
                  <a:cubicBezTo>
                    <a:pt x="2605" y="350"/>
                    <a:pt x="2602" y="351"/>
                    <a:pt x="2599" y="352"/>
                  </a:cubicBezTo>
                  <a:cubicBezTo>
                    <a:pt x="2595" y="354"/>
                    <a:pt x="2591" y="354"/>
                    <a:pt x="2586" y="355"/>
                  </a:cubicBezTo>
                  <a:cubicBezTo>
                    <a:pt x="2579" y="355"/>
                    <a:pt x="2571" y="355"/>
                    <a:pt x="2564" y="356"/>
                  </a:cubicBezTo>
                  <a:cubicBezTo>
                    <a:pt x="2561" y="356"/>
                    <a:pt x="2559" y="356"/>
                    <a:pt x="2556" y="356"/>
                  </a:cubicBezTo>
                  <a:cubicBezTo>
                    <a:pt x="2551" y="357"/>
                    <a:pt x="2547" y="360"/>
                    <a:pt x="2542" y="360"/>
                  </a:cubicBezTo>
                  <a:cubicBezTo>
                    <a:pt x="2537" y="360"/>
                    <a:pt x="2532" y="360"/>
                    <a:pt x="2527" y="361"/>
                  </a:cubicBezTo>
                  <a:cubicBezTo>
                    <a:pt x="2526" y="362"/>
                    <a:pt x="2526" y="362"/>
                    <a:pt x="2525" y="363"/>
                  </a:cubicBezTo>
                  <a:cubicBezTo>
                    <a:pt x="2526" y="363"/>
                    <a:pt x="2526" y="364"/>
                    <a:pt x="2527" y="364"/>
                  </a:cubicBezTo>
                  <a:cubicBezTo>
                    <a:pt x="2530" y="365"/>
                    <a:pt x="2534" y="365"/>
                    <a:pt x="2537" y="365"/>
                  </a:cubicBezTo>
                  <a:cubicBezTo>
                    <a:pt x="2547" y="365"/>
                    <a:pt x="2557" y="365"/>
                    <a:pt x="2567" y="366"/>
                  </a:cubicBezTo>
                  <a:cubicBezTo>
                    <a:pt x="2568" y="367"/>
                    <a:pt x="2568" y="367"/>
                    <a:pt x="2569" y="368"/>
                  </a:cubicBezTo>
                  <a:cubicBezTo>
                    <a:pt x="2568" y="368"/>
                    <a:pt x="2568" y="369"/>
                    <a:pt x="2567" y="369"/>
                  </a:cubicBezTo>
                  <a:cubicBezTo>
                    <a:pt x="2564" y="370"/>
                    <a:pt x="2562" y="370"/>
                    <a:pt x="2559" y="370"/>
                  </a:cubicBezTo>
                  <a:cubicBezTo>
                    <a:pt x="2550" y="370"/>
                    <a:pt x="2541" y="370"/>
                    <a:pt x="2532" y="371"/>
                  </a:cubicBezTo>
                  <a:cubicBezTo>
                    <a:pt x="2531" y="371"/>
                    <a:pt x="2531" y="372"/>
                    <a:pt x="2530" y="373"/>
                  </a:cubicBezTo>
                  <a:cubicBezTo>
                    <a:pt x="2531" y="373"/>
                    <a:pt x="2531" y="374"/>
                    <a:pt x="2532" y="374"/>
                  </a:cubicBezTo>
                  <a:cubicBezTo>
                    <a:pt x="2537" y="376"/>
                    <a:pt x="2542" y="375"/>
                    <a:pt x="2547" y="378"/>
                  </a:cubicBezTo>
                  <a:cubicBezTo>
                    <a:pt x="2548" y="378"/>
                    <a:pt x="2550" y="378"/>
                    <a:pt x="2551" y="378"/>
                  </a:cubicBezTo>
                  <a:cubicBezTo>
                    <a:pt x="2555" y="376"/>
                    <a:pt x="2559" y="375"/>
                    <a:pt x="2564" y="375"/>
                  </a:cubicBezTo>
                  <a:cubicBezTo>
                    <a:pt x="2569" y="375"/>
                    <a:pt x="2574" y="375"/>
                    <a:pt x="2579" y="375"/>
                  </a:cubicBezTo>
                  <a:cubicBezTo>
                    <a:pt x="2584" y="375"/>
                    <a:pt x="2589" y="375"/>
                    <a:pt x="2593" y="378"/>
                  </a:cubicBezTo>
                  <a:cubicBezTo>
                    <a:pt x="2594" y="379"/>
                    <a:pt x="2596" y="380"/>
                    <a:pt x="2598" y="380"/>
                  </a:cubicBezTo>
                  <a:cubicBezTo>
                    <a:pt x="2602" y="381"/>
                    <a:pt x="2606" y="383"/>
                    <a:pt x="2609" y="385"/>
                  </a:cubicBezTo>
                  <a:cubicBezTo>
                    <a:pt x="2618" y="389"/>
                    <a:pt x="2626" y="391"/>
                    <a:pt x="2636" y="391"/>
                  </a:cubicBezTo>
                  <a:cubicBezTo>
                    <a:pt x="2638" y="391"/>
                    <a:pt x="2639" y="393"/>
                    <a:pt x="2638" y="394"/>
                  </a:cubicBezTo>
                  <a:cubicBezTo>
                    <a:pt x="2638" y="394"/>
                    <a:pt x="2637" y="395"/>
                    <a:pt x="2636" y="395"/>
                  </a:cubicBezTo>
                  <a:cubicBezTo>
                    <a:pt x="2623" y="395"/>
                    <a:pt x="2609" y="396"/>
                    <a:pt x="2596" y="396"/>
                  </a:cubicBezTo>
                  <a:cubicBezTo>
                    <a:pt x="2590" y="397"/>
                    <a:pt x="2584" y="397"/>
                    <a:pt x="2578" y="399"/>
                  </a:cubicBezTo>
                  <a:cubicBezTo>
                    <a:pt x="2576" y="400"/>
                    <a:pt x="2573" y="400"/>
                    <a:pt x="2571" y="399"/>
                  </a:cubicBezTo>
                  <a:cubicBezTo>
                    <a:pt x="2567" y="398"/>
                    <a:pt x="2563" y="398"/>
                    <a:pt x="2559" y="399"/>
                  </a:cubicBezTo>
                  <a:cubicBezTo>
                    <a:pt x="2555" y="400"/>
                    <a:pt x="2550" y="400"/>
                    <a:pt x="2546" y="400"/>
                  </a:cubicBezTo>
                  <a:cubicBezTo>
                    <a:pt x="2539" y="401"/>
                    <a:pt x="2531" y="401"/>
                    <a:pt x="2524" y="401"/>
                  </a:cubicBezTo>
                  <a:cubicBezTo>
                    <a:pt x="2520" y="401"/>
                    <a:pt x="2517" y="401"/>
                    <a:pt x="2514" y="402"/>
                  </a:cubicBezTo>
                  <a:cubicBezTo>
                    <a:pt x="2506" y="406"/>
                    <a:pt x="2497" y="406"/>
                    <a:pt x="2489" y="406"/>
                  </a:cubicBezTo>
                  <a:cubicBezTo>
                    <a:pt x="2484" y="407"/>
                    <a:pt x="2479" y="409"/>
                    <a:pt x="2475" y="412"/>
                  </a:cubicBezTo>
                  <a:cubicBezTo>
                    <a:pt x="2475" y="412"/>
                    <a:pt x="2475" y="413"/>
                    <a:pt x="2475" y="414"/>
                  </a:cubicBezTo>
                  <a:cubicBezTo>
                    <a:pt x="2475" y="414"/>
                    <a:pt x="2476" y="414"/>
                    <a:pt x="2477" y="414"/>
                  </a:cubicBezTo>
                  <a:cubicBezTo>
                    <a:pt x="2490" y="414"/>
                    <a:pt x="2502" y="415"/>
                    <a:pt x="2515" y="414"/>
                  </a:cubicBezTo>
                  <a:cubicBezTo>
                    <a:pt x="2518" y="414"/>
                    <a:pt x="2522" y="414"/>
                    <a:pt x="2525" y="413"/>
                  </a:cubicBezTo>
                  <a:cubicBezTo>
                    <a:pt x="2531" y="412"/>
                    <a:pt x="2536" y="411"/>
                    <a:pt x="2542" y="411"/>
                  </a:cubicBezTo>
                  <a:cubicBezTo>
                    <a:pt x="2553" y="411"/>
                    <a:pt x="2564" y="411"/>
                    <a:pt x="2575" y="410"/>
                  </a:cubicBezTo>
                  <a:cubicBezTo>
                    <a:pt x="2583" y="410"/>
                    <a:pt x="2592" y="411"/>
                    <a:pt x="2600" y="414"/>
                  </a:cubicBezTo>
                  <a:cubicBezTo>
                    <a:pt x="2603" y="415"/>
                    <a:pt x="2606" y="414"/>
                    <a:pt x="2610" y="414"/>
                  </a:cubicBezTo>
                  <a:cubicBezTo>
                    <a:pt x="2616" y="414"/>
                    <a:pt x="2621" y="414"/>
                    <a:pt x="2627" y="416"/>
                  </a:cubicBezTo>
                  <a:cubicBezTo>
                    <a:pt x="2629" y="417"/>
                    <a:pt x="2630" y="418"/>
                    <a:pt x="2630" y="420"/>
                  </a:cubicBezTo>
                  <a:cubicBezTo>
                    <a:pt x="2631" y="422"/>
                    <a:pt x="2630" y="423"/>
                    <a:pt x="2628" y="424"/>
                  </a:cubicBezTo>
                  <a:cubicBezTo>
                    <a:pt x="2626" y="424"/>
                    <a:pt x="2625" y="425"/>
                    <a:pt x="2623" y="425"/>
                  </a:cubicBezTo>
                  <a:cubicBezTo>
                    <a:pt x="2618" y="425"/>
                    <a:pt x="2613" y="426"/>
                    <a:pt x="2608" y="426"/>
                  </a:cubicBezTo>
                  <a:cubicBezTo>
                    <a:pt x="2603" y="426"/>
                    <a:pt x="2598" y="428"/>
                    <a:pt x="2594" y="429"/>
                  </a:cubicBezTo>
                  <a:cubicBezTo>
                    <a:pt x="2592" y="429"/>
                    <a:pt x="2590" y="429"/>
                    <a:pt x="2589" y="429"/>
                  </a:cubicBezTo>
                  <a:cubicBezTo>
                    <a:pt x="2586" y="428"/>
                    <a:pt x="2584" y="428"/>
                    <a:pt x="2581" y="429"/>
                  </a:cubicBezTo>
                  <a:cubicBezTo>
                    <a:pt x="2575" y="431"/>
                    <a:pt x="2568" y="431"/>
                    <a:pt x="2561" y="431"/>
                  </a:cubicBezTo>
                  <a:cubicBezTo>
                    <a:pt x="2555" y="431"/>
                    <a:pt x="2550" y="431"/>
                    <a:pt x="2544" y="431"/>
                  </a:cubicBezTo>
                  <a:cubicBezTo>
                    <a:pt x="2542" y="431"/>
                    <a:pt x="2541" y="432"/>
                    <a:pt x="2539" y="433"/>
                  </a:cubicBezTo>
                  <a:cubicBezTo>
                    <a:pt x="2538" y="434"/>
                    <a:pt x="2536" y="435"/>
                    <a:pt x="2535" y="435"/>
                  </a:cubicBezTo>
                  <a:cubicBezTo>
                    <a:pt x="2531" y="439"/>
                    <a:pt x="2526" y="440"/>
                    <a:pt x="2521" y="440"/>
                  </a:cubicBezTo>
                  <a:cubicBezTo>
                    <a:pt x="2507" y="440"/>
                    <a:pt x="2494" y="441"/>
                    <a:pt x="2480" y="441"/>
                  </a:cubicBezTo>
                  <a:cubicBezTo>
                    <a:pt x="2478" y="441"/>
                    <a:pt x="2475" y="442"/>
                    <a:pt x="2473" y="443"/>
                  </a:cubicBezTo>
                  <a:cubicBezTo>
                    <a:pt x="2468" y="445"/>
                    <a:pt x="2462" y="446"/>
                    <a:pt x="2456" y="446"/>
                  </a:cubicBezTo>
                  <a:cubicBezTo>
                    <a:pt x="2451" y="446"/>
                    <a:pt x="2446" y="446"/>
                    <a:pt x="2441" y="446"/>
                  </a:cubicBezTo>
                  <a:cubicBezTo>
                    <a:pt x="2438" y="447"/>
                    <a:pt x="2436" y="447"/>
                    <a:pt x="2434" y="448"/>
                  </a:cubicBezTo>
                  <a:cubicBezTo>
                    <a:pt x="2428" y="449"/>
                    <a:pt x="2422" y="451"/>
                    <a:pt x="2417" y="453"/>
                  </a:cubicBezTo>
                  <a:cubicBezTo>
                    <a:pt x="2412" y="455"/>
                    <a:pt x="2407" y="456"/>
                    <a:pt x="2402" y="456"/>
                  </a:cubicBezTo>
                  <a:cubicBezTo>
                    <a:pt x="2398" y="455"/>
                    <a:pt x="2394" y="457"/>
                    <a:pt x="2390" y="459"/>
                  </a:cubicBezTo>
                  <a:cubicBezTo>
                    <a:pt x="2388" y="460"/>
                    <a:pt x="2385" y="460"/>
                    <a:pt x="2383" y="461"/>
                  </a:cubicBezTo>
                  <a:cubicBezTo>
                    <a:pt x="2374" y="461"/>
                    <a:pt x="2364" y="461"/>
                    <a:pt x="2356" y="465"/>
                  </a:cubicBezTo>
                  <a:cubicBezTo>
                    <a:pt x="2351" y="466"/>
                    <a:pt x="2346" y="466"/>
                    <a:pt x="2341" y="467"/>
                  </a:cubicBezTo>
                  <a:cubicBezTo>
                    <a:pt x="2339" y="467"/>
                    <a:pt x="2338" y="468"/>
                    <a:pt x="2336" y="469"/>
                  </a:cubicBezTo>
                  <a:cubicBezTo>
                    <a:pt x="2334" y="470"/>
                    <a:pt x="2333" y="471"/>
                    <a:pt x="2333" y="473"/>
                  </a:cubicBezTo>
                  <a:cubicBezTo>
                    <a:pt x="2333" y="474"/>
                    <a:pt x="2334" y="475"/>
                    <a:pt x="2336" y="476"/>
                  </a:cubicBezTo>
                  <a:cubicBezTo>
                    <a:pt x="2339" y="476"/>
                    <a:pt x="2341" y="476"/>
                    <a:pt x="2344" y="476"/>
                  </a:cubicBezTo>
                  <a:cubicBezTo>
                    <a:pt x="2346" y="477"/>
                    <a:pt x="2347" y="477"/>
                    <a:pt x="2347" y="479"/>
                  </a:cubicBezTo>
                  <a:cubicBezTo>
                    <a:pt x="2347" y="479"/>
                    <a:pt x="2345" y="480"/>
                    <a:pt x="2345" y="480"/>
                  </a:cubicBezTo>
                  <a:cubicBezTo>
                    <a:pt x="2342" y="480"/>
                    <a:pt x="2340" y="481"/>
                    <a:pt x="2337" y="481"/>
                  </a:cubicBezTo>
                  <a:cubicBezTo>
                    <a:pt x="2336" y="481"/>
                    <a:pt x="2334" y="482"/>
                    <a:pt x="2333" y="483"/>
                  </a:cubicBezTo>
                  <a:cubicBezTo>
                    <a:pt x="2333" y="485"/>
                    <a:pt x="2334" y="486"/>
                    <a:pt x="2335" y="487"/>
                  </a:cubicBezTo>
                  <a:cubicBezTo>
                    <a:pt x="2337" y="488"/>
                    <a:pt x="2338" y="489"/>
                    <a:pt x="2340" y="490"/>
                  </a:cubicBezTo>
                  <a:cubicBezTo>
                    <a:pt x="2342" y="490"/>
                    <a:pt x="2345" y="491"/>
                    <a:pt x="2347" y="491"/>
                  </a:cubicBezTo>
                  <a:cubicBezTo>
                    <a:pt x="2357" y="491"/>
                    <a:pt x="2367" y="492"/>
                    <a:pt x="2377" y="492"/>
                  </a:cubicBezTo>
                  <a:cubicBezTo>
                    <a:pt x="2383" y="492"/>
                    <a:pt x="2387" y="493"/>
                    <a:pt x="2392" y="494"/>
                  </a:cubicBezTo>
                  <a:cubicBezTo>
                    <a:pt x="2396" y="495"/>
                    <a:pt x="2399" y="495"/>
                    <a:pt x="2402" y="495"/>
                  </a:cubicBezTo>
                  <a:cubicBezTo>
                    <a:pt x="2421" y="495"/>
                    <a:pt x="2439" y="495"/>
                    <a:pt x="2458" y="496"/>
                  </a:cubicBezTo>
                  <a:cubicBezTo>
                    <a:pt x="2462" y="496"/>
                    <a:pt x="2466" y="496"/>
                    <a:pt x="2470" y="496"/>
                  </a:cubicBezTo>
                  <a:cubicBezTo>
                    <a:pt x="2473" y="496"/>
                    <a:pt x="2475" y="497"/>
                    <a:pt x="2477" y="499"/>
                  </a:cubicBezTo>
                  <a:cubicBezTo>
                    <a:pt x="2478" y="500"/>
                    <a:pt x="2480" y="501"/>
                    <a:pt x="2481" y="501"/>
                  </a:cubicBezTo>
                  <a:cubicBezTo>
                    <a:pt x="2481" y="501"/>
                    <a:pt x="2481" y="501"/>
                    <a:pt x="2481" y="501"/>
                  </a:cubicBezTo>
                  <a:cubicBezTo>
                    <a:pt x="2480" y="505"/>
                    <a:pt x="2477" y="506"/>
                    <a:pt x="2474" y="508"/>
                  </a:cubicBezTo>
                  <a:cubicBezTo>
                    <a:pt x="2472" y="510"/>
                    <a:pt x="2472" y="513"/>
                    <a:pt x="2474" y="515"/>
                  </a:cubicBezTo>
                  <a:cubicBezTo>
                    <a:pt x="2475" y="516"/>
                    <a:pt x="2476" y="517"/>
                    <a:pt x="2478" y="518"/>
                  </a:cubicBezTo>
                  <a:cubicBezTo>
                    <a:pt x="2478" y="518"/>
                    <a:pt x="2478" y="520"/>
                    <a:pt x="2478" y="520"/>
                  </a:cubicBezTo>
                  <a:cubicBezTo>
                    <a:pt x="2474" y="522"/>
                    <a:pt x="2468" y="523"/>
                    <a:pt x="2464" y="524"/>
                  </a:cubicBezTo>
                  <a:cubicBezTo>
                    <a:pt x="2460" y="526"/>
                    <a:pt x="2455" y="526"/>
                    <a:pt x="2451" y="527"/>
                  </a:cubicBezTo>
                  <a:cubicBezTo>
                    <a:pt x="2451" y="527"/>
                    <a:pt x="2450" y="527"/>
                    <a:pt x="2450" y="528"/>
                  </a:cubicBezTo>
                  <a:cubicBezTo>
                    <a:pt x="2449" y="529"/>
                    <a:pt x="2450" y="530"/>
                    <a:pt x="2452" y="531"/>
                  </a:cubicBezTo>
                  <a:cubicBezTo>
                    <a:pt x="2454" y="531"/>
                    <a:pt x="2456" y="531"/>
                    <a:pt x="2457" y="531"/>
                  </a:cubicBezTo>
                  <a:cubicBezTo>
                    <a:pt x="2458" y="531"/>
                    <a:pt x="2459" y="531"/>
                    <a:pt x="2460" y="531"/>
                  </a:cubicBezTo>
                  <a:cubicBezTo>
                    <a:pt x="2469" y="531"/>
                    <a:pt x="2478" y="534"/>
                    <a:pt x="2487" y="537"/>
                  </a:cubicBezTo>
                  <a:cubicBezTo>
                    <a:pt x="2487" y="537"/>
                    <a:pt x="2488" y="538"/>
                    <a:pt x="2488" y="539"/>
                  </a:cubicBezTo>
                  <a:cubicBezTo>
                    <a:pt x="2488" y="539"/>
                    <a:pt x="2488" y="540"/>
                    <a:pt x="2487" y="540"/>
                  </a:cubicBezTo>
                  <a:cubicBezTo>
                    <a:pt x="2483" y="543"/>
                    <a:pt x="2478" y="543"/>
                    <a:pt x="2473" y="545"/>
                  </a:cubicBezTo>
                  <a:cubicBezTo>
                    <a:pt x="2470" y="546"/>
                    <a:pt x="2466" y="546"/>
                    <a:pt x="2463" y="546"/>
                  </a:cubicBezTo>
                  <a:cubicBezTo>
                    <a:pt x="2439" y="546"/>
                    <a:pt x="2416" y="547"/>
                    <a:pt x="2392" y="547"/>
                  </a:cubicBezTo>
                  <a:cubicBezTo>
                    <a:pt x="2390" y="548"/>
                    <a:pt x="2389" y="549"/>
                    <a:pt x="2389" y="549"/>
                  </a:cubicBezTo>
                  <a:cubicBezTo>
                    <a:pt x="2390" y="550"/>
                    <a:pt x="2391" y="551"/>
                    <a:pt x="2391" y="551"/>
                  </a:cubicBezTo>
                  <a:cubicBezTo>
                    <a:pt x="2394" y="551"/>
                    <a:pt x="2396" y="551"/>
                    <a:pt x="2399" y="551"/>
                  </a:cubicBezTo>
                  <a:cubicBezTo>
                    <a:pt x="2406" y="552"/>
                    <a:pt x="2414" y="552"/>
                    <a:pt x="2422" y="552"/>
                  </a:cubicBezTo>
                  <a:cubicBezTo>
                    <a:pt x="2427" y="552"/>
                    <a:pt x="2431" y="554"/>
                    <a:pt x="2435" y="558"/>
                  </a:cubicBezTo>
                  <a:cubicBezTo>
                    <a:pt x="2435" y="558"/>
                    <a:pt x="2436" y="559"/>
                    <a:pt x="2437" y="560"/>
                  </a:cubicBezTo>
                  <a:cubicBezTo>
                    <a:pt x="2437" y="561"/>
                    <a:pt x="2438" y="562"/>
                    <a:pt x="2439" y="564"/>
                  </a:cubicBezTo>
                  <a:cubicBezTo>
                    <a:pt x="2439" y="565"/>
                    <a:pt x="2436" y="569"/>
                    <a:pt x="2434" y="569"/>
                  </a:cubicBezTo>
                  <a:cubicBezTo>
                    <a:pt x="2432" y="570"/>
                    <a:pt x="2429" y="571"/>
                    <a:pt x="2427" y="571"/>
                  </a:cubicBezTo>
                  <a:cubicBezTo>
                    <a:pt x="2408" y="571"/>
                    <a:pt x="2390" y="572"/>
                    <a:pt x="2372" y="572"/>
                  </a:cubicBezTo>
                  <a:cubicBezTo>
                    <a:pt x="2343" y="572"/>
                    <a:pt x="2315" y="571"/>
                    <a:pt x="2286" y="571"/>
                  </a:cubicBezTo>
                  <a:cubicBezTo>
                    <a:pt x="2278" y="571"/>
                    <a:pt x="2269" y="572"/>
                    <a:pt x="2261" y="572"/>
                  </a:cubicBezTo>
                  <a:cubicBezTo>
                    <a:pt x="2260" y="572"/>
                    <a:pt x="2259" y="573"/>
                    <a:pt x="2259" y="573"/>
                  </a:cubicBezTo>
                  <a:cubicBezTo>
                    <a:pt x="2258" y="574"/>
                    <a:pt x="2259" y="575"/>
                    <a:pt x="2262" y="575"/>
                  </a:cubicBezTo>
                  <a:cubicBezTo>
                    <a:pt x="2269" y="576"/>
                    <a:pt x="2277" y="577"/>
                    <a:pt x="2284" y="577"/>
                  </a:cubicBezTo>
                  <a:cubicBezTo>
                    <a:pt x="2287" y="576"/>
                    <a:pt x="2291" y="577"/>
                    <a:pt x="2294" y="578"/>
                  </a:cubicBezTo>
                  <a:cubicBezTo>
                    <a:pt x="2298" y="580"/>
                    <a:pt x="2302" y="581"/>
                    <a:pt x="2306" y="581"/>
                  </a:cubicBezTo>
                  <a:cubicBezTo>
                    <a:pt x="2318" y="581"/>
                    <a:pt x="2330" y="581"/>
                    <a:pt x="2341" y="582"/>
                  </a:cubicBezTo>
                  <a:cubicBezTo>
                    <a:pt x="2349" y="582"/>
                    <a:pt x="2356" y="582"/>
                    <a:pt x="2363" y="585"/>
                  </a:cubicBezTo>
                  <a:cubicBezTo>
                    <a:pt x="2366" y="586"/>
                    <a:pt x="2368" y="585"/>
                    <a:pt x="2371" y="584"/>
                  </a:cubicBezTo>
                  <a:cubicBezTo>
                    <a:pt x="2374" y="583"/>
                    <a:pt x="2377" y="583"/>
                    <a:pt x="2381" y="584"/>
                  </a:cubicBezTo>
                  <a:cubicBezTo>
                    <a:pt x="2384" y="585"/>
                    <a:pt x="2387" y="586"/>
                    <a:pt x="2390" y="586"/>
                  </a:cubicBezTo>
                  <a:cubicBezTo>
                    <a:pt x="2400" y="587"/>
                    <a:pt x="2410" y="587"/>
                    <a:pt x="2420" y="587"/>
                  </a:cubicBezTo>
                  <a:cubicBezTo>
                    <a:pt x="2421" y="587"/>
                    <a:pt x="2422" y="588"/>
                    <a:pt x="2422" y="589"/>
                  </a:cubicBezTo>
                  <a:cubicBezTo>
                    <a:pt x="2423" y="590"/>
                    <a:pt x="2421" y="591"/>
                    <a:pt x="2419" y="591"/>
                  </a:cubicBezTo>
                  <a:cubicBezTo>
                    <a:pt x="2408" y="592"/>
                    <a:pt x="2396" y="592"/>
                    <a:pt x="2384" y="592"/>
                  </a:cubicBezTo>
                  <a:cubicBezTo>
                    <a:pt x="2358" y="592"/>
                    <a:pt x="2332" y="592"/>
                    <a:pt x="2306" y="591"/>
                  </a:cubicBezTo>
                  <a:cubicBezTo>
                    <a:pt x="2298" y="591"/>
                    <a:pt x="2289" y="592"/>
                    <a:pt x="2281" y="592"/>
                  </a:cubicBezTo>
                  <a:cubicBezTo>
                    <a:pt x="2279" y="592"/>
                    <a:pt x="2278" y="594"/>
                    <a:pt x="2278" y="595"/>
                  </a:cubicBezTo>
                  <a:cubicBezTo>
                    <a:pt x="2278" y="596"/>
                    <a:pt x="2279" y="597"/>
                    <a:pt x="2279" y="597"/>
                  </a:cubicBezTo>
                  <a:cubicBezTo>
                    <a:pt x="2281" y="600"/>
                    <a:pt x="2285" y="601"/>
                    <a:pt x="2288" y="601"/>
                  </a:cubicBezTo>
                  <a:cubicBezTo>
                    <a:pt x="2290" y="601"/>
                    <a:pt x="2293" y="600"/>
                    <a:pt x="2295" y="599"/>
                  </a:cubicBezTo>
                  <a:cubicBezTo>
                    <a:pt x="2299" y="598"/>
                    <a:pt x="2302" y="598"/>
                    <a:pt x="2305" y="599"/>
                  </a:cubicBezTo>
                  <a:cubicBezTo>
                    <a:pt x="2309" y="601"/>
                    <a:pt x="2313" y="600"/>
                    <a:pt x="2317" y="598"/>
                  </a:cubicBezTo>
                  <a:cubicBezTo>
                    <a:pt x="2320" y="597"/>
                    <a:pt x="2324" y="597"/>
                    <a:pt x="2327" y="598"/>
                  </a:cubicBezTo>
                  <a:cubicBezTo>
                    <a:pt x="2335" y="601"/>
                    <a:pt x="2343" y="602"/>
                    <a:pt x="2351" y="603"/>
                  </a:cubicBezTo>
                  <a:cubicBezTo>
                    <a:pt x="2354" y="603"/>
                    <a:pt x="2356" y="605"/>
                    <a:pt x="2357" y="607"/>
                  </a:cubicBezTo>
                  <a:cubicBezTo>
                    <a:pt x="2359" y="609"/>
                    <a:pt x="2358" y="610"/>
                    <a:pt x="2356" y="611"/>
                  </a:cubicBezTo>
                  <a:cubicBezTo>
                    <a:pt x="2353" y="612"/>
                    <a:pt x="2351" y="612"/>
                    <a:pt x="2348" y="612"/>
                  </a:cubicBezTo>
                  <a:cubicBezTo>
                    <a:pt x="2338" y="612"/>
                    <a:pt x="2328" y="612"/>
                    <a:pt x="2318" y="612"/>
                  </a:cubicBezTo>
                  <a:cubicBezTo>
                    <a:pt x="2316" y="612"/>
                    <a:pt x="2313" y="612"/>
                    <a:pt x="2311" y="613"/>
                  </a:cubicBezTo>
                  <a:cubicBezTo>
                    <a:pt x="2310" y="613"/>
                    <a:pt x="2309" y="614"/>
                    <a:pt x="2309" y="614"/>
                  </a:cubicBezTo>
                  <a:cubicBezTo>
                    <a:pt x="2309" y="614"/>
                    <a:pt x="2309" y="615"/>
                    <a:pt x="2310" y="615"/>
                  </a:cubicBezTo>
                  <a:cubicBezTo>
                    <a:pt x="2313" y="617"/>
                    <a:pt x="2316" y="617"/>
                    <a:pt x="2320" y="617"/>
                  </a:cubicBezTo>
                  <a:cubicBezTo>
                    <a:pt x="2331" y="617"/>
                    <a:pt x="2343" y="616"/>
                    <a:pt x="2355" y="617"/>
                  </a:cubicBezTo>
                  <a:cubicBezTo>
                    <a:pt x="2357" y="617"/>
                    <a:pt x="2358" y="619"/>
                    <a:pt x="2358" y="620"/>
                  </a:cubicBezTo>
                  <a:cubicBezTo>
                    <a:pt x="2358" y="622"/>
                    <a:pt x="2358" y="624"/>
                    <a:pt x="2359" y="625"/>
                  </a:cubicBezTo>
                  <a:cubicBezTo>
                    <a:pt x="2360" y="626"/>
                    <a:pt x="2362" y="626"/>
                    <a:pt x="2364" y="626"/>
                  </a:cubicBezTo>
                  <a:cubicBezTo>
                    <a:pt x="2372" y="626"/>
                    <a:pt x="2381" y="627"/>
                    <a:pt x="2389" y="627"/>
                  </a:cubicBezTo>
                  <a:cubicBezTo>
                    <a:pt x="2392" y="627"/>
                    <a:pt x="2396" y="628"/>
                    <a:pt x="2399" y="629"/>
                  </a:cubicBezTo>
                  <a:cubicBezTo>
                    <a:pt x="2403" y="630"/>
                    <a:pt x="2407" y="631"/>
                    <a:pt x="2411" y="631"/>
                  </a:cubicBezTo>
                  <a:cubicBezTo>
                    <a:pt x="2420" y="631"/>
                    <a:pt x="2430" y="632"/>
                    <a:pt x="2439" y="632"/>
                  </a:cubicBezTo>
                  <a:cubicBezTo>
                    <a:pt x="2441" y="632"/>
                    <a:pt x="2444" y="632"/>
                    <a:pt x="2446" y="633"/>
                  </a:cubicBezTo>
                  <a:cubicBezTo>
                    <a:pt x="2457" y="638"/>
                    <a:pt x="2469" y="636"/>
                    <a:pt x="2481" y="638"/>
                  </a:cubicBezTo>
                  <a:cubicBezTo>
                    <a:pt x="2483" y="638"/>
                    <a:pt x="2484" y="639"/>
                    <a:pt x="2483" y="641"/>
                  </a:cubicBezTo>
                  <a:cubicBezTo>
                    <a:pt x="2483" y="641"/>
                    <a:pt x="2483" y="642"/>
                    <a:pt x="2482" y="643"/>
                  </a:cubicBezTo>
                  <a:cubicBezTo>
                    <a:pt x="2479" y="646"/>
                    <a:pt x="2475" y="647"/>
                    <a:pt x="2471" y="648"/>
                  </a:cubicBezTo>
                  <a:cubicBezTo>
                    <a:pt x="2469" y="648"/>
                    <a:pt x="2468" y="649"/>
                    <a:pt x="2469" y="652"/>
                  </a:cubicBezTo>
                  <a:cubicBezTo>
                    <a:pt x="2470" y="654"/>
                    <a:pt x="2469" y="656"/>
                    <a:pt x="2466" y="658"/>
                  </a:cubicBezTo>
                  <a:cubicBezTo>
                    <a:pt x="2466" y="658"/>
                    <a:pt x="2465" y="659"/>
                    <a:pt x="2465" y="659"/>
                  </a:cubicBezTo>
                  <a:cubicBezTo>
                    <a:pt x="2464" y="661"/>
                    <a:pt x="2465" y="662"/>
                    <a:pt x="2468" y="662"/>
                  </a:cubicBezTo>
                  <a:cubicBezTo>
                    <a:pt x="2470" y="662"/>
                    <a:pt x="2473" y="662"/>
                    <a:pt x="2475" y="663"/>
                  </a:cubicBezTo>
                  <a:cubicBezTo>
                    <a:pt x="2476" y="663"/>
                    <a:pt x="2477" y="663"/>
                    <a:pt x="2477" y="664"/>
                  </a:cubicBezTo>
                  <a:cubicBezTo>
                    <a:pt x="2478" y="665"/>
                    <a:pt x="2477" y="666"/>
                    <a:pt x="2475" y="666"/>
                  </a:cubicBezTo>
                  <a:cubicBezTo>
                    <a:pt x="2464" y="668"/>
                    <a:pt x="2453" y="667"/>
                    <a:pt x="2442" y="667"/>
                  </a:cubicBezTo>
                  <a:cubicBezTo>
                    <a:pt x="2438" y="667"/>
                    <a:pt x="2434" y="668"/>
                    <a:pt x="2430" y="670"/>
                  </a:cubicBezTo>
                  <a:cubicBezTo>
                    <a:pt x="2428" y="671"/>
                    <a:pt x="2425" y="671"/>
                    <a:pt x="2423" y="670"/>
                  </a:cubicBezTo>
                  <a:cubicBezTo>
                    <a:pt x="2419" y="669"/>
                    <a:pt x="2415" y="668"/>
                    <a:pt x="2411" y="668"/>
                  </a:cubicBezTo>
                  <a:cubicBezTo>
                    <a:pt x="2408" y="668"/>
                    <a:pt x="2406" y="668"/>
                    <a:pt x="2403" y="668"/>
                  </a:cubicBezTo>
                  <a:cubicBezTo>
                    <a:pt x="2365" y="668"/>
                    <a:pt x="2328" y="668"/>
                    <a:pt x="2290" y="667"/>
                  </a:cubicBezTo>
                  <a:cubicBezTo>
                    <a:pt x="2286" y="667"/>
                    <a:pt x="2282" y="668"/>
                    <a:pt x="2277" y="668"/>
                  </a:cubicBezTo>
                  <a:cubicBezTo>
                    <a:pt x="2275" y="668"/>
                    <a:pt x="2274" y="669"/>
                    <a:pt x="2274" y="670"/>
                  </a:cubicBezTo>
                  <a:cubicBezTo>
                    <a:pt x="2274" y="670"/>
                    <a:pt x="2275" y="671"/>
                    <a:pt x="2276" y="671"/>
                  </a:cubicBezTo>
                  <a:cubicBezTo>
                    <a:pt x="2278" y="671"/>
                    <a:pt x="2281" y="671"/>
                    <a:pt x="2283" y="671"/>
                  </a:cubicBezTo>
                  <a:cubicBezTo>
                    <a:pt x="2307" y="672"/>
                    <a:pt x="2330" y="672"/>
                    <a:pt x="2354" y="672"/>
                  </a:cubicBezTo>
                  <a:cubicBezTo>
                    <a:pt x="2358" y="672"/>
                    <a:pt x="2362" y="672"/>
                    <a:pt x="2366" y="672"/>
                  </a:cubicBezTo>
                  <a:cubicBezTo>
                    <a:pt x="2369" y="672"/>
                    <a:pt x="2371" y="672"/>
                    <a:pt x="2374" y="673"/>
                  </a:cubicBezTo>
                  <a:cubicBezTo>
                    <a:pt x="2378" y="675"/>
                    <a:pt x="2382" y="676"/>
                    <a:pt x="2386" y="676"/>
                  </a:cubicBezTo>
                  <a:cubicBezTo>
                    <a:pt x="2396" y="676"/>
                    <a:pt x="2406" y="676"/>
                    <a:pt x="2416" y="677"/>
                  </a:cubicBezTo>
                  <a:cubicBezTo>
                    <a:pt x="2423" y="677"/>
                    <a:pt x="2429" y="677"/>
                    <a:pt x="2436" y="677"/>
                  </a:cubicBezTo>
                  <a:cubicBezTo>
                    <a:pt x="2439" y="677"/>
                    <a:pt x="2441" y="678"/>
                    <a:pt x="2443" y="679"/>
                  </a:cubicBezTo>
                  <a:cubicBezTo>
                    <a:pt x="2448" y="681"/>
                    <a:pt x="2453" y="682"/>
                    <a:pt x="2458" y="682"/>
                  </a:cubicBezTo>
                  <a:cubicBezTo>
                    <a:pt x="2465" y="683"/>
                    <a:pt x="2471" y="683"/>
                    <a:pt x="2478" y="685"/>
                  </a:cubicBezTo>
                  <a:cubicBezTo>
                    <a:pt x="2481" y="686"/>
                    <a:pt x="2484" y="686"/>
                    <a:pt x="2488" y="686"/>
                  </a:cubicBezTo>
                  <a:cubicBezTo>
                    <a:pt x="2501" y="686"/>
                    <a:pt x="2515" y="687"/>
                    <a:pt x="2528" y="687"/>
                  </a:cubicBezTo>
                  <a:cubicBezTo>
                    <a:pt x="2531" y="687"/>
                    <a:pt x="2533" y="687"/>
                    <a:pt x="2536" y="688"/>
                  </a:cubicBezTo>
                  <a:cubicBezTo>
                    <a:pt x="2536" y="688"/>
                    <a:pt x="2537" y="688"/>
                    <a:pt x="2538" y="689"/>
                  </a:cubicBezTo>
                  <a:cubicBezTo>
                    <a:pt x="2538" y="690"/>
                    <a:pt x="2537" y="691"/>
                    <a:pt x="2535" y="692"/>
                  </a:cubicBezTo>
                  <a:cubicBezTo>
                    <a:pt x="2533" y="692"/>
                    <a:pt x="2530" y="692"/>
                    <a:pt x="2529" y="695"/>
                  </a:cubicBezTo>
                  <a:cubicBezTo>
                    <a:pt x="2528" y="696"/>
                    <a:pt x="2530" y="698"/>
                    <a:pt x="2531" y="699"/>
                  </a:cubicBezTo>
                  <a:cubicBezTo>
                    <a:pt x="2532" y="700"/>
                    <a:pt x="2532" y="700"/>
                    <a:pt x="2533" y="701"/>
                  </a:cubicBezTo>
                  <a:cubicBezTo>
                    <a:pt x="2535" y="702"/>
                    <a:pt x="2538" y="702"/>
                    <a:pt x="2540" y="702"/>
                  </a:cubicBezTo>
                  <a:cubicBezTo>
                    <a:pt x="2549" y="702"/>
                    <a:pt x="2557" y="705"/>
                    <a:pt x="2565" y="707"/>
                  </a:cubicBezTo>
                  <a:cubicBezTo>
                    <a:pt x="2570" y="709"/>
                    <a:pt x="2570" y="709"/>
                    <a:pt x="2567" y="714"/>
                  </a:cubicBezTo>
                  <a:cubicBezTo>
                    <a:pt x="2564" y="719"/>
                    <a:pt x="2564" y="719"/>
                    <a:pt x="2567" y="723"/>
                  </a:cubicBezTo>
                  <a:cubicBezTo>
                    <a:pt x="2570" y="725"/>
                    <a:pt x="2569" y="726"/>
                    <a:pt x="2566" y="727"/>
                  </a:cubicBezTo>
                  <a:cubicBezTo>
                    <a:pt x="2562" y="728"/>
                    <a:pt x="2558" y="730"/>
                    <a:pt x="2554" y="731"/>
                  </a:cubicBezTo>
                  <a:cubicBezTo>
                    <a:pt x="2551" y="732"/>
                    <a:pt x="2547" y="733"/>
                    <a:pt x="2544" y="734"/>
                  </a:cubicBezTo>
                  <a:cubicBezTo>
                    <a:pt x="2540" y="735"/>
                    <a:pt x="2538" y="740"/>
                    <a:pt x="2541" y="744"/>
                  </a:cubicBezTo>
                  <a:cubicBezTo>
                    <a:pt x="2542" y="746"/>
                    <a:pt x="2544" y="748"/>
                    <a:pt x="2546" y="749"/>
                  </a:cubicBezTo>
                  <a:cubicBezTo>
                    <a:pt x="2548" y="751"/>
                    <a:pt x="2550" y="752"/>
                    <a:pt x="2552" y="753"/>
                  </a:cubicBezTo>
                  <a:cubicBezTo>
                    <a:pt x="2557" y="753"/>
                    <a:pt x="2561" y="753"/>
                    <a:pt x="2565" y="754"/>
                  </a:cubicBezTo>
                  <a:cubicBezTo>
                    <a:pt x="2567" y="754"/>
                    <a:pt x="2568" y="755"/>
                    <a:pt x="2568" y="756"/>
                  </a:cubicBezTo>
                  <a:cubicBezTo>
                    <a:pt x="2568" y="756"/>
                    <a:pt x="2567" y="757"/>
                    <a:pt x="2566" y="757"/>
                  </a:cubicBezTo>
                  <a:cubicBezTo>
                    <a:pt x="2565" y="758"/>
                    <a:pt x="2563" y="758"/>
                    <a:pt x="2561" y="758"/>
                  </a:cubicBezTo>
                  <a:cubicBezTo>
                    <a:pt x="2558" y="760"/>
                    <a:pt x="2557" y="763"/>
                    <a:pt x="2558" y="766"/>
                  </a:cubicBezTo>
                  <a:cubicBezTo>
                    <a:pt x="2560" y="770"/>
                    <a:pt x="2559" y="773"/>
                    <a:pt x="2557" y="776"/>
                  </a:cubicBezTo>
                  <a:cubicBezTo>
                    <a:pt x="2556" y="776"/>
                    <a:pt x="2556" y="777"/>
                    <a:pt x="2555" y="777"/>
                  </a:cubicBezTo>
                  <a:cubicBezTo>
                    <a:pt x="2548" y="783"/>
                    <a:pt x="2540" y="788"/>
                    <a:pt x="2531" y="790"/>
                  </a:cubicBezTo>
                  <a:cubicBezTo>
                    <a:pt x="2530" y="791"/>
                    <a:pt x="2529" y="791"/>
                    <a:pt x="2529" y="791"/>
                  </a:cubicBezTo>
                  <a:cubicBezTo>
                    <a:pt x="2523" y="789"/>
                    <a:pt x="2517" y="792"/>
                    <a:pt x="2512" y="793"/>
                  </a:cubicBezTo>
                  <a:cubicBezTo>
                    <a:pt x="2511" y="794"/>
                    <a:pt x="2510" y="795"/>
                    <a:pt x="2510" y="795"/>
                  </a:cubicBezTo>
                  <a:cubicBezTo>
                    <a:pt x="2510" y="796"/>
                    <a:pt x="2511" y="796"/>
                    <a:pt x="2511" y="797"/>
                  </a:cubicBezTo>
                  <a:cubicBezTo>
                    <a:pt x="2513" y="798"/>
                    <a:pt x="2516" y="798"/>
                    <a:pt x="2518" y="798"/>
                  </a:cubicBezTo>
                  <a:cubicBezTo>
                    <a:pt x="2523" y="799"/>
                    <a:pt x="2526" y="801"/>
                    <a:pt x="2527" y="806"/>
                  </a:cubicBezTo>
                  <a:cubicBezTo>
                    <a:pt x="2528" y="810"/>
                    <a:pt x="2530" y="812"/>
                    <a:pt x="2534" y="812"/>
                  </a:cubicBezTo>
                  <a:cubicBezTo>
                    <a:pt x="2545" y="813"/>
                    <a:pt x="2556" y="813"/>
                    <a:pt x="2567" y="814"/>
                  </a:cubicBezTo>
                  <a:cubicBezTo>
                    <a:pt x="2567" y="814"/>
                    <a:pt x="2568" y="815"/>
                    <a:pt x="2568" y="815"/>
                  </a:cubicBezTo>
                  <a:cubicBezTo>
                    <a:pt x="2568" y="816"/>
                    <a:pt x="2568" y="817"/>
                    <a:pt x="2568" y="817"/>
                  </a:cubicBezTo>
                  <a:cubicBezTo>
                    <a:pt x="2566" y="818"/>
                    <a:pt x="2565" y="819"/>
                    <a:pt x="2565" y="821"/>
                  </a:cubicBezTo>
                  <a:cubicBezTo>
                    <a:pt x="2565" y="821"/>
                    <a:pt x="2566" y="822"/>
                    <a:pt x="2567" y="822"/>
                  </a:cubicBezTo>
                  <a:cubicBezTo>
                    <a:pt x="2568" y="823"/>
                    <a:pt x="2570" y="823"/>
                    <a:pt x="2572" y="823"/>
                  </a:cubicBezTo>
                  <a:cubicBezTo>
                    <a:pt x="2574" y="824"/>
                    <a:pt x="2576" y="826"/>
                    <a:pt x="2577" y="828"/>
                  </a:cubicBezTo>
                  <a:cubicBezTo>
                    <a:pt x="2578" y="831"/>
                    <a:pt x="2579" y="833"/>
                    <a:pt x="2581" y="835"/>
                  </a:cubicBezTo>
                  <a:cubicBezTo>
                    <a:pt x="2583" y="836"/>
                    <a:pt x="2585" y="837"/>
                    <a:pt x="2588" y="837"/>
                  </a:cubicBezTo>
                  <a:cubicBezTo>
                    <a:pt x="2590" y="836"/>
                    <a:pt x="2592" y="836"/>
                    <a:pt x="2595" y="836"/>
                  </a:cubicBezTo>
                  <a:cubicBezTo>
                    <a:pt x="2597" y="835"/>
                    <a:pt x="2598" y="837"/>
                    <a:pt x="2599" y="838"/>
                  </a:cubicBezTo>
                  <a:cubicBezTo>
                    <a:pt x="2600" y="840"/>
                    <a:pt x="2600" y="841"/>
                    <a:pt x="2599" y="843"/>
                  </a:cubicBezTo>
                  <a:cubicBezTo>
                    <a:pt x="2596" y="846"/>
                    <a:pt x="2593" y="848"/>
                    <a:pt x="2588" y="849"/>
                  </a:cubicBezTo>
                  <a:cubicBezTo>
                    <a:pt x="2584" y="849"/>
                    <a:pt x="2580" y="849"/>
                    <a:pt x="2576" y="849"/>
                  </a:cubicBezTo>
                  <a:cubicBezTo>
                    <a:pt x="2574" y="849"/>
                    <a:pt x="2572" y="850"/>
                    <a:pt x="2571" y="850"/>
                  </a:cubicBezTo>
                  <a:cubicBezTo>
                    <a:pt x="2567" y="850"/>
                    <a:pt x="2564" y="855"/>
                    <a:pt x="2565" y="859"/>
                  </a:cubicBezTo>
                  <a:cubicBezTo>
                    <a:pt x="2566" y="861"/>
                    <a:pt x="2567" y="864"/>
                    <a:pt x="2566" y="866"/>
                  </a:cubicBezTo>
                  <a:cubicBezTo>
                    <a:pt x="2565" y="869"/>
                    <a:pt x="2562" y="871"/>
                    <a:pt x="2559" y="873"/>
                  </a:cubicBezTo>
                  <a:cubicBezTo>
                    <a:pt x="2552" y="876"/>
                    <a:pt x="2545" y="879"/>
                    <a:pt x="2537" y="879"/>
                  </a:cubicBezTo>
                  <a:cubicBezTo>
                    <a:pt x="2535" y="879"/>
                    <a:pt x="2534" y="881"/>
                    <a:pt x="2535" y="882"/>
                  </a:cubicBezTo>
                  <a:cubicBezTo>
                    <a:pt x="2535" y="884"/>
                    <a:pt x="2536" y="885"/>
                    <a:pt x="2538" y="886"/>
                  </a:cubicBezTo>
                  <a:cubicBezTo>
                    <a:pt x="2538" y="887"/>
                    <a:pt x="2539" y="887"/>
                    <a:pt x="2540" y="887"/>
                  </a:cubicBezTo>
                  <a:cubicBezTo>
                    <a:pt x="2542" y="887"/>
                    <a:pt x="2545" y="888"/>
                    <a:pt x="2547" y="888"/>
                  </a:cubicBezTo>
                  <a:cubicBezTo>
                    <a:pt x="2562" y="888"/>
                    <a:pt x="2576" y="888"/>
                    <a:pt x="2590" y="888"/>
                  </a:cubicBezTo>
                  <a:cubicBezTo>
                    <a:pt x="2592" y="888"/>
                    <a:pt x="2593" y="889"/>
                    <a:pt x="2595" y="889"/>
                  </a:cubicBezTo>
                  <a:cubicBezTo>
                    <a:pt x="2600" y="889"/>
                    <a:pt x="2604" y="892"/>
                    <a:pt x="2605" y="898"/>
                  </a:cubicBezTo>
                  <a:cubicBezTo>
                    <a:pt x="2606" y="900"/>
                    <a:pt x="2605" y="901"/>
                    <a:pt x="2603" y="902"/>
                  </a:cubicBezTo>
                  <a:cubicBezTo>
                    <a:pt x="2602" y="902"/>
                    <a:pt x="2600" y="903"/>
                    <a:pt x="2598" y="903"/>
                  </a:cubicBezTo>
                  <a:cubicBezTo>
                    <a:pt x="2582" y="904"/>
                    <a:pt x="2565" y="904"/>
                    <a:pt x="2548" y="904"/>
                  </a:cubicBezTo>
                  <a:cubicBezTo>
                    <a:pt x="2542" y="904"/>
                    <a:pt x="2537" y="906"/>
                    <a:pt x="2532" y="909"/>
                  </a:cubicBezTo>
                  <a:cubicBezTo>
                    <a:pt x="2531" y="910"/>
                    <a:pt x="2530" y="911"/>
                    <a:pt x="2530" y="911"/>
                  </a:cubicBezTo>
                  <a:cubicBezTo>
                    <a:pt x="2530" y="912"/>
                    <a:pt x="2531" y="912"/>
                    <a:pt x="2531" y="913"/>
                  </a:cubicBezTo>
                  <a:cubicBezTo>
                    <a:pt x="2532" y="913"/>
                    <a:pt x="2533" y="914"/>
                    <a:pt x="2534" y="914"/>
                  </a:cubicBezTo>
                  <a:cubicBezTo>
                    <a:pt x="2538" y="914"/>
                    <a:pt x="2542" y="914"/>
                    <a:pt x="2546" y="914"/>
                  </a:cubicBezTo>
                  <a:cubicBezTo>
                    <a:pt x="2552" y="914"/>
                    <a:pt x="2558" y="915"/>
                    <a:pt x="2564" y="917"/>
                  </a:cubicBezTo>
                  <a:cubicBezTo>
                    <a:pt x="2568" y="918"/>
                    <a:pt x="2572" y="918"/>
                    <a:pt x="2576" y="919"/>
                  </a:cubicBezTo>
                  <a:cubicBezTo>
                    <a:pt x="2578" y="919"/>
                    <a:pt x="2579" y="920"/>
                    <a:pt x="2579" y="922"/>
                  </a:cubicBezTo>
                  <a:cubicBezTo>
                    <a:pt x="2579" y="923"/>
                    <a:pt x="2579" y="924"/>
                    <a:pt x="2578" y="924"/>
                  </a:cubicBezTo>
                  <a:cubicBezTo>
                    <a:pt x="2577" y="926"/>
                    <a:pt x="2575" y="928"/>
                    <a:pt x="2573" y="930"/>
                  </a:cubicBezTo>
                  <a:cubicBezTo>
                    <a:pt x="2571" y="932"/>
                    <a:pt x="2567" y="933"/>
                    <a:pt x="2564" y="934"/>
                  </a:cubicBezTo>
                  <a:cubicBezTo>
                    <a:pt x="2563" y="934"/>
                    <a:pt x="2562" y="934"/>
                    <a:pt x="2562" y="934"/>
                  </a:cubicBezTo>
                  <a:cubicBezTo>
                    <a:pt x="2554" y="933"/>
                    <a:pt x="2547" y="934"/>
                    <a:pt x="2539" y="937"/>
                  </a:cubicBezTo>
                  <a:cubicBezTo>
                    <a:pt x="2537" y="938"/>
                    <a:pt x="2535" y="939"/>
                    <a:pt x="2532" y="939"/>
                  </a:cubicBezTo>
                  <a:cubicBezTo>
                    <a:pt x="2525" y="939"/>
                    <a:pt x="2519" y="940"/>
                    <a:pt x="2512" y="940"/>
                  </a:cubicBezTo>
                  <a:cubicBezTo>
                    <a:pt x="2508" y="941"/>
                    <a:pt x="2504" y="942"/>
                    <a:pt x="2501" y="945"/>
                  </a:cubicBezTo>
                  <a:cubicBezTo>
                    <a:pt x="2500" y="945"/>
                    <a:pt x="2499" y="946"/>
                    <a:pt x="2499" y="947"/>
                  </a:cubicBezTo>
                  <a:cubicBezTo>
                    <a:pt x="2499" y="947"/>
                    <a:pt x="2500" y="948"/>
                    <a:pt x="2501" y="948"/>
                  </a:cubicBezTo>
                  <a:cubicBezTo>
                    <a:pt x="2513" y="950"/>
                    <a:pt x="2524" y="954"/>
                    <a:pt x="2536" y="954"/>
                  </a:cubicBezTo>
                  <a:cubicBezTo>
                    <a:pt x="2537" y="954"/>
                    <a:pt x="2539" y="955"/>
                    <a:pt x="2540" y="957"/>
                  </a:cubicBezTo>
                  <a:cubicBezTo>
                    <a:pt x="2543" y="961"/>
                    <a:pt x="2547" y="963"/>
                    <a:pt x="2552" y="965"/>
                  </a:cubicBezTo>
                  <a:cubicBezTo>
                    <a:pt x="2554" y="966"/>
                    <a:pt x="2556" y="968"/>
                    <a:pt x="2556" y="971"/>
                  </a:cubicBezTo>
                  <a:cubicBezTo>
                    <a:pt x="2557" y="973"/>
                    <a:pt x="2557" y="976"/>
                    <a:pt x="2557" y="978"/>
                  </a:cubicBezTo>
                  <a:cubicBezTo>
                    <a:pt x="2558" y="980"/>
                    <a:pt x="2560" y="983"/>
                    <a:pt x="2562" y="983"/>
                  </a:cubicBezTo>
                  <a:cubicBezTo>
                    <a:pt x="2570" y="983"/>
                    <a:pt x="2577" y="984"/>
                    <a:pt x="2585" y="985"/>
                  </a:cubicBezTo>
                  <a:cubicBezTo>
                    <a:pt x="2587" y="985"/>
                    <a:pt x="2589" y="986"/>
                    <a:pt x="2588" y="987"/>
                  </a:cubicBezTo>
                  <a:cubicBezTo>
                    <a:pt x="2587" y="988"/>
                    <a:pt x="2586" y="989"/>
                    <a:pt x="2584" y="989"/>
                  </a:cubicBezTo>
                  <a:cubicBezTo>
                    <a:pt x="2580" y="989"/>
                    <a:pt x="2577" y="989"/>
                    <a:pt x="2574" y="990"/>
                  </a:cubicBezTo>
                  <a:cubicBezTo>
                    <a:pt x="2572" y="990"/>
                    <a:pt x="2571" y="991"/>
                    <a:pt x="2569" y="991"/>
                  </a:cubicBezTo>
                  <a:cubicBezTo>
                    <a:pt x="2567" y="993"/>
                    <a:pt x="2565" y="994"/>
                    <a:pt x="2564" y="996"/>
                  </a:cubicBezTo>
                  <a:cubicBezTo>
                    <a:pt x="2565" y="999"/>
                    <a:pt x="2567" y="1000"/>
                    <a:pt x="2569" y="1002"/>
                  </a:cubicBezTo>
                  <a:cubicBezTo>
                    <a:pt x="2570" y="1003"/>
                    <a:pt x="2571" y="1004"/>
                    <a:pt x="2570" y="1006"/>
                  </a:cubicBezTo>
                  <a:cubicBezTo>
                    <a:pt x="2569" y="1008"/>
                    <a:pt x="2567" y="1009"/>
                    <a:pt x="2565" y="1008"/>
                  </a:cubicBezTo>
                  <a:cubicBezTo>
                    <a:pt x="2562" y="1007"/>
                    <a:pt x="2559" y="1006"/>
                    <a:pt x="2556" y="1007"/>
                  </a:cubicBezTo>
                  <a:cubicBezTo>
                    <a:pt x="2553" y="1008"/>
                    <a:pt x="2551" y="1007"/>
                    <a:pt x="2548" y="1007"/>
                  </a:cubicBezTo>
                  <a:cubicBezTo>
                    <a:pt x="2546" y="1007"/>
                    <a:pt x="2544" y="1009"/>
                    <a:pt x="2541" y="1010"/>
                  </a:cubicBezTo>
                  <a:cubicBezTo>
                    <a:pt x="2540" y="1010"/>
                    <a:pt x="2538" y="1010"/>
                    <a:pt x="2537" y="1011"/>
                  </a:cubicBezTo>
                  <a:cubicBezTo>
                    <a:pt x="2536" y="1011"/>
                    <a:pt x="2535" y="1012"/>
                    <a:pt x="2535" y="1012"/>
                  </a:cubicBezTo>
                  <a:cubicBezTo>
                    <a:pt x="2536" y="1013"/>
                    <a:pt x="2536" y="1013"/>
                    <a:pt x="2537" y="1013"/>
                  </a:cubicBezTo>
                  <a:cubicBezTo>
                    <a:pt x="2542" y="1013"/>
                    <a:pt x="2547" y="1014"/>
                    <a:pt x="2552" y="1014"/>
                  </a:cubicBezTo>
                  <a:cubicBezTo>
                    <a:pt x="2566" y="1013"/>
                    <a:pt x="2579" y="1014"/>
                    <a:pt x="2592" y="1016"/>
                  </a:cubicBezTo>
                  <a:cubicBezTo>
                    <a:pt x="2595" y="1016"/>
                    <a:pt x="2597" y="1017"/>
                    <a:pt x="2599" y="1019"/>
                  </a:cubicBezTo>
                  <a:cubicBezTo>
                    <a:pt x="2600" y="1021"/>
                    <a:pt x="2600" y="1022"/>
                    <a:pt x="2598" y="1023"/>
                  </a:cubicBezTo>
                  <a:cubicBezTo>
                    <a:pt x="2596" y="1024"/>
                    <a:pt x="2595" y="1025"/>
                    <a:pt x="2593" y="1025"/>
                  </a:cubicBezTo>
                  <a:cubicBezTo>
                    <a:pt x="2588" y="1025"/>
                    <a:pt x="2583" y="1025"/>
                    <a:pt x="2578" y="1025"/>
                  </a:cubicBezTo>
                  <a:cubicBezTo>
                    <a:pt x="2576" y="1026"/>
                    <a:pt x="2575" y="1027"/>
                    <a:pt x="2575" y="1028"/>
                  </a:cubicBezTo>
                  <a:cubicBezTo>
                    <a:pt x="2575" y="1030"/>
                    <a:pt x="2576" y="1031"/>
                    <a:pt x="2577" y="1032"/>
                  </a:cubicBezTo>
                  <a:cubicBezTo>
                    <a:pt x="2581" y="1035"/>
                    <a:pt x="2585" y="1035"/>
                    <a:pt x="2590" y="1035"/>
                  </a:cubicBezTo>
                  <a:cubicBezTo>
                    <a:pt x="2593" y="1035"/>
                    <a:pt x="2596" y="1037"/>
                    <a:pt x="2598" y="1039"/>
                  </a:cubicBezTo>
                  <a:cubicBezTo>
                    <a:pt x="2599" y="1040"/>
                    <a:pt x="2600" y="1040"/>
                    <a:pt x="2600" y="1041"/>
                  </a:cubicBezTo>
                  <a:cubicBezTo>
                    <a:pt x="2600" y="1042"/>
                    <a:pt x="2599" y="1043"/>
                    <a:pt x="2599" y="1043"/>
                  </a:cubicBezTo>
                  <a:cubicBezTo>
                    <a:pt x="2597" y="1045"/>
                    <a:pt x="2594" y="1046"/>
                    <a:pt x="2595" y="1048"/>
                  </a:cubicBezTo>
                  <a:cubicBezTo>
                    <a:pt x="2595" y="1051"/>
                    <a:pt x="2598" y="1052"/>
                    <a:pt x="2599" y="1055"/>
                  </a:cubicBezTo>
                  <a:cubicBezTo>
                    <a:pt x="2600" y="1056"/>
                    <a:pt x="2599" y="1058"/>
                    <a:pt x="2597" y="1058"/>
                  </a:cubicBezTo>
                  <a:cubicBezTo>
                    <a:pt x="2596" y="1059"/>
                    <a:pt x="2594" y="1059"/>
                    <a:pt x="2593" y="1059"/>
                  </a:cubicBezTo>
                  <a:cubicBezTo>
                    <a:pt x="2584" y="1060"/>
                    <a:pt x="2576" y="1060"/>
                    <a:pt x="2567" y="1060"/>
                  </a:cubicBezTo>
                  <a:cubicBezTo>
                    <a:pt x="2566" y="1060"/>
                    <a:pt x="2564" y="1060"/>
                    <a:pt x="2562" y="1060"/>
                  </a:cubicBezTo>
                  <a:cubicBezTo>
                    <a:pt x="2560" y="1061"/>
                    <a:pt x="2557" y="1064"/>
                    <a:pt x="2559" y="1066"/>
                  </a:cubicBezTo>
                  <a:cubicBezTo>
                    <a:pt x="2560" y="1067"/>
                    <a:pt x="2561" y="1068"/>
                    <a:pt x="2562" y="1069"/>
                  </a:cubicBezTo>
                  <a:cubicBezTo>
                    <a:pt x="2566" y="1069"/>
                    <a:pt x="2570" y="1070"/>
                    <a:pt x="2575" y="1070"/>
                  </a:cubicBezTo>
                  <a:cubicBezTo>
                    <a:pt x="2576" y="1070"/>
                    <a:pt x="2578" y="1071"/>
                    <a:pt x="2579" y="1072"/>
                  </a:cubicBezTo>
                  <a:cubicBezTo>
                    <a:pt x="2580" y="1073"/>
                    <a:pt x="2577" y="1078"/>
                    <a:pt x="2576" y="1078"/>
                  </a:cubicBezTo>
                  <a:cubicBezTo>
                    <a:pt x="2574" y="1079"/>
                    <a:pt x="2573" y="1080"/>
                    <a:pt x="2571" y="1080"/>
                  </a:cubicBezTo>
                  <a:cubicBezTo>
                    <a:pt x="2567" y="1081"/>
                    <a:pt x="2563" y="1082"/>
                    <a:pt x="2559" y="1083"/>
                  </a:cubicBezTo>
                  <a:cubicBezTo>
                    <a:pt x="2555" y="1085"/>
                    <a:pt x="2551" y="1084"/>
                    <a:pt x="2547" y="1083"/>
                  </a:cubicBezTo>
                  <a:cubicBezTo>
                    <a:pt x="2545" y="1082"/>
                    <a:pt x="2543" y="1082"/>
                    <a:pt x="2542" y="1083"/>
                  </a:cubicBezTo>
                  <a:cubicBezTo>
                    <a:pt x="2537" y="1085"/>
                    <a:pt x="2532" y="1085"/>
                    <a:pt x="2527" y="1085"/>
                  </a:cubicBezTo>
                  <a:cubicBezTo>
                    <a:pt x="2524" y="1085"/>
                    <a:pt x="2520" y="1085"/>
                    <a:pt x="2517" y="1085"/>
                  </a:cubicBezTo>
                  <a:cubicBezTo>
                    <a:pt x="2515" y="1085"/>
                    <a:pt x="2512" y="1085"/>
                    <a:pt x="2510" y="1086"/>
                  </a:cubicBezTo>
                  <a:cubicBezTo>
                    <a:pt x="2503" y="1090"/>
                    <a:pt x="2495" y="1090"/>
                    <a:pt x="2488" y="1090"/>
                  </a:cubicBezTo>
                  <a:cubicBezTo>
                    <a:pt x="2472" y="1090"/>
                    <a:pt x="2457" y="1091"/>
                    <a:pt x="2442" y="1091"/>
                  </a:cubicBezTo>
                  <a:cubicBezTo>
                    <a:pt x="2439" y="1091"/>
                    <a:pt x="2436" y="1091"/>
                    <a:pt x="2432" y="1092"/>
                  </a:cubicBezTo>
                  <a:cubicBezTo>
                    <a:pt x="2427" y="1094"/>
                    <a:pt x="2421" y="1095"/>
                    <a:pt x="2415" y="1095"/>
                  </a:cubicBezTo>
                  <a:cubicBezTo>
                    <a:pt x="2405" y="1095"/>
                    <a:pt x="2395" y="1095"/>
                    <a:pt x="2385" y="1096"/>
                  </a:cubicBezTo>
                  <a:cubicBezTo>
                    <a:pt x="2382" y="1096"/>
                    <a:pt x="2380" y="1096"/>
                    <a:pt x="2378" y="1097"/>
                  </a:cubicBezTo>
                  <a:cubicBezTo>
                    <a:pt x="2372" y="1099"/>
                    <a:pt x="2366" y="1099"/>
                    <a:pt x="2360" y="1099"/>
                  </a:cubicBezTo>
                  <a:cubicBezTo>
                    <a:pt x="2344" y="1100"/>
                    <a:pt x="2328" y="1100"/>
                    <a:pt x="2313" y="1101"/>
                  </a:cubicBezTo>
                  <a:cubicBezTo>
                    <a:pt x="2308" y="1101"/>
                    <a:pt x="2304" y="1101"/>
                    <a:pt x="2300" y="1102"/>
                  </a:cubicBezTo>
                  <a:cubicBezTo>
                    <a:pt x="2296" y="1104"/>
                    <a:pt x="2292" y="1105"/>
                    <a:pt x="2288" y="1105"/>
                  </a:cubicBezTo>
                  <a:cubicBezTo>
                    <a:pt x="2285" y="1105"/>
                    <a:pt x="2281" y="1105"/>
                    <a:pt x="2278" y="1105"/>
                  </a:cubicBezTo>
                  <a:cubicBezTo>
                    <a:pt x="2273" y="1105"/>
                    <a:pt x="2268" y="1106"/>
                    <a:pt x="2264" y="1110"/>
                  </a:cubicBezTo>
                  <a:cubicBezTo>
                    <a:pt x="2260" y="1113"/>
                    <a:pt x="2255" y="1115"/>
                    <a:pt x="2250" y="1115"/>
                  </a:cubicBezTo>
                  <a:cubicBezTo>
                    <a:pt x="2232" y="1115"/>
                    <a:pt x="2213" y="1115"/>
                    <a:pt x="2195" y="1115"/>
                  </a:cubicBezTo>
                  <a:cubicBezTo>
                    <a:pt x="2185" y="1115"/>
                    <a:pt x="2175" y="1115"/>
                    <a:pt x="2165" y="1115"/>
                  </a:cubicBezTo>
                  <a:cubicBezTo>
                    <a:pt x="2159" y="1115"/>
                    <a:pt x="2153" y="1116"/>
                    <a:pt x="2147" y="1118"/>
                  </a:cubicBezTo>
                  <a:cubicBezTo>
                    <a:pt x="2145" y="1119"/>
                    <a:pt x="2142" y="1119"/>
                    <a:pt x="2140" y="1119"/>
                  </a:cubicBezTo>
                  <a:cubicBezTo>
                    <a:pt x="2127" y="1120"/>
                    <a:pt x="2115" y="1120"/>
                    <a:pt x="2102" y="1120"/>
                  </a:cubicBezTo>
                  <a:cubicBezTo>
                    <a:pt x="2099" y="1120"/>
                    <a:pt x="2096" y="1119"/>
                    <a:pt x="2092" y="1117"/>
                  </a:cubicBezTo>
                  <a:cubicBezTo>
                    <a:pt x="2087" y="1115"/>
                    <a:pt x="2081" y="1115"/>
                    <a:pt x="2075" y="1117"/>
                  </a:cubicBezTo>
                  <a:cubicBezTo>
                    <a:pt x="2072" y="1118"/>
                    <a:pt x="2069" y="1119"/>
                    <a:pt x="2066" y="1119"/>
                  </a:cubicBezTo>
                  <a:cubicBezTo>
                    <a:pt x="2058" y="1119"/>
                    <a:pt x="2051" y="1121"/>
                    <a:pt x="2043" y="1120"/>
                  </a:cubicBezTo>
                  <a:cubicBezTo>
                    <a:pt x="2034" y="1120"/>
                    <a:pt x="2025" y="1121"/>
                    <a:pt x="2015" y="1121"/>
                  </a:cubicBezTo>
                  <a:cubicBezTo>
                    <a:pt x="2011" y="1121"/>
                    <a:pt x="2007" y="1121"/>
                    <a:pt x="2003" y="1121"/>
                  </a:cubicBezTo>
                  <a:cubicBezTo>
                    <a:pt x="1992" y="1119"/>
                    <a:pt x="1981" y="1121"/>
                    <a:pt x="1970" y="1121"/>
                  </a:cubicBezTo>
                  <a:cubicBezTo>
                    <a:pt x="1960" y="1120"/>
                    <a:pt x="1950" y="1120"/>
                    <a:pt x="1940" y="1120"/>
                  </a:cubicBezTo>
                  <a:cubicBezTo>
                    <a:pt x="1933" y="1120"/>
                    <a:pt x="1925" y="1120"/>
                    <a:pt x="1917" y="1120"/>
                  </a:cubicBezTo>
                  <a:cubicBezTo>
                    <a:pt x="1913" y="1120"/>
                    <a:pt x="1909" y="1119"/>
                    <a:pt x="1906" y="1116"/>
                  </a:cubicBezTo>
                  <a:cubicBezTo>
                    <a:pt x="1905" y="1114"/>
                    <a:pt x="1904" y="1113"/>
                    <a:pt x="1902" y="1112"/>
                  </a:cubicBezTo>
                  <a:cubicBezTo>
                    <a:pt x="1901" y="1111"/>
                    <a:pt x="1899" y="1111"/>
                    <a:pt x="1898" y="1111"/>
                  </a:cubicBezTo>
                  <a:cubicBezTo>
                    <a:pt x="1897" y="1111"/>
                    <a:pt x="1896" y="1111"/>
                    <a:pt x="1895" y="1112"/>
                  </a:cubicBezTo>
                  <a:cubicBezTo>
                    <a:pt x="1887" y="1117"/>
                    <a:pt x="1879" y="1116"/>
                    <a:pt x="1871" y="1112"/>
                  </a:cubicBezTo>
                  <a:cubicBezTo>
                    <a:pt x="1869" y="1111"/>
                    <a:pt x="1866" y="1111"/>
                    <a:pt x="1864" y="1112"/>
                  </a:cubicBezTo>
                  <a:cubicBezTo>
                    <a:pt x="1863" y="1113"/>
                    <a:pt x="1861" y="1113"/>
                    <a:pt x="1860" y="1114"/>
                  </a:cubicBezTo>
                  <a:cubicBezTo>
                    <a:pt x="1855" y="1116"/>
                    <a:pt x="1850" y="1116"/>
                    <a:pt x="1845" y="1114"/>
                  </a:cubicBezTo>
                  <a:cubicBezTo>
                    <a:pt x="1840" y="1112"/>
                    <a:pt x="1836" y="1110"/>
                    <a:pt x="1831" y="1110"/>
                  </a:cubicBezTo>
                  <a:cubicBezTo>
                    <a:pt x="1827" y="1110"/>
                    <a:pt x="1824" y="1109"/>
                    <a:pt x="1821" y="1107"/>
                  </a:cubicBezTo>
                  <a:cubicBezTo>
                    <a:pt x="1818" y="1106"/>
                    <a:pt x="1816" y="1106"/>
                    <a:pt x="1814" y="1107"/>
                  </a:cubicBezTo>
                  <a:cubicBezTo>
                    <a:pt x="1809" y="1110"/>
                    <a:pt x="1804" y="1110"/>
                    <a:pt x="1799" y="1110"/>
                  </a:cubicBezTo>
                  <a:cubicBezTo>
                    <a:pt x="1791" y="1111"/>
                    <a:pt x="1782" y="1110"/>
                    <a:pt x="1774" y="1111"/>
                  </a:cubicBezTo>
                  <a:cubicBezTo>
                    <a:pt x="1771" y="1111"/>
                    <a:pt x="1769" y="1112"/>
                    <a:pt x="1769" y="1115"/>
                  </a:cubicBezTo>
                  <a:cubicBezTo>
                    <a:pt x="1770" y="1117"/>
                    <a:pt x="1769" y="1119"/>
                    <a:pt x="1767" y="1119"/>
                  </a:cubicBezTo>
                  <a:cubicBezTo>
                    <a:pt x="1766" y="1119"/>
                    <a:pt x="1766" y="1120"/>
                    <a:pt x="1765" y="1120"/>
                  </a:cubicBezTo>
                  <a:cubicBezTo>
                    <a:pt x="1763" y="1120"/>
                    <a:pt x="1761" y="1120"/>
                    <a:pt x="1760" y="1119"/>
                  </a:cubicBezTo>
                  <a:cubicBezTo>
                    <a:pt x="1755" y="1116"/>
                    <a:pt x="1750" y="1115"/>
                    <a:pt x="1745" y="1115"/>
                  </a:cubicBezTo>
                  <a:cubicBezTo>
                    <a:pt x="1743" y="1115"/>
                    <a:pt x="1740" y="1116"/>
                    <a:pt x="1738" y="1117"/>
                  </a:cubicBezTo>
                  <a:cubicBezTo>
                    <a:pt x="1734" y="1119"/>
                    <a:pt x="1731" y="1120"/>
                    <a:pt x="1726" y="1121"/>
                  </a:cubicBezTo>
                  <a:cubicBezTo>
                    <a:pt x="1720" y="1121"/>
                    <a:pt x="1715" y="1121"/>
                    <a:pt x="1709" y="1123"/>
                  </a:cubicBezTo>
                  <a:cubicBezTo>
                    <a:pt x="1707" y="1124"/>
                    <a:pt x="1704" y="1124"/>
                    <a:pt x="1702" y="1124"/>
                  </a:cubicBezTo>
                  <a:cubicBezTo>
                    <a:pt x="1695" y="1125"/>
                    <a:pt x="1688" y="1125"/>
                    <a:pt x="1681" y="1125"/>
                  </a:cubicBezTo>
                  <a:cubicBezTo>
                    <a:pt x="1676" y="1125"/>
                    <a:pt x="1672" y="1123"/>
                    <a:pt x="1668" y="1119"/>
                  </a:cubicBezTo>
                  <a:cubicBezTo>
                    <a:pt x="1666" y="1118"/>
                    <a:pt x="1664" y="1117"/>
                    <a:pt x="1661" y="1118"/>
                  </a:cubicBezTo>
                  <a:cubicBezTo>
                    <a:pt x="1660" y="1118"/>
                    <a:pt x="1658" y="1119"/>
                    <a:pt x="1656" y="1120"/>
                  </a:cubicBezTo>
                  <a:cubicBezTo>
                    <a:pt x="1652" y="1121"/>
                    <a:pt x="1647" y="1122"/>
                    <a:pt x="1642" y="1124"/>
                  </a:cubicBezTo>
                  <a:cubicBezTo>
                    <a:pt x="1639" y="1125"/>
                    <a:pt x="1636" y="1126"/>
                    <a:pt x="1632" y="1125"/>
                  </a:cubicBezTo>
                  <a:cubicBezTo>
                    <a:pt x="1627" y="1125"/>
                    <a:pt x="1622" y="1125"/>
                    <a:pt x="1617" y="1123"/>
                  </a:cubicBezTo>
                  <a:cubicBezTo>
                    <a:pt x="1608" y="1119"/>
                    <a:pt x="1599" y="1120"/>
                    <a:pt x="1590" y="1121"/>
                  </a:cubicBezTo>
                  <a:cubicBezTo>
                    <a:pt x="1585" y="1123"/>
                    <a:pt x="1580" y="1123"/>
                    <a:pt x="1575" y="1121"/>
                  </a:cubicBezTo>
                  <a:cubicBezTo>
                    <a:pt x="1562" y="1121"/>
                    <a:pt x="1549" y="1120"/>
                    <a:pt x="1535" y="1121"/>
                  </a:cubicBezTo>
                  <a:cubicBezTo>
                    <a:pt x="1532" y="1121"/>
                    <a:pt x="1529" y="1121"/>
                    <a:pt x="1525" y="1123"/>
                  </a:cubicBezTo>
                  <a:cubicBezTo>
                    <a:pt x="1517" y="1126"/>
                    <a:pt x="1509" y="1125"/>
                    <a:pt x="1501" y="1123"/>
                  </a:cubicBezTo>
                  <a:cubicBezTo>
                    <a:pt x="1497" y="1121"/>
                    <a:pt x="1493" y="1122"/>
                    <a:pt x="1489" y="1124"/>
                  </a:cubicBezTo>
                  <a:cubicBezTo>
                    <a:pt x="1484" y="1126"/>
                    <a:pt x="1479" y="1125"/>
                    <a:pt x="1476" y="1121"/>
                  </a:cubicBezTo>
                  <a:cubicBezTo>
                    <a:pt x="1475" y="1119"/>
                    <a:pt x="1473" y="1119"/>
                    <a:pt x="1472" y="1117"/>
                  </a:cubicBezTo>
                  <a:cubicBezTo>
                    <a:pt x="1465" y="1120"/>
                    <a:pt x="1457" y="1119"/>
                    <a:pt x="1450" y="1122"/>
                  </a:cubicBezTo>
                  <a:cubicBezTo>
                    <a:pt x="1446" y="1124"/>
                    <a:pt x="1442" y="1125"/>
                    <a:pt x="1438" y="1125"/>
                  </a:cubicBezTo>
                  <a:cubicBezTo>
                    <a:pt x="1434" y="1126"/>
                    <a:pt x="1431" y="1126"/>
                    <a:pt x="1428" y="1126"/>
                  </a:cubicBezTo>
                  <a:cubicBezTo>
                    <a:pt x="1424" y="1126"/>
                    <a:pt x="1421" y="1127"/>
                    <a:pt x="1418" y="1128"/>
                  </a:cubicBezTo>
                  <a:cubicBezTo>
                    <a:pt x="1415" y="1130"/>
                    <a:pt x="1412" y="1130"/>
                    <a:pt x="1408" y="1130"/>
                  </a:cubicBezTo>
                  <a:cubicBezTo>
                    <a:pt x="1402" y="1130"/>
                    <a:pt x="1395" y="1130"/>
                    <a:pt x="1388" y="1130"/>
                  </a:cubicBezTo>
                  <a:cubicBezTo>
                    <a:pt x="1376" y="1130"/>
                    <a:pt x="1363" y="1130"/>
                    <a:pt x="1351" y="1131"/>
                  </a:cubicBezTo>
                  <a:cubicBezTo>
                    <a:pt x="1344" y="1131"/>
                    <a:pt x="1337" y="1131"/>
                    <a:pt x="1330" y="1130"/>
                  </a:cubicBezTo>
                  <a:cubicBezTo>
                    <a:pt x="1326" y="1130"/>
                    <a:pt x="1322" y="1131"/>
                    <a:pt x="1318" y="1133"/>
                  </a:cubicBezTo>
                  <a:cubicBezTo>
                    <a:pt x="1312" y="1137"/>
                    <a:pt x="1305" y="1140"/>
                    <a:pt x="1298" y="1143"/>
                  </a:cubicBezTo>
                  <a:cubicBezTo>
                    <a:pt x="1296" y="1144"/>
                    <a:pt x="1294" y="1145"/>
                    <a:pt x="1291" y="1145"/>
                  </a:cubicBezTo>
                  <a:cubicBezTo>
                    <a:pt x="1278" y="1146"/>
                    <a:pt x="1264" y="1147"/>
                    <a:pt x="1251" y="1146"/>
                  </a:cubicBezTo>
                  <a:cubicBezTo>
                    <a:pt x="1247" y="1146"/>
                    <a:pt x="1243" y="1145"/>
                    <a:pt x="1239" y="1143"/>
                  </a:cubicBezTo>
                  <a:cubicBezTo>
                    <a:pt x="1236" y="1142"/>
                    <a:pt x="1232" y="1141"/>
                    <a:pt x="1229" y="1141"/>
                  </a:cubicBezTo>
                  <a:cubicBezTo>
                    <a:pt x="1219" y="1141"/>
                    <a:pt x="1209" y="1141"/>
                    <a:pt x="1199" y="1141"/>
                  </a:cubicBezTo>
                  <a:cubicBezTo>
                    <a:pt x="1193" y="1140"/>
                    <a:pt x="1187" y="1141"/>
                    <a:pt x="1182" y="1143"/>
                  </a:cubicBezTo>
                  <a:cubicBezTo>
                    <a:pt x="1179" y="1144"/>
                    <a:pt x="1177" y="1144"/>
                    <a:pt x="1174" y="1145"/>
                  </a:cubicBezTo>
                  <a:cubicBezTo>
                    <a:pt x="1168" y="1145"/>
                    <a:pt x="1163" y="1145"/>
                    <a:pt x="1157" y="1145"/>
                  </a:cubicBezTo>
                  <a:cubicBezTo>
                    <a:pt x="1138" y="1145"/>
                    <a:pt x="1120" y="1145"/>
                    <a:pt x="1101" y="1146"/>
                  </a:cubicBezTo>
                  <a:cubicBezTo>
                    <a:pt x="1090" y="1146"/>
                    <a:pt x="1078" y="1145"/>
                    <a:pt x="1066" y="1145"/>
                  </a:cubicBezTo>
                  <a:cubicBezTo>
                    <a:pt x="1064" y="1145"/>
                    <a:pt x="1061" y="1146"/>
                    <a:pt x="1059" y="1148"/>
                  </a:cubicBezTo>
                  <a:cubicBezTo>
                    <a:pt x="1058" y="1150"/>
                    <a:pt x="1056" y="1152"/>
                    <a:pt x="1054" y="1153"/>
                  </a:cubicBezTo>
                  <a:cubicBezTo>
                    <a:pt x="1052" y="1155"/>
                    <a:pt x="1050" y="1156"/>
                    <a:pt x="1047" y="1155"/>
                  </a:cubicBezTo>
                  <a:cubicBezTo>
                    <a:pt x="1046" y="1155"/>
                    <a:pt x="1044" y="1154"/>
                    <a:pt x="1043" y="1154"/>
                  </a:cubicBezTo>
                  <a:cubicBezTo>
                    <a:pt x="1041" y="1153"/>
                    <a:pt x="1039" y="1152"/>
                    <a:pt x="1038" y="1153"/>
                  </a:cubicBezTo>
                  <a:cubicBezTo>
                    <a:pt x="1030" y="1156"/>
                    <a:pt x="1021" y="1155"/>
                    <a:pt x="1013" y="1155"/>
                  </a:cubicBezTo>
                  <a:cubicBezTo>
                    <a:pt x="1009" y="1155"/>
                    <a:pt x="1005" y="1156"/>
                    <a:pt x="1001" y="1158"/>
                  </a:cubicBezTo>
                  <a:cubicBezTo>
                    <a:pt x="999" y="1160"/>
                    <a:pt x="996" y="1160"/>
                    <a:pt x="994" y="1159"/>
                  </a:cubicBezTo>
                  <a:cubicBezTo>
                    <a:pt x="992" y="1158"/>
                    <a:pt x="991" y="1157"/>
                    <a:pt x="989" y="1156"/>
                  </a:cubicBezTo>
                  <a:cubicBezTo>
                    <a:pt x="986" y="1155"/>
                    <a:pt x="983" y="1155"/>
                    <a:pt x="979" y="1155"/>
                  </a:cubicBezTo>
                  <a:cubicBezTo>
                    <a:pt x="973" y="1156"/>
                    <a:pt x="967" y="1160"/>
                    <a:pt x="960" y="1162"/>
                  </a:cubicBezTo>
                  <a:cubicBezTo>
                    <a:pt x="954" y="1164"/>
                    <a:pt x="947" y="1165"/>
                    <a:pt x="941" y="1165"/>
                  </a:cubicBezTo>
                  <a:cubicBezTo>
                    <a:pt x="926" y="1165"/>
                    <a:pt x="912" y="1165"/>
                    <a:pt x="898" y="1165"/>
                  </a:cubicBezTo>
                  <a:cubicBezTo>
                    <a:pt x="888" y="1165"/>
                    <a:pt x="878" y="1166"/>
                    <a:pt x="868" y="1167"/>
                  </a:cubicBezTo>
                  <a:cubicBezTo>
                    <a:pt x="865" y="1167"/>
                    <a:pt x="863" y="1167"/>
                    <a:pt x="860" y="1168"/>
                  </a:cubicBezTo>
                  <a:cubicBezTo>
                    <a:pt x="857" y="1169"/>
                    <a:pt x="854" y="1169"/>
                    <a:pt x="851" y="1168"/>
                  </a:cubicBezTo>
                  <a:cubicBezTo>
                    <a:pt x="849" y="1168"/>
                    <a:pt x="847" y="1168"/>
                    <a:pt x="846" y="1168"/>
                  </a:cubicBezTo>
                  <a:cubicBezTo>
                    <a:pt x="842" y="1170"/>
                    <a:pt x="837" y="1170"/>
                    <a:pt x="833" y="1170"/>
                  </a:cubicBezTo>
                  <a:cubicBezTo>
                    <a:pt x="804" y="1170"/>
                    <a:pt x="775" y="1171"/>
                    <a:pt x="745" y="1171"/>
                  </a:cubicBezTo>
                  <a:cubicBezTo>
                    <a:pt x="729" y="1171"/>
                    <a:pt x="713" y="1171"/>
                    <a:pt x="697" y="1171"/>
                  </a:cubicBezTo>
                  <a:cubicBezTo>
                    <a:pt x="692" y="1171"/>
                    <a:pt x="687" y="1172"/>
                    <a:pt x="683" y="1174"/>
                  </a:cubicBezTo>
                  <a:cubicBezTo>
                    <a:pt x="678" y="1175"/>
                    <a:pt x="673" y="1175"/>
                    <a:pt x="668" y="1174"/>
                  </a:cubicBezTo>
                  <a:cubicBezTo>
                    <a:pt x="666" y="1173"/>
                    <a:pt x="665" y="1173"/>
                    <a:pt x="663" y="1173"/>
                  </a:cubicBezTo>
                  <a:cubicBezTo>
                    <a:pt x="660" y="1173"/>
                    <a:pt x="656" y="1174"/>
                    <a:pt x="653" y="1174"/>
                  </a:cubicBezTo>
                  <a:cubicBezTo>
                    <a:pt x="650" y="1173"/>
                    <a:pt x="647" y="1171"/>
                    <a:pt x="643" y="1171"/>
                  </a:cubicBezTo>
                  <a:cubicBezTo>
                    <a:pt x="641" y="1171"/>
                    <a:pt x="638" y="1171"/>
                    <a:pt x="636" y="1172"/>
                  </a:cubicBezTo>
                  <a:cubicBezTo>
                    <a:pt x="632" y="1174"/>
                    <a:pt x="628" y="1174"/>
                    <a:pt x="624" y="1173"/>
                  </a:cubicBezTo>
                  <a:cubicBezTo>
                    <a:pt x="622" y="1172"/>
                    <a:pt x="619" y="1171"/>
                    <a:pt x="617" y="1171"/>
                  </a:cubicBezTo>
                  <a:cubicBezTo>
                    <a:pt x="607" y="1171"/>
                    <a:pt x="598" y="1171"/>
                    <a:pt x="589" y="1171"/>
                  </a:cubicBezTo>
                  <a:cubicBezTo>
                    <a:pt x="586" y="1171"/>
                    <a:pt x="582" y="1172"/>
                    <a:pt x="579" y="1173"/>
                  </a:cubicBezTo>
                  <a:cubicBezTo>
                    <a:pt x="572" y="1175"/>
                    <a:pt x="566" y="1175"/>
                    <a:pt x="559" y="1173"/>
                  </a:cubicBezTo>
                  <a:cubicBezTo>
                    <a:pt x="557" y="1172"/>
                    <a:pt x="555" y="1171"/>
                    <a:pt x="552" y="1171"/>
                  </a:cubicBezTo>
                  <a:cubicBezTo>
                    <a:pt x="534" y="1172"/>
                    <a:pt x="517" y="1170"/>
                    <a:pt x="499" y="1170"/>
                  </a:cubicBezTo>
                  <a:cubicBezTo>
                    <a:pt x="492" y="1170"/>
                    <a:pt x="484" y="1170"/>
                    <a:pt x="477" y="1170"/>
                  </a:cubicBezTo>
                  <a:cubicBezTo>
                    <a:pt x="472" y="1170"/>
                    <a:pt x="468" y="1169"/>
                    <a:pt x="464" y="1168"/>
                  </a:cubicBezTo>
                  <a:cubicBezTo>
                    <a:pt x="460" y="1167"/>
                    <a:pt x="456" y="1166"/>
                    <a:pt x="452" y="1166"/>
                  </a:cubicBezTo>
                  <a:cubicBezTo>
                    <a:pt x="447" y="1165"/>
                    <a:pt x="442" y="1165"/>
                    <a:pt x="437" y="1165"/>
                  </a:cubicBezTo>
                  <a:cubicBezTo>
                    <a:pt x="434" y="1165"/>
                    <a:pt x="430" y="1164"/>
                    <a:pt x="427" y="1163"/>
                  </a:cubicBezTo>
                  <a:cubicBezTo>
                    <a:pt x="422" y="1160"/>
                    <a:pt x="416" y="1160"/>
                    <a:pt x="410" y="1162"/>
                  </a:cubicBezTo>
                  <a:cubicBezTo>
                    <a:pt x="404" y="1164"/>
                    <a:pt x="399" y="1165"/>
                    <a:pt x="393" y="1163"/>
                  </a:cubicBezTo>
                  <a:cubicBezTo>
                    <a:pt x="391" y="1162"/>
                    <a:pt x="390" y="1163"/>
                    <a:pt x="388" y="1163"/>
                  </a:cubicBezTo>
                  <a:cubicBezTo>
                    <a:pt x="385" y="1164"/>
                    <a:pt x="383" y="1164"/>
                    <a:pt x="380" y="1164"/>
                  </a:cubicBezTo>
                  <a:cubicBezTo>
                    <a:pt x="373" y="1165"/>
                    <a:pt x="365" y="1165"/>
                    <a:pt x="358" y="1165"/>
                  </a:cubicBezTo>
                  <a:cubicBezTo>
                    <a:pt x="354" y="1165"/>
                    <a:pt x="351" y="1164"/>
                    <a:pt x="348" y="1163"/>
                  </a:cubicBezTo>
                  <a:cubicBezTo>
                    <a:pt x="344" y="1161"/>
                    <a:pt x="340" y="1162"/>
                    <a:pt x="336" y="1163"/>
                  </a:cubicBezTo>
                  <a:cubicBezTo>
                    <a:pt x="333" y="1165"/>
                    <a:pt x="329" y="1165"/>
                    <a:pt x="326" y="1164"/>
                  </a:cubicBezTo>
                  <a:cubicBezTo>
                    <a:pt x="320" y="1162"/>
                    <a:pt x="315" y="1161"/>
                    <a:pt x="309" y="1161"/>
                  </a:cubicBezTo>
                  <a:cubicBezTo>
                    <a:pt x="286" y="1161"/>
                    <a:pt x="263" y="1160"/>
                    <a:pt x="241" y="1160"/>
                  </a:cubicBezTo>
                  <a:cubicBezTo>
                    <a:pt x="236" y="1160"/>
                    <a:pt x="231" y="1159"/>
                    <a:pt x="226" y="1157"/>
                  </a:cubicBezTo>
                  <a:cubicBezTo>
                    <a:pt x="224" y="1157"/>
                    <a:pt x="221" y="1157"/>
                    <a:pt x="219" y="1157"/>
                  </a:cubicBezTo>
                  <a:cubicBezTo>
                    <a:pt x="217" y="1158"/>
                    <a:pt x="215" y="1158"/>
                    <a:pt x="214" y="1158"/>
                  </a:cubicBezTo>
                  <a:cubicBezTo>
                    <a:pt x="199" y="1155"/>
                    <a:pt x="184" y="1155"/>
                    <a:pt x="169" y="1155"/>
                  </a:cubicBezTo>
                  <a:cubicBezTo>
                    <a:pt x="162" y="1155"/>
                    <a:pt x="155" y="1154"/>
                    <a:pt x="149" y="1152"/>
                  </a:cubicBezTo>
                  <a:cubicBezTo>
                    <a:pt x="142" y="1151"/>
                    <a:pt x="136" y="1151"/>
                    <a:pt x="129" y="1150"/>
                  </a:cubicBezTo>
                  <a:cubicBezTo>
                    <a:pt x="126" y="1150"/>
                    <a:pt x="124" y="1148"/>
                    <a:pt x="122" y="1147"/>
                  </a:cubicBezTo>
                  <a:cubicBezTo>
                    <a:pt x="122" y="1146"/>
                    <a:pt x="121" y="1145"/>
                    <a:pt x="121" y="1145"/>
                  </a:cubicBezTo>
                  <a:cubicBezTo>
                    <a:pt x="119" y="1143"/>
                    <a:pt x="118" y="1143"/>
                    <a:pt x="116" y="1143"/>
                  </a:cubicBezTo>
                  <a:cubicBezTo>
                    <a:pt x="112" y="1145"/>
                    <a:pt x="107" y="1146"/>
                    <a:pt x="102" y="1145"/>
                  </a:cubicBezTo>
                  <a:cubicBezTo>
                    <a:pt x="100" y="1144"/>
                    <a:pt x="99" y="1143"/>
                    <a:pt x="98" y="1141"/>
                  </a:cubicBezTo>
                  <a:cubicBezTo>
                    <a:pt x="97" y="1140"/>
                    <a:pt x="99" y="1137"/>
                    <a:pt x="102" y="1136"/>
                  </a:cubicBezTo>
                  <a:cubicBezTo>
                    <a:pt x="102" y="1136"/>
                    <a:pt x="103" y="1135"/>
                    <a:pt x="104" y="1135"/>
                  </a:cubicBezTo>
                  <a:cubicBezTo>
                    <a:pt x="105" y="1135"/>
                    <a:pt x="106" y="1135"/>
                    <a:pt x="107" y="1135"/>
                  </a:cubicBezTo>
                  <a:cubicBezTo>
                    <a:pt x="107" y="1135"/>
                    <a:pt x="107" y="1136"/>
                    <a:pt x="107" y="1137"/>
                  </a:cubicBezTo>
                  <a:cubicBezTo>
                    <a:pt x="107" y="1137"/>
                    <a:pt x="108" y="1137"/>
                    <a:pt x="109" y="1137"/>
                  </a:cubicBezTo>
                  <a:cubicBezTo>
                    <a:pt x="109" y="1136"/>
                    <a:pt x="108" y="1136"/>
                    <a:pt x="106" y="1135"/>
                  </a:cubicBezTo>
                  <a:cubicBezTo>
                    <a:pt x="104" y="1130"/>
                    <a:pt x="101" y="1125"/>
                    <a:pt x="100" y="1119"/>
                  </a:cubicBezTo>
                  <a:cubicBezTo>
                    <a:pt x="100" y="1112"/>
                    <a:pt x="99" y="1112"/>
                    <a:pt x="105" y="1110"/>
                  </a:cubicBezTo>
                  <a:cubicBezTo>
                    <a:pt x="109" y="1108"/>
                    <a:pt x="111" y="1106"/>
                    <a:pt x="111" y="1101"/>
                  </a:cubicBezTo>
                  <a:cubicBezTo>
                    <a:pt x="111" y="1100"/>
                    <a:pt x="111" y="1099"/>
                    <a:pt x="111" y="1098"/>
                  </a:cubicBezTo>
                  <a:cubicBezTo>
                    <a:pt x="112" y="1097"/>
                    <a:pt x="112" y="1095"/>
                    <a:pt x="112" y="1093"/>
                  </a:cubicBezTo>
                  <a:cubicBezTo>
                    <a:pt x="114" y="1089"/>
                    <a:pt x="114" y="1085"/>
                    <a:pt x="111" y="1082"/>
                  </a:cubicBezTo>
                  <a:cubicBezTo>
                    <a:pt x="109" y="1081"/>
                    <a:pt x="108" y="1079"/>
                    <a:pt x="109" y="1077"/>
                  </a:cubicBezTo>
                  <a:cubicBezTo>
                    <a:pt x="109" y="1076"/>
                    <a:pt x="111" y="1075"/>
                    <a:pt x="112" y="1074"/>
                  </a:cubicBezTo>
                  <a:cubicBezTo>
                    <a:pt x="113" y="1073"/>
                    <a:pt x="113" y="1073"/>
                    <a:pt x="114" y="1072"/>
                  </a:cubicBezTo>
                  <a:cubicBezTo>
                    <a:pt x="116" y="1070"/>
                    <a:pt x="115" y="1067"/>
                    <a:pt x="113" y="1066"/>
                  </a:cubicBezTo>
                  <a:cubicBezTo>
                    <a:pt x="110" y="1065"/>
                    <a:pt x="108" y="1064"/>
                    <a:pt x="106" y="1063"/>
                  </a:cubicBezTo>
                  <a:cubicBezTo>
                    <a:pt x="104" y="1063"/>
                    <a:pt x="103" y="1061"/>
                    <a:pt x="103" y="1059"/>
                  </a:cubicBezTo>
                  <a:cubicBezTo>
                    <a:pt x="103" y="1058"/>
                    <a:pt x="104" y="1056"/>
                    <a:pt x="106" y="1056"/>
                  </a:cubicBezTo>
                  <a:cubicBezTo>
                    <a:pt x="107" y="1055"/>
                    <a:pt x="109" y="1055"/>
                    <a:pt x="110" y="1054"/>
                  </a:cubicBezTo>
                  <a:cubicBezTo>
                    <a:pt x="114" y="1053"/>
                    <a:pt x="114" y="1051"/>
                    <a:pt x="113" y="1049"/>
                  </a:cubicBezTo>
                  <a:cubicBezTo>
                    <a:pt x="111" y="1047"/>
                    <a:pt x="109" y="1045"/>
                    <a:pt x="108" y="1043"/>
                  </a:cubicBezTo>
                  <a:cubicBezTo>
                    <a:pt x="105" y="1040"/>
                    <a:pt x="107" y="1037"/>
                    <a:pt x="111" y="1035"/>
                  </a:cubicBezTo>
                  <a:cubicBezTo>
                    <a:pt x="112" y="1034"/>
                    <a:pt x="114" y="1034"/>
                    <a:pt x="116" y="1034"/>
                  </a:cubicBezTo>
                  <a:cubicBezTo>
                    <a:pt x="118" y="1034"/>
                    <a:pt x="119" y="1033"/>
                    <a:pt x="119" y="1031"/>
                  </a:cubicBezTo>
                  <a:cubicBezTo>
                    <a:pt x="119" y="1029"/>
                    <a:pt x="118" y="1028"/>
                    <a:pt x="116" y="1027"/>
                  </a:cubicBezTo>
                  <a:cubicBezTo>
                    <a:pt x="115" y="1026"/>
                    <a:pt x="114" y="1025"/>
                    <a:pt x="112" y="1025"/>
                  </a:cubicBezTo>
                  <a:cubicBezTo>
                    <a:pt x="109" y="1023"/>
                    <a:pt x="109" y="1022"/>
                    <a:pt x="111" y="1019"/>
                  </a:cubicBezTo>
                  <a:cubicBezTo>
                    <a:pt x="114" y="1017"/>
                    <a:pt x="114" y="1017"/>
                    <a:pt x="111" y="1014"/>
                  </a:cubicBezTo>
                  <a:cubicBezTo>
                    <a:pt x="107" y="1011"/>
                    <a:pt x="106" y="1009"/>
                    <a:pt x="108" y="1006"/>
                  </a:cubicBezTo>
                  <a:cubicBezTo>
                    <a:pt x="110" y="1002"/>
                    <a:pt x="112" y="999"/>
                    <a:pt x="114" y="995"/>
                  </a:cubicBezTo>
                  <a:cubicBezTo>
                    <a:pt x="115" y="992"/>
                    <a:pt x="115" y="991"/>
                    <a:pt x="113" y="988"/>
                  </a:cubicBezTo>
                  <a:cubicBezTo>
                    <a:pt x="112" y="987"/>
                    <a:pt x="110" y="986"/>
                    <a:pt x="109" y="984"/>
                  </a:cubicBezTo>
                  <a:cubicBezTo>
                    <a:pt x="108" y="982"/>
                    <a:pt x="107" y="980"/>
                    <a:pt x="108" y="977"/>
                  </a:cubicBezTo>
                  <a:cubicBezTo>
                    <a:pt x="109" y="972"/>
                    <a:pt x="111" y="968"/>
                    <a:pt x="112" y="963"/>
                  </a:cubicBezTo>
                  <a:cubicBezTo>
                    <a:pt x="112" y="958"/>
                    <a:pt x="114" y="954"/>
                    <a:pt x="115" y="950"/>
                  </a:cubicBezTo>
                  <a:cubicBezTo>
                    <a:pt x="116" y="948"/>
                    <a:pt x="115" y="945"/>
                    <a:pt x="113" y="944"/>
                  </a:cubicBezTo>
                  <a:cubicBezTo>
                    <a:pt x="109" y="939"/>
                    <a:pt x="106" y="934"/>
                    <a:pt x="104" y="928"/>
                  </a:cubicBezTo>
                  <a:cubicBezTo>
                    <a:pt x="104" y="927"/>
                    <a:pt x="104" y="925"/>
                    <a:pt x="106" y="924"/>
                  </a:cubicBezTo>
                  <a:cubicBezTo>
                    <a:pt x="108" y="922"/>
                    <a:pt x="112" y="921"/>
                    <a:pt x="113" y="918"/>
                  </a:cubicBezTo>
                  <a:cubicBezTo>
                    <a:pt x="114" y="917"/>
                    <a:pt x="115" y="915"/>
                    <a:pt x="115" y="914"/>
                  </a:cubicBezTo>
                  <a:cubicBezTo>
                    <a:pt x="115" y="912"/>
                    <a:pt x="114" y="910"/>
                    <a:pt x="114" y="909"/>
                  </a:cubicBezTo>
                  <a:cubicBezTo>
                    <a:pt x="111" y="904"/>
                    <a:pt x="113" y="901"/>
                    <a:pt x="117" y="898"/>
                  </a:cubicBezTo>
                  <a:cubicBezTo>
                    <a:pt x="119" y="896"/>
                    <a:pt x="119" y="894"/>
                    <a:pt x="117" y="892"/>
                  </a:cubicBezTo>
                  <a:cubicBezTo>
                    <a:pt x="115" y="889"/>
                    <a:pt x="112" y="887"/>
                    <a:pt x="110" y="885"/>
                  </a:cubicBezTo>
                  <a:cubicBezTo>
                    <a:pt x="108" y="883"/>
                    <a:pt x="107" y="880"/>
                    <a:pt x="108" y="878"/>
                  </a:cubicBezTo>
                  <a:cubicBezTo>
                    <a:pt x="111" y="868"/>
                    <a:pt x="112" y="858"/>
                    <a:pt x="111" y="848"/>
                  </a:cubicBezTo>
                  <a:cubicBezTo>
                    <a:pt x="112" y="848"/>
                    <a:pt x="113" y="848"/>
                    <a:pt x="113" y="847"/>
                  </a:cubicBezTo>
                  <a:cubicBezTo>
                    <a:pt x="114" y="847"/>
                    <a:pt x="114" y="847"/>
                    <a:pt x="114" y="846"/>
                  </a:cubicBezTo>
                  <a:cubicBezTo>
                    <a:pt x="113" y="846"/>
                    <a:pt x="112" y="847"/>
                    <a:pt x="112" y="849"/>
                  </a:cubicBezTo>
                  <a:close/>
                  <a:moveTo>
                    <a:pt x="2442" y="662"/>
                  </a:moveTo>
                  <a:cubicBezTo>
                    <a:pt x="2442" y="662"/>
                    <a:pt x="2442" y="662"/>
                    <a:pt x="2442" y="662"/>
                  </a:cubicBezTo>
                  <a:cubicBezTo>
                    <a:pt x="2444" y="662"/>
                    <a:pt x="2447" y="662"/>
                    <a:pt x="2449" y="662"/>
                  </a:cubicBezTo>
                  <a:cubicBezTo>
                    <a:pt x="2450" y="662"/>
                    <a:pt x="2451" y="662"/>
                    <a:pt x="2452" y="661"/>
                  </a:cubicBezTo>
                  <a:cubicBezTo>
                    <a:pt x="2452" y="661"/>
                    <a:pt x="2453" y="660"/>
                    <a:pt x="2453" y="660"/>
                  </a:cubicBezTo>
                  <a:cubicBezTo>
                    <a:pt x="2452" y="659"/>
                    <a:pt x="2452" y="658"/>
                    <a:pt x="2451" y="658"/>
                  </a:cubicBezTo>
                  <a:cubicBezTo>
                    <a:pt x="2445" y="657"/>
                    <a:pt x="2438" y="658"/>
                    <a:pt x="2432" y="658"/>
                  </a:cubicBezTo>
                  <a:cubicBezTo>
                    <a:pt x="2431" y="658"/>
                    <a:pt x="2430" y="659"/>
                    <a:pt x="2430" y="659"/>
                  </a:cubicBezTo>
                  <a:cubicBezTo>
                    <a:pt x="2429" y="660"/>
                    <a:pt x="2430" y="661"/>
                    <a:pt x="2432" y="662"/>
                  </a:cubicBezTo>
                  <a:cubicBezTo>
                    <a:pt x="2436" y="662"/>
                    <a:pt x="2439" y="662"/>
                    <a:pt x="2442" y="662"/>
                  </a:cubicBezTo>
                  <a:close/>
                  <a:moveTo>
                    <a:pt x="2565" y="113"/>
                  </a:moveTo>
                  <a:cubicBezTo>
                    <a:pt x="2564" y="113"/>
                    <a:pt x="2565" y="113"/>
                    <a:pt x="2566" y="113"/>
                  </a:cubicBezTo>
                  <a:cubicBezTo>
                    <a:pt x="2568" y="112"/>
                    <a:pt x="2569" y="111"/>
                    <a:pt x="2568" y="110"/>
                  </a:cubicBezTo>
                  <a:cubicBezTo>
                    <a:pt x="2568" y="110"/>
                    <a:pt x="2567" y="109"/>
                    <a:pt x="2566" y="109"/>
                  </a:cubicBezTo>
                  <a:cubicBezTo>
                    <a:pt x="2563" y="109"/>
                    <a:pt x="2560" y="109"/>
                    <a:pt x="2557" y="110"/>
                  </a:cubicBezTo>
                  <a:cubicBezTo>
                    <a:pt x="2556" y="110"/>
                    <a:pt x="2555" y="110"/>
                    <a:pt x="2555" y="111"/>
                  </a:cubicBezTo>
                  <a:cubicBezTo>
                    <a:pt x="2556" y="112"/>
                    <a:pt x="2557" y="113"/>
                    <a:pt x="2559" y="113"/>
                  </a:cubicBezTo>
                  <a:cubicBezTo>
                    <a:pt x="2560" y="113"/>
                    <a:pt x="2562" y="113"/>
                    <a:pt x="2565" y="113"/>
                  </a:cubicBezTo>
                  <a:close/>
                  <a:moveTo>
                    <a:pt x="1256" y="1117"/>
                  </a:moveTo>
                  <a:cubicBezTo>
                    <a:pt x="1254" y="1115"/>
                    <a:pt x="1251" y="1116"/>
                    <a:pt x="1249" y="1116"/>
                  </a:cubicBezTo>
                  <a:cubicBezTo>
                    <a:pt x="1248" y="1116"/>
                    <a:pt x="1247" y="1116"/>
                    <a:pt x="1247" y="1117"/>
                  </a:cubicBezTo>
                  <a:cubicBezTo>
                    <a:pt x="1246" y="1118"/>
                    <a:pt x="1247" y="1119"/>
                    <a:pt x="1249" y="1119"/>
                  </a:cubicBezTo>
                  <a:cubicBezTo>
                    <a:pt x="1253" y="1120"/>
                    <a:pt x="1256" y="1119"/>
                    <a:pt x="1256" y="1117"/>
                  </a:cubicBez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18" name="Textfeld 17">
              <a:extLst>
                <a:ext uri="{FF2B5EF4-FFF2-40B4-BE49-F238E27FC236}">
                  <a16:creationId xmlns:a16="http://schemas.microsoft.com/office/drawing/2014/main" id="{6B7DA3BA-5B75-4930-9EB4-4F84B692233D}"/>
                </a:ext>
              </a:extLst>
            </p:cNvPr>
            <p:cNvSpPr txBox="1"/>
            <p:nvPr/>
          </p:nvSpPr>
          <p:spPr>
            <a:xfrm rot="21568754">
              <a:off x="4944408" y="1592671"/>
              <a:ext cx="1640133" cy="496106"/>
            </a:xfrm>
            <a:prstGeom prst="rect">
              <a:avLst/>
            </a:prstGeom>
            <a:noFill/>
          </p:spPr>
          <p:txBody>
            <a:bodyPr wrap="square">
              <a:spAutoFit/>
            </a:bodyPr>
            <a:lstStyle/>
            <a:p>
              <a:pPr algn="ctr" defTabSz="685800" fontAlgn="auto">
                <a:lnSpc>
                  <a:spcPct val="100000"/>
                </a:lnSpc>
                <a:spcBef>
                  <a:spcPts val="0"/>
                </a:spcBef>
                <a:spcAft>
                  <a:spcPts val="0"/>
                </a:spcAft>
                <a:defRPr/>
              </a:pPr>
              <a:r>
                <a:rPr lang="de-DE" sz="1500" b="1">
                  <a:solidFill>
                    <a:srgbClr val="FFFFFF"/>
                  </a:solidFill>
                </a:rPr>
                <a:t>Risikokollektiv</a:t>
              </a:r>
            </a:p>
          </p:txBody>
        </p:sp>
      </p:grpSp>
      <p:sp>
        <p:nvSpPr>
          <p:cNvPr id="7" name="Rechteck: abgerundete Ecken 6">
            <a:extLst>
              <a:ext uri="{FF2B5EF4-FFF2-40B4-BE49-F238E27FC236}">
                <a16:creationId xmlns:a16="http://schemas.microsoft.com/office/drawing/2014/main" id="{FA21CEF2-4491-5B7C-639A-6017041C4FDB}"/>
              </a:ext>
            </a:extLst>
          </p:cNvPr>
          <p:cNvSpPr/>
          <p:nvPr/>
        </p:nvSpPr>
        <p:spPr>
          <a:xfrm>
            <a:off x="548851" y="5039943"/>
            <a:ext cx="8310245" cy="270000"/>
          </a:xfrm>
          <a:prstGeom prst="roundRect">
            <a:avLst/>
          </a:prstGeom>
          <a:solidFill>
            <a:srgbClr val="00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r>
              <a:rPr lang="de-DE" sz="1200" b="1">
                <a:solidFill>
                  <a:srgbClr val="FFFFFF"/>
                </a:solidFill>
                <a:latin typeface="Arial Nova Light" panose="020B0304020202020204" pitchFamily="34" charset="0"/>
              </a:rPr>
              <a:t>Das </a:t>
            </a:r>
            <a:r>
              <a:rPr lang="de-DE" sz="1200" b="1" err="1">
                <a:solidFill>
                  <a:srgbClr val="FFFFFF"/>
                </a:solidFill>
                <a:latin typeface="Arial Nova Light" panose="020B0304020202020204" pitchFamily="34" charset="0"/>
              </a:rPr>
              <a:t>Patient:innenkollektiv</a:t>
            </a:r>
            <a:r>
              <a:rPr lang="de-DE" sz="1200" b="1">
                <a:solidFill>
                  <a:srgbClr val="FFFFFF"/>
                </a:solidFill>
                <a:latin typeface="Arial Nova Light" panose="020B0304020202020204" pitchFamily="34" charset="0"/>
              </a:rPr>
              <a:t> der </a:t>
            </a:r>
            <a:r>
              <a:rPr lang="de-DE" sz="1200" b="1" err="1">
                <a:solidFill>
                  <a:srgbClr val="FFFFFF"/>
                </a:solidFill>
                <a:latin typeface="Arial Nova Light" panose="020B0304020202020204" pitchFamily="34" charset="0"/>
              </a:rPr>
              <a:t>InspeCKD</a:t>
            </a:r>
            <a:r>
              <a:rPr lang="de-DE" sz="1200" b="1">
                <a:solidFill>
                  <a:srgbClr val="FFFFFF"/>
                </a:solidFill>
                <a:latin typeface="Arial Nova Light" panose="020B0304020202020204" pitchFamily="34" charset="0"/>
              </a:rPr>
              <a:t>-Studie ist typisch für die hausärztliche Praxis</a:t>
            </a:r>
          </a:p>
        </p:txBody>
      </p:sp>
      <p:sp>
        <p:nvSpPr>
          <p:cNvPr id="64" name="Textfeld 63">
            <a:extLst>
              <a:ext uri="{FF2B5EF4-FFF2-40B4-BE49-F238E27FC236}">
                <a16:creationId xmlns:a16="http://schemas.microsoft.com/office/drawing/2014/main" id="{FAFD0C43-773D-7F1F-840B-2A4E324A9DE8}"/>
              </a:ext>
            </a:extLst>
          </p:cNvPr>
          <p:cNvSpPr txBox="1"/>
          <p:nvPr/>
        </p:nvSpPr>
        <p:spPr>
          <a:xfrm>
            <a:off x="6652533" y="3647650"/>
            <a:ext cx="672484" cy="276999"/>
          </a:xfrm>
          <a:prstGeom prst="rect">
            <a:avLst/>
          </a:prstGeom>
          <a:noFill/>
        </p:spPr>
        <p:txBody>
          <a:bodyPr vert="horz" wrap="square" rtlCol="0" anchor="ctr">
            <a:spAutoFit/>
          </a:bodyPr>
          <a:lstStyle/>
          <a:p>
            <a:pPr algn="ctr" defTabSz="685800" fontAlgn="auto">
              <a:lnSpc>
                <a:spcPct val="100000"/>
              </a:lnSpc>
              <a:spcBef>
                <a:spcPts val="0"/>
              </a:spcBef>
              <a:spcAft>
                <a:spcPts val="0"/>
              </a:spcAft>
              <a:defRPr/>
            </a:pPr>
            <a:r>
              <a:rPr lang="de-DE" sz="1200" b="1">
                <a:solidFill>
                  <a:srgbClr val="830051"/>
                </a:solidFill>
              </a:rPr>
              <a:t>32,4</a:t>
            </a:r>
            <a:r>
              <a:rPr lang="de-DE" sz="900">
                <a:solidFill>
                  <a:srgbClr val="830051"/>
                </a:solidFill>
              </a:rPr>
              <a:t>%</a:t>
            </a:r>
            <a:endParaRPr lang="de-DE" sz="1200">
              <a:solidFill>
                <a:srgbClr val="830051"/>
              </a:solidFill>
            </a:endParaRPr>
          </a:p>
        </p:txBody>
      </p:sp>
      <p:sp>
        <p:nvSpPr>
          <p:cNvPr id="20" name="Textfeld 19">
            <a:extLst>
              <a:ext uri="{FF2B5EF4-FFF2-40B4-BE49-F238E27FC236}">
                <a16:creationId xmlns:a16="http://schemas.microsoft.com/office/drawing/2014/main" id="{A11FC100-5092-D179-8F40-0740F8B68D16}"/>
              </a:ext>
            </a:extLst>
          </p:cNvPr>
          <p:cNvSpPr txBox="1"/>
          <p:nvPr/>
        </p:nvSpPr>
        <p:spPr>
          <a:xfrm>
            <a:off x="7217194" y="3971724"/>
            <a:ext cx="1465309" cy="392415"/>
          </a:xfrm>
          <a:prstGeom prst="rect">
            <a:avLst/>
          </a:prstGeom>
          <a:noFill/>
        </p:spPr>
        <p:txBody>
          <a:bodyPr wrap="square" anchor="ctr">
            <a:spAutoFit/>
          </a:bodyPr>
          <a:lstStyle/>
          <a:p>
            <a:pPr defTabSz="685800" fontAlgn="auto">
              <a:lnSpc>
                <a:spcPct val="100000"/>
              </a:lnSpc>
              <a:spcBef>
                <a:spcPts val="0"/>
              </a:spcBef>
              <a:spcAft>
                <a:spcPts val="0"/>
              </a:spcAft>
              <a:defRPr/>
            </a:pPr>
            <a:r>
              <a:rPr lang="de-DE" sz="975" kern="100" err="1">
                <a:solidFill>
                  <a:srgbClr val="000000"/>
                </a:solidFill>
                <a:latin typeface="Arial"/>
                <a:ea typeface="Calibri" panose="020F0502020204030204" pitchFamily="34" charset="0"/>
                <a:cs typeface="Times New Roman" panose="02020603050405020304" pitchFamily="18" charset="0"/>
              </a:rPr>
              <a:t>Hochrisikopatient:innen</a:t>
            </a:r>
            <a:r>
              <a:rPr lang="de-DE" sz="975" kern="100">
                <a:solidFill>
                  <a:srgbClr val="000000"/>
                </a:solidFill>
                <a:latin typeface="Arial"/>
                <a:ea typeface="Calibri" panose="020F0502020204030204" pitchFamily="34" charset="0"/>
                <a:cs typeface="Times New Roman" panose="02020603050405020304" pitchFamily="18" charset="0"/>
              </a:rPr>
              <a:t> (AH + CVD + DM)</a:t>
            </a:r>
            <a:endParaRPr lang="de-DE" sz="975">
              <a:solidFill>
                <a:srgbClr val="000000"/>
              </a:solidFill>
              <a:latin typeface="Arial"/>
            </a:endParaRPr>
          </a:p>
        </p:txBody>
      </p:sp>
      <p:sp>
        <p:nvSpPr>
          <p:cNvPr id="22" name="Textfeld 21">
            <a:extLst>
              <a:ext uri="{FF2B5EF4-FFF2-40B4-BE49-F238E27FC236}">
                <a16:creationId xmlns:a16="http://schemas.microsoft.com/office/drawing/2014/main" id="{8683BD47-C3D2-B033-16C2-36213A96F81E}"/>
              </a:ext>
            </a:extLst>
          </p:cNvPr>
          <p:cNvSpPr txBox="1"/>
          <p:nvPr/>
        </p:nvSpPr>
        <p:spPr>
          <a:xfrm>
            <a:off x="6652533" y="4014994"/>
            <a:ext cx="672484" cy="276999"/>
          </a:xfrm>
          <a:prstGeom prst="rect">
            <a:avLst/>
          </a:prstGeom>
          <a:noFill/>
        </p:spPr>
        <p:txBody>
          <a:bodyPr vert="horz" wrap="square" rtlCol="0" anchor="ctr">
            <a:spAutoFit/>
          </a:bodyPr>
          <a:lstStyle/>
          <a:p>
            <a:pPr algn="ctr" defTabSz="685800" fontAlgn="auto">
              <a:lnSpc>
                <a:spcPct val="100000"/>
              </a:lnSpc>
              <a:spcBef>
                <a:spcPts val="0"/>
              </a:spcBef>
              <a:spcAft>
                <a:spcPts val="0"/>
              </a:spcAft>
              <a:defRPr/>
            </a:pPr>
            <a:r>
              <a:rPr lang="de-DE" sz="1200" b="1">
                <a:solidFill>
                  <a:srgbClr val="830051"/>
                </a:solidFill>
              </a:rPr>
              <a:t>7,5</a:t>
            </a:r>
            <a:r>
              <a:rPr lang="de-DE" sz="900">
                <a:solidFill>
                  <a:srgbClr val="830051"/>
                </a:solidFill>
              </a:rPr>
              <a:t>%</a:t>
            </a:r>
            <a:endParaRPr lang="de-DE" sz="1200">
              <a:solidFill>
                <a:srgbClr val="830051"/>
              </a:solidFill>
            </a:endParaRPr>
          </a:p>
        </p:txBody>
      </p:sp>
      <p:grpSp>
        <p:nvGrpSpPr>
          <p:cNvPr id="28" name="Group 34">
            <a:extLst>
              <a:ext uri="{FF2B5EF4-FFF2-40B4-BE49-F238E27FC236}">
                <a16:creationId xmlns:a16="http://schemas.microsoft.com/office/drawing/2014/main" id="{063F6594-DAAB-23A9-7F88-078501C10D9C}"/>
              </a:ext>
            </a:extLst>
          </p:cNvPr>
          <p:cNvGrpSpPr/>
          <p:nvPr/>
        </p:nvGrpSpPr>
        <p:grpSpPr>
          <a:xfrm>
            <a:off x="3802388" y="4637180"/>
            <a:ext cx="270000" cy="189000"/>
            <a:chOff x="912486" y="2266162"/>
            <a:chExt cx="422265" cy="297489"/>
          </a:xfrm>
          <a:solidFill>
            <a:schemeClr val="tx2"/>
          </a:solidFill>
        </p:grpSpPr>
        <p:sp>
          <p:nvSpPr>
            <p:cNvPr id="29" name="Freeform: Shape 14">
              <a:extLst>
                <a:ext uri="{FF2B5EF4-FFF2-40B4-BE49-F238E27FC236}">
                  <a16:creationId xmlns:a16="http://schemas.microsoft.com/office/drawing/2014/main" id="{4DA8D626-93A9-669F-D1F1-F28FFEAA9861}"/>
                </a:ext>
              </a:extLst>
            </p:cNvPr>
            <p:cNvSpPr/>
            <p:nvPr/>
          </p:nvSpPr>
          <p:spPr>
            <a:xfrm>
              <a:off x="912486" y="2307011"/>
              <a:ext cx="158428" cy="256640"/>
            </a:xfrm>
            <a:custGeom>
              <a:avLst/>
              <a:gdLst>
                <a:gd name="connsiteX0" fmla="*/ 79434 w 158428"/>
                <a:gd name="connsiteY0" fmla="*/ 113339 h 256640"/>
                <a:gd name="connsiteX1" fmla="*/ 45371 w 158428"/>
                <a:gd name="connsiteY1" fmla="*/ 79275 h 256640"/>
                <a:gd name="connsiteX2" fmla="*/ 79434 w 158428"/>
                <a:gd name="connsiteY2" fmla="*/ 45212 h 256640"/>
                <a:gd name="connsiteX3" fmla="*/ 113498 w 158428"/>
                <a:gd name="connsiteY3" fmla="*/ 79275 h 256640"/>
                <a:gd name="connsiteX4" fmla="*/ 113498 w 158428"/>
                <a:gd name="connsiteY4" fmla="*/ 79275 h 256640"/>
                <a:gd name="connsiteX5" fmla="*/ 79434 w 158428"/>
                <a:gd name="connsiteY5" fmla="*/ 113339 h 256640"/>
                <a:gd name="connsiteX6" fmla="*/ 79434 w 158428"/>
                <a:gd name="connsiteY6" fmla="*/ 113339 h 256640"/>
                <a:gd name="connsiteX7" fmla="*/ 79434 w 158428"/>
                <a:gd name="connsiteY7" fmla="*/ 113339 h 256640"/>
                <a:gd name="connsiteX8" fmla="*/ 79434 w 158428"/>
                <a:gd name="connsiteY8" fmla="*/ 0 h 256640"/>
                <a:gd name="connsiteX9" fmla="*/ 13784 w 158428"/>
                <a:gd name="connsiteY9" fmla="*/ 34683 h 256640"/>
                <a:gd name="connsiteX10" fmla="*/ 5733 w 158428"/>
                <a:gd name="connsiteY10" fmla="*/ 108384 h 256640"/>
                <a:gd name="connsiteX11" fmla="*/ 41655 w 158428"/>
                <a:gd name="connsiteY11" fmla="*/ 187660 h 256640"/>
                <a:gd name="connsiteX12" fmla="*/ 72622 w 158428"/>
                <a:gd name="connsiteY12" fmla="*/ 252690 h 256640"/>
                <a:gd name="connsiteX13" fmla="*/ 83150 w 158428"/>
                <a:gd name="connsiteY13" fmla="*/ 255787 h 256640"/>
                <a:gd name="connsiteX14" fmla="*/ 86247 w 158428"/>
                <a:gd name="connsiteY14" fmla="*/ 252690 h 256640"/>
                <a:gd name="connsiteX15" fmla="*/ 117214 w 158428"/>
                <a:gd name="connsiteY15" fmla="*/ 187660 h 256640"/>
                <a:gd name="connsiteX16" fmla="*/ 153136 w 158428"/>
                <a:gd name="connsiteY16" fmla="*/ 108384 h 256640"/>
                <a:gd name="connsiteX17" fmla="*/ 145084 w 158428"/>
                <a:gd name="connsiteY17" fmla="*/ 34683 h 256640"/>
                <a:gd name="connsiteX18" fmla="*/ 79434 w 158428"/>
                <a:gd name="connsiteY18" fmla="*/ 0 h 256640"/>
                <a:gd name="connsiteX19" fmla="*/ 79434 w 158428"/>
                <a:gd name="connsiteY19" fmla="*/ 0 h 25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8428" h="256640">
                  <a:moveTo>
                    <a:pt x="79434" y="113339"/>
                  </a:moveTo>
                  <a:cubicBezTo>
                    <a:pt x="60854" y="113339"/>
                    <a:pt x="45371" y="97855"/>
                    <a:pt x="45371" y="79275"/>
                  </a:cubicBezTo>
                  <a:cubicBezTo>
                    <a:pt x="45371" y="60695"/>
                    <a:pt x="60854" y="45212"/>
                    <a:pt x="79434" y="45212"/>
                  </a:cubicBezTo>
                  <a:cubicBezTo>
                    <a:pt x="98014" y="45212"/>
                    <a:pt x="113498" y="60695"/>
                    <a:pt x="113498" y="79275"/>
                  </a:cubicBezTo>
                  <a:cubicBezTo>
                    <a:pt x="113498" y="79275"/>
                    <a:pt x="113498" y="79275"/>
                    <a:pt x="113498" y="79275"/>
                  </a:cubicBezTo>
                  <a:cubicBezTo>
                    <a:pt x="113498" y="97855"/>
                    <a:pt x="98014" y="113339"/>
                    <a:pt x="79434" y="113339"/>
                  </a:cubicBezTo>
                  <a:cubicBezTo>
                    <a:pt x="79434" y="113339"/>
                    <a:pt x="79434" y="113339"/>
                    <a:pt x="79434" y="113339"/>
                  </a:cubicBezTo>
                  <a:lnTo>
                    <a:pt x="79434" y="113339"/>
                  </a:lnTo>
                  <a:close/>
                  <a:moveTo>
                    <a:pt x="79434" y="0"/>
                  </a:moveTo>
                  <a:cubicBezTo>
                    <a:pt x="53422" y="0"/>
                    <a:pt x="28648" y="13006"/>
                    <a:pt x="13784" y="34683"/>
                  </a:cubicBezTo>
                  <a:cubicBezTo>
                    <a:pt x="-1080" y="56360"/>
                    <a:pt x="-4176" y="84230"/>
                    <a:pt x="5733" y="108384"/>
                  </a:cubicBezTo>
                  <a:lnTo>
                    <a:pt x="41655" y="187660"/>
                  </a:lnTo>
                  <a:lnTo>
                    <a:pt x="72622" y="252690"/>
                  </a:lnTo>
                  <a:cubicBezTo>
                    <a:pt x="74480" y="256406"/>
                    <a:pt x="79434" y="257645"/>
                    <a:pt x="83150" y="255787"/>
                  </a:cubicBezTo>
                  <a:cubicBezTo>
                    <a:pt x="84389" y="255167"/>
                    <a:pt x="85628" y="253929"/>
                    <a:pt x="86247" y="252690"/>
                  </a:cubicBezTo>
                  <a:lnTo>
                    <a:pt x="117214" y="187660"/>
                  </a:lnTo>
                  <a:lnTo>
                    <a:pt x="153136" y="108384"/>
                  </a:lnTo>
                  <a:cubicBezTo>
                    <a:pt x="162426" y="84230"/>
                    <a:pt x="159329" y="56360"/>
                    <a:pt x="145084" y="34683"/>
                  </a:cubicBezTo>
                  <a:cubicBezTo>
                    <a:pt x="130220" y="13006"/>
                    <a:pt x="105446" y="0"/>
                    <a:pt x="79434" y="0"/>
                  </a:cubicBezTo>
                  <a:lnTo>
                    <a:pt x="79434" y="0"/>
                  </a:lnTo>
                  <a:close/>
                </a:path>
              </a:pathLst>
            </a:custGeom>
            <a:grpFill/>
            <a:ln w="6152" cap="flat">
              <a:noFill/>
              <a:prstDash val="solid"/>
              <a:miter/>
            </a:ln>
          </p:spPr>
          <p:txBody>
            <a:bodyPr rtlCol="0" anchor="ct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30" name="Oval 15">
              <a:extLst>
                <a:ext uri="{FF2B5EF4-FFF2-40B4-BE49-F238E27FC236}">
                  <a16:creationId xmlns:a16="http://schemas.microsoft.com/office/drawing/2014/main" id="{441CC53D-55A2-2344-0A2E-1E2D741D9274}"/>
                </a:ext>
              </a:extLst>
            </p:cNvPr>
            <p:cNvSpPr/>
            <p:nvPr/>
          </p:nvSpPr>
          <p:spPr>
            <a:xfrm>
              <a:off x="1043156" y="2528565"/>
              <a:ext cx="33782" cy="33782"/>
            </a:xfrm>
            <a:prstGeom prst="ellipse">
              <a:avLst/>
            </a:prstGeom>
            <a:grpFill/>
            <a:ln w="6152" cap="flat">
              <a:noFill/>
              <a:prstDash val="solid"/>
              <a:miter/>
            </a:ln>
          </p:spPr>
          <p:txBody>
            <a:bodyPr rtlCol="0" anchor="ct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31" name="Oval 16">
              <a:extLst>
                <a:ext uri="{FF2B5EF4-FFF2-40B4-BE49-F238E27FC236}">
                  <a16:creationId xmlns:a16="http://schemas.microsoft.com/office/drawing/2014/main" id="{3E8FBCFC-5C49-B73F-8E98-0C952300DDAB}"/>
                </a:ext>
              </a:extLst>
            </p:cNvPr>
            <p:cNvSpPr/>
            <p:nvPr/>
          </p:nvSpPr>
          <p:spPr>
            <a:xfrm>
              <a:off x="1105737" y="2527974"/>
              <a:ext cx="34345" cy="34345"/>
            </a:xfrm>
            <a:prstGeom prst="ellipse">
              <a:avLst/>
            </a:prstGeom>
            <a:grpFill/>
            <a:ln w="6152" cap="flat">
              <a:noFill/>
              <a:prstDash val="solid"/>
              <a:miter/>
            </a:ln>
          </p:spPr>
          <p:txBody>
            <a:bodyPr rtlCol="0" anchor="ct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32" name="Oval 17">
              <a:extLst>
                <a:ext uri="{FF2B5EF4-FFF2-40B4-BE49-F238E27FC236}">
                  <a16:creationId xmlns:a16="http://schemas.microsoft.com/office/drawing/2014/main" id="{9692D0C1-5E5E-FE40-8AF7-C6CDBD045160}"/>
                </a:ext>
              </a:extLst>
            </p:cNvPr>
            <p:cNvSpPr/>
            <p:nvPr/>
          </p:nvSpPr>
          <p:spPr>
            <a:xfrm>
              <a:off x="1166517" y="2524342"/>
              <a:ext cx="36034" cy="36034"/>
            </a:xfrm>
            <a:prstGeom prst="ellipse">
              <a:avLst/>
            </a:prstGeom>
            <a:grpFill/>
            <a:ln w="6152" cap="flat">
              <a:noFill/>
              <a:prstDash val="solid"/>
              <a:miter/>
            </a:ln>
          </p:spPr>
          <p:txBody>
            <a:bodyPr rtlCol="0" anchor="ct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33" name="Oval 18">
              <a:extLst>
                <a:ext uri="{FF2B5EF4-FFF2-40B4-BE49-F238E27FC236}">
                  <a16:creationId xmlns:a16="http://schemas.microsoft.com/office/drawing/2014/main" id="{1A21C182-4DE3-AD27-C123-4DE7C0C9C4BC}"/>
                </a:ext>
              </a:extLst>
            </p:cNvPr>
            <p:cNvSpPr/>
            <p:nvPr/>
          </p:nvSpPr>
          <p:spPr>
            <a:xfrm>
              <a:off x="1226790" y="2515221"/>
              <a:ext cx="39975" cy="39412"/>
            </a:xfrm>
            <a:prstGeom prst="ellipse">
              <a:avLst/>
            </a:prstGeom>
            <a:grpFill/>
            <a:ln w="6152" cap="flat">
              <a:noFill/>
              <a:prstDash val="solid"/>
              <a:miter/>
            </a:ln>
          </p:spPr>
          <p:txBody>
            <a:bodyPr rtlCol="0" anchor="ct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34" name="Oval 19">
              <a:extLst>
                <a:ext uri="{FF2B5EF4-FFF2-40B4-BE49-F238E27FC236}">
                  <a16:creationId xmlns:a16="http://schemas.microsoft.com/office/drawing/2014/main" id="{3415B2D5-42E4-5689-177A-EA62422CC776}"/>
                </a:ext>
              </a:extLst>
            </p:cNvPr>
            <p:cNvSpPr/>
            <p:nvPr/>
          </p:nvSpPr>
          <p:spPr>
            <a:xfrm>
              <a:off x="1282306" y="2493178"/>
              <a:ext cx="47857" cy="44479"/>
            </a:xfrm>
            <a:prstGeom prst="ellipse">
              <a:avLst/>
            </a:prstGeom>
            <a:grpFill/>
            <a:ln w="6152" cap="flat">
              <a:noFill/>
              <a:prstDash val="solid"/>
              <a:miter/>
            </a:ln>
          </p:spPr>
          <p:txBody>
            <a:bodyPr rtlCol="0" anchor="ct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35" name="Oval 21">
              <a:extLst>
                <a:ext uri="{FF2B5EF4-FFF2-40B4-BE49-F238E27FC236}">
                  <a16:creationId xmlns:a16="http://schemas.microsoft.com/office/drawing/2014/main" id="{5B67917B-6993-F41D-51AD-86DDBE74434B}"/>
                </a:ext>
              </a:extLst>
            </p:cNvPr>
            <p:cNvSpPr/>
            <p:nvPr/>
          </p:nvSpPr>
          <p:spPr>
            <a:xfrm>
              <a:off x="1291961" y="2433045"/>
              <a:ext cx="42790" cy="43354"/>
            </a:xfrm>
            <a:prstGeom prst="ellipse">
              <a:avLst/>
            </a:prstGeom>
            <a:grpFill/>
            <a:ln w="6152" cap="flat">
              <a:noFill/>
              <a:prstDash val="solid"/>
              <a:miter/>
            </a:ln>
          </p:spPr>
          <p:txBody>
            <a:bodyPr rtlCol="0" anchor="ct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36" name="Oval 28">
              <a:extLst>
                <a:ext uri="{FF2B5EF4-FFF2-40B4-BE49-F238E27FC236}">
                  <a16:creationId xmlns:a16="http://schemas.microsoft.com/office/drawing/2014/main" id="{F919DE4F-9D28-1F7B-D1F6-DD917240553B}"/>
                </a:ext>
              </a:extLst>
            </p:cNvPr>
            <p:cNvSpPr/>
            <p:nvPr/>
          </p:nvSpPr>
          <p:spPr>
            <a:xfrm>
              <a:off x="1245568" y="2400221"/>
              <a:ext cx="43916" cy="43354"/>
            </a:xfrm>
            <a:prstGeom prst="ellipse">
              <a:avLst/>
            </a:prstGeom>
            <a:grpFill/>
            <a:ln w="6152" cap="flat">
              <a:noFill/>
              <a:prstDash val="solid"/>
              <a:miter/>
            </a:ln>
          </p:spPr>
          <p:txBody>
            <a:bodyPr rtlCol="0" anchor="ct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38" name="Oval 29">
              <a:extLst>
                <a:ext uri="{FF2B5EF4-FFF2-40B4-BE49-F238E27FC236}">
                  <a16:creationId xmlns:a16="http://schemas.microsoft.com/office/drawing/2014/main" id="{B13E4B4B-128B-7012-3336-440261AA965E}"/>
                </a:ext>
              </a:extLst>
            </p:cNvPr>
            <p:cNvSpPr/>
            <p:nvPr/>
          </p:nvSpPr>
          <p:spPr>
            <a:xfrm>
              <a:off x="1185351" y="2384006"/>
              <a:ext cx="41101" cy="41101"/>
            </a:xfrm>
            <a:prstGeom prst="ellipse">
              <a:avLst/>
            </a:prstGeom>
            <a:grpFill/>
            <a:ln w="6152" cap="flat">
              <a:noFill/>
              <a:prstDash val="solid"/>
              <a:miter/>
            </a:ln>
          </p:spPr>
          <p:txBody>
            <a:bodyPr rtlCol="0" anchor="ct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39" name="Oval 30">
              <a:extLst>
                <a:ext uri="{FF2B5EF4-FFF2-40B4-BE49-F238E27FC236}">
                  <a16:creationId xmlns:a16="http://schemas.microsoft.com/office/drawing/2014/main" id="{66AF1D1B-0C4C-9C5D-2155-3255CC179768}"/>
                </a:ext>
              </a:extLst>
            </p:cNvPr>
            <p:cNvSpPr/>
            <p:nvPr/>
          </p:nvSpPr>
          <p:spPr>
            <a:xfrm>
              <a:off x="1121869" y="2363089"/>
              <a:ext cx="47295" cy="43916"/>
            </a:xfrm>
            <a:prstGeom prst="ellipse">
              <a:avLst/>
            </a:prstGeom>
            <a:grpFill/>
            <a:ln w="6152" cap="flat">
              <a:noFill/>
              <a:prstDash val="solid"/>
              <a:miter/>
            </a:ln>
          </p:spPr>
          <p:txBody>
            <a:bodyPr rtlCol="0" anchor="ct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40" name="Oval 31">
              <a:extLst>
                <a:ext uri="{FF2B5EF4-FFF2-40B4-BE49-F238E27FC236}">
                  <a16:creationId xmlns:a16="http://schemas.microsoft.com/office/drawing/2014/main" id="{FD14D794-9657-C7C7-EE01-C0D56DBFDB58}"/>
                </a:ext>
              </a:extLst>
            </p:cNvPr>
            <p:cNvSpPr/>
            <p:nvPr/>
          </p:nvSpPr>
          <p:spPr>
            <a:xfrm>
              <a:off x="1112410" y="2303576"/>
              <a:ext cx="43916" cy="42790"/>
            </a:xfrm>
            <a:prstGeom prst="ellipse">
              <a:avLst/>
            </a:prstGeom>
            <a:grpFill/>
            <a:ln w="6152" cap="flat">
              <a:noFill/>
              <a:prstDash val="solid"/>
              <a:miter/>
            </a:ln>
          </p:spPr>
          <p:txBody>
            <a:bodyPr rtlCol="0" anchor="ct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41" name="Oval 32">
              <a:extLst>
                <a:ext uri="{FF2B5EF4-FFF2-40B4-BE49-F238E27FC236}">
                  <a16:creationId xmlns:a16="http://schemas.microsoft.com/office/drawing/2014/main" id="{70A7B7F7-9E0A-41D0-5BB4-B200C32B9F60}"/>
                </a:ext>
              </a:extLst>
            </p:cNvPr>
            <p:cNvSpPr/>
            <p:nvPr/>
          </p:nvSpPr>
          <p:spPr>
            <a:xfrm>
              <a:off x="1163138" y="2276325"/>
              <a:ext cx="42790" cy="42790"/>
            </a:xfrm>
            <a:prstGeom prst="ellipse">
              <a:avLst/>
            </a:prstGeom>
            <a:grpFill/>
            <a:ln w="6152" cap="flat">
              <a:noFill/>
              <a:prstDash val="solid"/>
              <a:miter/>
            </a:ln>
          </p:spPr>
          <p:txBody>
            <a:bodyPr rtlCol="0" anchor="ct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42" name="Oval 33">
              <a:extLst>
                <a:ext uri="{FF2B5EF4-FFF2-40B4-BE49-F238E27FC236}">
                  <a16:creationId xmlns:a16="http://schemas.microsoft.com/office/drawing/2014/main" id="{1F1AA6E5-9888-011E-D537-B2C2B9224143}"/>
                </a:ext>
              </a:extLst>
            </p:cNvPr>
            <p:cNvSpPr/>
            <p:nvPr/>
          </p:nvSpPr>
          <p:spPr>
            <a:xfrm>
              <a:off x="1226677" y="2266162"/>
              <a:ext cx="37723" cy="37723"/>
            </a:xfrm>
            <a:prstGeom prst="ellipse">
              <a:avLst/>
            </a:prstGeom>
            <a:grpFill/>
            <a:ln w="6152" cap="flat">
              <a:noFill/>
              <a:prstDash val="solid"/>
              <a:miter/>
            </a:ln>
          </p:spPr>
          <p:txBody>
            <a:bodyPr rtlCol="0" anchor="ctr"/>
            <a:lstStyle/>
            <a:p>
              <a:pPr defTabSz="685800" fontAlgn="auto">
                <a:lnSpc>
                  <a:spcPct val="100000"/>
                </a:lnSpc>
                <a:spcBef>
                  <a:spcPts val="0"/>
                </a:spcBef>
                <a:spcAft>
                  <a:spcPts val="0"/>
                </a:spcAft>
                <a:defRPr/>
              </a:pPr>
              <a:endParaRPr lang="de-DE" sz="1350">
                <a:solidFill>
                  <a:srgbClr val="000000"/>
                </a:solidFill>
                <a:latin typeface="Arial"/>
              </a:endParaRPr>
            </a:p>
          </p:txBody>
        </p:sp>
      </p:grpSp>
      <p:sp>
        <p:nvSpPr>
          <p:cNvPr id="12" name="Textfeld 11">
            <a:extLst>
              <a:ext uri="{FF2B5EF4-FFF2-40B4-BE49-F238E27FC236}">
                <a16:creationId xmlns:a16="http://schemas.microsoft.com/office/drawing/2014/main" id="{8F06432B-50DC-67A5-8623-E1936DA4AF2C}"/>
              </a:ext>
            </a:extLst>
          </p:cNvPr>
          <p:cNvSpPr txBox="1"/>
          <p:nvPr/>
        </p:nvSpPr>
        <p:spPr>
          <a:xfrm>
            <a:off x="576391" y="1786132"/>
            <a:ext cx="3045255" cy="276999"/>
          </a:xfrm>
          <a:prstGeom prst="rect">
            <a:avLst/>
          </a:prstGeom>
          <a:noFill/>
        </p:spPr>
        <p:txBody>
          <a:bodyPr vert="horz" wrap="square" rtlCol="0">
            <a:spAutoFit/>
          </a:bodyPr>
          <a:lstStyle/>
          <a:p>
            <a:pPr algn="ctr" defTabSz="685800" fontAlgn="auto">
              <a:lnSpc>
                <a:spcPct val="100000"/>
              </a:lnSpc>
              <a:spcBef>
                <a:spcPts val="0"/>
              </a:spcBef>
              <a:spcAft>
                <a:spcPts val="0"/>
              </a:spcAft>
              <a:defRPr/>
            </a:pPr>
            <a:r>
              <a:rPr lang="de-DE" sz="1200" b="1">
                <a:solidFill>
                  <a:srgbClr val="000000"/>
                </a:solidFill>
              </a:rPr>
              <a:t>Große Stichprobe</a:t>
            </a:r>
          </a:p>
        </p:txBody>
      </p:sp>
      <p:sp>
        <p:nvSpPr>
          <p:cNvPr id="6" name="Freeform 16">
            <a:extLst>
              <a:ext uri="{FF2B5EF4-FFF2-40B4-BE49-F238E27FC236}">
                <a16:creationId xmlns:a16="http://schemas.microsoft.com/office/drawing/2014/main" id="{F9B2107F-0BC7-A1EE-20E1-19A9C7ADDB3D}"/>
              </a:ext>
            </a:extLst>
          </p:cNvPr>
          <p:cNvSpPr>
            <a:spLocks noChangeAspect="1" noEditPoints="1"/>
          </p:cNvSpPr>
          <p:nvPr/>
        </p:nvSpPr>
        <p:spPr bwMode="auto">
          <a:xfrm>
            <a:off x="1718695" y="2133053"/>
            <a:ext cx="620599" cy="594000"/>
          </a:xfrm>
          <a:custGeom>
            <a:avLst/>
            <a:gdLst>
              <a:gd name="T0" fmla="*/ 963 w 1316"/>
              <a:gd name="T1" fmla="*/ 83 h 1214"/>
              <a:gd name="T2" fmla="*/ 820 w 1316"/>
              <a:gd name="T3" fmla="*/ 300 h 1214"/>
              <a:gd name="T4" fmla="*/ 947 w 1316"/>
              <a:gd name="T5" fmla="*/ 181 h 1214"/>
              <a:gd name="T6" fmla="*/ 839 w 1316"/>
              <a:gd name="T7" fmla="*/ 177 h 1214"/>
              <a:gd name="T8" fmla="*/ 820 w 1316"/>
              <a:gd name="T9" fmla="*/ 300 h 1214"/>
              <a:gd name="T10" fmla="*/ 399 w 1316"/>
              <a:gd name="T11" fmla="*/ 177 h 1214"/>
              <a:gd name="T12" fmla="*/ 506 w 1316"/>
              <a:gd name="T13" fmla="*/ 181 h 1214"/>
              <a:gd name="T14" fmla="*/ 494 w 1316"/>
              <a:gd name="T15" fmla="*/ 300 h 1214"/>
              <a:gd name="T16" fmla="*/ 523 w 1316"/>
              <a:gd name="T17" fmla="*/ 83 h 1214"/>
              <a:gd name="T18" fmla="*/ 440 w 1316"/>
              <a:gd name="T19" fmla="*/ 167 h 1214"/>
              <a:gd name="T20" fmla="*/ 867 w 1316"/>
              <a:gd name="T21" fmla="*/ 1185 h 1214"/>
              <a:gd name="T22" fmla="*/ 658 w 1316"/>
              <a:gd name="T23" fmla="*/ 1214 h 1214"/>
              <a:gd name="T24" fmla="*/ 449 w 1316"/>
              <a:gd name="T25" fmla="*/ 1185 h 1214"/>
              <a:gd name="T26" fmla="*/ 577 w 1316"/>
              <a:gd name="T27" fmla="*/ 807 h 1214"/>
              <a:gd name="T28" fmla="*/ 969 w 1316"/>
              <a:gd name="T29" fmla="*/ 1032 h 1214"/>
              <a:gd name="T30" fmla="*/ 658 w 1316"/>
              <a:gd name="T31" fmla="*/ 786 h 1214"/>
              <a:gd name="T32" fmla="*/ 162 w 1316"/>
              <a:gd name="T33" fmla="*/ 415 h 1214"/>
              <a:gd name="T34" fmla="*/ 329 w 1316"/>
              <a:gd name="T35" fmla="*/ 582 h 1214"/>
              <a:gd name="T36" fmla="*/ 446 w 1316"/>
              <a:gd name="T37" fmla="*/ 618 h 1214"/>
              <a:gd name="T38" fmla="*/ 329 w 1316"/>
              <a:gd name="T39" fmla="*/ 623 h 1214"/>
              <a:gd name="T40" fmla="*/ 10 w 1316"/>
              <a:gd name="T41" fmla="*/ 929 h 1214"/>
              <a:gd name="T42" fmla="*/ 142 w 1316"/>
              <a:gd name="T43" fmla="*/ 987 h 1214"/>
              <a:gd name="T44" fmla="*/ 540 w 1316"/>
              <a:gd name="T45" fmla="*/ 176 h 1214"/>
              <a:gd name="T46" fmla="*/ 657 w 1316"/>
              <a:gd name="T47" fmla="*/ 293 h 1214"/>
              <a:gd name="T48" fmla="*/ 714 w 1316"/>
              <a:gd name="T49" fmla="*/ 308 h 1214"/>
              <a:gd name="T50" fmla="*/ 511 w 1316"/>
              <a:gd name="T51" fmla="*/ 330 h 1214"/>
              <a:gd name="T52" fmla="*/ 658 w 1316"/>
              <a:gd name="T53" fmla="*/ 418 h 1214"/>
              <a:gd name="T54" fmla="*/ 805 w 1316"/>
              <a:gd name="T55" fmla="*/ 330 h 1214"/>
              <a:gd name="T56" fmla="*/ 1316 w 1316"/>
              <a:gd name="T57" fmla="*/ 540 h 1214"/>
              <a:gd name="T58" fmla="*/ 1229 w 1316"/>
              <a:gd name="T59" fmla="*/ 577 h 1214"/>
              <a:gd name="T60" fmla="*/ 1188 w 1316"/>
              <a:gd name="T61" fmla="*/ 415 h 1214"/>
              <a:gd name="T62" fmla="*/ 1215 w 1316"/>
              <a:gd name="T63" fmla="*/ 176 h 1214"/>
              <a:gd name="T64" fmla="*/ 987 w 1316"/>
              <a:gd name="T65" fmla="*/ 214 h 1214"/>
              <a:gd name="T66" fmla="*/ 207 w 1316"/>
              <a:gd name="T67" fmla="*/ 574 h 1214"/>
              <a:gd name="T68" fmla="*/ 72 w 1316"/>
              <a:gd name="T69" fmla="*/ 483 h 1214"/>
              <a:gd name="T70" fmla="*/ 0 w 1316"/>
              <a:gd name="T71" fmla="*/ 465 h 1214"/>
              <a:gd name="T72" fmla="*/ 329 w 1316"/>
              <a:gd name="T73" fmla="*/ 214 h 1214"/>
              <a:gd name="T74" fmla="*/ 101 w 1316"/>
              <a:gd name="T75" fmla="*/ 176 h 1214"/>
              <a:gd name="T76" fmla="*/ 1306 w 1316"/>
              <a:gd name="T77" fmla="*/ 828 h 1214"/>
              <a:gd name="T78" fmla="*/ 1196 w 1316"/>
              <a:gd name="T79" fmla="*/ 853 h 1214"/>
              <a:gd name="T80" fmla="*/ 805 w 1316"/>
              <a:gd name="T81" fmla="*/ 771 h 1214"/>
              <a:gd name="T82" fmla="*/ 906 w 1316"/>
              <a:gd name="T83" fmla="*/ 603 h 1214"/>
              <a:gd name="T84" fmla="*/ 1306 w 1316"/>
              <a:gd name="T85" fmla="*/ 828 h 1214"/>
              <a:gd name="T86" fmla="*/ 987 w 1316"/>
              <a:gd name="T87" fmla="*/ 248 h 1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6" h="1214">
                <a:moveTo>
                  <a:pt x="797" y="83"/>
                </a:moveTo>
                <a:cubicBezTo>
                  <a:pt x="797" y="37"/>
                  <a:pt x="834" y="0"/>
                  <a:pt x="880" y="0"/>
                </a:cubicBezTo>
                <a:cubicBezTo>
                  <a:pt x="926" y="0"/>
                  <a:pt x="963" y="37"/>
                  <a:pt x="963" y="83"/>
                </a:cubicBezTo>
                <a:cubicBezTo>
                  <a:pt x="963" y="129"/>
                  <a:pt x="926" y="167"/>
                  <a:pt x="880" y="167"/>
                </a:cubicBezTo>
                <a:cubicBezTo>
                  <a:pt x="834" y="167"/>
                  <a:pt x="797" y="129"/>
                  <a:pt x="797" y="83"/>
                </a:cubicBezTo>
                <a:close/>
                <a:moveTo>
                  <a:pt x="820" y="300"/>
                </a:moveTo>
                <a:cubicBezTo>
                  <a:pt x="822" y="301"/>
                  <a:pt x="822" y="301"/>
                  <a:pt x="822" y="301"/>
                </a:cubicBezTo>
                <a:cubicBezTo>
                  <a:pt x="852" y="257"/>
                  <a:pt x="899" y="226"/>
                  <a:pt x="953" y="217"/>
                </a:cubicBezTo>
                <a:cubicBezTo>
                  <a:pt x="950" y="205"/>
                  <a:pt x="948" y="193"/>
                  <a:pt x="947" y="181"/>
                </a:cubicBezTo>
                <a:cubicBezTo>
                  <a:pt x="939" y="180"/>
                  <a:pt x="930" y="178"/>
                  <a:pt x="920" y="177"/>
                </a:cubicBezTo>
                <a:cubicBezTo>
                  <a:pt x="908" y="183"/>
                  <a:pt x="894" y="187"/>
                  <a:pt x="880" y="187"/>
                </a:cubicBezTo>
                <a:cubicBezTo>
                  <a:pt x="865" y="187"/>
                  <a:pt x="851" y="183"/>
                  <a:pt x="839" y="177"/>
                </a:cubicBezTo>
                <a:cubicBezTo>
                  <a:pt x="827" y="178"/>
                  <a:pt x="817" y="180"/>
                  <a:pt x="807" y="182"/>
                </a:cubicBezTo>
                <a:cubicBezTo>
                  <a:pt x="806" y="221"/>
                  <a:pt x="790" y="255"/>
                  <a:pt x="764" y="281"/>
                </a:cubicBezTo>
                <a:cubicBezTo>
                  <a:pt x="785" y="286"/>
                  <a:pt x="804" y="292"/>
                  <a:pt x="820" y="300"/>
                </a:cubicBezTo>
                <a:close/>
                <a:moveTo>
                  <a:pt x="363" y="217"/>
                </a:moveTo>
                <a:cubicBezTo>
                  <a:pt x="366" y="205"/>
                  <a:pt x="368" y="194"/>
                  <a:pt x="369" y="182"/>
                </a:cubicBezTo>
                <a:cubicBezTo>
                  <a:pt x="378" y="180"/>
                  <a:pt x="388" y="178"/>
                  <a:pt x="399" y="177"/>
                </a:cubicBezTo>
                <a:cubicBezTo>
                  <a:pt x="411" y="183"/>
                  <a:pt x="425" y="187"/>
                  <a:pt x="440" y="187"/>
                </a:cubicBezTo>
                <a:cubicBezTo>
                  <a:pt x="454" y="187"/>
                  <a:pt x="468" y="183"/>
                  <a:pt x="480" y="177"/>
                </a:cubicBezTo>
                <a:cubicBezTo>
                  <a:pt x="490" y="178"/>
                  <a:pt x="498" y="179"/>
                  <a:pt x="506" y="181"/>
                </a:cubicBezTo>
                <a:cubicBezTo>
                  <a:pt x="508" y="220"/>
                  <a:pt x="524" y="255"/>
                  <a:pt x="550" y="281"/>
                </a:cubicBezTo>
                <a:cubicBezTo>
                  <a:pt x="530" y="286"/>
                  <a:pt x="512" y="292"/>
                  <a:pt x="497" y="299"/>
                </a:cubicBezTo>
                <a:cubicBezTo>
                  <a:pt x="494" y="300"/>
                  <a:pt x="494" y="300"/>
                  <a:pt x="494" y="300"/>
                </a:cubicBezTo>
                <a:cubicBezTo>
                  <a:pt x="464" y="257"/>
                  <a:pt x="417" y="226"/>
                  <a:pt x="363" y="217"/>
                </a:cubicBezTo>
                <a:close/>
                <a:moveTo>
                  <a:pt x="440" y="167"/>
                </a:moveTo>
                <a:cubicBezTo>
                  <a:pt x="486" y="167"/>
                  <a:pt x="523" y="129"/>
                  <a:pt x="523" y="83"/>
                </a:cubicBezTo>
                <a:cubicBezTo>
                  <a:pt x="523" y="37"/>
                  <a:pt x="486" y="0"/>
                  <a:pt x="440" y="0"/>
                </a:cubicBezTo>
                <a:cubicBezTo>
                  <a:pt x="394" y="0"/>
                  <a:pt x="356" y="37"/>
                  <a:pt x="356" y="83"/>
                </a:cubicBezTo>
                <a:cubicBezTo>
                  <a:pt x="356" y="129"/>
                  <a:pt x="394" y="167"/>
                  <a:pt x="440" y="167"/>
                </a:cubicBezTo>
                <a:close/>
                <a:moveTo>
                  <a:pt x="969" y="1032"/>
                </a:moveTo>
                <a:cubicBezTo>
                  <a:pt x="969" y="1139"/>
                  <a:pt x="969" y="1139"/>
                  <a:pt x="969" y="1139"/>
                </a:cubicBezTo>
                <a:cubicBezTo>
                  <a:pt x="942" y="1157"/>
                  <a:pt x="907" y="1173"/>
                  <a:pt x="867" y="1185"/>
                </a:cubicBezTo>
                <a:cubicBezTo>
                  <a:pt x="867" y="1057"/>
                  <a:pt x="867" y="1057"/>
                  <a:pt x="867" y="1057"/>
                </a:cubicBezTo>
                <a:cubicBezTo>
                  <a:pt x="845" y="1191"/>
                  <a:pt x="845" y="1191"/>
                  <a:pt x="845" y="1191"/>
                </a:cubicBezTo>
                <a:cubicBezTo>
                  <a:pt x="790" y="1206"/>
                  <a:pt x="726" y="1214"/>
                  <a:pt x="658" y="1214"/>
                </a:cubicBezTo>
                <a:cubicBezTo>
                  <a:pt x="590" y="1214"/>
                  <a:pt x="526" y="1205"/>
                  <a:pt x="471" y="1191"/>
                </a:cubicBezTo>
                <a:cubicBezTo>
                  <a:pt x="449" y="1057"/>
                  <a:pt x="449" y="1057"/>
                  <a:pt x="449" y="1057"/>
                </a:cubicBezTo>
                <a:cubicBezTo>
                  <a:pt x="449" y="1185"/>
                  <a:pt x="449" y="1185"/>
                  <a:pt x="449" y="1185"/>
                </a:cubicBezTo>
                <a:cubicBezTo>
                  <a:pt x="405" y="1171"/>
                  <a:pt x="367" y="1153"/>
                  <a:pt x="339" y="1133"/>
                </a:cubicBezTo>
                <a:cubicBezTo>
                  <a:pt x="339" y="1032"/>
                  <a:pt x="339" y="1032"/>
                  <a:pt x="339" y="1032"/>
                </a:cubicBezTo>
                <a:cubicBezTo>
                  <a:pt x="339" y="925"/>
                  <a:pt x="376" y="827"/>
                  <a:pt x="577" y="807"/>
                </a:cubicBezTo>
                <a:cubicBezTo>
                  <a:pt x="601" y="819"/>
                  <a:pt x="629" y="826"/>
                  <a:pt x="658" y="826"/>
                </a:cubicBezTo>
                <a:cubicBezTo>
                  <a:pt x="687" y="826"/>
                  <a:pt x="715" y="819"/>
                  <a:pt x="740" y="807"/>
                </a:cubicBezTo>
                <a:cubicBezTo>
                  <a:pt x="943" y="827"/>
                  <a:pt x="969" y="925"/>
                  <a:pt x="969" y="1032"/>
                </a:cubicBezTo>
                <a:close/>
                <a:moveTo>
                  <a:pt x="658" y="451"/>
                </a:moveTo>
                <a:cubicBezTo>
                  <a:pt x="566" y="451"/>
                  <a:pt x="491" y="526"/>
                  <a:pt x="491" y="618"/>
                </a:cubicBezTo>
                <a:cubicBezTo>
                  <a:pt x="491" y="711"/>
                  <a:pt x="566" y="786"/>
                  <a:pt x="658" y="786"/>
                </a:cubicBezTo>
                <a:cubicBezTo>
                  <a:pt x="750" y="786"/>
                  <a:pt x="825" y="711"/>
                  <a:pt x="825" y="618"/>
                </a:cubicBezTo>
                <a:cubicBezTo>
                  <a:pt x="825" y="526"/>
                  <a:pt x="750" y="451"/>
                  <a:pt x="658" y="451"/>
                </a:cubicBezTo>
                <a:close/>
                <a:moveTo>
                  <a:pt x="162" y="415"/>
                </a:moveTo>
                <a:cubicBezTo>
                  <a:pt x="162" y="322"/>
                  <a:pt x="237" y="248"/>
                  <a:pt x="329" y="248"/>
                </a:cubicBezTo>
                <a:cubicBezTo>
                  <a:pt x="421" y="248"/>
                  <a:pt x="496" y="322"/>
                  <a:pt x="496" y="415"/>
                </a:cubicBezTo>
                <a:cubicBezTo>
                  <a:pt x="496" y="507"/>
                  <a:pt x="421" y="582"/>
                  <a:pt x="329" y="582"/>
                </a:cubicBezTo>
                <a:cubicBezTo>
                  <a:pt x="237" y="582"/>
                  <a:pt x="162" y="507"/>
                  <a:pt x="162" y="415"/>
                </a:cubicBezTo>
                <a:close/>
                <a:moveTo>
                  <a:pt x="511" y="771"/>
                </a:moveTo>
                <a:cubicBezTo>
                  <a:pt x="471" y="733"/>
                  <a:pt x="446" y="678"/>
                  <a:pt x="446" y="618"/>
                </a:cubicBezTo>
                <a:cubicBezTo>
                  <a:pt x="446" y="615"/>
                  <a:pt x="446" y="611"/>
                  <a:pt x="446" y="607"/>
                </a:cubicBezTo>
                <a:cubicBezTo>
                  <a:pt x="435" y="606"/>
                  <a:pt x="423" y="604"/>
                  <a:pt x="410" y="603"/>
                </a:cubicBezTo>
                <a:cubicBezTo>
                  <a:pt x="386" y="615"/>
                  <a:pt x="358" y="623"/>
                  <a:pt x="329" y="623"/>
                </a:cubicBezTo>
                <a:cubicBezTo>
                  <a:pt x="300" y="623"/>
                  <a:pt x="272" y="615"/>
                  <a:pt x="248" y="603"/>
                </a:cubicBezTo>
                <a:cubicBezTo>
                  <a:pt x="47" y="623"/>
                  <a:pt x="10" y="722"/>
                  <a:pt x="10" y="828"/>
                </a:cubicBezTo>
                <a:cubicBezTo>
                  <a:pt x="10" y="929"/>
                  <a:pt x="10" y="929"/>
                  <a:pt x="10" y="929"/>
                </a:cubicBezTo>
                <a:cubicBezTo>
                  <a:pt x="38" y="950"/>
                  <a:pt x="76" y="967"/>
                  <a:pt x="120" y="981"/>
                </a:cubicBezTo>
                <a:cubicBezTo>
                  <a:pt x="120" y="853"/>
                  <a:pt x="120" y="853"/>
                  <a:pt x="120" y="853"/>
                </a:cubicBezTo>
                <a:cubicBezTo>
                  <a:pt x="142" y="987"/>
                  <a:pt x="142" y="987"/>
                  <a:pt x="142" y="987"/>
                </a:cubicBezTo>
                <a:cubicBezTo>
                  <a:pt x="188" y="999"/>
                  <a:pt x="240" y="1007"/>
                  <a:pt x="295" y="1009"/>
                </a:cubicBezTo>
                <a:cubicBezTo>
                  <a:pt x="302" y="879"/>
                  <a:pt x="373" y="801"/>
                  <a:pt x="511" y="771"/>
                </a:cubicBezTo>
                <a:close/>
                <a:moveTo>
                  <a:pt x="540" y="176"/>
                </a:moveTo>
                <a:cubicBezTo>
                  <a:pt x="540" y="111"/>
                  <a:pt x="592" y="59"/>
                  <a:pt x="657" y="59"/>
                </a:cubicBezTo>
                <a:cubicBezTo>
                  <a:pt x="721" y="59"/>
                  <a:pt x="774" y="111"/>
                  <a:pt x="774" y="176"/>
                </a:cubicBezTo>
                <a:cubicBezTo>
                  <a:pt x="774" y="240"/>
                  <a:pt x="721" y="293"/>
                  <a:pt x="657" y="293"/>
                </a:cubicBezTo>
                <a:cubicBezTo>
                  <a:pt x="592" y="293"/>
                  <a:pt x="540" y="240"/>
                  <a:pt x="540" y="176"/>
                </a:cubicBezTo>
                <a:close/>
                <a:moveTo>
                  <a:pt x="805" y="330"/>
                </a:moveTo>
                <a:cubicBezTo>
                  <a:pt x="782" y="319"/>
                  <a:pt x="753" y="311"/>
                  <a:pt x="714" y="308"/>
                </a:cubicBezTo>
                <a:cubicBezTo>
                  <a:pt x="697" y="316"/>
                  <a:pt x="677" y="321"/>
                  <a:pt x="657" y="321"/>
                </a:cubicBezTo>
                <a:cubicBezTo>
                  <a:pt x="636" y="321"/>
                  <a:pt x="617" y="316"/>
                  <a:pt x="600" y="308"/>
                </a:cubicBezTo>
                <a:cubicBezTo>
                  <a:pt x="563" y="311"/>
                  <a:pt x="533" y="319"/>
                  <a:pt x="511" y="330"/>
                </a:cubicBezTo>
                <a:cubicBezTo>
                  <a:pt x="523" y="355"/>
                  <a:pt x="530" y="384"/>
                  <a:pt x="530" y="415"/>
                </a:cubicBezTo>
                <a:cubicBezTo>
                  <a:pt x="530" y="434"/>
                  <a:pt x="527" y="454"/>
                  <a:pt x="521" y="472"/>
                </a:cubicBezTo>
                <a:cubicBezTo>
                  <a:pt x="557" y="438"/>
                  <a:pt x="605" y="418"/>
                  <a:pt x="658" y="418"/>
                </a:cubicBezTo>
                <a:cubicBezTo>
                  <a:pt x="711" y="418"/>
                  <a:pt x="759" y="438"/>
                  <a:pt x="795" y="472"/>
                </a:cubicBezTo>
                <a:cubicBezTo>
                  <a:pt x="789" y="454"/>
                  <a:pt x="786" y="434"/>
                  <a:pt x="786" y="415"/>
                </a:cubicBezTo>
                <a:cubicBezTo>
                  <a:pt x="786" y="385"/>
                  <a:pt x="793" y="356"/>
                  <a:pt x="805" y="330"/>
                </a:cubicBezTo>
                <a:close/>
                <a:moveTo>
                  <a:pt x="1157" y="308"/>
                </a:moveTo>
                <a:cubicBezTo>
                  <a:pt x="1298" y="322"/>
                  <a:pt x="1316" y="391"/>
                  <a:pt x="1316" y="465"/>
                </a:cubicBezTo>
                <a:cubicBezTo>
                  <a:pt x="1316" y="540"/>
                  <a:pt x="1316" y="540"/>
                  <a:pt x="1316" y="540"/>
                </a:cubicBezTo>
                <a:cubicBezTo>
                  <a:pt x="1296" y="553"/>
                  <a:pt x="1272" y="564"/>
                  <a:pt x="1244" y="572"/>
                </a:cubicBezTo>
                <a:cubicBezTo>
                  <a:pt x="1244" y="483"/>
                  <a:pt x="1244" y="483"/>
                  <a:pt x="1244" y="483"/>
                </a:cubicBezTo>
                <a:cubicBezTo>
                  <a:pt x="1229" y="577"/>
                  <a:pt x="1229" y="577"/>
                  <a:pt x="1229" y="577"/>
                </a:cubicBezTo>
                <a:cubicBezTo>
                  <a:pt x="1210" y="582"/>
                  <a:pt x="1190" y="585"/>
                  <a:pt x="1168" y="588"/>
                </a:cubicBezTo>
                <a:cubicBezTo>
                  <a:pt x="1150" y="583"/>
                  <a:pt x="1131" y="578"/>
                  <a:pt x="1109" y="574"/>
                </a:cubicBezTo>
                <a:cubicBezTo>
                  <a:pt x="1157" y="538"/>
                  <a:pt x="1188" y="480"/>
                  <a:pt x="1188" y="415"/>
                </a:cubicBezTo>
                <a:cubicBezTo>
                  <a:pt x="1188" y="375"/>
                  <a:pt x="1177" y="339"/>
                  <a:pt x="1157" y="308"/>
                </a:cubicBezTo>
                <a:close/>
                <a:moveTo>
                  <a:pt x="1140" y="285"/>
                </a:moveTo>
                <a:cubicBezTo>
                  <a:pt x="1184" y="268"/>
                  <a:pt x="1215" y="225"/>
                  <a:pt x="1215" y="176"/>
                </a:cubicBezTo>
                <a:cubicBezTo>
                  <a:pt x="1215" y="111"/>
                  <a:pt x="1162" y="59"/>
                  <a:pt x="1098" y="59"/>
                </a:cubicBezTo>
                <a:cubicBezTo>
                  <a:pt x="1033" y="59"/>
                  <a:pt x="981" y="111"/>
                  <a:pt x="981" y="176"/>
                </a:cubicBezTo>
                <a:cubicBezTo>
                  <a:pt x="981" y="189"/>
                  <a:pt x="983" y="202"/>
                  <a:pt x="987" y="214"/>
                </a:cubicBezTo>
                <a:cubicBezTo>
                  <a:pt x="1048" y="214"/>
                  <a:pt x="1103" y="241"/>
                  <a:pt x="1140" y="285"/>
                </a:cubicBezTo>
                <a:close/>
                <a:moveTo>
                  <a:pt x="128" y="415"/>
                </a:moveTo>
                <a:cubicBezTo>
                  <a:pt x="128" y="480"/>
                  <a:pt x="159" y="538"/>
                  <a:pt x="207" y="574"/>
                </a:cubicBezTo>
                <a:cubicBezTo>
                  <a:pt x="185" y="578"/>
                  <a:pt x="166" y="583"/>
                  <a:pt x="148" y="588"/>
                </a:cubicBezTo>
                <a:cubicBezTo>
                  <a:pt x="126" y="585"/>
                  <a:pt x="106" y="582"/>
                  <a:pt x="87" y="577"/>
                </a:cubicBezTo>
                <a:cubicBezTo>
                  <a:pt x="72" y="483"/>
                  <a:pt x="72" y="483"/>
                  <a:pt x="72" y="483"/>
                </a:cubicBezTo>
                <a:cubicBezTo>
                  <a:pt x="72" y="572"/>
                  <a:pt x="72" y="572"/>
                  <a:pt x="72" y="572"/>
                </a:cubicBezTo>
                <a:cubicBezTo>
                  <a:pt x="44" y="564"/>
                  <a:pt x="20" y="553"/>
                  <a:pt x="0" y="540"/>
                </a:cubicBezTo>
                <a:cubicBezTo>
                  <a:pt x="0" y="465"/>
                  <a:pt x="0" y="465"/>
                  <a:pt x="0" y="465"/>
                </a:cubicBezTo>
                <a:cubicBezTo>
                  <a:pt x="0" y="391"/>
                  <a:pt x="18" y="322"/>
                  <a:pt x="159" y="308"/>
                </a:cubicBezTo>
                <a:cubicBezTo>
                  <a:pt x="139" y="339"/>
                  <a:pt x="128" y="375"/>
                  <a:pt x="128" y="415"/>
                </a:cubicBezTo>
                <a:close/>
                <a:moveTo>
                  <a:pt x="329" y="214"/>
                </a:moveTo>
                <a:cubicBezTo>
                  <a:pt x="333" y="202"/>
                  <a:pt x="335" y="189"/>
                  <a:pt x="335" y="176"/>
                </a:cubicBezTo>
                <a:cubicBezTo>
                  <a:pt x="335" y="111"/>
                  <a:pt x="283" y="59"/>
                  <a:pt x="218" y="59"/>
                </a:cubicBezTo>
                <a:cubicBezTo>
                  <a:pt x="154" y="59"/>
                  <a:pt x="101" y="111"/>
                  <a:pt x="101" y="176"/>
                </a:cubicBezTo>
                <a:cubicBezTo>
                  <a:pt x="101" y="225"/>
                  <a:pt x="132" y="268"/>
                  <a:pt x="176" y="285"/>
                </a:cubicBezTo>
                <a:cubicBezTo>
                  <a:pt x="213" y="241"/>
                  <a:pt x="268" y="214"/>
                  <a:pt x="329" y="214"/>
                </a:cubicBezTo>
                <a:close/>
                <a:moveTo>
                  <a:pt x="1306" y="828"/>
                </a:moveTo>
                <a:cubicBezTo>
                  <a:pt x="1306" y="929"/>
                  <a:pt x="1306" y="929"/>
                  <a:pt x="1306" y="929"/>
                </a:cubicBezTo>
                <a:cubicBezTo>
                  <a:pt x="1278" y="950"/>
                  <a:pt x="1240" y="967"/>
                  <a:pt x="1196" y="981"/>
                </a:cubicBezTo>
                <a:cubicBezTo>
                  <a:pt x="1196" y="853"/>
                  <a:pt x="1196" y="853"/>
                  <a:pt x="1196" y="853"/>
                </a:cubicBezTo>
                <a:cubicBezTo>
                  <a:pt x="1174" y="987"/>
                  <a:pt x="1174" y="987"/>
                  <a:pt x="1174" y="987"/>
                </a:cubicBezTo>
                <a:cubicBezTo>
                  <a:pt x="1126" y="1000"/>
                  <a:pt x="1072" y="1008"/>
                  <a:pt x="1014" y="1010"/>
                </a:cubicBezTo>
                <a:cubicBezTo>
                  <a:pt x="1010" y="912"/>
                  <a:pt x="976" y="807"/>
                  <a:pt x="805" y="771"/>
                </a:cubicBezTo>
                <a:cubicBezTo>
                  <a:pt x="845" y="733"/>
                  <a:pt x="870" y="678"/>
                  <a:pt x="870" y="618"/>
                </a:cubicBezTo>
                <a:cubicBezTo>
                  <a:pt x="870" y="615"/>
                  <a:pt x="870" y="611"/>
                  <a:pt x="870" y="607"/>
                </a:cubicBezTo>
                <a:cubicBezTo>
                  <a:pt x="881" y="606"/>
                  <a:pt x="893" y="604"/>
                  <a:pt x="906" y="603"/>
                </a:cubicBezTo>
                <a:cubicBezTo>
                  <a:pt x="930" y="615"/>
                  <a:pt x="958" y="623"/>
                  <a:pt x="987" y="623"/>
                </a:cubicBezTo>
                <a:cubicBezTo>
                  <a:pt x="1016" y="623"/>
                  <a:pt x="1044" y="615"/>
                  <a:pt x="1068" y="603"/>
                </a:cubicBezTo>
                <a:cubicBezTo>
                  <a:pt x="1269" y="623"/>
                  <a:pt x="1306" y="722"/>
                  <a:pt x="1306" y="828"/>
                </a:cubicBezTo>
                <a:close/>
                <a:moveTo>
                  <a:pt x="987" y="582"/>
                </a:moveTo>
                <a:cubicBezTo>
                  <a:pt x="1079" y="582"/>
                  <a:pt x="1154" y="507"/>
                  <a:pt x="1154" y="415"/>
                </a:cubicBezTo>
                <a:cubicBezTo>
                  <a:pt x="1154" y="322"/>
                  <a:pt x="1079" y="248"/>
                  <a:pt x="987" y="248"/>
                </a:cubicBezTo>
                <a:cubicBezTo>
                  <a:pt x="895" y="248"/>
                  <a:pt x="820" y="322"/>
                  <a:pt x="820" y="415"/>
                </a:cubicBezTo>
                <a:cubicBezTo>
                  <a:pt x="820" y="507"/>
                  <a:pt x="895" y="582"/>
                  <a:pt x="987" y="582"/>
                </a:cubicBez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23" name="Textfeld 22">
            <a:extLst>
              <a:ext uri="{FF2B5EF4-FFF2-40B4-BE49-F238E27FC236}">
                <a16:creationId xmlns:a16="http://schemas.microsoft.com/office/drawing/2014/main" id="{3F118E1F-80BF-5E44-B2F3-BBCB68F67F1A}"/>
              </a:ext>
            </a:extLst>
          </p:cNvPr>
          <p:cNvSpPr txBox="1"/>
          <p:nvPr/>
        </p:nvSpPr>
        <p:spPr>
          <a:xfrm>
            <a:off x="933104" y="2816515"/>
            <a:ext cx="2269826" cy="276999"/>
          </a:xfrm>
          <a:prstGeom prst="rect">
            <a:avLst/>
          </a:prstGeom>
          <a:noFill/>
        </p:spPr>
        <p:txBody>
          <a:bodyPr vert="horz" wrap="square" rtlCol="0">
            <a:spAutoFit/>
          </a:bodyPr>
          <a:lstStyle/>
          <a:p>
            <a:pPr algn="ctr" defTabSz="685800" fontAlgn="auto">
              <a:lnSpc>
                <a:spcPct val="100000"/>
              </a:lnSpc>
              <a:spcBef>
                <a:spcPts val="0"/>
              </a:spcBef>
              <a:spcAft>
                <a:spcPts val="0"/>
              </a:spcAft>
              <a:defRPr/>
            </a:pPr>
            <a:r>
              <a:rPr lang="de-DE" sz="1200" b="1">
                <a:solidFill>
                  <a:srgbClr val="830051"/>
                </a:solidFill>
              </a:rPr>
              <a:t>448.837 Patient:innen</a:t>
            </a:r>
            <a:r>
              <a:rPr lang="de-DE" sz="1200" b="1" baseline="30000">
                <a:solidFill>
                  <a:srgbClr val="830051"/>
                </a:solidFill>
              </a:rPr>
              <a:t>1</a:t>
            </a:r>
          </a:p>
        </p:txBody>
      </p:sp>
      <p:pic>
        <p:nvPicPr>
          <p:cNvPr id="8" name="Grafik 5" descr="Ein Bild, das Schrift, Grafiken, Grafikdesign, Logo enthält.&#10;&#10;Automatisch generierte Beschreibung">
            <a:extLst>
              <a:ext uri="{FF2B5EF4-FFF2-40B4-BE49-F238E27FC236}">
                <a16:creationId xmlns:a16="http://schemas.microsoft.com/office/drawing/2014/main" id="{B6AAC8D8-20EF-2FF2-CE38-D0A77BA4335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44968" y="873166"/>
            <a:ext cx="1414608" cy="378326"/>
          </a:xfrm>
          <a:prstGeom prst="rect">
            <a:avLst/>
          </a:prstGeom>
        </p:spPr>
      </p:pic>
    </p:spTree>
    <p:extLst>
      <p:ext uri="{BB962C8B-B14F-4D97-AF65-F5344CB8AC3E}">
        <p14:creationId xmlns:p14="http://schemas.microsoft.com/office/powerpoint/2010/main" val="328495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F48F2-6793-9B9B-0699-ECB175E5DA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3EA64B-FB2E-F00B-6EEA-1C64F94DB386}"/>
              </a:ext>
            </a:extLst>
          </p:cNvPr>
          <p:cNvSpPr>
            <a:spLocks noGrp="1"/>
          </p:cNvSpPr>
          <p:nvPr>
            <p:ph type="title"/>
          </p:nvPr>
        </p:nvSpPr>
        <p:spPr/>
        <p:txBody>
          <a:bodyPr/>
          <a:lstStyle/>
          <a:p>
            <a:r>
              <a:rPr lang="de-DE" err="1"/>
              <a:t>InspeCKD</a:t>
            </a:r>
            <a:br>
              <a:rPr lang="de-DE"/>
            </a:br>
            <a:r>
              <a:rPr lang="de-DE" sz="1500" b="0">
                <a:solidFill>
                  <a:schemeClr val="accent6"/>
                </a:solidFill>
              </a:rPr>
              <a:t>Häufigkeit CKD-spezifischer Labortests in der Gesamtpopulation</a:t>
            </a:r>
            <a:endParaRPr lang="de-DE"/>
          </a:p>
        </p:txBody>
      </p:sp>
      <p:sp>
        <p:nvSpPr>
          <p:cNvPr id="3" name="Inhaltsplatzhalter 2">
            <a:extLst>
              <a:ext uri="{FF2B5EF4-FFF2-40B4-BE49-F238E27FC236}">
                <a16:creationId xmlns:a16="http://schemas.microsoft.com/office/drawing/2014/main" id="{068DF352-631E-C65E-FED7-E5C5A7188A9A}"/>
              </a:ext>
            </a:extLst>
          </p:cNvPr>
          <p:cNvSpPr>
            <a:spLocks noGrp="1"/>
          </p:cNvSpPr>
          <p:nvPr>
            <p:ph sz="quarter" idx="10"/>
          </p:nvPr>
        </p:nvSpPr>
        <p:spPr/>
        <p:txBody>
          <a:bodyPr/>
          <a:lstStyle/>
          <a:p>
            <a:r>
              <a:rPr lang="de-DE"/>
              <a:t>Modifiziert nach: 1. Wanner C et al., MMW-Fortschritte der Medizin 2024; 166:9-17; 2. KDIGO 2024. Clinical Practice Guideline </a:t>
            </a:r>
            <a:r>
              <a:rPr lang="de-DE" err="1"/>
              <a:t>for</a:t>
            </a:r>
            <a:r>
              <a:rPr lang="de-DE"/>
              <a:t> </a:t>
            </a:r>
            <a:r>
              <a:rPr lang="de-DE" err="1"/>
              <a:t>the</a:t>
            </a:r>
            <a:r>
              <a:rPr lang="de-DE"/>
              <a:t> Evaluation and Management </a:t>
            </a:r>
            <a:r>
              <a:rPr lang="de-DE" err="1"/>
              <a:t>of</a:t>
            </a:r>
            <a:r>
              <a:rPr lang="de-DE"/>
              <a:t> CKD. (Abrufbar unter: </a:t>
            </a:r>
            <a:r>
              <a:rPr lang="de-DE">
                <a:hlinkClick r:id="rId2"/>
              </a:rPr>
              <a:t>https://kdigo.org/wp-content/uploads/2024/03/KDIGO-2024-CKD-Guideline.pdf</a:t>
            </a:r>
            <a:r>
              <a:rPr lang="de-DE"/>
              <a:t>).</a:t>
            </a:r>
          </a:p>
        </p:txBody>
      </p:sp>
      <p:sp>
        <p:nvSpPr>
          <p:cNvPr id="4" name="Inhaltsplatzhalter 3">
            <a:extLst>
              <a:ext uri="{FF2B5EF4-FFF2-40B4-BE49-F238E27FC236}">
                <a16:creationId xmlns:a16="http://schemas.microsoft.com/office/drawing/2014/main" id="{D519B11D-948E-C00F-2FA0-CF7507445E55}"/>
              </a:ext>
            </a:extLst>
          </p:cNvPr>
          <p:cNvSpPr>
            <a:spLocks noGrp="1"/>
          </p:cNvSpPr>
          <p:nvPr>
            <p:ph sz="quarter" idx="11"/>
          </p:nvPr>
        </p:nvSpPr>
        <p:spPr/>
        <p:txBody>
          <a:bodyPr/>
          <a:lstStyle/>
          <a:p>
            <a:r>
              <a:rPr lang="de-DE"/>
              <a:t>*Semiquantitativ.</a:t>
            </a:r>
          </a:p>
          <a:p>
            <a:r>
              <a:rPr lang="de-DE"/>
              <a:t>CKD, chronische Nierenkrankheit; </a:t>
            </a:r>
            <a:r>
              <a:rPr lang="de-DE" err="1"/>
              <a:t>eGFR</a:t>
            </a:r>
            <a:r>
              <a:rPr lang="de-DE"/>
              <a:t>, geschätzte glomeruläre Filtrationsrate; UACR, Albumin-Kreatinin-Verhältnis im Urin.</a:t>
            </a:r>
          </a:p>
        </p:txBody>
      </p:sp>
      <p:sp>
        <p:nvSpPr>
          <p:cNvPr id="8" name="Rechteck: abgerundete Ecken 7">
            <a:extLst>
              <a:ext uri="{FF2B5EF4-FFF2-40B4-BE49-F238E27FC236}">
                <a16:creationId xmlns:a16="http://schemas.microsoft.com/office/drawing/2014/main" id="{BC7EEB00-D6A4-2561-4F87-D51095F532FE}"/>
              </a:ext>
            </a:extLst>
          </p:cNvPr>
          <p:cNvSpPr/>
          <p:nvPr/>
        </p:nvSpPr>
        <p:spPr>
          <a:xfrm>
            <a:off x="548851" y="4945771"/>
            <a:ext cx="8310245" cy="326317"/>
          </a:xfrm>
          <a:prstGeom prst="roundRect">
            <a:avLst/>
          </a:prstGeom>
          <a:solidFill>
            <a:srgbClr val="00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r>
              <a:rPr lang="de-DE" sz="1200" b="1">
                <a:solidFill>
                  <a:srgbClr val="FFFFFF"/>
                </a:solidFill>
                <a:latin typeface="Arial Nova Light" panose="020B0304020202020204" pitchFamily="34" charset="0"/>
              </a:rPr>
              <a:t>Das CKD-</a:t>
            </a:r>
            <a:r>
              <a:rPr lang="de-DE" sz="1200" b="1" err="1">
                <a:solidFill>
                  <a:srgbClr val="FFFFFF"/>
                </a:solidFill>
                <a:latin typeface="Arial Nova Light" panose="020B0304020202020204" pitchFamily="34" charset="0"/>
              </a:rPr>
              <a:t>Screeningverhalten</a:t>
            </a:r>
            <a:r>
              <a:rPr lang="de-DE" sz="1200" b="1">
                <a:solidFill>
                  <a:srgbClr val="FFFFFF"/>
                </a:solidFill>
                <a:latin typeface="Arial Nova Light" panose="020B0304020202020204" pitchFamily="34" charset="0"/>
              </a:rPr>
              <a:t> für </a:t>
            </a:r>
            <a:r>
              <a:rPr lang="de-DE" sz="1200" b="1" err="1">
                <a:solidFill>
                  <a:srgbClr val="FFFFFF"/>
                </a:solidFill>
                <a:latin typeface="Arial Nova Light" panose="020B0304020202020204" pitchFamily="34" charset="0"/>
              </a:rPr>
              <a:t>Risikopatient:innen</a:t>
            </a:r>
            <a:r>
              <a:rPr lang="de-DE" sz="1200" b="1">
                <a:solidFill>
                  <a:srgbClr val="FFFFFF"/>
                </a:solidFill>
                <a:latin typeface="Arial Nova Light" panose="020B0304020202020204" pitchFamily="34" charset="0"/>
              </a:rPr>
              <a:t> ist nicht leitliniengemäß und somit unzureichend</a:t>
            </a:r>
            <a:r>
              <a:rPr lang="de-DE" sz="1200" b="1" baseline="30000">
                <a:solidFill>
                  <a:srgbClr val="FFFFFF"/>
                </a:solidFill>
                <a:latin typeface="Arial Nova Light" panose="020B0304020202020204" pitchFamily="34" charset="0"/>
              </a:rPr>
              <a:t>1,2</a:t>
            </a:r>
          </a:p>
        </p:txBody>
      </p:sp>
      <p:sp>
        <p:nvSpPr>
          <p:cNvPr id="11" name="Rechteck: abgerundete Ecken 10">
            <a:extLst>
              <a:ext uri="{FF2B5EF4-FFF2-40B4-BE49-F238E27FC236}">
                <a16:creationId xmlns:a16="http://schemas.microsoft.com/office/drawing/2014/main" id="{32AA68A6-A26C-C49D-FA70-5870855A5A8D}"/>
              </a:ext>
            </a:extLst>
          </p:cNvPr>
          <p:cNvSpPr/>
          <p:nvPr/>
        </p:nvSpPr>
        <p:spPr>
          <a:xfrm>
            <a:off x="1202387" y="2304584"/>
            <a:ext cx="7326062" cy="2434830"/>
          </a:xfrm>
          <a:prstGeom prst="roundRect">
            <a:avLst>
              <a:gd name="adj" fmla="val 7543"/>
            </a:avLst>
          </a:prstGeom>
          <a:solidFill>
            <a:schemeClr val="bg1"/>
          </a:solidFill>
          <a:ln w="952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endParaRPr>
          </a:p>
        </p:txBody>
      </p:sp>
      <p:graphicFrame>
        <p:nvGraphicFramePr>
          <p:cNvPr id="13" name="Diagramm 12">
            <a:extLst>
              <a:ext uri="{FF2B5EF4-FFF2-40B4-BE49-F238E27FC236}">
                <a16:creationId xmlns:a16="http://schemas.microsoft.com/office/drawing/2014/main" id="{7BACE234-2799-664E-0597-F0F4BE0C02A1}"/>
              </a:ext>
            </a:extLst>
          </p:cNvPr>
          <p:cNvGraphicFramePr>
            <a:graphicFrameLocks noChangeAspect="1"/>
          </p:cNvGraphicFramePr>
          <p:nvPr/>
        </p:nvGraphicFramePr>
        <p:xfrm>
          <a:off x="1560676" y="2785050"/>
          <a:ext cx="2240228" cy="1819738"/>
        </p:xfrm>
        <a:graphic>
          <a:graphicData uri="http://schemas.openxmlformats.org/drawingml/2006/chart">
            <c:chart xmlns:c="http://schemas.openxmlformats.org/drawingml/2006/chart" xmlns:r="http://schemas.openxmlformats.org/officeDocument/2006/relationships" r:id="rId3"/>
          </a:graphicData>
        </a:graphic>
      </p:graphicFrame>
      <p:sp>
        <p:nvSpPr>
          <p:cNvPr id="15" name="Freeform 53">
            <a:extLst>
              <a:ext uri="{FF2B5EF4-FFF2-40B4-BE49-F238E27FC236}">
                <a16:creationId xmlns:a16="http://schemas.microsoft.com/office/drawing/2014/main" id="{40427D08-F482-579C-3425-1F1D35281CAA}"/>
              </a:ext>
            </a:extLst>
          </p:cNvPr>
          <p:cNvSpPr>
            <a:spLocks noChangeAspect="1" noEditPoints="1"/>
          </p:cNvSpPr>
          <p:nvPr/>
        </p:nvSpPr>
        <p:spPr bwMode="auto">
          <a:xfrm>
            <a:off x="2547153" y="3207456"/>
            <a:ext cx="282215" cy="492798"/>
          </a:xfrm>
          <a:custGeom>
            <a:avLst/>
            <a:gdLst>
              <a:gd name="T0" fmla="*/ 60 w 120"/>
              <a:gd name="T1" fmla="*/ 0 h 210"/>
              <a:gd name="T2" fmla="*/ 0 w 120"/>
              <a:gd name="T3" fmla="*/ 150 h 210"/>
              <a:gd name="T4" fmla="*/ 60 w 120"/>
              <a:gd name="T5" fmla="*/ 210 h 210"/>
              <a:gd name="T6" fmla="*/ 120 w 120"/>
              <a:gd name="T7" fmla="*/ 150 h 210"/>
              <a:gd name="T8" fmla="*/ 60 w 120"/>
              <a:gd name="T9" fmla="*/ 0 h 210"/>
              <a:gd name="T10" fmla="*/ 57 w 120"/>
              <a:gd name="T11" fmla="*/ 196 h 210"/>
              <a:gd name="T12" fmla="*/ 53 w 120"/>
              <a:gd name="T13" fmla="*/ 196 h 210"/>
              <a:gd name="T14" fmla="*/ 48 w 120"/>
              <a:gd name="T15" fmla="*/ 196 h 210"/>
              <a:gd name="T16" fmla="*/ 46 w 120"/>
              <a:gd name="T17" fmla="*/ 196 h 210"/>
              <a:gd name="T18" fmla="*/ 43 w 120"/>
              <a:gd name="T19" fmla="*/ 195 h 210"/>
              <a:gd name="T20" fmla="*/ 36 w 120"/>
              <a:gd name="T21" fmla="*/ 193 h 210"/>
              <a:gd name="T22" fmla="*/ 30 w 120"/>
              <a:gd name="T23" fmla="*/ 190 h 210"/>
              <a:gd name="T24" fmla="*/ 25 w 120"/>
              <a:gd name="T25" fmla="*/ 185 h 210"/>
              <a:gd name="T26" fmla="*/ 20 w 120"/>
              <a:gd name="T27" fmla="*/ 180 h 210"/>
              <a:gd name="T28" fmla="*/ 17 w 120"/>
              <a:gd name="T29" fmla="*/ 173 h 210"/>
              <a:gd name="T30" fmla="*/ 15 w 120"/>
              <a:gd name="T31" fmla="*/ 167 h 210"/>
              <a:gd name="T32" fmla="*/ 14 w 120"/>
              <a:gd name="T33" fmla="*/ 164 h 210"/>
              <a:gd name="T34" fmla="*/ 14 w 120"/>
              <a:gd name="T35" fmla="*/ 162 h 210"/>
              <a:gd name="T36" fmla="*/ 14 w 120"/>
              <a:gd name="T37" fmla="*/ 157 h 210"/>
              <a:gd name="T38" fmla="*/ 14 w 120"/>
              <a:gd name="T39" fmla="*/ 153 h 210"/>
              <a:gd name="T40" fmla="*/ 15 w 120"/>
              <a:gd name="T41" fmla="*/ 150 h 210"/>
              <a:gd name="T42" fmla="*/ 16 w 120"/>
              <a:gd name="T43" fmla="*/ 153 h 210"/>
              <a:gd name="T44" fmla="*/ 17 w 120"/>
              <a:gd name="T45" fmla="*/ 156 h 210"/>
              <a:gd name="T46" fmla="*/ 19 w 120"/>
              <a:gd name="T47" fmla="*/ 160 h 210"/>
              <a:gd name="T48" fmla="*/ 20 w 120"/>
              <a:gd name="T49" fmla="*/ 162 h 210"/>
              <a:gd name="T50" fmla="*/ 22 w 120"/>
              <a:gd name="T51" fmla="*/ 165 h 210"/>
              <a:gd name="T52" fmla="*/ 24 w 120"/>
              <a:gd name="T53" fmla="*/ 169 h 210"/>
              <a:gd name="T54" fmla="*/ 28 w 120"/>
              <a:gd name="T55" fmla="*/ 174 h 210"/>
              <a:gd name="T56" fmla="*/ 32 w 120"/>
              <a:gd name="T57" fmla="*/ 178 h 210"/>
              <a:gd name="T58" fmla="*/ 36 w 120"/>
              <a:gd name="T59" fmla="*/ 182 h 210"/>
              <a:gd name="T60" fmla="*/ 41 w 120"/>
              <a:gd name="T61" fmla="*/ 186 h 210"/>
              <a:gd name="T62" fmla="*/ 45 w 120"/>
              <a:gd name="T63" fmla="*/ 188 h 210"/>
              <a:gd name="T64" fmla="*/ 48 w 120"/>
              <a:gd name="T65" fmla="*/ 190 h 210"/>
              <a:gd name="T66" fmla="*/ 50 w 120"/>
              <a:gd name="T67" fmla="*/ 191 h 210"/>
              <a:gd name="T68" fmla="*/ 54 w 120"/>
              <a:gd name="T69" fmla="*/ 192 h 210"/>
              <a:gd name="T70" fmla="*/ 57 w 120"/>
              <a:gd name="T71" fmla="*/ 194 h 210"/>
              <a:gd name="T72" fmla="*/ 60 w 120"/>
              <a:gd name="T73" fmla="*/ 195 h 210"/>
              <a:gd name="T74" fmla="*/ 57 w 120"/>
              <a:gd name="T75" fmla="*/ 19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210">
                <a:moveTo>
                  <a:pt x="60" y="0"/>
                </a:moveTo>
                <a:cubicBezTo>
                  <a:pt x="60" y="60"/>
                  <a:pt x="0" y="90"/>
                  <a:pt x="0" y="150"/>
                </a:cubicBezTo>
                <a:cubicBezTo>
                  <a:pt x="0" y="210"/>
                  <a:pt x="60" y="210"/>
                  <a:pt x="60" y="210"/>
                </a:cubicBezTo>
                <a:cubicBezTo>
                  <a:pt x="60" y="210"/>
                  <a:pt x="120" y="210"/>
                  <a:pt x="120" y="150"/>
                </a:cubicBezTo>
                <a:cubicBezTo>
                  <a:pt x="120" y="90"/>
                  <a:pt x="60" y="60"/>
                  <a:pt x="60" y="0"/>
                </a:cubicBezTo>
                <a:close/>
                <a:moveTo>
                  <a:pt x="57" y="196"/>
                </a:moveTo>
                <a:cubicBezTo>
                  <a:pt x="56" y="196"/>
                  <a:pt x="55" y="196"/>
                  <a:pt x="53" y="196"/>
                </a:cubicBezTo>
                <a:cubicBezTo>
                  <a:pt x="52" y="196"/>
                  <a:pt x="50" y="197"/>
                  <a:pt x="48" y="196"/>
                </a:cubicBezTo>
                <a:cubicBezTo>
                  <a:pt x="47" y="196"/>
                  <a:pt x="47" y="196"/>
                  <a:pt x="46" y="196"/>
                </a:cubicBezTo>
                <a:cubicBezTo>
                  <a:pt x="45" y="196"/>
                  <a:pt x="44" y="196"/>
                  <a:pt x="43" y="195"/>
                </a:cubicBezTo>
                <a:cubicBezTo>
                  <a:pt x="41" y="195"/>
                  <a:pt x="39" y="194"/>
                  <a:pt x="36" y="193"/>
                </a:cubicBezTo>
                <a:cubicBezTo>
                  <a:pt x="34" y="192"/>
                  <a:pt x="32" y="191"/>
                  <a:pt x="30" y="190"/>
                </a:cubicBezTo>
                <a:cubicBezTo>
                  <a:pt x="28" y="189"/>
                  <a:pt x="27" y="187"/>
                  <a:pt x="25" y="185"/>
                </a:cubicBezTo>
                <a:cubicBezTo>
                  <a:pt x="23" y="183"/>
                  <a:pt x="21" y="182"/>
                  <a:pt x="20" y="180"/>
                </a:cubicBezTo>
                <a:cubicBezTo>
                  <a:pt x="19" y="178"/>
                  <a:pt x="18" y="176"/>
                  <a:pt x="17" y="173"/>
                </a:cubicBezTo>
                <a:cubicBezTo>
                  <a:pt x="16" y="171"/>
                  <a:pt x="15" y="169"/>
                  <a:pt x="15" y="167"/>
                </a:cubicBezTo>
                <a:cubicBezTo>
                  <a:pt x="14" y="166"/>
                  <a:pt x="14" y="165"/>
                  <a:pt x="14" y="164"/>
                </a:cubicBezTo>
                <a:cubicBezTo>
                  <a:pt x="14" y="163"/>
                  <a:pt x="14" y="162"/>
                  <a:pt x="14" y="162"/>
                </a:cubicBezTo>
                <a:cubicBezTo>
                  <a:pt x="13" y="160"/>
                  <a:pt x="14" y="158"/>
                  <a:pt x="14" y="157"/>
                </a:cubicBezTo>
                <a:cubicBezTo>
                  <a:pt x="14" y="155"/>
                  <a:pt x="14" y="154"/>
                  <a:pt x="14" y="153"/>
                </a:cubicBezTo>
                <a:cubicBezTo>
                  <a:pt x="15" y="151"/>
                  <a:pt x="15" y="150"/>
                  <a:pt x="15" y="150"/>
                </a:cubicBezTo>
                <a:cubicBezTo>
                  <a:pt x="15" y="150"/>
                  <a:pt x="16" y="151"/>
                  <a:pt x="16" y="153"/>
                </a:cubicBezTo>
                <a:cubicBezTo>
                  <a:pt x="16" y="154"/>
                  <a:pt x="17" y="155"/>
                  <a:pt x="17" y="156"/>
                </a:cubicBezTo>
                <a:cubicBezTo>
                  <a:pt x="18" y="157"/>
                  <a:pt x="19" y="159"/>
                  <a:pt x="19" y="160"/>
                </a:cubicBezTo>
                <a:cubicBezTo>
                  <a:pt x="20" y="161"/>
                  <a:pt x="20" y="162"/>
                  <a:pt x="20" y="162"/>
                </a:cubicBezTo>
                <a:cubicBezTo>
                  <a:pt x="21" y="163"/>
                  <a:pt x="21" y="164"/>
                  <a:pt x="22" y="165"/>
                </a:cubicBezTo>
                <a:cubicBezTo>
                  <a:pt x="22" y="166"/>
                  <a:pt x="23" y="168"/>
                  <a:pt x="24" y="169"/>
                </a:cubicBezTo>
                <a:cubicBezTo>
                  <a:pt x="26" y="171"/>
                  <a:pt x="27" y="172"/>
                  <a:pt x="28" y="174"/>
                </a:cubicBezTo>
                <a:cubicBezTo>
                  <a:pt x="29" y="175"/>
                  <a:pt x="30" y="177"/>
                  <a:pt x="32" y="178"/>
                </a:cubicBezTo>
                <a:cubicBezTo>
                  <a:pt x="33" y="180"/>
                  <a:pt x="35" y="181"/>
                  <a:pt x="36" y="182"/>
                </a:cubicBezTo>
                <a:cubicBezTo>
                  <a:pt x="38" y="183"/>
                  <a:pt x="39" y="184"/>
                  <a:pt x="41" y="186"/>
                </a:cubicBezTo>
                <a:cubicBezTo>
                  <a:pt x="42" y="186"/>
                  <a:pt x="44" y="188"/>
                  <a:pt x="45" y="188"/>
                </a:cubicBezTo>
                <a:cubicBezTo>
                  <a:pt x="46" y="189"/>
                  <a:pt x="47" y="189"/>
                  <a:pt x="48" y="190"/>
                </a:cubicBezTo>
                <a:cubicBezTo>
                  <a:pt x="48" y="190"/>
                  <a:pt x="49" y="190"/>
                  <a:pt x="50" y="191"/>
                </a:cubicBezTo>
                <a:cubicBezTo>
                  <a:pt x="51" y="191"/>
                  <a:pt x="53" y="192"/>
                  <a:pt x="54" y="192"/>
                </a:cubicBezTo>
                <a:cubicBezTo>
                  <a:pt x="55" y="193"/>
                  <a:pt x="56" y="193"/>
                  <a:pt x="57" y="194"/>
                </a:cubicBezTo>
                <a:cubicBezTo>
                  <a:pt x="59" y="194"/>
                  <a:pt x="60" y="195"/>
                  <a:pt x="60" y="195"/>
                </a:cubicBezTo>
                <a:cubicBezTo>
                  <a:pt x="60" y="195"/>
                  <a:pt x="59" y="195"/>
                  <a:pt x="57" y="196"/>
                </a:cubicBez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500">
              <a:solidFill>
                <a:srgbClr val="000000"/>
              </a:solidFill>
              <a:latin typeface="Arial"/>
            </a:endParaRPr>
          </a:p>
        </p:txBody>
      </p:sp>
      <p:sp>
        <p:nvSpPr>
          <p:cNvPr id="16" name="Textfeld 15">
            <a:extLst>
              <a:ext uri="{FF2B5EF4-FFF2-40B4-BE49-F238E27FC236}">
                <a16:creationId xmlns:a16="http://schemas.microsoft.com/office/drawing/2014/main" id="{D5AA0094-DDEC-07D8-D505-B0E5FE95EE3D}"/>
              </a:ext>
            </a:extLst>
          </p:cNvPr>
          <p:cNvSpPr txBox="1"/>
          <p:nvPr/>
        </p:nvSpPr>
        <p:spPr>
          <a:xfrm>
            <a:off x="1864223" y="3734353"/>
            <a:ext cx="1633131" cy="415498"/>
          </a:xfrm>
          <a:prstGeom prst="rect">
            <a:avLst/>
          </a:prstGeom>
          <a:noFill/>
        </p:spPr>
        <p:txBody>
          <a:bodyPr vert="horz" wrap="square" rtlCol="0">
            <a:spAutoFit/>
          </a:bodyPr>
          <a:lstStyle/>
          <a:p>
            <a:pPr algn="ctr" defTabSz="685800" fontAlgn="auto">
              <a:lnSpc>
                <a:spcPct val="100000"/>
              </a:lnSpc>
              <a:spcBef>
                <a:spcPts val="0"/>
              </a:spcBef>
              <a:spcAft>
                <a:spcPts val="0"/>
              </a:spcAft>
              <a:defRPr/>
            </a:pPr>
            <a:r>
              <a:rPr lang="de-DE" sz="1200" b="1" err="1">
                <a:solidFill>
                  <a:srgbClr val="000000"/>
                </a:solidFill>
              </a:rPr>
              <a:t>eGFR</a:t>
            </a:r>
            <a:endParaRPr lang="de-DE" sz="1200" b="1">
              <a:solidFill>
                <a:srgbClr val="000000"/>
              </a:solidFill>
            </a:endParaRPr>
          </a:p>
          <a:p>
            <a:pPr algn="ctr" defTabSz="685800" fontAlgn="auto">
              <a:lnSpc>
                <a:spcPct val="100000"/>
              </a:lnSpc>
              <a:spcBef>
                <a:spcPts val="0"/>
              </a:spcBef>
              <a:spcAft>
                <a:spcPts val="0"/>
              </a:spcAft>
              <a:defRPr/>
            </a:pPr>
            <a:r>
              <a:rPr lang="de-DE" sz="900">
                <a:solidFill>
                  <a:srgbClr val="000000"/>
                </a:solidFill>
              </a:rPr>
              <a:t>(Serumkreatinin)</a:t>
            </a:r>
          </a:p>
        </p:txBody>
      </p:sp>
      <p:sp>
        <p:nvSpPr>
          <p:cNvPr id="18" name="Textfeld 17">
            <a:extLst>
              <a:ext uri="{FF2B5EF4-FFF2-40B4-BE49-F238E27FC236}">
                <a16:creationId xmlns:a16="http://schemas.microsoft.com/office/drawing/2014/main" id="{4DC380FF-F0FA-5CC1-25E2-6970B2F9CFE2}"/>
              </a:ext>
            </a:extLst>
          </p:cNvPr>
          <p:cNvSpPr txBox="1"/>
          <p:nvPr/>
        </p:nvSpPr>
        <p:spPr>
          <a:xfrm>
            <a:off x="1750775" y="2687374"/>
            <a:ext cx="1066619" cy="392415"/>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900">
                <a:solidFill>
                  <a:srgbClr val="830051"/>
                </a:solidFill>
              </a:rPr>
              <a:t>Ja: </a:t>
            </a:r>
          </a:p>
          <a:p>
            <a:pPr defTabSz="685800" fontAlgn="auto">
              <a:lnSpc>
                <a:spcPct val="100000"/>
              </a:lnSpc>
              <a:spcBef>
                <a:spcPts val="0"/>
              </a:spcBef>
              <a:spcAft>
                <a:spcPts val="0"/>
              </a:spcAft>
              <a:defRPr/>
            </a:pPr>
            <a:r>
              <a:rPr lang="de-DE" sz="1050" b="1">
                <a:solidFill>
                  <a:srgbClr val="830051"/>
                </a:solidFill>
              </a:rPr>
              <a:t>45,5</a:t>
            </a:r>
            <a:r>
              <a:rPr lang="de-DE" sz="788" b="1">
                <a:solidFill>
                  <a:srgbClr val="830051"/>
                </a:solidFill>
              </a:rPr>
              <a:t>%</a:t>
            </a:r>
            <a:endParaRPr lang="de-DE" sz="1050" b="1">
              <a:solidFill>
                <a:srgbClr val="830051"/>
              </a:solidFill>
            </a:endParaRPr>
          </a:p>
        </p:txBody>
      </p:sp>
      <p:sp>
        <p:nvSpPr>
          <p:cNvPr id="19" name="Textfeld 18">
            <a:extLst>
              <a:ext uri="{FF2B5EF4-FFF2-40B4-BE49-F238E27FC236}">
                <a16:creationId xmlns:a16="http://schemas.microsoft.com/office/drawing/2014/main" id="{497BC14C-64B4-B6CA-1910-E7C97D016E8A}"/>
              </a:ext>
            </a:extLst>
          </p:cNvPr>
          <p:cNvSpPr txBox="1"/>
          <p:nvPr/>
        </p:nvSpPr>
        <p:spPr>
          <a:xfrm>
            <a:off x="2983268" y="4104013"/>
            <a:ext cx="783606" cy="392415"/>
          </a:xfrm>
          <a:prstGeom prst="rect">
            <a:avLst/>
          </a:prstGeom>
          <a:noFill/>
        </p:spPr>
        <p:txBody>
          <a:bodyPr vert="horz" wrap="square" rtlCol="0">
            <a:spAutoFit/>
          </a:bodyPr>
          <a:lstStyle/>
          <a:p>
            <a:pPr algn="r" defTabSz="685800" fontAlgn="auto">
              <a:lnSpc>
                <a:spcPct val="100000"/>
              </a:lnSpc>
              <a:spcBef>
                <a:spcPts val="0"/>
              </a:spcBef>
              <a:spcAft>
                <a:spcPts val="0"/>
              </a:spcAft>
              <a:defRPr/>
            </a:pPr>
            <a:r>
              <a:rPr lang="de-DE" sz="900">
                <a:solidFill>
                  <a:srgbClr val="000000"/>
                </a:solidFill>
              </a:rPr>
              <a:t>Nein:</a:t>
            </a:r>
            <a:r>
              <a:rPr lang="de-DE" sz="900" b="1">
                <a:solidFill>
                  <a:srgbClr val="000000"/>
                </a:solidFill>
              </a:rPr>
              <a:t> </a:t>
            </a:r>
          </a:p>
          <a:p>
            <a:pPr algn="r" defTabSz="685800" fontAlgn="auto">
              <a:lnSpc>
                <a:spcPct val="100000"/>
              </a:lnSpc>
              <a:spcBef>
                <a:spcPts val="0"/>
              </a:spcBef>
              <a:spcAft>
                <a:spcPts val="0"/>
              </a:spcAft>
              <a:defRPr/>
            </a:pPr>
            <a:r>
              <a:rPr lang="de-DE" sz="1050" b="1">
                <a:solidFill>
                  <a:srgbClr val="000000"/>
                </a:solidFill>
              </a:rPr>
              <a:t>54,5</a:t>
            </a:r>
            <a:r>
              <a:rPr lang="de-DE" sz="788" b="1">
                <a:solidFill>
                  <a:srgbClr val="000000"/>
                </a:solidFill>
              </a:rPr>
              <a:t>%</a:t>
            </a:r>
            <a:endParaRPr lang="de-DE" sz="900" b="1">
              <a:solidFill>
                <a:srgbClr val="000000"/>
              </a:solidFill>
            </a:endParaRPr>
          </a:p>
        </p:txBody>
      </p:sp>
      <p:graphicFrame>
        <p:nvGraphicFramePr>
          <p:cNvPr id="20" name="Diagramm 19">
            <a:extLst>
              <a:ext uri="{FF2B5EF4-FFF2-40B4-BE49-F238E27FC236}">
                <a16:creationId xmlns:a16="http://schemas.microsoft.com/office/drawing/2014/main" id="{84E1D801-E37F-79C7-4354-CBF9716A37B1}"/>
              </a:ext>
            </a:extLst>
          </p:cNvPr>
          <p:cNvGraphicFramePr>
            <a:graphicFrameLocks noChangeAspect="1"/>
          </p:cNvGraphicFramePr>
          <p:nvPr/>
        </p:nvGraphicFramePr>
        <p:xfrm>
          <a:off x="6183652" y="2783569"/>
          <a:ext cx="2240231" cy="1819738"/>
        </p:xfrm>
        <a:graphic>
          <a:graphicData uri="http://schemas.openxmlformats.org/drawingml/2006/chart">
            <c:chart xmlns:c="http://schemas.openxmlformats.org/drawingml/2006/chart" xmlns:r="http://schemas.openxmlformats.org/officeDocument/2006/relationships" r:id="rId4"/>
          </a:graphicData>
        </a:graphic>
      </p:graphicFrame>
      <p:sp>
        <p:nvSpPr>
          <p:cNvPr id="28" name="Textfeld 27">
            <a:extLst>
              <a:ext uri="{FF2B5EF4-FFF2-40B4-BE49-F238E27FC236}">
                <a16:creationId xmlns:a16="http://schemas.microsoft.com/office/drawing/2014/main" id="{E335B3B9-ED93-14A2-DC74-A517619B6ACF}"/>
              </a:ext>
            </a:extLst>
          </p:cNvPr>
          <p:cNvSpPr txBox="1"/>
          <p:nvPr/>
        </p:nvSpPr>
        <p:spPr>
          <a:xfrm>
            <a:off x="6487201" y="3792432"/>
            <a:ext cx="1633133" cy="276999"/>
          </a:xfrm>
          <a:prstGeom prst="rect">
            <a:avLst/>
          </a:prstGeom>
          <a:noFill/>
        </p:spPr>
        <p:txBody>
          <a:bodyPr vert="horz" wrap="square" rtlCol="0">
            <a:spAutoFit/>
          </a:bodyPr>
          <a:lstStyle/>
          <a:p>
            <a:pPr algn="ctr" defTabSz="685800" fontAlgn="auto">
              <a:lnSpc>
                <a:spcPct val="100000"/>
              </a:lnSpc>
              <a:spcBef>
                <a:spcPts val="0"/>
              </a:spcBef>
              <a:spcAft>
                <a:spcPts val="0"/>
              </a:spcAft>
              <a:defRPr/>
            </a:pPr>
            <a:r>
              <a:rPr lang="de-DE" sz="1200" b="1">
                <a:solidFill>
                  <a:srgbClr val="000000"/>
                </a:solidFill>
              </a:rPr>
              <a:t>UACR</a:t>
            </a:r>
            <a:endParaRPr lang="de-DE" sz="1200">
              <a:solidFill>
                <a:srgbClr val="000000"/>
              </a:solidFill>
            </a:endParaRPr>
          </a:p>
        </p:txBody>
      </p:sp>
      <p:grpSp>
        <p:nvGrpSpPr>
          <p:cNvPr id="29" name="Group 854">
            <a:extLst>
              <a:ext uri="{FF2B5EF4-FFF2-40B4-BE49-F238E27FC236}">
                <a16:creationId xmlns:a16="http://schemas.microsoft.com/office/drawing/2014/main" id="{6FED62A4-EF40-5C0D-3EE1-9372AC8DEC0C}"/>
              </a:ext>
            </a:extLst>
          </p:cNvPr>
          <p:cNvGrpSpPr>
            <a:grpSpLocks noChangeAspect="1"/>
          </p:cNvGrpSpPr>
          <p:nvPr/>
        </p:nvGrpSpPr>
        <p:grpSpPr>
          <a:xfrm>
            <a:off x="7063423" y="3202341"/>
            <a:ext cx="480686" cy="480686"/>
            <a:chOff x="1054100" y="128588"/>
            <a:chExt cx="735013" cy="720725"/>
          </a:xfrm>
          <a:solidFill>
            <a:schemeClr val="bg1"/>
          </a:solidFill>
        </p:grpSpPr>
        <p:sp>
          <p:nvSpPr>
            <p:cNvPr id="30" name="Freeform 90">
              <a:extLst>
                <a:ext uri="{FF2B5EF4-FFF2-40B4-BE49-F238E27FC236}">
                  <a16:creationId xmlns:a16="http://schemas.microsoft.com/office/drawing/2014/main" id="{080EA0E6-3FA9-4C4B-123B-2D8C10E54E01}"/>
                </a:ext>
              </a:extLst>
            </p:cNvPr>
            <p:cNvSpPr>
              <a:spLocks noEditPoints="1"/>
            </p:cNvSpPr>
            <p:nvPr/>
          </p:nvSpPr>
          <p:spPr bwMode="auto">
            <a:xfrm>
              <a:off x="1054100" y="128588"/>
              <a:ext cx="735013" cy="720725"/>
            </a:xfrm>
            <a:custGeom>
              <a:avLst/>
              <a:gdLst>
                <a:gd name="T0" fmla="*/ 90 w 369"/>
                <a:gd name="T1" fmla="*/ 362 h 362"/>
                <a:gd name="T2" fmla="*/ 8 w 369"/>
                <a:gd name="T3" fmla="*/ 260 h 362"/>
                <a:gd name="T4" fmla="*/ 34 w 369"/>
                <a:gd name="T5" fmla="*/ 210 h 362"/>
                <a:gd name="T6" fmla="*/ 186 w 369"/>
                <a:gd name="T7" fmla="*/ 58 h 362"/>
                <a:gd name="T8" fmla="*/ 189 w 369"/>
                <a:gd name="T9" fmla="*/ 50 h 362"/>
                <a:gd name="T10" fmla="*/ 195 w 369"/>
                <a:gd name="T11" fmla="*/ 34 h 362"/>
                <a:gd name="T12" fmla="*/ 219 w 369"/>
                <a:gd name="T13" fmla="*/ 10 h 362"/>
                <a:gd name="T14" fmla="*/ 252 w 369"/>
                <a:gd name="T15" fmla="*/ 11 h 362"/>
                <a:gd name="T16" fmla="*/ 291 w 369"/>
                <a:gd name="T17" fmla="*/ 51 h 362"/>
                <a:gd name="T18" fmla="*/ 357 w 369"/>
                <a:gd name="T19" fmla="*/ 117 h 362"/>
                <a:gd name="T20" fmla="*/ 357 w 369"/>
                <a:gd name="T21" fmla="*/ 153 h 362"/>
                <a:gd name="T22" fmla="*/ 338 w 369"/>
                <a:gd name="T23" fmla="*/ 172 h 362"/>
                <a:gd name="T24" fmla="*/ 317 w 369"/>
                <a:gd name="T25" fmla="*/ 180 h 362"/>
                <a:gd name="T26" fmla="*/ 312 w 369"/>
                <a:gd name="T27" fmla="*/ 182 h 362"/>
                <a:gd name="T28" fmla="*/ 191 w 369"/>
                <a:gd name="T29" fmla="*/ 303 h 362"/>
                <a:gd name="T30" fmla="*/ 154 w 369"/>
                <a:gd name="T31" fmla="*/ 340 h 362"/>
                <a:gd name="T32" fmla="*/ 90 w 369"/>
                <a:gd name="T33" fmla="*/ 362 h 362"/>
                <a:gd name="T34" fmla="*/ 211 w 369"/>
                <a:gd name="T35" fmla="*/ 64 h 362"/>
                <a:gd name="T36" fmla="*/ 209 w 369"/>
                <a:gd name="T37" fmla="*/ 66 h 362"/>
                <a:gd name="T38" fmla="*/ 48 w 369"/>
                <a:gd name="T39" fmla="*/ 226 h 362"/>
                <a:gd name="T40" fmla="*/ 29 w 369"/>
                <a:gd name="T41" fmla="*/ 267 h 362"/>
                <a:gd name="T42" fmla="*/ 109 w 369"/>
                <a:gd name="T43" fmla="*/ 339 h 362"/>
                <a:gd name="T44" fmla="*/ 146 w 369"/>
                <a:gd name="T45" fmla="*/ 317 h 362"/>
                <a:gd name="T46" fmla="*/ 302 w 369"/>
                <a:gd name="T47" fmla="*/ 161 h 362"/>
                <a:gd name="T48" fmla="*/ 304 w 369"/>
                <a:gd name="T49" fmla="*/ 159 h 362"/>
                <a:gd name="T50" fmla="*/ 211 w 369"/>
                <a:gd name="T51" fmla="*/ 64 h 362"/>
                <a:gd name="T52" fmla="*/ 343 w 369"/>
                <a:gd name="T53" fmla="*/ 135 h 362"/>
                <a:gd name="T54" fmla="*/ 235 w 369"/>
                <a:gd name="T55" fmla="*/ 26 h 362"/>
                <a:gd name="T56" fmla="*/ 212 w 369"/>
                <a:gd name="T57" fmla="*/ 49 h 362"/>
                <a:gd name="T58" fmla="*/ 320 w 369"/>
                <a:gd name="T59" fmla="*/ 157 h 362"/>
                <a:gd name="T60" fmla="*/ 343 w 369"/>
                <a:gd name="T61" fmla="*/ 135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9" h="362">
                  <a:moveTo>
                    <a:pt x="90" y="362"/>
                  </a:moveTo>
                  <a:cubicBezTo>
                    <a:pt x="40" y="362"/>
                    <a:pt x="0" y="314"/>
                    <a:pt x="8" y="260"/>
                  </a:cubicBezTo>
                  <a:cubicBezTo>
                    <a:pt x="11" y="240"/>
                    <a:pt x="20" y="224"/>
                    <a:pt x="34" y="210"/>
                  </a:cubicBezTo>
                  <a:cubicBezTo>
                    <a:pt x="85" y="159"/>
                    <a:pt x="136" y="108"/>
                    <a:pt x="186" y="58"/>
                  </a:cubicBezTo>
                  <a:cubicBezTo>
                    <a:pt x="189" y="55"/>
                    <a:pt x="190" y="53"/>
                    <a:pt x="189" y="50"/>
                  </a:cubicBezTo>
                  <a:cubicBezTo>
                    <a:pt x="188" y="44"/>
                    <a:pt x="191" y="38"/>
                    <a:pt x="195" y="34"/>
                  </a:cubicBezTo>
                  <a:cubicBezTo>
                    <a:pt x="203" y="25"/>
                    <a:pt x="211" y="17"/>
                    <a:pt x="219" y="10"/>
                  </a:cubicBezTo>
                  <a:cubicBezTo>
                    <a:pt x="229" y="0"/>
                    <a:pt x="242" y="1"/>
                    <a:pt x="252" y="11"/>
                  </a:cubicBezTo>
                  <a:cubicBezTo>
                    <a:pt x="265" y="24"/>
                    <a:pt x="278" y="37"/>
                    <a:pt x="291" y="51"/>
                  </a:cubicBezTo>
                  <a:cubicBezTo>
                    <a:pt x="313" y="73"/>
                    <a:pt x="335" y="95"/>
                    <a:pt x="357" y="117"/>
                  </a:cubicBezTo>
                  <a:cubicBezTo>
                    <a:pt x="369" y="129"/>
                    <a:pt x="369" y="141"/>
                    <a:pt x="357" y="153"/>
                  </a:cubicBezTo>
                  <a:cubicBezTo>
                    <a:pt x="351" y="159"/>
                    <a:pt x="344" y="166"/>
                    <a:pt x="338" y="172"/>
                  </a:cubicBezTo>
                  <a:cubicBezTo>
                    <a:pt x="332" y="178"/>
                    <a:pt x="326" y="181"/>
                    <a:pt x="317" y="180"/>
                  </a:cubicBezTo>
                  <a:cubicBezTo>
                    <a:pt x="316" y="180"/>
                    <a:pt x="313" y="181"/>
                    <a:pt x="312" y="182"/>
                  </a:cubicBezTo>
                  <a:cubicBezTo>
                    <a:pt x="272" y="222"/>
                    <a:pt x="231" y="263"/>
                    <a:pt x="191" y="303"/>
                  </a:cubicBezTo>
                  <a:cubicBezTo>
                    <a:pt x="179" y="315"/>
                    <a:pt x="167" y="328"/>
                    <a:pt x="154" y="340"/>
                  </a:cubicBezTo>
                  <a:cubicBezTo>
                    <a:pt x="137" y="355"/>
                    <a:pt x="117" y="362"/>
                    <a:pt x="90" y="362"/>
                  </a:cubicBezTo>
                  <a:close/>
                  <a:moveTo>
                    <a:pt x="211" y="64"/>
                  </a:moveTo>
                  <a:cubicBezTo>
                    <a:pt x="210" y="65"/>
                    <a:pt x="209" y="66"/>
                    <a:pt x="209" y="66"/>
                  </a:cubicBezTo>
                  <a:cubicBezTo>
                    <a:pt x="155" y="120"/>
                    <a:pt x="102" y="173"/>
                    <a:pt x="48" y="226"/>
                  </a:cubicBezTo>
                  <a:cubicBezTo>
                    <a:pt x="37" y="237"/>
                    <a:pt x="31" y="251"/>
                    <a:pt x="29" y="267"/>
                  </a:cubicBezTo>
                  <a:cubicBezTo>
                    <a:pt x="23" y="310"/>
                    <a:pt x="65" y="349"/>
                    <a:pt x="109" y="339"/>
                  </a:cubicBezTo>
                  <a:cubicBezTo>
                    <a:pt x="123" y="335"/>
                    <a:pt x="135" y="328"/>
                    <a:pt x="146" y="317"/>
                  </a:cubicBezTo>
                  <a:cubicBezTo>
                    <a:pt x="198" y="265"/>
                    <a:pt x="250" y="213"/>
                    <a:pt x="302" y="161"/>
                  </a:cubicBezTo>
                  <a:cubicBezTo>
                    <a:pt x="303" y="160"/>
                    <a:pt x="304" y="159"/>
                    <a:pt x="304" y="159"/>
                  </a:cubicBezTo>
                  <a:cubicBezTo>
                    <a:pt x="273" y="127"/>
                    <a:pt x="242" y="96"/>
                    <a:pt x="211" y="64"/>
                  </a:cubicBezTo>
                  <a:close/>
                  <a:moveTo>
                    <a:pt x="343" y="135"/>
                  </a:moveTo>
                  <a:cubicBezTo>
                    <a:pt x="307" y="99"/>
                    <a:pt x="271" y="62"/>
                    <a:pt x="235" y="26"/>
                  </a:cubicBezTo>
                  <a:cubicBezTo>
                    <a:pt x="227" y="34"/>
                    <a:pt x="219" y="41"/>
                    <a:pt x="212" y="49"/>
                  </a:cubicBezTo>
                  <a:cubicBezTo>
                    <a:pt x="248" y="85"/>
                    <a:pt x="284" y="121"/>
                    <a:pt x="320" y="157"/>
                  </a:cubicBezTo>
                  <a:cubicBezTo>
                    <a:pt x="328" y="150"/>
                    <a:pt x="336" y="142"/>
                    <a:pt x="343" y="135"/>
                  </a:cubicBez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500">
                <a:solidFill>
                  <a:srgbClr val="000000"/>
                </a:solidFill>
                <a:latin typeface="Arial"/>
              </a:endParaRPr>
            </a:p>
          </p:txBody>
        </p:sp>
        <p:sp>
          <p:nvSpPr>
            <p:cNvPr id="34" name="Freeform 91">
              <a:extLst>
                <a:ext uri="{FF2B5EF4-FFF2-40B4-BE49-F238E27FC236}">
                  <a16:creationId xmlns:a16="http://schemas.microsoft.com/office/drawing/2014/main" id="{AE591A1F-019E-1712-5E93-DD85B4FBE20C}"/>
                </a:ext>
              </a:extLst>
            </p:cNvPr>
            <p:cNvSpPr>
              <a:spLocks noEditPoints="1"/>
            </p:cNvSpPr>
            <p:nvPr/>
          </p:nvSpPr>
          <p:spPr bwMode="auto">
            <a:xfrm>
              <a:off x="1141412" y="487363"/>
              <a:ext cx="412750" cy="284163"/>
            </a:xfrm>
            <a:custGeom>
              <a:avLst/>
              <a:gdLst>
                <a:gd name="T0" fmla="*/ 207 w 207"/>
                <a:gd name="T1" fmla="*/ 0 h 143"/>
                <a:gd name="T2" fmla="*/ 205 w 207"/>
                <a:gd name="T3" fmla="*/ 3 h 143"/>
                <a:gd name="T4" fmla="*/ 83 w 207"/>
                <a:gd name="T5" fmla="*/ 124 h 143"/>
                <a:gd name="T6" fmla="*/ 24 w 207"/>
                <a:gd name="T7" fmla="*/ 129 h 143"/>
                <a:gd name="T8" fmla="*/ 18 w 207"/>
                <a:gd name="T9" fmla="*/ 65 h 143"/>
                <a:gd name="T10" fmla="*/ 68 w 207"/>
                <a:gd name="T11" fmla="*/ 14 h 143"/>
                <a:gd name="T12" fmla="*/ 80 w 207"/>
                <a:gd name="T13" fmla="*/ 2 h 143"/>
                <a:gd name="T14" fmla="*/ 85 w 207"/>
                <a:gd name="T15" fmla="*/ 0 h 143"/>
                <a:gd name="T16" fmla="*/ 205 w 207"/>
                <a:gd name="T17" fmla="*/ 0 h 143"/>
                <a:gd name="T18" fmla="*/ 207 w 207"/>
                <a:gd name="T19" fmla="*/ 0 h 143"/>
                <a:gd name="T20" fmla="*/ 68 w 207"/>
                <a:gd name="T21" fmla="*/ 94 h 143"/>
                <a:gd name="T22" fmla="*/ 51 w 207"/>
                <a:gd name="T23" fmla="*/ 77 h 143"/>
                <a:gd name="T24" fmla="*/ 34 w 207"/>
                <a:gd name="T25" fmla="*/ 94 h 143"/>
                <a:gd name="T26" fmla="*/ 51 w 207"/>
                <a:gd name="T27" fmla="*/ 111 h 143"/>
                <a:gd name="T28" fmla="*/ 68 w 207"/>
                <a:gd name="T29" fmla="*/ 94 h 143"/>
                <a:gd name="T30" fmla="*/ 79 w 207"/>
                <a:gd name="T31" fmla="*/ 44 h 143"/>
                <a:gd name="T32" fmla="*/ 68 w 207"/>
                <a:gd name="T33" fmla="*/ 55 h 143"/>
                <a:gd name="T34" fmla="*/ 79 w 207"/>
                <a:gd name="T35" fmla="*/ 66 h 143"/>
                <a:gd name="T36" fmla="*/ 90 w 207"/>
                <a:gd name="T37" fmla="*/ 55 h 143"/>
                <a:gd name="T38" fmla="*/ 79 w 207"/>
                <a:gd name="T39" fmla="*/ 4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7" h="143">
                  <a:moveTo>
                    <a:pt x="207" y="0"/>
                  </a:moveTo>
                  <a:cubicBezTo>
                    <a:pt x="206" y="1"/>
                    <a:pt x="205" y="2"/>
                    <a:pt x="205" y="3"/>
                  </a:cubicBezTo>
                  <a:cubicBezTo>
                    <a:pt x="164" y="43"/>
                    <a:pt x="124" y="84"/>
                    <a:pt x="83" y="124"/>
                  </a:cubicBezTo>
                  <a:cubicBezTo>
                    <a:pt x="66" y="141"/>
                    <a:pt x="42" y="143"/>
                    <a:pt x="24" y="129"/>
                  </a:cubicBezTo>
                  <a:cubicBezTo>
                    <a:pt x="4" y="113"/>
                    <a:pt x="0" y="83"/>
                    <a:pt x="18" y="65"/>
                  </a:cubicBezTo>
                  <a:cubicBezTo>
                    <a:pt x="34" y="47"/>
                    <a:pt x="52" y="31"/>
                    <a:pt x="68" y="14"/>
                  </a:cubicBezTo>
                  <a:cubicBezTo>
                    <a:pt x="72" y="10"/>
                    <a:pt x="76" y="6"/>
                    <a:pt x="80" y="2"/>
                  </a:cubicBezTo>
                  <a:cubicBezTo>
                    <a:pt x="82" y="1"/>
                    <a:pt x="84" y="0"/>
                    <a:pt x="85" y="0"/>
                  </a:cubicBezTo>
                  <a:cubicBezTo>
                    <a:pt x="125" y="0"/>
                    <a:pt x="165" y="0"/>
                    <a:pt x="205" y="0"/>
                  </a:cubicBezTo>
                  <a:cubicBezTo>
                    <a:pt x="205" y="0"/>
                    <a:pt x="206" y="0"/>
                    <a:pt x="207" y="0"/>
                  </a:cubicBezTo>
                  <a:close/>
                  <a:moveTo>
                    <a:pt x="68" y="94"/>
                  </a:moveTo>
                  <a:cubicBezTo>
                    <a:pt x="68" y="85"/>
                    <a:pt x="60" y="78"/>
                    <a:pt x="51" y="77"/>
                  </a:cubicBezTo>
                  <a:cubicBezTo>
                    <a:pt x="42" y="77"/>
                    <a:pt x="34" y="85"/>
                    <a:pt x="34" y="94"/>
                  </a:cubicBezTo>
                  <a:cubicBezTo>
                    <a:pt x="34" y="103"/>
                    <a:pt x="42" y="110"/>
                    <a:pt x="51" y="111"/>
                  </a:cubicBezTo>
                  <a:cubicBezTo>
                    <a:pt x="60" y="111"/>
                    <a:pt x="67" y="103"/>
                    <a:pt x="68" y="94"/>
                  </a:cubicBezTo>
                  <a:close/>
                  <a:moveTo>
                    <a:pt x="79" y="44"/>
                  </a:moveTo>
                  <a:cubicBezTo>
                    <a:pt x="73" y="44"/>
                    <a:pt x="68" y="49"/>
                    <a:pt x="68" y="55"/>
                  </a:cubicBezTo>
                  <a:cubicBezTo>
                    <a:pt x="67" y="61"/>
                    <a:pt x="73" y="66"/>
                    <a:pt x="79" y="66"/>
                  </a:cubicBezTo>
                  <a:cubicBezTo>
                    <a:pt x="85" y="66"/>
                    <a:pt x="90" y="61"/>
                    <a:pt x="90" y="55"/>
                  </a:cubicBezTo>
                  <a:cubicBezTo>
                    <a:pt x="90" y="49"/>
                    <a:pt x="85" y="44"/>
                    <a:pt x="79" y="44"/>
                  </a:cubicBezTo>
                  <a:close/>
                </a:path>
              </a:pathLst>
            </a:custGeom>
            <a:solidFill>
              <a:schemeClr val="bg2"/>
            </a:solidFill>
            <a:ln w="9525">
              <a:noFill/>
              <a:round/>
              <a:headEnd/>
              <a:tailEnd/>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500">
                <a:solidFill>
                  <a:srgbClr val="000000"/>
                </a:solidFill>
                <a:latin typeface="Arial"/>
              </a:endParaRPr>
            </a:p>
          </p:txBody>
        </p:sp>
      </p:grpSp>
      <p:sp>
        <p:nvSpPr>
          <p:cNvPr id="54" name="Textfeld 53">
            <a:extLst>
              <a:ext uri="{FF2B5EF4-FFF2-40B4-BE49-F238E27FC236}">
                <a16:creationId xmlns:a16="http://schemas.microsoft.com/office/drawing/2014/main" id="{B5FDFE8F-212C-C118-B0CF-47BF53B39FEB}"/>
              </a:ext>
            </a:extLst>
          </p:cNvPr>
          <p:cNvSpPr txBox="1"/>
          <p:nvPr/>
        </p:nvSpPr>
        <p:spPr>
          <a:xfrm>
            <a:off x="6381065" y="2676202"/>
            <a:ext cx="1066620" cy="392415"/>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900">
                <a:solidFill>
                  <a:srgbClr val="830051"/>
                </a:solidFill>
              </a:rPr>
              <a:t>Ja: </a:t>
            </a:r>
          </a:p>
          <a:p>
            <a:pPr defTabSz="685800" fontAlgn="auto">
              <a:lnSpc>
                <a:spcPct val="100000"/>
              </a:lnSpc>
              <a:spcBef>
                <a:spcPts val="0"/>
              </a:spcBef>
              <a:spcAft>
                <a:spcPts val="0"/>
              </a:spcAft>
              <a:defRPr/>
            </a:pPr>
            <a:r>
              <a:rPr lang="de-DE" sz="1050" b="1">
                <a:solidFill>
                  <a:srgbClr val="830051"/>
                </a:solidFill>
              </a:rPr>
              <a:t>0,4</a:t>
            </a:r>
            <a:r>
              <a:rPr lang="de-DE" sz="788" b="1">
                <a:solidFill>
                  <a:srgbClr val="830051"/>
                </a:solidFill>
              </a:rPr>
              <a:t>%</a:t>
            </a:r>
            <a:endParaRPr lang="de-DE" sz="900" b="1">
              <a:solidFill>
                <a:srgbClr val="830051"/>
              </a:solidFill>
            </a:endParaRPr>
          </a:p>
        </p:txBody>
      </p:sp>
      <p:sp>
        <p:nvSpPr>
          <p:cNvPr id="55" name="Textfeld 54">
            <a:extLst>
              <a:ext uri="{FF2B5EF4-FFF2-40B4-BE49-F238E27FC236}">
                <a16:creationId xmlns:a16="http://schemas.microsoft.com/office/drawing/2014/main" id="{A141A8FA-7829-EA1E-8EC8-99466150AF4F}"/>
              </a:ext>
            </a:extLst>
          </p:cNvPr>
          <p:cNvSpPr txBox="1"/>
          <p:nvPr/>
        </p:nvSpPr>
        <p:spPr>
          <a:xfrm>
            <a:off x="7601821" y="4092841"/>
            <a:ext cx="783608" cy="392415"/>
          </a:xfrm>
          <a:prstGeom prst="rect">
            <a:avLst/>
          </a:prstGeom>
          <a:noFill/>
        </p:spPr>
        <p:txBody>
          <a:bodyPr vert="horz" wrap="square" rtlCol="0">
            <a:spAutoFit/>
          </a:bodyPr>
          <a:lstStyle/>
          <a:p>
            <a:pPr algn="r" defTabSz="685800" fontAlgn="auto">
              <a:lnSpc>
                <a:spcPct val="100000"/>
              </a:lnSpc>
              <a:spcBef>
                <a:spcPts val="0"/>
              </a:spcBef>
              <a:spcAft>
                <a:spcPts val="0"/>
              </a:spcAft>
              <a:defRPr/>
            </a:pPr>
            <a:r>
              <a:rPr lang="de-DE" sz="900">
                <a:solidFill>
                  <a:srgbClr val="000000"/>
                </a:solidFill>
              </a:rPr>
              <a:t>Nein: </a:t>
            </a:r>
          </a:p>
          <a:p>
            <a:pPr algn="r" defTabSz="685800" fontAlgn="auto">
              <a:lnSpc>
                <a:spcPct val="100000"/>
              </a:lnSpc>
              <a:spcBef>
                <a:spcPts val="0"/>
              </a:spcBef>
              <a:spcAft>
                <a:spcPts val="0"/>
              </a:spcAft>
              <a:defRPr/>
            </a:pPr>
            <a:r>
              <a:rPr lang="de-DE" sz="1050" b="1">
                <a:solidFill>
                  <a:srgbClr val="000000"/>
                </a:solidFill>
              </a:rPr>
              <a:t>99,6</a:t>
            </a:r>
            <a:r>
              <a:rPr lang="de-DE" sz="788" b="1">
                <a:solidFill>
                  <a:srgbClr val="000000"/>
                </a:solidFill>
              </a:rPr>
              <a:t>%</a:t>
            </a:r>
            <a:endParaRPr lang="de-DE" sz="900" b="1">
              <a:solidFill>
                <a:srgbClr val="000000"/>
              </a:solidFill>
            </a:endParaRPr>
          </a:p>
        </p:txBody>
      </p:sp>
      <p:graphicFrame>
        <p:nvGraphicFramePr>
          <p:cNvPr id="56" name="Diagramm 55">
            <a:extLst>
              <a:ext uri="{FF2B5EF4-FFF2-40B4-BE49-F238E27FC236}">
                <a16:creationId xmlns:a16="http://schemas.microsoft.com/office/drawing/2014/main" id="{F7C402F1-249B-EF4D-6D17-8F355D9BFC0B}"/>
              </a:ext>
            </a:extLst>
          </p:cNvPr>
          <p:cNvGraphicFramePr>
            <a:graphicFrameLocks noChangeAspect="1"/>
          </p:cNvGraphicFramePr>
          <p:nvPr/>
        </p:nvGraphicFramePr>
        <p:xfrm>
          <a:off x="3848064" y="2783569"/>
          <a:ext cx="2240230" cy="1819738"/>
        </p:xfrm>
        <a:graphic>
          <a:graphicData uri="http://schemas.openxmlformats.org/drawingml/2006/chart">
            <c:chart xmlns:c="http://schemas.openxmlformats.org/drawingml/2006/chart" xmlns:r="http://schemas.openxmlformats.org/officeDocument/2006/relationships" r:id="rId5"/>
          </a:graphicData>
        </a:graphic>
      </p:graphicFrame>
      <p:sp>
        <p:nvSpPr>
          <p:cNvPr id="57" name="Textfeld 56">
            <a:extLst>
              <a:ext uri="{FF2B5EF4-FFF2-40B4-BE49-F238E27FC236}">
                <a16:creationId xmlns:a16="http://schemas.microsoft.com/office/drawing/2014/main" id="{10A9581C-FBFD-DBFF-2254-F55C53345EB0}"/>
              </a:ext>
            </a:extLst>
          </p:cNvPr>
          <p:cNvSpPr txBox="1"/>
          <p:nvPr/>
        </p:nvSpPr>
        <p:spPr>
          <a:xfrm>
            <a:off x="4151612" y="3653932"/>
            <a:ext cx="1633133" cy="553998"/>
          </a:xfrm>
          <a:prstGeom prst="rect">
            <a:avLst/>
          </a:prstGeom>
          <a:noFill/>
        </p:spPr>
        <p:txBody>
          <a:bodyPr vert="horz" wrap="square" rtlCol="0">
            <a:spAutoFit/>
          </a:bodyPr>
          <a:lstStyle/>
          <a:p>
            <a:pPr algn="ctr" defTabSz="685800" fontAlgn="auto">
              <a:lnSpc>
                <a:spcPct val="100000"/>
              </a:lnSpc>
              <a:spcBef>
                <a:spcPts val="0"/>
              </a:spcBef>
              <a:spcAft>
                <a:spcPts val="0"/>
              </a:spcAft>
              <a:defRPr/>
            </a:pPr>
            <a:r>
              <a:rPr lang="de-DE" sz="1200" b="1">
                <a:solidFill>
                  <a:srgbClr val="000000"/>
                </a:solidFill>
              </a:rPr>
              <a:t>Harnstreifentest</a:t>
            </a:r>
          </a:p>
          <a:p>
            <a:pPr algn="ctr" defTabSz="685800" fontAlgn="auto">
              <a:lnSpc>
                <a:spcPct val="100000"/>
              </a:lnSpc>
              <a:spcBef>
                <a:spcPts val="0"/>
              </a:spcBef>
              <a:spcAft>
                <a:spcPts val="0"/>
              </a:spcAft>
              <a:defRPr/>
            </a:pPr>
            <a:r>
              <a:rPr lang="de-DE" sz="900">
                <a:solidFill>
                  <a:srgbClr val="000000"/>
                </a:solidFill>
              </a:rPr>
              <a:t>auf Mikro-</a:t>
            </a:r>
          </a:p>
          <a:p>
            <a:pPr algn="ctr" defTabSz="685800" fontAlgn="auto">
              <a:lnSpc>
                <a:spcPct val="100000"/>
              </a:lnSpc>
              <a:spcBef>
                <a:spcPts val="0"/>
              </a:spcBef>
              <a:spcAft>
                <a:spcPts val="0"/>
              </a:spcAft>
              <a:defRPr/>
            </a:pPr>
            <a:r>
              <a:rPr lang="de-DE" sz="900">
                <a:solidFill>
                  <a:srgbClr val="000000"/>
                </a:solidFill>
              </a:rPr>
              <a:t>Albuminurie*</a:t>
            </a:r>
          </a:p>
        </p:txBody>
      </p:sp>
      <p:grpSp>
        <p:nvGrpSpPr>
          <p:cNvPr id="58" name="Gruppieren 57">
            <a:extLst>
              <a:ext uri="{FF2B5EF4-FFF2-40B4-BE49-F238E27FC236}">
                <a16:creationId xmlns:a16="http://schemas.microsoft.com/office/drawing/2014/main" id="{7704D418-DF92-2741-35CC-B13D123A413C}"/>
              </a:ext>
            </a:extLst>
          </p:cNvPr>
          <p:cNvGrpSpPr>
            <a:grpSpLocks noChangeAspect="1"/>
          </p:cNvGrpSpPr>
          <p:nvPr/>
        </p:nvGrpSpPr>
        <p:grpSpPr>
          <a:xfrm rot="1374000">
            <a:off x="4811290" y="3133672"/>
            <a:ext cx="347639" cy="618024"/>
            <a:chOff x="2044133" y="2996850"/>
            <a:chExt cx="1487083" cy="2565319"/>
          </a:xfrm>
        </p:grpSpPr>
        <p:grpSp>
          <p:nvGrpSpPr>
            <p:cNvPr id="59" name="Group 225">
              <a:extLst>
                <a:ext uri="{FF2B5EF4-FFF2-40B4-BE49-F238E27FC236}">
                  <a16:creationId xmlns:a16="http://schemas.microsoft.com/office/drawing/2014/main" id="{20802AB8-4C47-1410-3239-11066D7EC9C9}"/>
                </a:ext>
              </a:extLst>
            </p:cNvPr>
            <p:cNvGrpSpPr/>
            <p:nvPr/>
          </p:nvGrpSpPr>
          <p:grpSpPr>
            <a:xfrm rot="1502826">
              <a:off x="2044133" y="3687079"/>
              <a:ext cx="848678" cy="1875090"/>
              <a:chOff x="7215802" y="3957167"/>
              <a:chExt cx="108223" cy="319515"/>
            </a:xfrm>
            <a:solidFill>
              <a:schemeClr val="accent6"/>
            </a:solidFill>
          </p:grpSpPr>
          <p:sp>
            <p:nvSpPr>
              <p:cNvPr id="66" name="Freeform 118">
                <a:extLst>
                  <a:ext uri="{FF2B5EF4-FFF2-40B4-BE49-F238E27FC236}">
                    <a16:creationId xmlns:a16="http://schemas.microsoft.com/office/drawing/2014/main" id="{BFD82C43-9EF7-5DFE-D74C-4A0A850F3A7F}"/>
                  </a:ext>
                </a:extLst>
              </p:cNvPr>
              <p:cNvSpPr>
                <a:spLocks noEditPoints="1"/>
              </p:cNvSpPr>
              <p:nvPr/>
            </p:nvSpPr>
            <p:spPr bwMode="auto">
              <a:xfrm>
                <a:off x="7215802" y="3957167"/>
                <a:ext cx="108223" cy="319515"/>
              </a:xfrm>
              <a:custGeom>
                <a:avLst/>
                <a:gdLst>
                  <a:gd name="T0" fmla="*/ 15 w 18"/>
                  <a:gd name="T1" fmla="*/ 0 h 52"/>
                  <a:gd name="T2" fmla="*/ 2 w 18"/>
                  <a:gd name="T3" fmla="*/ 0 h 52"/>
                  <a:gd name="T4" fmla="*/ 0 w 18"/>
                  <a:gd name="T5" fmla="*/ 2 h 52"/>
                  <a:gd name="T6" fmla="*/ 1 w 18"/>
                  <a:gd name="T7" fmla="*/ 4 h 52"/>
                  <a:gd name="T8" fmla="*/ 2 w 18"/>
                  <a:gd name="T9" fmla="*/ 6 h 52"/>
                  <a:gd name="T10" fmla="*/ 2 w 18"/>
                  <a:gd name="T11" fmla="*/ 45 h 52"/>
                  <a:gd name="T12" fmla="*/ 8 w 18"/>
                  <a:gd name="T13" fmla="*/ 52 h 52"/>
                  <a:gd name="T14" fmla="*/ 9 w 18"/>
                  <a:gd name="T15" fmla="*/ 52 h 52"/>
                  <a:gd name="T16" fmla="*/ 16 w 18"/>
                  <a:gd name="T17" fmla="*/ 45 h 52"/>
                  <a:gd name="T18" fmla="*/ 16 w 18"/>
                  <a:gd name="T19" fmla="*/ 6 h 52"/>
                  <a:gd name="T20" fmla="*/ 17 w 18"/>
                  <a:gd name="T21" fmla="*/ 4 h 52"/>
                  <a:gd name="T22" fmla="*/ 18 w 18"/>
                  <a:gd name="T23" fmla="*/ 2 h 52"/>
                  <a:gd name="T24" fmla="*/ 15 w 18"/>
                  <a:gd name="T25" fmla="*/ 0 h 52"/>
                  <a:gd name="T26" fmla="*/ 16 w 18"/>
                  <a:gd name="T27" fmla="*/ 2 h 52"/>
                  <a:gd name="T28" fmla="*/ 14 w 18"/>
                  <a:gd name="T29" fmla="*/ 6 h 52"/>
                  <a:gd name="T30" fmla="*/ 14 w 18"/>
                  <a:gd name="T31" fmla="*/ 45 h 52"/>
                  <a:gd name="T32" fmla="*/ 9 w 18"/>
                  <a:gd name="T33" fmla="*/ 50 h 52"/>
                  <a:gd name="T34" fmla="*/ 8 w 18"/>
                  <a:gd name="T35" fmla="*/ 50 h 52"/>
                  <a:gd name="T36" fmla="*/ 4 w 18"/>
                  <a:gd name="T37" fmla="*/ 45 h 52"/>
                  <a:gd name="T38" fmla="*/ 4 w 18"/>
                  <a:gd name="T39" fmla="*/ 6 h 52"/>
                  <a:gd name="T40" fmla="*/ 2 w 18"/>
                  <a:gd name="T41" fmla="*/ 2 h 52"/>
                  <a:gd name="T42" fmla="*/ 2 w 18"/>
                  <a:gd name="T43" fmla="*/ 2 h 52"/>
                  <a:gd name="T44" fmla="*/ 2 w 18"/>
                  <a:gd name="T45" fmla="*/ 2 h 52"/>
                  <a:gd name="T46" fmla="*/ 15 w 18"/>
                  <a:gd name="T47" fmla="*/ 2 h 52"/>
                  <a:gd name="T48" fmla="*/ 16 w 18"/>
                  <a:gd name="T49" fmla="*/ 2 h 52"/>
                  <a:gd name="T50" fmla="*/ 16 w 18"/>
                  <a:gd name="T51"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52">
                    <a:moveTo>
                      <a:pt x="15" y="0"/>
                    </a:moveTo>
                    <a:cubicBezTo>
                      <a:pt x="2" y="0"/>
                      <a:pt x="2" y="0"/>
                      <a:pt x="2" y="0"/>
                    </a:cubicBezTo>
                    <a:cubicBezTo>
                      <a:pt x="1" y="0"/>
                      <a:pt x="0" y="1"/>
                      <a:pt x="0" y="2"/>
                    </a:cubicBezTo>
                    <a:cubicBezTo>
                      <a:pt x="0" y="3"/>
                      <a:pt x="0" y="4"/>
                      <a:pt x="1" y="4"/>
                    </a:cubicBezTo>
                    <a:cubicBezTo>
                      <a:pt x="1" y="4"/>
                      <a:pt x="2" y="5"/>
                      <a:pt x="2" y="6"/>
                    </a:cubicBezTo>
                    <a:cubicBezTo>
                      <a:pt x="2" y="45"/>
                      <a:pt x="2" y="45"/>
                      <a:pt x="2" y="45"/>
                    </a:cubicBezTo>
                    <a:cubicBezTo>
                      <a:pt x="2" y="49"/>
                      <a:pt x="5" y="52"/>
                      <a:pt x="8" y="52"/>
                    </a:cubicBezTo>
                    <a:cubicBezTo>
                      <a:pt x="9" y="52"/>
                      <a:pt x="9" y="52"/>
                      <a:pt x="9" y="52"/>
                    </a:cubicBezTo>
                    <a:cubicBezTo>
                      <a:pt x="13" y="52"/>
                      <a:pt x="16" y="49"/>
                      <a:pt x="16" y="45"/>
                    </a:cubicBezTo>
                    <a:cubicBezTo>
                      <a:pt x="16" y="6"/>
                      <a:pt x="16" y="6"/>
                      <a:pt x="16" y="6"/>
                    </a:cubicBezTo>
                    <a:cubicBezTo>
                      <a:pt x="16" y="5"/>
                      <a:pt x="16" y="4"/>
                      <a:pt x="17" y="4"/>
                    </a:cubicBezTo>
                    <a:cubicBezTo>
                      <a:pt x="17" y="4"/>
                      <a:pt x="18" y="3"/>
                      <a:pt x="18" y="2"/>
                    </a:cubicBezTo>
                    <a:cubicBezTo>
                      <a:pt x="18" y="1"/>
                      <a:pt x="17" y="0"/>
                      <a:pt x="15" y="0"/>
                    </a:cubicBezTo>
                    <a:close/>
                    <a:moveTo>
                      <a:pt x="16" y="2"/>
                    </a:moveTo>
                    <a:cubicBezTo>
                      <a:pt x="14" y="3"/>
                      <a:pt x="14" y="4"/>
                      <a:pt x="14" y="6"/>
                    </a:cubicBezTo>
                    <a:cubicBezTo>
                      <a:pt x="14" y="45"/>
                      <a:pt x="14" y="45"/>
                      <a:pt x="14" y="45"/>
                    </a:cubicBezTo>
                    <a:cubicBezTo>
                      <a:pt x="14" y="48"/>
                      <a:pt x="12" y="50"/>
                      <a:pt x="9" y="50"/>
                    </a:cubicBezTo>
                    <a:cubicBezTo>
                      <a:pt x="8" y="50"/>
                      <a:pt x="8" y="50"/>
                      <a:pt x="8" y="50"/>
                    </a:cubicBezTo>
                    <a:cubicBezTo>
                      <a:pt x="6" y="50"/>
                      <a:pt x="4" y="48"/>
                      <a:pt x="4" y="45"/>
                    </a:cubicBezTo>
                    <a:cubicBezTo>
                      <a:pt x="4" y="6"/>
                      <a:pt x="4" y="6"/>
                      <a:pt x="4" y="6"/>
                    </a:cubicBezTo>
                    <a:cubicBezTo>
                      <a:pt x="4" y="4"/>
                      <a:pt x="3" y="3"/>
                      <a:pt x="2" y="2"/>
                    </a:cubicBezTo>
                    <a:cubicBezTo>
                      <a:pt x="2" y="2"/>
                      <a:pt x="2" y="2"/>
                      <a:pt x="2" y="2"/>
                    </a:cubicBezTo>
                    <a:cubicBezTo>
                      <a:pt x="2" y="2"/>
                      <a:pt x="2" y="2"/>
                      <a:pt x="2" y="2"/>
                    </a:cubicBezTo>
                    <a:cubicBezTo>
                      <a:pt x="15" y="2"/>
                      <a:pt x="15" y="2"/>
                      <a:pt x="15" y="2"/>
                    </a:cubicBezTo>
                    <a:cubicBezTo>
                      <a:pt x="16" y="2"/>
                      <a:pt x="16" y="2"/>
                      <a:pt x="16" y="2"/>
                    </a:cubicBezTo>
                    <a:cubicBezTo>
                      <a:pt x="16" y="2"/>
                      <a:pt x="16" y="2"/>
                      <a:pt x="16" y="2"/>
                    </a:cubicBezTo>
                    <a:close/>
                  </a:path>
                </a:pathLst>
              </a:custGeom>
              <a:grpFill/>
              <a:ln>
                <a:noFill/>
              </a:ln>
            </p:spPr>
            <p:txBody>
              <a:bodyPr vert="horz" wrap="square" lIns="68580" tIns="34290" rIns="68580" bIns="34290" numCol="1" anchor="t" anchorCtr="0" compatLnSpc="1">
                <a:prstTxWarp prst="textNoShape">
                  <a:avLst/>
                </a:prstTxWarp>
              </a:bodyPr>
              <a:lstStyle/>
              <a:p>
                <a:pPr defTabSz="342900" fontAlgn="auto">
                  <a:lnSpc>
                    <a:spcPct val="100000"/>
                  </a:lnSpc>
                  <a:spcBef>
                    <a:spcPts val="0"/>
                  </a:spcBef>
                  <a:spcAft>
                    <a:spcPts val="0"/>
                  </a:spcAft>
                  <a:defRPr/>
                </a:pPr>
                <a:endParaRPr lang="de-DE" sz="1500">
                  <a:solidFill>
                    <a:srgbClr val="000000"/>
                  </a:solidFill>
                  <a:latin typeface="Arial"/>
                </a:endParaRPr>
              </a:p>
            </p:txBody>
          </p:sp>
          <p:sp>
            <p:nvSpPr>
              <p:cNvPr id="67" name="Freeform 119">
                <a:extLst>
                  <a:ext uri="{FF2B5EF4-FFF2-40B4-BE49-F238E27FC236}">
                    <a16:creationId xmlns:a16="http://schemas.microsoft.com/office/drawing/2014/main" id="{4C9EE030-4D53-A0C5-E669-6D8AA3F60E94}"/>
                  </a:ext>
                </a:extLst>
              </p:cNvPr>
              <p:cNvSpPr>
                <a:spLocks/>
              </p:cNvSpPr>
              <p:nvPr/>
            </p:nvSpPr>
            <p:spPr bwMode="auto">
              <a:xfrm>
                <a:off x="7242321" y="4190540"/>
                <a:ext cx="51904" cy="63122"/>
              </a:xfrm>
              <a:custGeom>
                <a:avLst/>
                <a:gdLst>
                  <a:gd name="T0" fmla="*/ 0 w 7"/>
                  <a:gd name="T1" fmla="*/ 36 h 39"/>
                  <a:gd name="T2" fmla="*/ 3 w 7"/>
                  <a:gd name="T3" fmla="*/ 39 h 39"/>
                  <a:gd name="T4" fmla="*/ 4 w 7"/>
                  <a:gd name="T5" fmla="*/ 39 h 39"/>
                  <a:gd name="T6" fmla="*/ 7 w 7"/>
                  <a:gd name="T7" fmla="*/ 36 h 39"/>
                  <a:gd name="T8" fmla="*/ 7 w 7"/>
                  <a:gd name="T9" fmla="*/ 0 h 39"/>
                  <a:gd name="T10" fmla="*/ 0 w 7"/>
                  <a:gd name="T11" fmla="*/ 0 h 39"/>
                  <a:gd name="T12" fmla="*/ 0 w 7"/>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0" y="36"/>
                    </a:moveTo>
                    <a:cubicBezTo>
                      <a:pt x="0" y="38"/>
                      <a:pt x="2" y="39"/>
                      <a:pt x="3" y="39"/>
                    </a:cubicBezTo>
                    <a:cubicBezTo>
                      <a:pt x="4" y="39"/>
                      <a:pt x="4" y="39"/>
                      <a:pt x="4" y="39"/>
                    </a:cubicBezTo>
                    <a:cubicBezTo>
                      <a:pt x="6" y="39"/>
                      <a:pt x="7" y="38"/>
                      <a:pt x="7" y="36"/>
                    </a:cubicBezTo>
                    <a:cubicBezTo>
                      <a:pt x="7" y="0"/>
                      <a:pt x="7" y="0"/>
                      <a:pt x="7" y="0"/>
                    </a:cubicBezTo>
                    <a:cubicBezTo>
                      <a:pt x="0" y="0"/>
                      <a:pt x="0" y="0"/>
                      <a:pt x="0" y="0"/>
                    </a:cubicBezTo>
                    <a:lnTo>
                      <a:pt x="0" y="36"/>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defTabSz="342900" fontAlgn="auto">
                  <a:lnSpc>
                    <a:spcPct val="100000"/>
                  </a:lnSpc>
                  <a:spcBef>
                    <a:spcPts val="0"/>
                  </a:spcBef>
                  <a:spcAft>
                    <a:spcPts val="0"/>
                  </a:spcAft>
                  <a:defRPr/>
                </a:pPr>
                <a:endParaRPr lang="de-DE" sz="1500">
                  <a:solidFill>
                    <a:srgbClr val="000000"/>
                  </a:solidFill>
                  <a:latin typeface="Arial"/>
                </a:endParaRPr>
              </a:p>
            </p:txBody>
          </p:sp>
        </p:grpSp>
        <p:sp>
          <p:nvSpPr>
            <p:cNvPr id="60" name="Rechteck 59">
              <a:extLst>
                <a:ext uri="{FF2B5EF4-FFF2-40B4-BE49-F238E27FC236}">
                  <a16:creationId xmlns:a16="http://schemas.microsoft.com/office/drawing/2014/main" id="{6DB8D771-8D09-30C4-0AC9-9E35EB41BCEB}"/>
                </a:ext>
              </a:extLst>
            </p:cNvPr>
            <p:cNvSpPr/>
            <p:nvPr/>
          </p:nvSpPr>
          <p:spPr>
            <a:xfrm rot="1548035">
              <a:off x="2891846" y="2996850"/>
              <a:ext cx="639370" cy="2956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a:solidFill>
                  <a:srgbClr val="FFFFFF"/>
                </a:solidFill>
                <a:latin typeface="Arial" panose="020B0604020202020204" pitchFamily="34" charset="0"/>
              </a:endParaRPr>
            </a:p>
          </p:txBody>
        </p:sp>
        <p:grpSp>
          <p:nvGrpSpPr>
            <p:cNvPr id="61" name="Gruppieren 60">
              <a:extLst>
                <a:ext uri="{FF2B5EF4-FFF2-40B4-BE49-F238E27FC236}">
                  <a16:creationId xmlns:a16="http://schemas.microsoft.com/office/drawing/2014/main" id="{47B0F736-77A9-FEF6-5D0A-D292E99ED3BB}"/>
                </a:ext>
              </a:extLst>
            </p:cNvPr>
            <p:cNvGrpSpPr/>
            <p:nvPr/>
          </p:nvGrpSpPr>
          <p:grpSpPr>
            <a:xfrm>
              <a:off x="2616671" y="3324994"/>
              <a:ext cx="531812" cy="994691"/>
              <a:chOff x="3541630" y="3141273"/>
              <a:chExt cx="531812" cy="994691"/>
            </a:xfrm>
          </p:grpSpPr>
          <p:sp>
            <p:nvSpPr>
              <p:cNvPr id="62" name="Rechteck: abgerundete Ecken 61">
                <a:extLst>
                  <a:ext uri="{FF2B5EF4-FFF2-40B4-BE49-F238E27FC236}">
                    <a16:creationId xmlns:a16="http://schemas.microsoft.com/office/drawing/2014/main" id="{E0BB670B-A40E-679A-70D6-9C7FCB77E79A}"/>
                  </a:ext>
                </a:extLst>
              </p:cNvPr>
              <p:cNvSpPr/>
              <p:nvPr/>
            </p:nvSpPr>
            <p:spPr>
              <a:xfrm rot="1654534">
                <a:off x="3670250" y="3413368"/>
                <a:ext cx="152400" cy="61674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a:solidFill>
                    <a:srgbClr val="FFFFFF"/>
                  </a:solidFill>
                  <a:latin typeface="Arial" panose="020B0604020202020204" pitchFamily="34" charset="0"/>
                </a:endParaRPr>
              </a:p>
            </p:txBody>
          </p:sp>
          <p:sp>
            <p:nvSpPr>
              <p:cNvPr id="63" name="Rechteck: abgerundete Ecken 62">
                <a:extLst>
                  <a:ext uri="{FF2B5EF4-FFF2-40B4-BE49-F238E27FC236}">
                    <a16:creationId xmlns:a16="http://schemas.microsoft.com/office/drawing/2014/main" id="{2A8407B7-C00E-0577-CA01-89CD94B9EB00}"/>
                  </a:ext>
                </a:extLst>
              </p:cNvPr>
              <p:cNvSpPr/>
              <p:nvPr/>
            </p:nvSpPr>
            <p:spPr>
              <a:xfrm rot="1654534">
                <a:off x="3905550" y="3309869"/>
                <a:ext cx="45719" cy="15118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a:solidFill>
                    <a:srgbClr val="FFFFFF"/>
                  </a:solidFill>
                  <a:latin typeface="Arial" panose="020B0604020202020204" pitchFamily="34" charset="0"/>
                </a:endParaRPr>
              </a:p>
            </p:txBody>
          </p:sp>
          <p:sp>
            <p:nvSpPr>
              <p:cNvPr id="64" name="Rechteck: abgerundete Ecken 63">
                <a:extLst>
                  <a:ext uri="{FF2B5EF4-FFF2-40B4-BE49-F238E27FC236}">
                    <a16:creationId xmlns:a16="http://schemas.microsoft.com/office/drawing/2014/main" id="{BF63B188-1E8F-04EC-5C6C-BCB5C27979CB}"/>
                  </a:ext>
                </a:extLst>
              </p:cNvPr>
              <p:cNvSpPr/>
              <p:nvPr/>
            </p:nvSpPr>
            <p:spPr>
              <a:xfrm rot="1654534">
                <a:off x="3913257" y="3141273"/>
                <a:ext cx="160185" cy="2262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a:solidFill>
                    <a:srgbClr val="FFFFFF"/>
                  </a:solidFill>
                  <a:latin typeface="Arial" panose="020B0604020202020204" pitchFamily="34" charset="0"/>
                </a:endParaRPr>
              </a:p>
            </p:txBody>
          </p:sp>
          <p:sp>
            <p:nvSpPr>
              <p:cNvPr id="65" name="Rechteck: abgerundete Ecken 64">
                <a:extLst>
                  <a:ext uri="{FF2B5EF4-FFF2-40B4-BE49-F238E27FC236}">
                    <a16:creationId xmlns:a16="http://schemas.microsoft.com/office/drawing/2014/main" id="{E4B7F872-B4F8-A59E-ED82-F8D2A4ABDC02}"/>
                  </a:ext>
                </a:extLst>
              </p:cNvPr>
              <p:cNvSpPr/>
              <p:nvPr/>
            </p:nvSpPr>
            <p:spPr>
              <a:xfrm rot="1654534">
                <a:off x="3541630" y="3984780"/>
                <a:ext cx="45719" cy="15118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a:solidFill>
                    <a:srgbClr val="FFFFFF"/>
                  </a:solidFill>
                  <a:latin typeface="Arial" panose="020B0604020202020204" pitchFamily="34" charset="0"/>
                </a:endParaRPr>
              </a:p>
            </p:txBody>
          </p:sp>
        </p:grpSp>
      </p:grpSp>
      <p:sp>
        <p:nvSpPr>
          <p:cNvPr id="68" name="Textfeld 67">
            <a:extLst>
              <a:ext uri="{FF2B5EF4-FFF2-40B4-BE49-F238E27FC236}">
                <a16:creationId xmlns:a16="http://schemas.microsoft.com/office/drawing/2014/main" id="{B8F97327-69F9-6A11-EBA7-1F90A1AB5DD4}"/>
              </a:ext>
            </a:extLst>
          </p:cNvPr>
          <p:cNvSpPr txBox="1"/>
          <p:nvPr/>
        </p:nvSpPr>
        <p:spPr>
          <a:xfrm>
            <a:off x="4116548" y="2676202"/>
            <a:ext cx="1066620" cy="392415"/>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900">
                <a:solidFill>
                  <a:srgbClr val="830051"/>
                </a:solidFill>
              </a:rPr>
              <a:t>Ja: </a:t>
            </a:r>
          </a:p>
          <a:p>
            <a:pPr defTabSz="685800" fontAlgn="auto">
              <a:lnSpc>
                <a:spcPct val="100000"/>
              </a:lnSpc>
              <a:spcBef>
                <a:spcPts val="0"/>
              </a:spcBef>
              <a:spcAft>
                <a:spcPts val="0"/>
              </a:spcAft>
              <a:defRPr/>
            </a:pPr>
            <a:r>
              <a:rPr lang="de-DE" sz="1050" b="1">
                <a:solidFill>
                  <a:srgbClr val="830051"/>
                </a:solidFill>
              </a:rPr>
              <a:t>7,9</a:t>
            </a:r>
            <a:r>
              <a:rPr lang="de-DE" sz="788" b="1">
                <a:solidFill>
                  <a:srgbClr val="830051"/>
                </a:solidFill>
              </a:rPr>
              <a:t>%</a:t>
            </a:r>
            <a:endParaRPr lang="de-DE" sz="900" b="1">
              <a:solidFill>
                <a:srgbClr val="830051"/>
              </a:solidFill>
            </a:endParaRPr>
          </a:p>
        </p:txBody>
      </p:sp>
      <p:sp>
        <p:nvSpPr>
          <p:cNvPr id="69" name="Textfeld 68">
            <a:extLst>
              <a:ext uri="{FF2B5EF4-FFF2-40B4-BE49-F238E27FC236}">
                <a16:creationId xmlns:a16="http://schemas.microsoft.com/office/drawing/2014/main" id="{DA889954-0F1C-D096-005B-24F9303D48EB}"/>
              </a:ext>
            </a:extLst>
          </p:cNvPr>
          <p:cNvSpPr txBox="1"/>
          <p:nvPr/>
        </p:nvSpPr>
        <p:spPr>
          <a:xfrm>
            <a:off x="5300410" y="4092841"/>
            <a:ext cx="783608" cy="392415"/>
          </a:xfrm>
          <a:prstGeom prst="rect">
            <a:avLst/>
          </a:prstGeom>
          <a:noFill/>
        </p:spPr>
        <p:txBody>
          <a:bodyPr vert="horz" wrap="square" rtlCol="0">
            <a:spAutoFit/>
          </a:bodyPr>
          <a:lstStyle/>
          <a:p>
            <a:pPr algn="r" defTabSz="685800" fontAlgn="auto">
              <a:lnSpc>
                <a:spcPct val="100000"/>
              </a:lnSpc>
              <a:spcBef>
                <a:spcPts val="0"/>
              </a:spcBef>
              <a:spcAft>
                <a:spcPts val="0"/>
              </a:spcAft>
              <a:defRPr/>
            </a:pPr>
            <a:r>
              <a:rPr lang="de-DE" sz="900">
                <a:solidFill>
                  <a:srgbClr val="000000"/>
                </a:solidFill>
              </a:rPr>
              <a:t>Nein: </a:t>
            </a:r>
          </a:p>
          <a:p>
            <a:pPr algn="r" defTabSz="685800" fontAlgn="auto">
              <a:lnSpc>
                <a:spcPct val="100000"/>
              </a:lnSpc>
              <a:spcBef>
                <a:spcPts val="0"/>
              </a:spcBef>
              <a:spcAft>
                <a:spcPts val="0"/>
              </a:spcAft>
              <a:defRPr/>
            </a:pPr>
            <a:r>
              <a:rPr lang="de-DE" sz="1050" b="1">
                <a:solidFill>
                  <a:srgbClr val="000000"/>
                </a:solidFill>
              </a:rPr>
              <a:t>92,1</a:t>
            </a:r>
            <a:r>
              <a:rPr lang="de-DE" sz="788" b="1">
                <a:solidFill>
                  <a:srgbClr val="000000"/>
                </a:solidFill>
              </a:rPr>
              <a:t>%</a:t>
            </a:r>
            <a:endParaRPr lang="de-DE" sz="900" b="1">
              <a:solidFill>
                <a:srgbClr val="000000"/>
              </a:solidFill>
            </a:endParaRPr>
          </a:p>
        </p:txBody>
      </p:sp>
      <p:sp>
        <p:nvSpPr>
          <p:cNvPr id="74" name="Textfeld 73">
            <a:extLst>
              <a:ext uri="{FF2B5EF4-FFF2-40B4-BE49-F238E27FC236}">
                <a16:creationId xmlns:a16="http://schemas.microsoft.com/office/drawing/2014/main" id="{D9B12F8D-08BE-D233-E15A-B75F0B8B6B03}"/>
              </a:ext>
            </a:extLst>
          </p:cNvPr>
          <p:cNvSpPr txBox="1"/>
          <p:nvPr/>
        </p:nvSpPr>
        <p:spPr>
          <a:xfrm>
            <a:off x="2328269" y="2180632"/>
            <a:ext cx="5400000" cy="461665"/>
          </a:xfrm>
          <a:prstGeom prst="rect">
            <a:avLst/>
          </a:prstGeom>
          <a:solidFill>
            <a:schemeClr val="bg1"/>
          </a:solidFill>
        </p:spPr>
        <p:txBody>
          <a:bodyPr vert="horz" wrap="square" rtlCol="0">
            <a:spAutoFit/>
          </a:bodyPr>
          <a:lstStyle/>
          <a:p>
            <a:pPr algn="ctr" defTabSz="685800" fontAlgn="auto">
              <a:lnSpc>
                <a:spcPct val="100000"/>
              </a:lnSpc>
              <a:spcBef>
                <a:spcPts val="0"/>
              </a:spcBef>
              <a:spcAft>
                <a:spcPts val="0"/>
              </a:spcAft>
              <a:defRPr/>
            </a:pPr>
            <a:r>
              <a:rPr lang="de-DE" sz="1200" b="1">
                <a:solidFill>
                  <a:srgbClr val="000000"/>
                </a:solidFill>
              </a:rPr>
              <a:t>Welche Testungen wurden im Beobachtungszeitraum ≥1x durchgeführt? </a:t>
            </a:r>
            <a:endParaRPr lang="de-DE" sz="1200">
              <a:solidFill>
                <a:srgbClr val="000000"/>
              </a:solidFill>
            </a:endParaRPr>
          </a:p>
        </p:txBody>
      </p:sp>
      <p:grpSp>
        <p:nvGrpSpPr>
          <p:cNvPr id="75" name="Gruppieren 74">
            <a:extLst>
              <a:ext uri="{FF2B5EF4-FFF2-40B4-BE49-F238E27FC236}">
                <a16:creationId xmlns:a16="http://schemas.microsoft.com/office/drawing/2014/main" id="{45D492D7-F95A-1360-E6D1-F636ED1A601E}"/>
              </a:ext>
            </a:extLst>
          </p:cNvPr>
          <p:cNvGrpSpPr/>
          <p:nvPr/>
        </p:nvGrpSpPr>
        <p:grpSpPr>
          <a:xfrm rot="21062814">
            <a:off x="452561" y="2006611"/>
            <a:ext cx="1749818" cy="724061"/>
            <a:chOff x="800092" y="2514142"/>
            <a:chExt cx="1255664" cy="587104"/>
          </a:xfrm>
        </p:grpSpPr>
        <p:sp>
          <p:nvSpPr>
            <p:cNvPr id="76" name="Freeform 5">
              <a:extLst>
                <a:ext uri="{FF2B5EF4-FFF2-40B4-BE49-F238E27FC236}">
                  <a16:creationId xmlns:a16="http://schemas.microsoft.com/office/drawing/2014/main" id="{3B6BA356-7689-3A75-BA8E-E132177B4E7E}"/>
                </a:ext>
              </a:extLst>
            </p:cNvPr>
            <p:cNvSpPr>
              <a:spLocks noEditPoints="1"/>
            </p:cNvSpPr>
            <p:nvPr/>
          </p:nvSpPr>
          <p:spPr bwMode="auto">
            <a:xfrm>
              <a:off x="800092" y="2514142"/>
              <a:ext cx="1255664" cy="587104"/>
            </a:xfrm>
            <a:custGeom>
              <a:avLst/>
              <a:gdLst>
                <a:gd name="T0" fmla="*/ 8 w 2662"/>
                <a:gd name="T1" fmla="*/ 742 h 1175"/>
                <a:gd name="T2" fmla="*/ 16 w 2662"/>
                <a:gd name="T3" fmla="*/ 646 h 1175"/>
                <a:gd name="T4" fmla="*/ 41 w 2662"/>
                <a:gd name="T5" fmla="*/ 570 h 1175"/>
                <a:gd name="T6" fmla="*/ 41 w 2662"/>
                <a:gd name="T7" fmla="*/ 521 h 1175"/>
                <a:gd name="T8" fmla="*/ 9 w 2662"/>
                <a:gd name="T9" fmla="*/ 464 h 1175"/>
                <a:gd name="T10" fmla="*/ 117 w 2662"/>
                <a:gd name="T11" fmla="*/ 374 h 1175"/>
                <a:gd name="T12" fmla="*/ 113 w 2662"/>
                <a:gd name="T13" fmla="*/ 216 h 1175"/>
                <a:gd name="T14" fmla="*/ 166 w 2662"/>
                <a:gd name="T15" fmla="*/ 38 h 1175"/>
                <a:gd name="T16" fmla="*/ 556 w 2662"/>
                <a:gd name="T17" fmla="*/ 20 h 1175"/>
                <a:gd name="T18" fmla="*/ 844 w 2662"/>
                <a:gd name="T19" fmla="*/ 9 h 1175"/>
                <a:gd name="T20" fmla="*/ 1026 w 2662"/>
                <a:gd name="T21" fmla="*/ 6 h 1175"/>
                <a:gd name="T22" fmla="*/ 1312 w 2662"/>
                <a:gd name="T23" fmla="*/ 6 h 1175"/>
                <a:gd name="T24" fmla="*/ 1540 w 2662"/>
                <a:gd name="T25" fmla="*/ 1 h 1175"/>
                <a:gd name="T26" fmla="*/ 1885 w 2662"/>
                <a:gd name="T27" fmla="*/ 5 h 1175"/>
                <a:gd name="T28" fmla="*/ 2120 w 2662"/>
                <a:gd name="T29" fmla="*/ 12 h 1175"/>
                <a:gd name="T30" fmla="*/ 2393 w 2662"/>
                <a:gd name="T31" fmla="*/ 38 h 1175"/>
                <a:gd name="T32" fmla="*/ 2447 w 2662"/>
                <a:gd name="T33" fmla="*/ 62 h 1175"/>
                <a:gd name="T34" fmla="*/ 2510 w 2662"/>
                <a:gd name="T35" fmla="*/ 78 h 1175"/>
                <a:gd name="T36" fmla="*/ 2590 w 2662"/>
                <a:gd name="T37" fmla="*/ 92 h 1175"/>
                <a:gd name="T38" fmla="*/ 2639 w 2662"/>
                <a:gd name="T39" fmla="*/ 117 h 1175"/>
                <a:gd name="T40" fmla="*/ 2618 w 2662"/>
                <a:gd name="T41" fmla="*/ 140 h 1175"/>
                <a:gd name="T42" fmla="*/ 2635 w 2662"/>
                <a:gd name="T43" fmla="*/ 180 h 1175"/>
                <a:gd name="T44" fmla="*/ 2623 w 2662"/>
                <a:gd name="T45" fmla="*/ 248 h 1175"/>
                <a:gd name="T46" fmla="*/ 2597 w 2662"/>
                <a:gd name="T47" fmla="*/ 299 h 1175"/>
                <a:gd name="T48" fmla="*/ 2597 w 2662"/>
                <a:gd name="T49" fmla="*/ 340 h 1175"/>
                <a:gd name="T50" fmla="*/ 2527 w 2662"/>
                <a:gd name="T51" fmla="*/ 361 h 1175"/>
                <a:gd name="T52" fmla="*/ 2593 w 2662"/>
                <a:gd name="T53" fmla="*/ 378 h 1175"/>
                <a:gd name="T54" fmla="*/ 2475 w 2662"/>
                <a:gd name="T55" fmla="*/ 414 h 1175"/>
                <a:gd name="T56" fmla="*/ 2581 w 2662"/>
                <a:gd name="T57" fmla="*/ 429 h 1175"/>
                <a:gd name="T58" fmla="*/ 2356 w 2662"/>
                <a:gd name="T59" fmla="*/ 465 h 1175"/>
                <a:gd name="T60" fmla="*/ 2402 w 2662"/>
                <a:gd name="T61" fmla="*/ 495 h 1175"/>
                <a:gd name="T62" fmla="*/ 2460 w 2662"/>
                <a:gd name="T63" fmla="*/ 531 h 1175"/>
                <a:gd name="T64" fmla="*/ 2427 w 2662"/>
                <a:gd name="T65" fmla="*/ 571 h 1175"/>
                <a:gd name="T66" fmla="*/ 2422 w 2662"/>
                <a:gd name="T67" fmla="*/ 589 h 1175"/>
                <a:gd name="T68" fmla="*/ 2348 w 2662"/>
                <a:gd name="T69" fmla="*/ 612 h 1175"/>
                <a:gd name="T70" fmla="*/ 2481 w 2662"/>
                <a:gd name="T71" fmla="*/ 638 h 1175"/>
                <a:gd name="T72" fmla="*/ 2403 w 2662"/>
                <a:gd name="T73" fmla="*/ 668 h 1175"/>
                <a:gd name="T74" fmla="*/ 2488 w 2662"/>
                <a:gd name="T75" fmla="*/ 686 h 1175"/>
                <a:gd name="T76" fmla="*/ 2541 w 2662"/>
                <a:gd name="T77" fmla="*/ 744 h 1175"/>
                <a:gd name="T78" fmla="*/ 2518 w 2662"/>
                <a:gd name="T79" fmla="*/ 798 h 1175"/>
                <a:gd name="T80" fmla="*/ 2588 w 2662"/>
                <a:gd name="T81" fmla="*/ 849 h 1175"/>
                <a:gd name="T82" fmla="*/ 2598 w 2662"/>
                <a:gd name="T83" fmla="*/ 903 h 1175"/>
                <a:gd name="T84" fmla="*/ 2532 w 2662"/>
                <a:gd name="T85" fmla="*/ 939 h 1175"/>
                <a:gd name="T86" fmla="*/ 2569 w 2662"/>
                <a:gd name="T87" fmla="*/ 991 h 1175"/>
                <a:gd name="T88" fmla="*/ 2593 w 2662"/>
                <a:gd name="T89" fmla="*/ 1025 h 1175"/>
                <a:gd name="T90" fmla="*/ 2562 w 2662"/>
                <a:gd name="T91" fmla="*/ 1069 h 1175"/>
                <a:gd name="T92" fmla="*/ 2385 w 2662"/>
                <a:gd name="T93" fmla="*/ 1096 h 1175"/>
                <a:gd name="T94" fmla="*/ 2075 w 2662"/>
                <a:gd name="T95" fmla="*/ 1117 h 1175"/>
                <a:gd name="T96" fmla="*/ 1845 w 2662"/>
                <a:gd name="T97" fmla="*/ 1114 h 1175"/>
                <a:gd name="T98" fmla="*/ 1681 w 2662"/>
                <a:gd name="T99" fmla="*/ 1125 h 1175"/>
                <a:gd name="T100" fmla="*/ 1450 w 2662"/>
                <a:gd name="T101" fmla="*/ 1122 h 1175"/>
                <a:gd name="T102" fmla="*/ 1182 w 2662"/>
                <a:gd name="T103" fmla="*/ 1143 h 1175"/>
                <a:gd name="T104" fmla="*/ 960 w 2662"/>
                <a:gd name="T105" fmla="*/ 1162 h 1175"/>
                <a:gd name="T106" fmla="*/ 636 w 2662"/>
                <a:gd name="T107" fmla="*/ 1172 h 1175"/>
                <a:gd name="T108" fmla="*/ 388 w 2662"/>
                <a:gd name="T109" fmla="*/ 1163 h 1175"/>
                <a:gd name="T110" fmla="*/ 121 w 2662"/>
                <a:gd name="T111" fmla="*/ 1145 h 1175"/>
                <a:gd name="T112" fmla="*/ 111 w 2662"/>
                <a:gd name="T113" fmla="*/ 1082 h 1175"/>
                <a:gd name="T114" fmla="*/ 112 w 2662"/>
                <a:gd name="T115" fmla="*/ 1025 h 1175"/>
                <a:gd name="T116" fmla="*/ 114 w 2662"/>
                <a:gd name="T117" fmla="*/ 909 h 1175"/>
                <a:gd name="T118" fmla="*/ 2432 w 2662"/>
                <a:gd name="T119" fmla="*/ 658 h 1175"/>
                <a:gd name="T120" fmla="*/ 1249 w 2662"/>
                <a:gd name="T121" fmla="*/ 1119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62" h="1175">
                  <a:moveTo>
                    <a:pt x="112" y="849"/>
                  </a:moveTo>
                  <a:cubicBezTo>
                    <a:pt x="107" y="848"/>
                    <a:pt x="102" y="848"/>
                    <a:pt x="97" y="848"/>
                  </a:cubicBezTo>
                  <a:cubicBezTo>
                    <a:pt x="94" y="848"/>
                    <a:pt x="91" y="848"/>
                    <a:pt x="89" y="847"/>
                  </a:cubicBezTo>
                  <a:cubicBezTo>
                    <a:pt x="83" y="844"/>
                    <a:pt x="76" y="844"/>
                    <a:pt x="69" y="844"/>
                  </a:cubicBezTo>
                  <a:cubicBezTo>
                    <a:pt x="64" y="844"/>
                    <a:pt x="58" y="844"/>
                    <a:pt x="52" y="843"/>
                  </a:cubicBezTo>
                  <a:cubicBezTo>
                    <a:pt x="48" y="843"/>
                    <a:pt x="45" y="844"/>
                    <a:pt x="42" y="843"/>
                  </a:cubicBezTo>
                  <a:cubicBezTo>
                    <a:pt x="35" y="840"/>
                    <a:pt x="27" y="839"/>
                    <a:pt x="20" y="838"/>
                  </a:cubicBezTo>
                  <a:cubicBezTo>
                    <a:pt x="18" y="838"/>
                    <a:pt x="17" y="837"/>
                    <a:pt x="16" y="836"/>
                  </a:cubicBezTo>
                  <a:cubicBezTo>
                    <a:pt x="14" y="834"/>
                    <a:pt x="12" y="832"/>
                    <a:pt x="12" y="829"/>
                  </a:cubicBezTo>
                  <a:cubicBezTo>
                    <a:pt x="9" y="819"/>
                    <a:pt x="5" y="809"/>
                    <a:pt x="1" y="798"/>
                  </a:cubicBezTo>
                  <a:cubicBezTo>
                    <a:pt x="0" y="796"/>
                    <a:pt x="1" y="793"/>
                    <a:pt x="2" y="791"/>
                  </a:cubicBezTo>
                  <a:cubicBezTo>
                    <a:pt x="5" y="786"/>
                    <a:pt x="6" y="780"/>
                    <a:pt x="7" y="774"/>
                  </a:cubicBezTo>
                  <a:cubicBezTo>
                    <a:pt x="8" y="768"/>
                    <a:pt x="11" y="762"/>
                    <a:pt x="12" y="755"/>
                  </a:cubicBezTo>
                  <a:cubicBezTo>
                    <a:pt x="13" y="751"/>
                    <a:pt x="13" y="749"/>
                    <a:pt x="10" y="746"/>
                  </a:cubicBezTo>
                  <a:cubicBezTo>
                    <a:pt x="9" y="745"/>
                    <a:pt x="8" y="743"/>
                    <a:pt x="8" y="742"/>
                  </a:cubicBezTo>
                  <a:cubicBezTo>
                    <a:pt x="5" y="736"/>
                    <a:pt x="5" y="730"/>
                    <a:pt x="7" y="725"/>
                  </a:cubicBezTo>
                  <a:cubicBezTo>
                    <a:pt x="8" y="721"/>
                    <a:pt x="11" y="719"/>
                    <a:pt x="14" y="718"/>
                  </a:cubicBezTo>
                  <a:cubicBezTo>
                    <a:pt x="17" y="717"/>
                    <a:pt x="21" y="717"/>
                    <a:pt x="24" y="717"/>
                  </a:cubicBezTo>
                  <a:cubicBezTo>
                    <a:pt x="27" y="716"/>
                    <a:pt x="29" y="716"/>
                    <a:pt x="32" y="716"/>
                  </a:cubicBezTo>
                  <a:cubicBezTo>
                    <a:pt x="34" y="715"/>
                    <a:pt x="34" y="714"/>
                    <a:pt x="34" y="712"/>
                  </a:cubicBezTo>
                  <a:cubicBezTo>
                    <a:pt x="34" y="711"/>
                    <a:pt x="33" y="710"/>
                    <a:pt x="32" y="710"/>
                  </a:cubicBezTo>
                  <a:cubicBezTo>
                    <a:pt x="32" y="709"/>
                    <a:pt x="31" y="709"/>
                    <a:pt x="30" y="709"/>
                  </a:cubicBezTo>
                  <a:cubicBezTo>
                    <a:pt x="22" y="708"/>
                    <a:pt x="14" y="704"/>
                    <a:pt x="7" y="700"/>
                  </a:cubicBezTo>
                  <a:cubicBezTo>
                    <a:pt x="6" y="700"/>
                    <a:pt x="6" y="699"/>
                    <a:pt x="5" y="699"/>
                  </a:cubicBezTo>
                  <a:cubicBezTo>
                    <a:pt x="3" y="697"/>
                    <a:pt x="3" y="694"/>
                    <a:pt x="5" y="693"/>
                  </a:cubicBezTo>
                  <a:cubicBezTo>
                    <a:pt x="12" y="689"/>
                    <a:pt x="11" y="684"/>
                    <a:pt x="8" y="678"/>
                  </a:cubicBezTo>
                  <a:cubicBezTo>
                    <a:pt x="7" y="675"/>
                    <a:pt x="6" y="672"/>
                    <a:pt x="6" y="668"/>
                  </a:cubicBezTo>
                  <a:cubicBezTo>
                    <a:pt x="5" y="664"/>
                    <a:pt x="5" y="660"/>
                    <a:pt x="6" y="656"/>
                  </a:cubicBezTo>
                  <a:cubicBezTo>
                    <a:pt x="6" y="651"/>
                    <a:pt x="9" y="648"/>
                    <a:pt x="13" y="647"/>
                  </a:cubicBezTo>
                  <a:cubicBezTo>
                    <a:pt x="14" y="647"/>
                    <a:pt x="15" y="647"/>
                    <a:pt x="16" y="646"/>
                  </a:cubicBezTo>
                  <a:cubicBezTo>
                    <a:pt x="16" y="646"/>
                    <a:pt x="17" y="645"/>
                    <a:pt x="17" y="645"/>
                  </a:cubicBezTo>
                  <a:cubicBezTo>
                    <a:pt x="17" y="643"/>
                    <a:pt x="15" y="642"/>
                    <a:pt x="13" y="642"/>
                  </a:cubicBezTo>
                  <a:cubicBezTo>
                    <a:pt x="11" y="642"/>
                    <a:pt x="8" y="642"/>
                    <a:pt x="6" y="641"/>
                  </a:cubicBezTo>
                  <a:cubicBezTo>
                    <a:pt x="4" y="641"/>
                    <a:pt x="2" y="637"/>
                    <a:pt x="2" y="635"/>
                  </a:cubicBezTo>
                  <a:cubicBezTo>
                    <a:pt x="3" y="631"/>
                    <a:pt x="5" y="628"/>
                    <a:pt x="4" y="623"/>
                  </a:cubicBezTo>
                  <a:cubicBezTo>
                    <a:pt x="3" y="619"/>
                    <a:pt x="4" y="618"/>
                    <a:pt x="6" y="617"/>
                  </a:cubicBezTo>
                  <a:cubicBezTo>
                    <a:pt x="10" y="615"/>
                    <a:pt x="13" y="613"/>
                    <a:pt x="17" y="611"/>
                  </a:cubicBezTo>
                  <a:cubicBezTo>
                    <a:pt x="19" y="609"/>
                    <a:pt x="20" y="606"/>
                    <a:pt x="18" y="604"/>
                  </a:cubicBezTo>
                  <a:cubicBezTo>
                    <a:pt x="17" y="603"/>
                    <a:pt x="15" y="602"/>
                    <a:pt x="14" y="601"/>
                  </a:cubicBezTo>
                  <a:cubicBezTo>
                    <a:pt x="12" y="599"/>
                    <a:pt x="11" y="598"/>
                    <a:pt x="9" y="596"/>
                  </a:cubicBezTo>
                  <a:cubicBezTo>
                    <a:pt x="7" y="594"/>
                    <a:pt x="7" y="590"/>
                    <a:pt x="8" y="589"/>
                  </a:cubicBezTo>
                  <a:cubicBezTo>
                    <a:pt x="10" y="588"/>
                    <a:pt x="11" y="587"/>
                    <a:pt x="12" y="586"/>
                  </a:cubicBezTo>
                  <a:cubicBezTo>
                    <a:pt x="16" y="583"/>
                    <a:pt x="19" y="580"/>
                    <a:pt x="21" y="577"/>
                  </a:cubicBezTo>
                  <a:cubicBezTo>
                    <a:pt x="23" y="573"/>
                    <a:pt x="27" y="571"/>
                    <a:pt x="31" y="571"/>
                  </a:cubicBezTo>
                  <a:cubicBezTo>
                    <a:pt x="35" y="571"/>
                    <a:pt x="38" y="570"/>
                    <a:pt x="41" y="570"/>
                  </a:cubicBezTo>
                  <a:cubicBezTo>
                    <a:pt x="43" y="569"/>
                    <a:pt x="44" y="568"/>
                    <a:pt x="44" y="566"/>
                  </a:cubicBezTo>
                  <a:cubicBezTo>
                    <a:pt x="44" y="565"/>
                    <a:pt x="43" y="563"/>
                    <a:pt x="41" y="563"/>
                  </a:cubicBezTo>
                  <a:cubicBezTo>
                    <a:pt x="32" y="562"/>
                    <a:pt x="24" y="562"/>
                    <a:pt x="16" y="561"/>
                  </a:cubicBezTo>
                  <a:cubicBezTo>
                    <a:pt x="14" y="561"/>
                    <a:pt x="13" y="560"/>
                    <a:pt x="11" y="559"/>
                  </a:cubicBezTo>
                  <a:cubicBezTo>
                    <a:pt x="8" y="557"/>
                    <a:pt x="7" y="553"/>
                    <a:pt x="10" y="551"/>
                  </a:cubicBezTo>
                  <a:cubicBezTo>
                    <a:pt x="14" y="546"/>
                    <a:pt x="16" y="541"/>
                    <a:pt x="12" y="535"/>
                  </a:cubicBezTo>
                  <a:cubicBezTo>
                    <a:pt x="11" y="533"/>
                    <a:pt x="12" y="530"/>
                    <a:pt x="14" y="529"/>
                  </a:cubicBezTo>
                  <a:cubicBezTo>
                    <a:pt x="14" y="528"/>
                    <a:pt x="15" y="527"/>
                    <a:pt x="16" y="527"/>
                  </a:cubicBezTo>
                  <a:cubicBezTo>
                    <a:pt x="19" y="526"/>
                    <a:pt x="22" y="526"/>
                    <a:pt x="26" y="526"/>
                  </a:cubicBezTo>
                  <a:cubicBezTo>
                    <a:pt x="38" y="527"/>
                    <a:pt x="51" y="526"/>
                    <a:pt x="63" y="526"/>
                  </a:cubicBezTo>
                  <a:cubicBezTo>
                    <a:pt x="64" y="526"/>
                    <a:pt x="65" y="525"/>
                    <a:pt x="66" y="525"/>
                  </a:cubicBezTo>
                  <a:cubicBezTo>
                    <a:pt x="66" y="525"/>
                    <a:pt x="67" y="524"/>
                    <a:pt x="68" y="524"/>
                  </a:cubicBezTo>
                  <a:cubicBezTo>
                    <a:pt x="67" y="523"/>
                    <a:pt x="66" y="523"/>
                    <a:pt x="66" y="523"/>
                  </a:cubicBezTo>
                  <a:cubicBezTo>
                    <a:pt x="60" y="521"/>
                    <a:pt x="54" y="522"/>
                    <a:pt x="48" y="522"/>
                  </a:cubicBezTo>
                  <a:cubicBezTo>
                    <a:pt x="46" y="521"/>
                    <a:pt x="43" y="522"/>
                    <a:pt x="41" y="521"/>
                  </a:cubicBezTo>
                  <a:cubicBezTo>
                    <a:pt x="33" y="516"/>
                    <a:pt x="25" y="516"/>
                    <a:pt x="16" y="516"/>
                  </a:cubicBezTo>
                  <a:cubicBezTo>
                    <a:pt x="14" y="516"/>
                    <a:pt x="14" y="514"/>
                    <a:pt x="14" y="513"/>
                  </a:cubicBezTo>
                  <a:cubicBezTo>
                    <a:pt x="14" y="512"/>
                    <a:pt x="15" y="512"/>
                    <a:pt x="16" y="511"/>
                  </a:cubicBezTo>
                  <a:cubicBezTo>
                    <a:pt x="17" y="511"/>
                    <a:pt x="18" y="511"/>
                    <a:pt x="18" y="511"/>
                  </a:cubicBezTo>
                  <a:cubicBezTo>
                    <a:pt x="25" y="511"/>
                    <a:pt x="32" y="511"/>
                    <a:pt x="38" y="508"/>
                  </a:cubicBezTo>
                  <a:cubicBezTo>
                    <a:pt x="46" y="506"/>
                    <a:pt x="54" y="502"/>
                    <a:pt x="62" y="500"/>
                  </a:cubicBezTo>
                  <a:cubicBezTo>
                    <a:pt x="62" y="499"/>
                    <a:pt x="63" y="498"/>
                    <a:pt x="63" y="498"/>
                  </a:cubicBezTo>
                  <a:cubicBezTo>
                    <a:pt x="63" y="497"/>
                    <a:pt x="62" y="497"/>
                    <a:pt x="61" y="496"/>
                  </a:cubicBezTo>
                  <a:cubicBezTo>
                    <a:pt x="59" y="496"/>
                    <a:pt x="56" y="496"/>
                    <a:pt x="54" y="496"/>
                  </a:cubicBezTo>
                  <a:cubicBezTo>
                    <a:pt x="46" y="496"/>
                    <a:pt x="37" y="496"/>
                    <a:pt x="29" y="496"/>
                  </a:cubicBezTo>
                  <a:cubicBezTo>
                    <a:pt x="25" y="495"/>
                    <a:pt x="21" y="493"/>
                    <a:pt x="18" y="490"/>
                  </a:cubicBezTo>
                  <a:cubicBezTo>
                    <a:pt x="16" y="488"/>
                    <a:pt x="16" y="486"/>
                    <a:pt x="17" y="484"/>
                  </a:cubicBezTo>
                  <a:cubicBezTo>
                    <a:pt x="18" y="482"/>
                    <a:pt x="20" y="481"/>
                    <a:pt x="21" y="481"/>
                  </a:cubicBezTo>
                  <a:cubicBezTo>
                    <a:pt x="24" y="479"/>
                    <a:pt x="24" y="477"/>
                    <a:pt x="22" y="475"/>
                  </a:cubicBezTo>
                  <a:cubicBezTo>
                    <a:pt x="19" y="470"/>
                    <a:pt x="13" y="468"/>
                    <a:pt x="9" y="464"/>
                  </a:cubicBezTo>
                  <a:cubicBezTo>
                    <a:pt x="7" y="463"/>
                    <a:pt x="6" y="462"/>
                    <a:pt x="7" y="460"/>
                  </a:cubicBezTo>
                  <a:cubicBezTo>
                    <a:pt x="7" y="459"/>
                    <a:pt x="7" y="458"/>
                    <a:pt x="8" y="457"/>
                  </a:cubicBezTo>
                  <a:cubicBezTo>
                    <a:pt x="8" y="456"/>
                    <a:pt x="9" y="455"/>
                    <a:pt x="10" y="453"/>
                  </a:cubicBezTo>
                  <a:cubicBezTo>
                    <a:pt x="13" y="447"/>
                    <a:pt x="16" y="447"/>
                    <a:pt x="20" y="448"/>
                  </a:cubicBezTo>
                  <a:cubicBezTo>
                    <a:pt x="24" y="449"/>
                    <a:pt x="28" y="449"/>
                    <a:pt x="32" y="448"/>
                  </a:cubicBezTo>
                  <a:cubicBezTo>
                    <a:pt x="35" y="446"/>
                    <a:pt x="38" y="445"/>
                    <a:pt x="41" y="444"/>
                  </a:cubicBezTo>
                  <a:cubicBezTo>
                    <a:pt x="46" y="441"/>
                    <a:pt x="50" y="440"/>
                    <a:pt x="56" y="440"/>
                  </a:cubicBezTo>
                  <a:cubicBezTo>
                    <a:pt x="73" y="441"/>
                    <a:pt x="91" y="441"/>
                    <a:pt x="108" y="440"/>
                  </a:cubicBezTo>
                  <a:cubicBezTo>
                    <a:pt x="113" y="440"/>
                    <a:pt x="115" y="438"/>
                    <a:pt x="113" y="434"/>
                  </a:cubicBezTo>
                  <a:cubicBezTo>
                    <a:pt x="111" y="429"/>
                    <a:pt x="112" y="425"/>
                    <a:pt x="114" y="420"/>
                  </a:cubicBezTo>
                  <a:cubicBezTo>
                    <a:pt x="115" y="417"/>
                    <a:pt x="114" y="415"/>
                    <a:pt x="112" y="413"/>
                  </a:cubicBezTo>
                  <a:cubicBezTo>
                    <a:pt x="109" y="410"/>
                    <a:pt x="106" y="408"/>
                    <a:pt x="103" y="404"/>
                  </a:cubicBezTo>
                  <a:cubicBezTo>
                    <a:pt x="102" y="402"/>
                    <a:pt x="102" y="399"/>
                    <a:pt x="103" y="397"/>
                  </a:cubicBezTo>
                  <a:cubicBezTo>
                    <a:pt x="105" y="394"/>
                    <a:pt x="108" y="392"/>
                    <a:pt x="110" y="390"/>
                  </a:cubicBezTo>
                  <a:cubicBezTo>
                    <a:pt x="115" y="385"/>
                    <a:pt x="117" y="380"/>
                    <a:pt x="117" y="374"/>
                  </a:cubicBezTo>
                  <a:cubicBezTo>
                    <a:pt x="117" y="372"/>
                    <a:pt x="117" y="369"/>
                    <a:pt x="117" y="367"/>
                  </a:cubicBezTo>
                  <a:cubicBezTo>
                    <a:pt x="117" y="362"/>
                    <a:pt x="116" y="358"/>
                    <a:pt x="113" y="355"/>
                  </a:cubicBezTo>
                  <a:cubicBezTo>
                    <a:pt x="112" y="353"/>
                    <a:pt x="110" y="351"/>
                    <a:pt x="109" y="349"/>
                  </a:cubicBezTo>
                  <a:cubicBezTo>
                    <a:pt x="107" y="347"/>
                    <a:pt x="107" y="344"/>
                    <a:pt x="107" y="342"/>
                  </a:cubicBezTo>
                  <a:cubicBezTo>
                    <a:pt x="107" y="336"/>
                    <a:pt x="108" y="332"/>
                    <a:pt x="110" y="327"/>
                  </a:cubicBezTo>
                  <a:cubicBezTo>
                    <a:pt x="112" y="324"/>
                    <a:pt x="114" y="321"/>
                    <a:pt x="115" y="318"/>
                  </a:cubicBezTo>
                  <a:cubicBezTo>
                    <a:pt x="116" y="316"/>
                    <a:pt x="116" y="313"/>
                    <a:pt x="115" y="311"/>
                  </a:cubicBezTo>
                  <a:cubicBezTo>
                    <a:pt x="114" y="309"/>
                    <a:pt x="113" y="308"/>
                    <a:pt x="113" y="306"/>
                  </a:cubicBezTo>
                  <a:cubicBezTo>
                    <a:pt x="112" y="305"/>
                    <a:pt x="111" y="303"/>
                    <a:pt x="111" y="302"/>
                  </a:cubicBezTo>
                  <a:cubicBezTo>
                    <a:pt x="112" y="296"/>
                    <a:pt x="111" y="290"/>
                    <a:pt x="114" y="284"/>
                  </a:cubicBezTo>
                  <a:cubicBezTo>
                    <a:pt x="116" y="281"/>
                    <a:pt x="117" y="277"/>
                    <a:pt x="116" y="272"/>
                  </a:cubicBezTo>
                  <a:cubicBezTo>
                    <a:pt x="115" y="264"/>
                    <a:pt x="116" y="256"/>
                    <a:pt x="118" y="247"/>
                  </a:cubicBezTo>
                  <a:cubicBezTo>
                    <a:pt x="119" y="244"/>
                    <a:pt x="119" y="241"/>
                    <a:pt x="118" y="237"/>
                  </a:cubicBezTo>
                  <a:cubicBezTo>
                    <a:pt x="117" y="232"/>
                    <a:pt x="115" y="226"/>
                    <a:pt x="113" y="221"/>
                  </a:cubicBezTo>
                  <a:cubicBezTo>
                    <a:pt x="112" y="219"/>
                    <a:pt x="112" y="217"/>
                    <a:pt x="113" y="216"/>
                  </a:cubicBezTo>
                  <a:cubicBezTo>
                    <a:pt x="115" y="211"/>
                    <a:pt x="117" y="205"/>
                    <a:pt x="117" y="199"/>
                  </a:cubicBezTo>
                  <a:cubicBezTo>
                    <a:pt x="117" y="195"/>
                    <a:pt x="119" y="191"/>
                    <a:pt x="121" y="187"/>
                  </a:cubicBezTo>
                  <a:cubicBezTo>
                    <a:pt x="124" y="184"/>
                    <a:pt x="125" y="180"/>
                    <a:pt x="125" y="176"/>
                  </a:cubicBezTo>
                  <a:cubicBezTo>
                    <a:pt x="126" y="168"/>
                    <a:pt x="127" y="161"/>
                    <a:pt x="127" y="153"/>
                  </a:cubicBezTo>
                  <a:cubicBezTo>
                    <a:pt x="127" y="147"/>
                    <a:pt x="127" y="142"/>
                    <a:pt x="130" y="136"/>
                  </a:cubicBezTo>
                  <a:cubicBezTo>
                    <a:pt x="131" y="136"/>
                    <a:pt x="131" y="135"/>
                    <a:pt x="131" y="134"/>
                  </a:cubicBezTo>
                  <a:cubicBezTo>
                    <a:pt x="132" y="128"/>
                    <a:pt x="132" y="122"/>
                    <a:pt x="134" y="117"/>
                  </a:cubicBezTo>
                  <a:cubicBezTo>
                    <a:pt x="134" y="115"/>
                    <a:pt x="134" y="113"/>
                    <a:pt x="133" y="112"/>
                  </a:cubicBezTo>
                  <a:cubicBezTo>
                    <a:pt x="133" y="110"/>
                    <a:pt x="133" y="108"/>
                    <a:pt x="133" y="107"/>
                  </a:cubicBezTo>
                  <a:cubicBezTo>
                    <a:pt x="136" y="101"/>
                    <a:pt x="137" y="94"/>
                    <a:pt x="136" y="87"/>
                  </a:cubicBezTo>
                  <a:cubicBezTo>
                    <a:pt x="136" y="82"/>
                    <a:pt x="136" y="77"/>
                    <a:pt x="139" y="73"/>
                  </a:cubicBezTo>
                  <a:cubicBezTo>
                    <a:pt x="140" y="70"/>
                    <a:pt x="141" y="68"/>
                    <a:pt x="141" y="65"/>
                  </a:cubicBezTo>
                  <a:cubicBezTo>
                    <a:pt x="141" y="61"/>
                    <a:pt x="141" y="57"/>
                    <a:pt x="142" y="53"/>
                  </a:cubicBezTo>
                  <a:cubicBezTo>
                    <a:pt x="143" y="50"/>
                    <a:pt x="145" y="47"/>
                    <a:pt x="148" y="45"/>
                  </a:cubicBezTo>
                  <a:cubicBezTo>
                    <a:pt x="153" y="42"/>
                    <a:pt x="159" y="38"/>
                    <a:pt x="166" y="38"/>
                  </a:cubicBezTo>
                  <a:cubicBezTo>
                    <a:pt x="169" y="37"/>
                    <a:pt x="171" y="36"/>
                    <a:pt x="173" y="35"/>
                  </a:cubicBezTo>
                  <a:cubicBezTo>
                    <a:pt x="176" y="34"/>
                    <a:pt x="180" y="33"/>
                    <a:pt x="183" y="33"/>
                  </a:cubicBezTo>
                  <a:cubicBezTo>
                    <a:pt x="189" y="33"/>
                    <a:pt x="195" y="32"/>
                    <a:pt x="201" y="32"/>
                  </a:cubicBezTo>
                  <a:cubicBezTo>
                    <a:pt x="204" y="32"/>
                    <a:pt x="207" y="32"/>
                    <a:pt x="211" y="31"/>
                  </a:cubicBezTo>
                  <a:cubicBezTo>
                    <a:pt x="220" y="28"/>
                    <a:pt x="229" y="28"/>
                    <a:pt x="238" y="28"/>
                  </a:cubicBezTo>
                  <a:cubicBezTo>
                    <a:pt x="262" y="28"/>
                    <a:pt x="287" y="28"/>
                    <a:pt x="311" y="28"/>
                  </a:cubicBezTo>
                  <a:cubicBezTo>
                    <a:pt x="333" y="27"/>
                    <a:pt x="354" y="27"/>
                    <a:pt x="376" y="28"/>
                  </a:cubicBezTo>
                  <a:cubicBezTo>
                    <a:pt x="383" y="28"/>
                    <a:pt x="390" y="27"/>
                    <a:pt x="396" y="25"/>
                  </a:cubicBezTo>
                  <a:cubicBezTo>
                    <a:pt x="399" y="24"/>
                    <a:pt x="403" y="24"/>
                    <a:pt x="406" y="25"/>
                  </a:cubicBezTo>
                  <a:cubicBezTo>
                    <a:pt x="408" y="25"/>
                    <a:pt x="409" y="26"/>
                    <a:pt x="411" y="26"/>
                  </a:cubicBezTo>
                  <a:cubicBezTo>
                    <a:pt x="415" y="27"/>
                    <a:pt x="419" y="27"/>
                    <a:pt x="423" y="26"/>
                  </a:cubicBezTo>
                  <a:cubicBezTo>
                    <a:pt x="426" y="25"/>
                    <a:pt x="430" y="24"/>
                    <a:pt x="433" y="24"/>
                  </a:cubicBezTo>
                  <a:cubicBezTo>
                    <a:pt x="454" y="24"/>
                    <a:pt x="475" y="22"/>
                    <a:pt x="496" y="23"/>
                  </a:cubicBezTo>
                  <a:cubicBezTo>
                    <a:pt x="511" y="23"/>
                    <a:pt x="526" y="22"/>
                    <a:pt x="541" y="22"/>
                  </a:cubicBezTo>
                  <a:cubicBezTo>
                    <a:pt x="546" y="22"/>
                    <a:pt x="551" y="21"/>
                    <a:pt x="556" y="20"/>
                  </a:cubicBezTo>
                  <a:cubicBezTo>
                    <a:pt x="558" y="19"/>
                    <a:pt x="561" y="19"/>
                    <a:pt x="563" y="19"/>
                  </a:cubicBezTo>
                  <a:cubicBezTo>
                    <a:pt x="579" y="18"/>
                    <a:pt x="595" y="18"/>
                    <a:pt x="611" y="17"/>
                  </a:cubicBezTo>
                  <a:cubicBezTo>
                    <a:pt x="614" y="17"/>
                    <a:pt x="618" y="17"/>
                    <a:pt x="621" y="15"/>
                  </a:cubicBezTo>
                  <a:cubicBezTo>
                    <a:pt x="623" y="14"/>
                    <a:pt x="626" y="14"/>
                    <a:pt x="628" y="15"/>
                  </a:cubicBezTo>
                  <a:cubicBezTo>
                    <a:pt x="632" y="16"/>
                    <a:pt x="636" y="17"/>
                    <a:pt x="641" y="15"/>
                  </a:cubicBezTo>
                  <a:cubicBezTo>
                    <a:pt x="646" y="13"/>
                    <a:pt x="652" y="13"/>
                    <a:pt x="658" y="13"/>
                  </a:cubicBezTo>
                  <a:cubicBezTo>
                    <a:pt x="665" y="12"/>
                    <a:pt x="671" y="12"/>
                    <a:pt x="678" y="12"/>
                  </a:cubicBezTo>
                  <a:cubicBezTo>
                    <a:pt x="685" y="12"/>
                    <a:pt x="691" y="12"/>
                    <a:pt x="698" y="10"/>
                  </a:cubicBezTo>
                  <a:cubicBezTo>
                    <a:pt x="704" y="8"/>
                    <a:pt x="711" y="8"/>
                    <a:pt x="718" y="10"/>
                  </a:cubicBezTo>
                  <a:cubicBezTo>
                    <a:pt x="726" y="12"/>
                    <a:pt x="734" y="13"/>
                    <a:pt x="742" y="16"/>
                  </a:cubicBezTo>
                  <a:cubicBezTo>
                    <a:pt x="744" y="17"/>
                    <a:pt x="747" y="17"/>
                    <a:pt x="749" y="15"/>
                  </a:cubicBezTo>
                  <a:cubicBezTo>
                    <a:pt x="753" y="14"/>
                    <a:pt x="757" y="13"/>
                    <a:pt x="761" y="13"/>
                  </a:cubicBezTo>
                  <a:cubicBezTo>
                    <a:pt x="767" y="12"/>
                    <a:pt x="773" y="12"/>
                    <a:pt x="779" y="10"/>
                  </a:cubicBezTo>
                  <a:cubicBezTo>
                    <a:pt x="781" y="9"/>
                    <a:pt x="784" y="9"/>
                    <a:pt x="786" y="8"/>
                  </a:cubicBezTo>
                  <a:cubicBezTo>
                    <a:pt x="790" y="8"/>
                    <a:pt x="840" y="8"/>
                    <a:pt x="844" y="9"/>
                  </a:cubicBezTo>
                  <a:cubicBezTo>
                    <a:pt x="846" y="9"/>
                    <a:pt x="849" y="10"/>
                    <a:pt x="851" y="10"/>
                  </a:cubicBezTo>
                  <a:cubicBezTo>
                    <a:pt x="853" y="11"/>
                    <a:pt x="854" y="11"/>
                    <a:pt x="856" y="10"/>
                  </a:cubicBezTo>
                  <a:cubicBezTo>
                    <a:pt x="858" y="10"/>
                    <a:pt x="859" y="9"/>
                    <a:pt x="861" y="9"/>
                  </a:cubicBezTo>
                  <a:cubicBezTo>
                    <a:pt x="866" y="8"/>
                    <a:pt x="871" y="8"/>
                    <a:pt x="876" y="10"/>
                  </a:cubicBezTo>
                  <a:cubicBezTo>
                    <a:pt x="877" y="11"/>
                    <a:pt x="879" y="11"/>
                    <a:pt x="881" y="10"/>
                  </a:cubicBezTo>
                  <a:cubicBezTo>
                    <a:pt x="890" y="7"/>
                    <a:pt x="899" y="7"/>
                    <a:pt x="908" y="11"/>
                  </a:cubicBezTo>
                  <a:cubicBezTo>
                    <a:pt x="910" y="12"/>
                    <a:pt x="912" y="12"/>
                    <a:pt x="915" y="11"/>
                  </a:cubicBezTo>
                  <a:cubicBezTo>
                    <a:pt x="917" y="10"/>
                    <a:pt x="920" y="10"/>
                    <a:pt x="922" y="11"/>
                  </a:cubicBezTo>
                  <a:cubicBezTo>
                    <a:pt x="926" y="12"/>
                    <a:pt x="931" y="12"/>
                    <a:pt x="935" y="11"/>
                  </a:cubicBezTo>
                  <a:cubicBezTo>
                    <a:pt x="942" y="9"/>
                    <a:pt x="949" y="8"/>
                    <a:pt x="957" y="8"/>
                  </a:cubicBezTo>
                  <a:cubicBezTo>
                    <a:pt x="968" y="8"/>
                    <a:pt x="979" y="8"/>
                    <a:pt x="990" y="8"/>
                  </a:cubicBezTo>
                  <a:cubicBezTo>
                    <a:pt x="995" y="7"/>
                    <a:pt x="1000" y="6"/>
                    <a:pt x="1004" y="5"/>
                  </a:cubicBezTo>
                  <a:cubicBezTo>
                    <a:pt x="1008" y="3"/>
                    <a:pt x="1011" y="3"/>
                    <a:pt x="1014" y="4"/>
                  </a:cubicBezTo>
                  <a:cubicBezTo>
                    <a:pt x="1016" y="5"/>
                    <a:pt x="1017" y="5"/>
                    <a:pt x="1019" y="6"/>
                  </a:cubicBezTo>
                  <a:cubicBezTo>
                    <a:pt x="1021" y="6"/>
                    <a:pt x="1024" y="7"/>
                    <a:pt x="1026" y="6"/>
                  </a:cubicBezTo>
                  <a:cubicBezTo>
                    <a:pt x="1033" y="2"/>
                    <a:pt x="1039" y="2"/>
                    <a:pt x="1046" y="4"/>
                  </a:cubicBezTo>
                  <a:cubicBezTo>
                    <a:pt x="1051" y="5"/>
                    <a:pt x="1056" y="6"/>
                    <a:pt x="1061" y="4"/>
                  </a:cubicBezTo>
                  <a:cubicBezTo>
                    <a:pt x="1062" y="4"/>
                    <a:pt x="1064" y="4"/>
                    <a:pt x="1066" y="5"/>
                  </a:cubicBezTo>
                  <a:cubicBezTo>
                    <a:pt x="1070" y="6"/>
                    <a:pt x="1074" y="6"/>
                    <a:pt x="1078" y="5"/>
                  </a:cubicBezTo>
                  <a:cubicBezTo>
                    <a:pt x="1088" y="3"/>
                    <a:pt x="1098" y="2"/>
                    <a:pt x="1108" y="3"/>
                  </a:cubicBezTo>
                  <a:cubicBezTo>
                    <a:pt x="1111" y="3"/>
                    <a:pt x="1115" y="4"/>
                    <a:pt x="1118" y="3"/>
                  </a:cubicBezTo>
                  <a:cubicBezTo>
                    <a:pt x="1134" y="1"/>
                    <a:pt x="1150" y="3"/>
                    <a:pt x="1166" y="3"/>
                  </a:cubicBezTo>
                  <a:cubicBezTo>
                    <a:pt x="1177" y="4"/>
                    <a:pt x="1187" y="3"/>
                    <a:pt x="1198" y="3"/>
                  </a:cubicBezTo>
                  <a:cubicBezTo>
                    <a:pt x="1204" y="2"/>
                    <a:pt x="1210" y="3"/>
                    <a:pt x="1215" y="6"/>
                  </a:cubicBezTo>
                  <a:cubicBezTo>
                    <a:pt x="1217" y="7"/>
                    <a:pt x="1219" y="7"/>
                    <a:pt x="1220" y="6"/>
                  </a:cubicBezTo>
                  <a:cubicBezTo>
                    <a:pt x="1226" y="4"/>
                    <a:pt x="1231" y="3"/>
                    <a:pt x="1237" y="3"/>
                  </a:cubicBezTo>
                  <a:cubicBezTo>
                    <a:pt x="1247" y="3"/>
                    <a:pt x="1256" y="2"/>
                    <a:pt x="1265" y="2"/>
                  </a:cubicBezTo>
                  <a:cubicBezTo>
                    <a:pt x="1276" y="2"/>
                    <a:pt x="1287" y="3"/>
                    <a:pt x="1298" y="4"/>
                  </a:cubicBezTo>
                  <a:cubicBezTo>
                    <a:pt x="1300" y="4"/>
                    <a:pt x="1303" y="5"/>
                    <a:pt x="1305" y="6"/>
                  </a:cubicBezTo>
                  <a:cubicBezTo>
                    <a:pt x="1307" y="7"/>
                    <a:pt x="1310" y="7"/>
                    <a:pt x="1312" y="6"/>
                  </a:cubicBezTo>
                  <a:cubicBezTo>
                    <a:pt x="1317" y="4"/>
                    <a:pt x="1322" y="4"/>
                    <a:pt x="1327" y="3"/>
                  </a:cubicBezTo>
                  <a:cubicBezTo>
                    <a:pt x="1340" y="3"/>
                    <a:pt x="1352" y="4"/>
                    <a:pt x="1365" y="4"/>
                  </a:cubicBezTo>
                  <a:cubicBezTo>
                    <a:pt x="1367" y="4"/>
                    <a:pt x="1370" y="4"/>
                    <a:pt x="1372" y="5"/>
                  </a:cubicBezTo>
                  <a:cubicBezTo>
                    <a:pt x="1379" y="7"/>
                    <a:pt x="1385" y="8"/>
                    <a:pt x="1392" y="5"/>
                  </a:cubicBezTo>
                  <a:cubicBezTo>
                    <a:pt x="1397" y="3"/>
                    <a:pt x="1403" y="3"/>
                    <a:pt x="1409" y="5"/>
                  </a:cubicBezTo>
                  <a:cubicBezTo>
                    <a:pt x="1410" y="5"/>
                    <a:pt x="1412" y="6"/>
                    <a:pt x="1414" y="6"/>
                  </a:cubicBezTo>
                  <a:cubicBezTo>
                    <a:pt x="1415" y="7"/>
                    <a:pt x="1417" y="7"/>
                    <a:pt x="1418" y="7"/>
                  </a:cubicBezTo>
                  <a:cubicBezTo>
                    <a:pt x="1421" y="7"/>
                    <a:pt x="1424" y="8"/>
                    <a:pt x="1426" y="7"/>
                  </a:cubicBezTo>
                  <a:cubicBezTo>
                    <a:pt x="1431" y="5"/>
                    <a:pt x="1437" y="3"/>
                    <a:pt x="1443" y="4"/>
                  </a:cubicBezTo>
                  <a:cubicBezTo>
                    <a:pt x="1449" y="4"/>
                    <a:pt x="1455" y="3"/>
                    <a:pt x="1461" y="3"/>
                  </a:cubicBezTo>
                  <a:cubicBezTo>
                    <a:pt x="1474" y="2"/>
                    <a:pt x="1487" y="2"/>
                    <a:pt x="1501" y="3"/>
                  </a:cubicBezTo>
                  <a:cubicBezTo>
                    <a:pt x="1504" y="4"/>
                    <a:pt x="1507" y="4"/>
                    <a:pt x="1511" y="5"/>
                  </a:cubicBezTo>
                  <a:cubicBezTo>
                    <a:pt x="1512" y="5"/>
                    <a:pt x="1514" y="6"/>
                    <a:pt x="1516" y="5"/>
                  </a:cubicBezTo>
                  <a:cubicBezTo>
                    <a:pt x="1522" y="2"/>
                    <a:pt x="1529" y="3"/>
                    <a:pt x="1535" y="1"/>
                  </a:cubicBezTo>
                  <a:cubicBezTo>
                    <a:pt x="1537" y="0"/>
                    <a:pt x="1538" y="0"/>
                    <a:pt x="1540" y="1"/>
                  </a:cubicBezTo>
                  <a:cubicBezTo>
                    <a:pt x="1551" y="3"/>
                    <a:pt x="1562" y="3"/>
                    <a:pt x="1573" y="3"/>
                  </a:cubicBezTo>
                  <a:cubicBezTo>
                    <a:pt x="1588" y="1"/>
                    <a:pt x="1603" y="2"/>
                    <a:pt x="1618" y="2"/>
                  </a:cubicBezTo>
                  <a:cubicBezTo>
                    <a:pt x="1622" y="3"/>
                    <a:pt x="1626" y="3"/>
                    <a:pt x="1630" y="5"/>
                  </a:cubicBezTo>
                  <a:cubicBezTo>
                    <a:pt x="1633" y="6"/>
                    <a:pt x="1635" y="5"/>
                    <a:pt x="1637" y="5"/>
                  </a:cubicBezTo>
                  <a:cubicBezTo>
                    <a:pt x="1640" y="4"/>
                    <a:pt x="1642" y="3"/>
                    <a:pt x="1645" y="3"/>
                  </a:cubicBezTo>
                  <a:cubicBezTo>
                    <a:pt x="1657" y="4"/>
                    <a:pt x="1670" y="3"/>
                    <a:pt x="1682" y="3"/>
                  </a:cubicBezTo>
                  <a:cubicBezTo>
                    <a:pt x="1686" y="3"/>
                    <a:pt x="1689" y="3"/>
                    <a:pt x="1693" y="3"/>
                  </a:cubicBezTo>
                  <a:cubicBezTo>
                    <a:pt x="1699" y="4"/>
                    <a:pt x="1706" y="3"/>
                    <a:pt x="1713" y="4"/>
                  </a:cubicBezTo>
                  <a:cubicBezTo>
                    <a:pt x="1714" y="4"/>
                    <a:pt x="1716" y="5"/>
                    <a:pt x="1717" y="5"/>
                  </a:cubicBezTo>
                  <a:cubicBezTo>
                    <a:pt x="1719" y="6"/>
                    <a:pt x="1721" y="5"/>
                    <a:pt x="1722" y="5"/>
                  </a:cubicBezTo>
                  <a:cubicBezTo>
                    <a:pt x="1726" y="3"/>
                    <a:pt x="1730" y="2"/>
                    <a:pt x="1734" y="2"/>
                  </a:cubicBezTo>
                  <a:cubicBezTo>
                    <a:pt x="1770" y="3"/>
                    <a:pt x="1807" y="2"/>
                    <a:pt x="1843" y="3"/>
                  </a:cubicBezTo>
                  <a:cubicBezTo>
                    <a:pt x="1850" y="4"/>
                    <a:pt x="1858" y="3"/>
                    <a:pt x="1865" y="3"/>
                  </a:cubicBezTo>
                  <a:cubicBezTo>
                    <a:pt x="1869" y="3"/>
                    <a:pt x="1874" y="4"/>
                    <a:pt x="1878" y="5"/>
                  </a:cubicBezTo>
                  <a:cubicBezTo>
                    <a:pt x="1880" y="6"/>
                    <a:pt x="1883" y="5"/>
                    <a:pt x="1885" y="5"/>
                  </a:cubicBezTo>
                  <a:cubicBezTo>
                    <a:pt x="1887" y="4"/>
                    <a:pt x="1888" y="4"/>
                    <a:pt x="1890" y="5"/>
                  </a:cubicBezTo>
                  <a:cubicBezTo>
                    <a:pt x="1896" y="7"/>
                    <a:pt x="1903" y="7"/>
                    <a:pt x="1910" y="7"/>
                  </a:cubicBezTo>
                  <a:cubicBezTo>
                    <a:pt x="1927" y="7"/>
                    <a:pt x="1943" y="7"/>
                    <a:pt x="1960" y="8"/>
                  </a:cubicBezTo>
                  <a:cubicBezTo>
                    <a:pt x="1966" y="8"/>
                    <a:pt x="1972" y="8"/>
                    <a:pt x="1977" y="10"/>
                  </a:cubicBezTo>
                  <a:cubicBezTo>
                    <a:pt x="1979" y="11"/>
                    <a:pt x="1981" y="12"/>
                    <a:pt x="1982" y="11"/>
                  </a:cubicBezTo>
                  <a:cubicBezTo>
                    <a:pt x="1988" y="9"/>
                    <a:pt x="1993" y="8"/>
                    <a:pt x="1999" y="8"/>
                  </a:cubicBezTo>
                  <a:cubicBezTo>
                    <a:pt x="2005" y="9"/>
                    <a:pt x="2011" y="9"/>
                    <a:pt x="2017" y="9"/>
                  </a:cubicBezTo>
                  <a:cubicBezTo>
                    <a:pt x="2021" y="9"/>
                    <a:pt x="2025" y="9"/>
                    <a:pt x="2029" y="11"/>
                  </a:cubicBezTo>
                  <a:cubicBezTo>
                    <a:pt x="2031" y="11"/>
                    <a:pt x="2033" y="12"/>
                    <a:pt x="2034" y="12"/>
                  </a:cubicBezTo>
                  <a:cubicBezTo>
                    <a:pt x="2039" y="13"/>
                    <a:pt x="2044" y="13"/>
                    <a:pt x="2049" y="10"/>
                  </a:cubicBezTo>
                  <a:cubicBezTo>
                    <a:pt x="2052" y="9"/>
                    <a:pt x="2055" y="9"/>
                    <a:pt x="2059" y="10"/>
                  </a:cubicBezTo>
                  <a:cubicBezTo>
                    <a:pt x="2062" y="12"/>
                    <a:pt x="2065" y="13"/>
                    <a:pt x="2068" y="13"/>
                  </a:cubicBezTo>
                  <a:cubicBezTo>
                    <a:pt x="2078" y="13"/>
                    <a:pt x="2087" y="13"/>
                    <a:pt x="2096" y="13"/>
                  </a:cubicBezTo>
                  <a:cubicBezTo>
                    <a:pt x="2102" y="13"/>
                    <a:pt x="2108" y="13"/>
                    <a:pt x="2113" y="15"/>
                  </a:cubicBezTo>
                  <a:cubicBezTo>
                    <a:pt x="2116" y="16"/>
                    <a:pt x="2118" y="14"/>
                    <a:pt x="2120" y="12"/>
                  </a:cubicBezTo>
                  <a:cubicBezTo>
                    <a:pt x="2121" y="11"/>
                    <a:pt x="2122" y="10"/>
                    <a:pt x="2124" y="11"/>
                  </a:cubicBezTo>
                  <a:cubicBezTo>
                    <a:pt x="2128" y="12"/>
                    <a:pt x="2132" y="13"/>
                    <a:pt x="2136" y="13"/>
                  </a:cubicBezTo>
                  <a:cubicBezTo>
                    <a:pt x="2153" y="13"/>
                    <a:pt x="2170" y="13"/>
                    <a:pt x="2187" y="13"/>
                  </a:cubicBezTo>
                  <a:cubicBezTo>
                    <a:pt x="2193" y="13"/>
                    <a:pt x="2200" y="14"/>
                    <a:pt x="2206" y="16"/>
                  </a:cubicBezTo>
                  <a:cubicBezTo>
                    <a:pt x="2212" y="18"/>
                    <a:pt x="2218" y="17"/>
                    <a:pt x="2224" y="18"/>
                  </a:cubicBezTo>
                  <a:cubicBezTo>
                    <a:pt x="2228" y="18"/>
                    <a:pt x="2232" y="19"/>
                    <a:pt x="2236" y="19"/>
                  </a:cubicBezTo>
                  <a:cubicBezTo>
                    <a:pt x="2243" y="23"/>
                    <a:pt x="2251" y="23"/>
                    <a:pt x="2258" y="23"/>
                  </a:cubicBezTo>
                  <a:cubicBezTo>
                    <a:pt x="2265" y="23"/>
                    <a:pt x="2272" y="23"/>
                    <a:pt x="2278" y="27"/>
                  </a:cubicBezTo>
                  <a:cubicBezTo>
                    <a:pt x="2279" y="27"/>
                    <a:pt x="2281" y="27"/>
                    <a:pt x="2283" y="28"/>
                  </a:cubicBezTo>
                  <a:cubicBezTo>
                    <a:pt x="2285" y="28"/>
                    <a:pt x="2286" y="28"/>
                    <a:pt x="2288" y="28"/>
                  </a:cubicBezTo>
                  <a:cubicBezTo>
                    <a:pt x="2306" y="27"/>
                    <a:pt x="2325" y="28"/>
                    <a:pt x="2343" y="29"/>
                  </a:cubicBezTo>
                  <a:cubicBezTo>
                    <a:pt x="2349" y="29"/>
                    <a:pt x="2355" y="30"/>
                    <a:pt x="2360" y="34"/>
                  </a:cubicBezTo>
                  <a:cubicBezTo>
                    <a:pt x="2363" y="36"/>
                    <a:pt x="2366" y="36"/>
                    <a:pt x="2369" y="34"/>
                  </a:cubicBezTo>
                  <a:cubicBezTo>
                    <a:pt x="2372" y="33"/>
                    <a:pt x="2376" y="33"/>
                    <a:pt x="2379" y="35"/>
                  </a:cubicBezTo>
                  <a:cubicBezTo>
                    <a:pt x="2383" y="37"/>
                    <a:pt x="2388" y="38"/>
                    <a:pt x="2393" y="38"/>
                  </a:cubicBezTo>
                  <a:cubicBezTo>
                    <a:pt x="2397" y="38"/>
                    <a:pt x="2402" y="38"/>
                    <a:pt x="2406" y="38"/>
                  </a:cubicBezTo>
                  <a:cubicBezTo>
                    <a:pt x="2409" y="39"/>
                    <a:pt x="2412" y="39"/>
                    <a:pt x="2416" y="40"/>
                  </a:cubicBezTo>
                  <a:cubicBezTo>
                    <a:pt x="2418" y="41"/>
                    <a:pt x="2421" y="40"/>
                    <a:pt x="2423" y="40"/>
                  </a:cubicBezTo>
                  <a:cubicBezTo>
                    <a:pt x="2425" y="40"/>
                    <a:pt x="2427" y="40"/>
                    <a:pt x="2428" y="40"/>
                  </a:cubicBezTo>
                  <a:cubicBezTo>
                    <a:pt x="2434" y="42"/>
                    <a:pt x="2441" y="42"/>
                    <a:pt x="2448" y="43"/>
                  </a:cubicBezTo>
                  <a:cubicBezTo>
                    <a:pt x="2465" y="43"/>
                    <a:pt x="2481" y="43"/>
                    <a:pt x="2498" y="44"/>
                  </a:cubicBezTo>
                  <a:cubicBezTo>
                    <a:pt x="2500" y="44"/>
                    <a:pt x="2501" y="45"/>
                    <a:pt x="2503" y="45"/>
                  </a:cubicBezTo>
                  <a:cubicBezTo>
                    <a:pt x="2505" y="46"/>
                    <a:pt x="2506" y="47"/>
                    <a:pt x="2505" y="49"/>
                  </a:cubicBezTo>
                  <a:cubicBezTo>
                    <a:pt x="2505" y="51"/>
                    <a:pt x="2503" y="52"/>
                    <a:pt x="2502" y="52"/>
                  </a:cubicBezTo>
                  <a:cubicBezTo>
                    <a:pt x="2495" y="53"/>
                    <a:pt x="2489" y="54"/>
                    <a:pt x="2482" y="57"/>
                  </a:cubicBezTo>
                  <a:cubicBezTo>
                    <a:pt x="2481" y="57"/>
                    <a:pt x="2479" y="57"/>
                    <a:pt x="2477" y="56"/>
                  </a:cubicBezTo>
                  <a:cubicBezTo>
                    <a:pt x="2473" y="54"/>
                    <a:pt x="2468" y="54"/>
                    <a:pt x="2463" y="56"/>
                  </a:cubicBezTo>
                  <a:cubicBezTo>
                    <a:pt x="2458" y="57"/>
                    <a:pt x="2453" y="58"/>
                    <a:pt x="2448" y="59"/>
                  </a:cubicBezTo>
                  <a:cubicBezTo>
                    <a:pt x="2446" y="59"/>
                    <a:pt x="2445" y="60"/>
                    <a:pt x="2445" y="61"/>
                  </a:cubicBezTo>
                  <a:cubicBezTo>
                    <a:pt x="2445" y="61"/>
                    <a:pt x="2446" y="62"/>
                    <a:pt x="2447" y="62"/>
                  </a:cubicBezTo>
                  <a:cubicBezTo>
                    <a:pt x="2459" y="63"/>
                    <a:pt x="2472" y="63"/>
                    <a:pt x="2485" y="63"/>
                  </a:cubicBezTo>
                  <a:cubicBezTo>
                    <a:pt x="2493" y="63"/>
                    <a:pt x="2501" y="63"/>
                    <a:pt x="2510" y="64"/>
                  </a:cubicBezTo>
                  <a:cubicBezTo>
                    <a:pt x="2516" y="64"/>
                    <a:pt x="2523" y="64"/>
                    <a:pt x="2529" y="67"/>
                  </a:cubicBezTo>
                  <a:cubicBezTo>
                    <a:pt x="2531" y="67"/>
                    <a:pt x="2533" y="67"/>
                    <a:pt x="2534" y="67"/>
                  </a:cubicBezTo>
                  <a:cubicBezTo>
                    <a:pt x="2545" y="63"/>
                    <a:pt x="2556" y="64"/>
                    <a:pt x="2567" y="65"/>
                  </a:cubicBezTo>
                  <a:cubicBezTo>
                    <a:pt x="2568" y="65"/>
                    <a:pt x="2570" y="65"/>
                    <a:pt x="2571" y="66"/>
                  </a:cubicBezTo>
                  <a:cubicBezTo>
                    <a:pt x="2575" y="67"/>
                    <a:pt x="2578" y="68"/>
                    <a:pt x="2581" y="68"/>
                  </a:cubicBezTo>
                  <a:cubicBezTo>
                    <a:pt x="2586" y="68"/>
                    <a:pt x="2591" y="69"/>
                    <a:pt x="2596" y="69"/>
                  </a:cubicBezTo>
                  <a:cubicBezTo>
                    <a:pt x="2597" y="69"/>
                    <a:pt x="2598" y="70"/>
                    <a:pt x="2598" y="70"/>
                  </a:cubicBezTo>
                  <a:cubicBezTo>
                    <a:pt x="2599" y="71"/>
                    <a:pt x="2597" y="73"/>
                    <a:pt x="2596" y="74"/>
                  </a:cubicBezTo>
                  <a:cubicBezTo>
                    <a:pt x="2589" y="78"/>
                    <a:pt x="2582" y="79"/>
                    <a:pt x="2574" y="77"/>
                  </a:cubicBezTo>
                  <a:cubicBezTo>
                    <a:pt x="2571" y="76"/>
                    <a:pt x="2568" y="76"/>
                    <a:pt x="2564" y="77"/>
                  </a:cubicBezTo>
                  <a:cubicBezTo>
                    <a:pt x="2557" y="79"/>
                    <a:pt x="2550" y="79"/>
                    <a:pt x="2542" y="76"/>
                  </a:cubicBezTo>
                  <a:cubicBezTo>
                    <a:pt x="2540" y="76"/>
                    <a:pt x="2539" y="76"/>
                    <a:pt x="2537" y="76"/>
                  </a:cubicBezTo>
                  <a:cubicBezTo>
                    <a:pt x="2528" y="80"/>
                    <a:pt x="2519" y="77"/>
                    <a:pt x="2510" y="78"/>
                  </a:cubicBezTo>
                  <a:cubicBezTo>
                    <a:pt x="2507" y="78"/>
                    <a:pt x="2505" y="77"/>
                    <a:pt x="2502" y="76"/>
                  </a:cubicBezTo>
                  <a:cubicBezTo>
                    <a:pt x="2498" y="75"/>
                    <a:pt x="2494" y="75"/>
                    <a:pt x="2490" y="76"/>
                  </a:cubicBezTo>
                  <a:cubicBezTo>
                    <a:pt x="2477" y="80"/>
                    <a:pt x="2464" y="81"/>
                    <a:pt x="2451" y="76"/>
                  </a:cubicBezTo>
                  <a:cubicBezTo>
                    <a:pt x="2444" y="74"/>
                    <a:pt x="2439" y="76"/>
                    <a:pt x="2435" y="80"/>
                  </a:cubicBezTo>
                  <a:cubicBezTo>
                    <a:pt x="2434" y="80"/>
                    <a:pt x="2434" y="82"/>
                    <a:pt x="2435" y="82"/>
                  </a:cubicBezTo>
                  <a:cubicBezTo>
                    <a:pt x="2436" y="82"/>
                    <a:pt x="2438" y="83"/>
                    <a:pt x="2439" y="83"/>
                  </a:cubicBezTo>
                  <a:cubicBezTo>
                    <a:pt x="2444" y="83"/>
                    <a:pt x="2449" y="84"/>
                    <a:pt x="2454" y="83"/>
                  </a:cubicBezTo>
                  <a:cubicBezTo>
                    <a:pt x="2469" y="82"/>
                    <a:pt x="2483" y="83"/>
                    <a:pt x="2497" y="84"/>
                  </a:cubicBezTo>
                  <a:cubicBezTo>
                    <a:pt x="2500" y="84"/>
                    <a:pt x="2502" y="84"/>
                    <a:pt x="2505" y="85"/>
                  </a:cubicBezTo>
                  <a:cubicBezTo>
                    <a:pt x="2508" y="86"/>
                    <a:pt x="2511" y="86"/>
                    <a:pt x="2514" y="85"/>
                  </a:cubicBezTo>
                  <a:cubicBezTo>
                    <a:pt x="2517" y="84"/>
                    <a:pt x="2519" y="85"/>
                    <a:pt x="2522" y="86"/>
                  </a:cubicBezTo>
                  <a:cubicBezTo>
                    <a:pt x="2525" y="87"/>
                    <a:pt x="2528" y="87"/>
                    <a:pt x="2531" y="86"/>
                  </a:cubicBezTo>
                  <a:cubicBezTo>
                    <a:pt x="2538" y="84"/>
                    <a:pt x="2545" y="84"/>
                    <a:pt x="2551" y="86"/>
                  </a:cubicBezTo>
                  <a:cubicBezTo>
                    <a:pt x="2558" y="89"/>
                    <a:pt x="2566" y="89"/>
                    <a:pt x="2573" y="89"/>
                  </a:cubicBezTo>
                  <a:cubicBezTo>
                    <a:pt x="2579" y="88"/>
                    <a:pt x="2585" y="89"/>
                    <a:pt x="2590" y="92"/>
                  </a:cubicBezTo>
                  <a:cubicBezTo>
                    <a:pt x="2594" y="94"/>
                    <a:pt x="2598" y="94"/>
                    <a:pt x="2602" y="92"/>
                  </a:cubicBezTo>
                  <a:cubicBezTo>
                    <a:pt x="2603" y="91"/>
                    <a:pt x="2604" y="91"/>
                    <a:pt x="2604" y="90"/>
                  </a:cubicBezTo>
                  <a:cubicBezTo>
                    <a:pt x="2607" y="90"/>
                    <a:pt x="2609" y="90"/>
                    <a:pt x="2611" y="93"/>
                  </a:cubicBezTo>
                  <a:cubicBezTo>
                    <a:pt x="2614" y="96"/>
                    <a:pt x="2617" y="98"/>
                    <a:pt x="2622" y="98"/>
                  </a:cubicBezTo>
                  <a:cubicBezTo>
                    <a:pt x="2623" y="98"/>
                    <a:pt x="2625" y="98"/>
                    <a:pt x="2627" y="99"/>
                  </a:cubicBezTo>
                  <a:cubicBezTo>
                    <a:pt x="2628" y="99"/>
                    <a:pt x="2630" y="100"/>
                    <a:pt x="2629" y="102"/>
                  </a:cubicBezTo>
                  <a:cubicBezTo>
                    <a:pt x="2629" y="102"/>
                    <a:pt x="2628" y="103"/>
                    <a:pt x="2627" y="103"/>
                  </a:cubicBezTo>
                  <a:cubicBezTo>
                    <a:pt x="2622" y="104"/>
                    <a:pt x="2617" y="104"/>
                    <a:pt x="2613" y="105"/>
                  </a:cubicBezTo>
                  <a:cubicBezTo>
                    <a:pt x="2611" y="105"/>
                    <a:pt x="2610" y="106"/>
                    <a:pt x="2609" y="108"/>
                  </a:cubicBezTo>
                  <a:cubicBezTo>
                    <a:pt x="2608" y="109"/>
                    <a:pt x="2610" y="112"/>
                    <a:pt x="2612" y="113"/>
                  </a:cubicBezTo>
                  <a:cubicBezTo>
                    <a:pt x="2613" y="113"/>
                    <a:pt x="2614" y="114"/>
                    <a:pt x="2615" y="113"/>
                  </a:cubicBezTo>
                  <a:cubicBezTo>
                    <a:pt x="2617" y="113"/>
                    <a:pt x="2620" y="112"/>
                    <a:pt x="2622" y="111"/>
                  </a:cubicBezTo>
                  <a:cubicBezTo>
                    <a:pt x="2625" y="110"/>
                    <a:pt x="2628" y="109"/>
                    <a:pt x="2632" y="111"/>
                  </a:cubicBezTo>
                  <a:cubicBezTo>
                    <a:pt x="2633" y="112"/>
                    <a:pt x="2635" y="113"/>
                    <a:pt x="2636" y="113"/>
                  </a:cubicBezTo>
                  <a:cubicBezTo>
                    <a:pt x="2638" y="114"/>
                    <a:pt x="2639" y="115"/>
                    <a:pt x="2639" y="117"/>
                  </a:cubicBezTo>
                  <a:cubicBezTo>
                    <a:pt x="2639" y="117"/>
                    <a:pt x="2638" y="118"/>
                    <a:pt x="2637" y="118"/>
                  </a:cubicBezTo>
                  <a:cubicBezTo>
                    <a:pt x="2634" y="118"/>
                    <a:pt x="2632" y="119"/>
                    <a:pt x="2629" y="119"/>
                  </a:cubicBezTo>
                  <a:cubicBezTo>
                    <a:pt x="2611" y="118"/>
                    <a:pt x="2593" y="119"/>
                    <a:pt x="2574" y="120"/>
                  </a:cubicBezTo>
                  <a:cubicBezTo>
                    <a:pt x="2571" y="120"/>
                    <a:pt x="2567" y="121"/>
                    <a:pt x="2565" y="123"/>
                  </a:cubicBezTo>
                  <a:cubicBezTo>
                    <a:pt x="2560" y="128"/>
                    <a:pt x="2554" y="130"/>
                    <a:pt x="2547" y="130"/>
                  </a:cubicBezTo>
                  <a:cubicBezTo>
                    <a:pt x="2530" y="129"/>
                    <a:pt x="2513" y="130"/>
                    <a:pt x="2496" y="130"/>
                  </a:cubicBezTo>
                  <a:cubicBezTo>
                    <a:pt x="2494" y="130"/>
                    <a:pt x="2492" y="131"/>
                    <a:pt x="2490" y="133"/>
                  </a:cubicBezTo>
                  <a:cubicBezTo>
                    <a:pt x="2489" y="134"/>
                    <a:pt x="2489" y="135"/>
                    <a:pt x="2489" y="136"/>
                  </a:cubicBezTo>
                  <a:cubicBezTo>
                    <a:pt x="2489" y="136"/>
                    <a:pt x="2490" y="137"/>
                    <a:pt x="2491" y="137"/>
                  </a:cubicBezTo>
                  <a:cubicBezTo>
                    <a:pt x="2492" y="138"/>
                    <a:pt x="2494" y="138"/>
                    <a:pt x="2495" y="139"/>
                  </a:cubicBezTo>
                  <a:cubicBezTo>
                    <a:pt x="2505" y="140"/>
                    <a:pt x="2515" y="140"/>
                    <a:pt x="2526" y="140"/>
                  </a:cubicBezTo>
                  <a:cubicBezTo>
                    <a:pt x="2538" y="140"/>
                    <a:pt x="2551" y="140"/>
                    <a:pt x="2563" y="140"/>
                  </a:cubicBezTo>
                  <a:cubicBezTo>
                    <a:pt x="2568" y="139"/>
                    <a:pt x="2573" y="140"/>
                    <a:pt x="2578" y="141"/>
                  </a:cubicBezTo>
                  <a:cubicBezTo>
                    <a:pt x="2581" y="142"/>
                    <a:pt x="2585" y="143"/>
                    <a:pt x="2588" y="143"/>
                  </a:cubicBezTo>
                  <a:cubicBezTo>
                    <a:pt x="2598" y="143"/>
                    <a:pt x="2608" y="143"/>
                    <a:pt x="2618" y="140"/>
                  </a:cubicBezTo>
                  <a:cubicBezTo>
                    <a:pt x="2621" y="139"/>
                    <a:pt x="2625" y="139"/>
                    <a:pt x="2628" y="141"/>
                  </a:cubicBezTo>
                  <a:cubicBezTo>
                    <a:pt x="2630" y="141"/>
                    <a:pt x="2631" y="142"/>
                    <a:pt x="2631" y="144"/>
                  </a:cubicBezTo>
                  <a:cubicBezTo>
                    <a:pt x="2631" y="145"/>
                    <a:pt x="2630" y="146"/>
                    <a:pt x="2630" y="146"/>
                  </a:cubicBezTo>
                  <a:cubicBezTo>
                    <a:pt x="2630" y="147"/>
                    <a:pt x="2629" y="148"/>
                    <a:pt x="2628" y="148"/>
                  </a:cubicBezTo>
                  <a:cubicBezTo>
                    <a:pt x="2624" y="151"/>
                    <a:pt x="2620" y="154"/>
                    <a:pt x="2615" y="154"/>
                  </a:cubicBezTo>
                  <a:cubicBezTo>
                    <a:pt x="2612" y="155"/>
                    <a:pt x="2610" y="156"/>
                    <a:pt x="2608" y="157"/>
                  </a:cubicBezTo>
                  <a:cubicBezTo>
                    <a:pt x="2603" y="160"/>
                    <a:pt x="2598" y="160"/>
                    <a:pt x="2593" y="160"/>
                  </a:cubicBezTo>
                  <a:cubicBezTo>
                    <a:pt x="2591" y="160"/>
                    <a:pt x="2590" y="161"/>
                    <a:pt x="2591" y="162"/>
                  </a:cubicBezTo>
                  <a:cubicBezTo>
                    <a:pt x="2591" y="163"/>
                    <a:pt x="2592" y="164"/>
                    <a:pt x="2593" y="164"/>
                  </a:cubicBezTo>
                  <a:cubicBezTo>
                    <a:pt x="2597" y="166"/>
                    <a:pt x="2602" y="168"/>
                    <a:pt x="2607" y="168"/>
                  </a:cubicBezTo>
                  <a:cubicBezTo>
                    <a:pt x="2611" y="168"/>
                    <a:pt x="2615" y="169"/>
                    <a:pt x="2619" y="169"/>
                  </a:cubicBezTo>
                  <a:cubicBezTo>
                    <a:pt x="2621" y="169"/>
                    <a:pt x="2623" y="170"/>
                    <a:pt x="2624" y="171"/>
                  </a:cubicBezTo>
                  <a:cubicBezTo>
                    <a:pt x="2625" y="172"/>
                    <a:pt x="2624" y="174"/>
                    <a:pt x="2624" y="175"/>
                  </a:cubicBezTo>
                  <a:cubicBezTo>
                    <a:pt x="2625" y="177"/>
                    <a:pt x="2625" y="178"/>
                    <a:pt x="2627" y="179"/>
                  </a:cubicBezTo>
                  <a:cubicBezTo>
                    <a:pt x="2630" y="179"/>
                    <a:pt x="2632" y="180"/>
                    <a:pt x="2635" y="180"/>
                  </a:cubicBezTo>
                  <a:cubicBezTo>
                    <a:pt x="2636" y="181"/>
                    <a:pt x="2638" y="182"/>
                    <a:pt x="2639" y="183"/>
                  </a:cubicBezTo>
                  <a:cubicBezTo>
                    <a:pt x="2641" y="185"/>
                    <a:pt x="2642" y="188"/>
                    <a:pt x="2641" y="190"/>
                  </a:cubicBezTo>
                  <a:cubicBezTo>
                    <a:pt x="2639" y="196"/>
                    <a:pt x="2636" y="202"/>
                    <a:pt x="2633" y="208"/>
                  </a:cubicBezTo>
                  <a:cubicBezTo>
                    <a:pt x="2632" y="211"/>
                    <a:pt x="2629" y="213"/>
                    <a:pt x="2626" y="215"/>
                  </a:cubicBezTo>
                  <a:cubicBezTo>
                    <a:pt x="2624" y="216"/>
                    <a:pt x="2622" y="217"/>
                    <a:pt x="2620" y="219"/>
                  </a:cubicBezTo>
                  <a:cubicBezTo>
                    <a:pt x="2619" y="220"/>
                    <a:pt x="2619" y="222"/>
                    <a:pt x="2618" y="223"/>
                  </a:cubicBezTo>
                  <a:cubicBezTo>
                    <a:pt x="2618" y="225"/>
                    <a:pt x="2621" y="228"/>
                    <a:pt x="2623" y="229"/>
                  </a:cubicBezTo>
                  <a:cubicBezTo>
                    <a:pt x="2624" y="229"/>
                    <a:pt x="2625" y="229"/>
                    <a:pt x="2625" y="229"/>
                  </a:cubicBezTo>
                  <a:cubicBezTo>
                    <a:pt x="2630" y="229"/>
                    <a:pt x="2634" y="229"/>
                    <a:pt x="2638" y="230"/>
                  </a:cubicBezTo>
                  <a:cubicBezTo>
                    <a:pt x="2642" y="230"/>
                    <a:pt x="2646" y="230"/>
                    <a:pt x="2651" y="230"/>
                  </a:cubicBezTo>
                  <a:cubicBezTo>
                    <a:pt x="2653" y="230"/>
                    <a:pt x="2654" y="231"/>
                    <a:pt x="2654" y="233"/>
                  </a:cubicBezTo>
                  <a:cubicBezTo>
                    <a:pt x="2653" y="233"/>
                    <a:pt x="2653" y="234"/>
                    <a:pt x="2652" y="234"/>
                  </a:cubicBezTo>
                  <a:cubicBezTo>
                    <a:pt x="2647" y="237"/>
                    <a:pt x="2642" y="240"/>
                    <a:pt x="2636" y="240"/>
                  </a:cubicBezTo>
                  <a:cubicBezTo>
                    <a:pt x="2634" y="240"/>
                    <a:pt x="2632" y="240"/>
                    <a:pt x="2631" y="240"/>
                  </a:cubicBezTo>
                  <a:cubicBezTo>
                    <a:pt x="2625" y="240"/>
                    <a:pt x="2623" y="243"/>
                    <a:pt x="2623" y="248"/>
                  </a:cubicBezTo>
                  <a:cubicBezTo>
                    <a:pt x="2623" y="250"/>
                    <a:pt x="2626" y="253"/>
                    <a:pt x="2627" y="253"/>
                  </a:cubicBezTo>
                  <a:cubicBezTo>
                    <a:pt x="2636" y="254"/>
                    <a:pt x="2644" y="254"/>
                    <a:pt x="2653" y="255"/>
                  </a:cubicBezTo>
                  <a:cubicBezTo>
                    <a:pt x="2655" y="256"/>
                    <a:pt x="2657" y="257"/>
                    <a:pt x="2659" y="259"/>
                  </a:cubicBezTo>
                  <a:cubicBezTo>
                    <a:pt x="2661" y="260"/>
                    <a:pt x="2662" y="264"/>
                    <a:pt x="2660" y="265"/>
                  </a:cubicBezTo>
                  <a:cubicBezTo>
                    <a:pt x="2655" y="268"/>
                    <a:pt x="2651" y="270"/>
                    <a:pt x="2647" y="273"/>
                  </a:cubicBezTo>
                  <a:cubicBezTo>
                    <a:pt x="2645" y="274"/>
                    <a:pt x="2642" y="275"/>
                    <a:pt x="2640" y="275"/>
                  </a:cubicBezTo>
                  <a:cubicBezTo>
                    <a:pt x="2632" y="276"/>
                    <a:pt x="2625" y="276"/>
                    <a:pt x="2618" y="278"/>
                  </a:cubicBezTo>
                  <a:cubicBezTo>
                    <a:pt x="2612" y="279"/>
                    <a:pt x="2606" y="279"/>
                    <a:pt x="2600" y="279"/>
                  </a:cubicBezTo>
                  <a:cubicBezTo>
                    <a:pt x="2591" y="280"/>
                    <a:pt x="2582" y="280"/>
                    <a:pt x="2572" y="281"/>
                  </a:cubicBezTo>
                  <a:cubicBezTo>
                    <a:pt x="2572" y="281"/>
                    <a:pt x="2571" y="281"/>
                    <a:pt x="2570" y="282"/>
                  </a:cubicBezTo>
                  <a:cubicBezTo>
                    <a:pt x="2570" y="282"/>
                    <a:pt x="2570" y="283"/>
                    <a:pt x="2571" y="283"/>
                  </a:cubicBezTo>
                  <a:cubicBezTo>
                    <a:pt x="2575" y="285"/>
                    <a:pt x="2580" y="286"/>
                    <a:pt x="2583" y="291"/>
                  </a:cubicBezTo>
                  <a:cubicBezTo>
                    <a:pt x="2586" y="295"/>
                    <a:pt x="2591" y="295"/>
                    <a:pt x="2595" y="295"/>
                  </a:cubicBezTo>
                  <a:cubicBezTo>
                    <a:pt x="2596" y="295"/>
                    <a:pt x="2598" y="296"/>
                    <a:pt x="2599" y="297"/>
                  </a:cubicBezTo>
                  <a:cubicBezTo>
                    <a:pt x="2599" y="297"/>
                    <a:pt x="2598" y="299"/>
                    <a:pt x="2597" y="299"/>
                  </a:cubicBezTo>
                  <a:cubicBezTo>
                    <a:pt x="2593" y="300"/>
                    <a:pt x="2589" y="301"/>
                    <a:pt x="2585" y="303"/>
                  </a:cubicBezTo>
                  <a:cubicBezTo>
                    <a:pt x="2581" y="305"/>
                    <a:pt x="2577" y="304"/>
                    <a:pt x="2573" y="305"/>
                  </a:cubicBezTo>
                  <a:cubicBezTo>
                    <a:pt x="2572" y="305"/>
                    <a:pt x="2571" y="306"/>
                    <a:pt x="2571" y="306"/>
                  </a:cubicBezTo>
                  <a:cubicBezTo>
                    <a:pt x="2570" y="307"/>
                    <a:pt x="2570" y="309"/>
                    <a:pt x="2572" y="310"/>
                  </a:cubicBezTo>
                  <a:cubicBezTo>
                    <a:pt x="2574" y="312"/>
                    <a:pt x="2577" y="314"/>
                    <a:pt x="2580" y="316"/>
                  </a:cubicBezTo>
                  <a:cubicBezTo>
                    <a:pt x="2583" y="318"/>
                    <a:pt x="2587" y="320"/>
                    <a:pt x="2591" y="320"/>
                  </a:cubicBezTo>
                  <a:cubicBezTo>
                    <a:pt x="2597" y="320"/>
                    <a:pt x="2603" y="320"/>
                    <a:pt x="2609" y="320"/>
                  </a:cubicBezTo>
                  <a:cubicBezTo>
                    <a:pt x="2612" y="321"/>
                    <a:pt x="2614" y="320"/>
                    <a:pt x="2617" y="321"/>
                  </a:cubicBezTo>
                  <a:cubicBezTo>
                    <a:pt x="2626" y="324"/>
                    <a:pt x="2636" y="324"/>
                    <a:pt x="2646" y="326"/>
                  </a:cubicBezTo>
                  <a:cubicBezTo>
                    <a:pt x="2648" y="326"/>
                    <a:pt x="2649" y="327"/>
                    <a:pt x="2649" y="329"/>
                  </a:cubicBezTo>
                  <a:cubicBezTo>
                    <a:pt x="2649" y="329"/>
                    <a:pt x="2649" y="330"/>
                    <a:pt x="2648" y="331"/>
                  </a:cubicBezTo>
                  <a:cubicBezTo>
                    <a:pt x="2647" y="333"/>
                    <a:pt x="2645" y="334"/>
                    <a:pt x="2642" y="335"/>
                  </a:cubicBezTo>
                  <a:cubicBezTo>
                    <a:pt x="2638" y="336"/>
                    <a:pt x="2634" y="336"/>
                    <a:pt x="2630" y="336"/>
                  </a:cubicBezTo>
                  <a:cubicBezTo>
                    <a:pt x="2626" y="336"/>
                    <a:pt x="2623" y="336"/>
                    <a:pt x="2620" y="337"/>
                  </a:cubicBezTo>
                  <a:cubicBezTo>
                    <a:pt x="2612" y="340"/>
                    <a:pt x="2605" y="339"/>
                    <a:pt x="2597" y="340"/>
                  </a:cubicBezTo>
                  <a:cubicBezTo>
                    <a:pt x="2591" y="340"/>
                    <a:pt x="2584" y="340"/>
                    <a:pt x="2577" y="341"/>
                  </a:cubicBezTo>
                  <a:cubicBezTo>
                    <a:pt x="2577" y="341"/>
                    <a:pt x="2576" y="342"/>
                    <a:pt x="2575" y="342"/>
                  </a:cubicBezTo>
                  <a:cubicBezTo>
                    <a:pt x="2576" y="343"/>
                    <a:pt x="2576" y="343"/>
                    <a:pt x="2576" y="344"/>
                  </a:cubicBezTo>
                  <a:cubicBezTo>
                    <a:pt x="2578" y="344"/>
                    <a:pt x="2580" y="345"/>
                    <a:pt x="2581" y="345"/>
                  </a:cubicBezTo>
                  <a:cubicBezTo>
                    <a:pt x="2589" y="346"/>
                    <a:pt x="2598" y="345"/>
                    <a:pt x="2606" y="345"/>
                  </a:cubicBezTo>
                  <a:cubicBezTo>
                    <a:pt x="2611" y="345"/>
                    <a:pt x="2616" y="346"/>
                    <a:pt x="2621" y="346"/>
                  </a:cubicBezTo>
                  <a:cubicBezTo>
                    <a:pt x="2622" y="346"/>
                    <a:pt x="2623" y="346"/>
                    <a:pt x="2623" y="347"/>
                  </a:cubicBezTo>
                  <a:cubicBezTo>
                    <a:pt x="2624" y="348"/>
                    <a:pt x="2623" y="349"/>
                    <a:pt x="2621" y="350"/>
                  </a:cubicBezTo>
                  <a:cubicBezTo>
                    <a:pt x="2617" y="350"/>
                    <a:pt x="2613" y="350"/>
                    <a:pt x="2609" y="350"/>
                  </a:cubicBezTo>
                  <a:cubicBezTo>
                    <a:pt x="2605" y="350"/>
                    <a:pt x="2602" y="351"/>
                    <a:pt x="2599" y="352"/>
                  </a:cubicBezTo>
                  <a:cubicBezTo>
                    <a:pt x="2595" y="354"/>
                    <a:pt x="2591" y="354"/>
                    <a:pt x="2586" y="355"/>
                  </a:cubicBezTo>
                  <a:cubicBezTo>
                    <a:pt x="2579" y="355"/>
                    <a:pt x="2571" y="355"/>
                    <a:pt x="2564" y="356"/>
                  </a:cubicBezTo>
                  <a:cubicBezTo>
                    <a:pt x="2561" y="356"/>
                    <a:pt x="2559" y="356"/>
                    <a:pt x="2556" y="356"/>
                  </a:cubicBezTo>
                  <a:cubicBezTo>
                    <a:pt x="2551" y="357"/>
                    <a:pt x="2547" y="360"/>
                    <a:pt x="2542" y="360"/>
                  </a:cubicBezTo>
                  <a:cubicBezTo>
                    <a:pt x="2537" y="360"/>
                    <a:pt x="2532" y="360"/>
                    <a:pt x="2527" y="361"/>
                  </a:cubicBezTo>
                  <a:cubicBezTo>
                    <a:pt x="2526" y="362"/>
                    <a:pt x="2526" y="362"/>
                    <a:pt x="2525" y="363"/>
                  </a:cubicBezTo>
                  <a:cubicBezTo>
                    <a:pt x="2526" y="363"/>
                    <a:pt x="2526" y="364"/>
                    <a:pt x="2527" y="364"/>
                  </a:cubicBezTo>
                  <a:cubicBezTo>
                    <a:pt x="2530" y="365"/>
                    <a:pt x="2534" y="365"/>
                    <a:pt x="2537" y="365"/>
                  </a:cubicBezTo>
                  <a:cubicBezTo>
                    <a:pt x="2547" y="365"/>
                    <a:pt x="2557" y="365"/>
                    <a:pt x="2567" y="366"/>
                  </a:cubicBezTo>
                  <a:cubicBezTo>
                    <a:pt x="2568" y="367"/>
                    <a:pt x="2568" y="367"/>
                    <a:pt x="2569" y="368"/>
                  </a:cubicBezTo>
                  <a:cubicBezTo>
                    <a:pt x="2568" y="368"/>
                    <a:pt x="2568" y="369"/>
                    <a:pt x="2567" y="369"/>
                  </a:cubicBezTo>
                  <a:cubicBezTo>
                    <a:pt x="2564" y="370"/>
                    <a:pt x="2562" y="370"/>
                    <a:pt x="2559" y="370"/>
                  </a:cubicBezTo>
                  <a:cubicBezTo>
                    <a:pt x="2550" y="370"/>
                    <a:pt x="2541" y="370"/>
                    <a:pt x="2532" y="371"/>
                  </a:cubicBezTo>
                  <a:cubicBezTo>
                    <a:pt x="2531" y="371"/>
                    <a:pt x="2531" y="372"/>
                    <a:pt x="2530" y="373"/>
                  </a:cubicBezTo>
                  <a:cubicBezTo>
                    <a:pt x="2531" y="373"/>
                    <a:pt x="2531" y="374"/>
                    <a:pt x="2532" y="374"/>
                  </a:cubicBezTo>
                  <a:cubicBezTo>
                    <a:pt x="2537" y="376"/>
                    <a:pt x="2542" y="375"/>
                    <a:pt x="2547" y="378"/>
                  </a:cubicBezTo>
                  <a:cubicBezTo>
                    <a:pt x="2548" y="378"/>
                    <a:pt x="2550" y="378"/>
                    <a:pt x="2551" y="378"/>
                  </a:cubicBezTo>
                  <a:cubicBezTo>
                    <a:pt x="2555" y="376"/>
                    <a:pt x="2559" y="375"/>
                    <a:pt x="2564" y="375"/>
                  </a:cubicBezTo>
                  <a:cubicBezTo>
                    <a:pt x="2569" y="375"/>
                    <a:pt x="2574" y="375"/>
                    <a:pt x="2579" y="375"/>
                  </a:cubicBezTo>
                  <a:cubicBezTo>
                    <a:pt x="2584" y="375"/>
                    <a:pt x="2589" y="375"/>
                    <a:pt x="2593" y="378"/>
                  </a:cubicBezTo>
                  <a:cubicBezTo>
                    <a:pt x="2594" y="379"/>
                    <a:pt x="2596" y="380"/>
                    <a:pt x="2598" y="380"/>
                  </a:cubicBezTo>
                  <a:cubicBezTo>
                    <a:pt x="2602" y="381"/>
                    <a:pt x="2606" y="383"/>
                    <a:pt x="2609" y="385"/>
                  </a:cubicBezTo>
                  <a:cubicBezTo>
                    <a:pt x="2618" y="389"/>
                    <a:pt x="2626" y="391"/>
                    <a:pt x="2636" y="391"/>
                  </a:cubicBezTo>
                  <a:cubicBezTo>
                    <a:pt x="2638" y="391"/>
                    <a:pt x="2639" y="393"/>
                    <a:pt x="2638" y="394"/>
                  </a:cubicBezTo>
                  <a:cubicBezTo>
                    <a:pt x="2638" y="394"/>
                    <a:pt x="2637" y="395"/>
                    <a:pt x="2636" y="395"/>
                  </a:cubicBezTo>
                  <a:cubicBezTo>
                    <a:pt x="2623" y="395"/>
                    <a:pt x="2609" y="396"/>
                    <a:pt x="2596" y="396"/>
                  </a:cubicBezTo>
                  <a:cubicBezTo>
                    <a:pt x="2590" y="397"/>
                    <a:pt x="2584" y="397"/>
                    <a:pt x="2578" y="399"/>
                  </a:cubicBezTo>
                  <a:cubicBezTo>
                    <a:pt x="2576" y="400"/>
                    <a:pt x="2573" y="400"/>
                    <a:pt x="2571" y="399"/>
                  </a:cubicBezTo>
                  <a:cubicBezTo>
                    <a:pt x="2567" y="398"/>
                    <a:pt x="2563" y="398"/>
                    <a:pt x="2559" y="399"/>
                  </a:cubicBezTo>
                  <a:cubicBezTo>
                    <a:pt x="2555" y="400"/>
                    <a:pt x="2550" y="400"/>
                    <a:pt x="2546" y="400"/>
                  </a:cubicBezTo>
                  <a:cubicBezTo>
                    <a:pt x="2539" y="401"/>
                    <a:pt x="2531" y="401"/>
                    <a:pt x="2524" y="401"/>
                  </a:cubicBezTo>
                  <a:cubicBezTo>
                    <a:pt x="2520" y="401"/>
                    <a:pt x="2517" y="401"/>
                    <a:pt x="2514" y="402"/>
                  </a:cubicBezTo>
                  <a:cubicBezTo>
                    <a:pt x="2506" y="406"/>
                    <a:pt x="2497" y="406"/>
                    <a:pt x="2489" y="406"/>
                  </a:cubicBezTo>
                  <a:cubicBezTo>
                    <a:pt x="2484" y="407"/>
                    <a:pt x="2479" y="409"/>
                    <a:pt x="2475" y="412"/>
                  </a:cubicBezTo>
                  <a:cubicBezTo>
                    <a:pt x="2475" y="412"/>
                    <a:pt x="2475" y="413"/>
                    <a:pt x="2475" y="414"/>
                  </a:cubicBezTo>
                  <a:cubicBezTo>
                    <a:pt x="2475" y="414"/>
                    <a:pt x="2476" y="414"/>
                    <a:pt x="2477" y="414"/>
                  </a:cubicBezTo>
                  <a:cubicBezTo>
                    <a:pt x="2490" y="414"/>
                    <a:pt x="2502" y="415"/>
                    <a:pt x="2515" y="414"/>
                  </a:cubicBezTo>
                  <a:cubicBezTo>
                    <a:pt x="2518" y="414"/>
                    <a:pt x="2522" y="414"/>
                    <a:pt x="2525" y="413"/>
                  </a:cubicBezTo>
                  <a:cubicBezTo>
                    <a:pt x="2531" y="412"/>
                    <a:pt x="2536" y="411"/>
                    <a:pt x="2542" y="411"/>
                  </a:cubicBezTo>
                  <a:cubicBezTo>
                    <a:pt x="2553" y="411"/>
                    <a:pt x="2564" y="411"/>
                    <a:pt x="2575" y="410"/>
                  </a:cubicBezTo>
                  <a:cubicBezTo>
                    <a:pt x="2583" y="410"/>
                    <a:pt x="2592" y="411"/>
                    <a:pt x="2600" y="414"/>
                  </a:cubicBezTo>
                  <a:cubicBezTo>
                    <a:pt x="2603" y="415"/>
                    <a:pt x="2606" y="414"/>
                    <a:pt x="2610" y="414"/>
                  </a:cubicBezTo>
                  <a:cubicBezTo>
                    <a:pt x="2616" y="414"/>
                    <a:pt x="2621" y="414"/>
                    <a:pt x="2627" y="416"/>
                  </a:cubicBezTo>
                  <a:cubicBezTo>
                    <a:pt x="2629" y="417"/>
                    <a:pt x="2630" y="418"/>
                    <a:pt x="2630" y="420"/>
                  </a:cubicBezTo>
                  <a:cubicBezTo>
                    <a:pt x="2631" y="422"/>
                    <a:pt x="2630" y="423"/>
                    <a:pt x="2628" y="424"/>
                  </a:cubicBezTo>
                  <a:cubicBezTo>
                    <a:pt x="2626" y="424"/>
                    <a:pt x="2625" y="425"/>
                    <a:pt x="2623" y="425"/>
                  </a:cubicBezTo>
                  <a:cubicBezTo>
                    <a:pt x="2618" y="425"/>
                    <a:pt x="2613" y="426"/>
                    <a:pt x="2608" y="426"/>
                  </a:cubicBezTo>
                  <a:cubicBezTo>
                    <a:pt x="2603" y="426"/>
                    <a:pt x="2598" y="428"/>
                    <a:pt x="2594" y="429"/>
                  </a:cubicBezTo>
                  <a:cubicBezTo>
                    <a:pt x="2592" y="429"/>
                    <a:pt x="2590" y="429"/>
                    <a:pt x="2589" y="429"/>
                  </a:cubicBezTo>
                  <a:cubicBezTo>
                    <a:pt x="2586" y="428"/>
                    <a:pt x="2584" y="428"/>
                    <a:pt x="2581" y="429"/>
                  </a:cubicBezTo>
                  <a:cubicBezTo>
                    <a:pt x="2575" y="431"/>
                    <a:pt x="2568" y="431"/>
                    <a:pt x="2561" y="431"/>
                  </a:cubicBezTo>
                  <a:cubicBezTo>
                    <a:pt x="2555" y="431"/>
                    <a:pt x="2550" y="431"/>
                    <a:pt x="2544" y="431"/>
                  </a:cubicBezTo>
                  <a:cubicBezTo>
                    <a:pt x="2542" y="431"/>
                    <a:pt x="2541" y="432"/>
                    <a:pt x="2539" y="433"/>
                  </a:cubicBezTo>
                  <a:cubicBezTo>
                    <a:pt x="2538" y="434"/>
                    <a:pt x="2536" y="435"/>
                    <a:pt x="2535" y="435"/>
                  </a:cubicBezTo>
                  <a:cubicBezTo>
                    <a:pt x="2531" y="439"/>
                    <a:pt x="2526" y="440"/>
                    <a:pt x="2521" y="440"/>
                  </a:cubicBezTo>
                  <a:cubicBezTo>
                    <a:pt x="2507" y="440"/>
                    <a:pt x="2494" y="441"/>
                    <a:pt x="2480" y="441"/>
                  </a:cubicBezTo>
                  <a:cubicBezTo>
                    <a:pt x="2478" y="441"/>
                    <a:pt x="2475" y="442"/>
                    <a:pt x="2473" y="443"/>
                  </a:cubicBezTo>
                  <a:cubicBezTo>
                    <a:pt x="2468" y="445"/>
                    <a:pt x="2462" y="446"/>
                    <a:pt x="2456" y="446"/>
                  </a:cubicBezTo>
                  <a:cubicBezTo>
                    <a:pt x="2451" y="446"/>
                    <a:pt x="2446" y="446"/>
                    <a:pt x="2441" y="446"/>
                  </a:cubicBezTo>
                  <a:cubicBezTo>
                    <a:pt x="2438" y="447"/>
                    <a:pt x="2436" y="447"/>
                    <a:pt x="2434" y="448"/>
                  </a:cubicBezTo>
                  <a:cubicBezTo>
                    <a:pt x="2428" y="449"/>
                    <a:pt x="2422" y="451"/>
                    <a:pt x="2417" y="453"/>
                  </a:cubicBezTo>
                  <a:cubicBezTo>
                    <a:pt x="2412" y="455"/>
                    <a:pt x="2407" y="456"/>
                    <a:pt x="2402" y="456"/>
                  </a:cubicBezTo>
                  <a:cubicBezTo>
                    <a:pt x="2398" y="455"/>
                    <a:pt x="2394" y="457"/>
                    <a:pt x="2390" y="459"/>
                  </a:cubicBezTo>
                  <a:cubicBezTo>
                    <a:pt x="2388" y="460"/>
                    <a:pt x="2385" y="460"/>
                    <a:pt x="2383" y="461"/>
                  </a:cubicBezTo>
                  <a:cubicBezTo>
                    <a:pt x="2374" y="461"/>
                    <a:pt x="2364" y="461"/>
                    <a:pt x="2356" y="465"/>
                  </a:cubicBezTo>
                  <a:cubicBezTo>
                    <a:pt x="2351" y="466"/>
                    <a:pt x="2346" y="466"/>
                    <a:pt x="2341" y="467"/>
                  </a:cubicBezTo>
                  <a:cubicBezTo>
                    <a:pt x="2339" y="467"/>
                    <a:pt x="2338" y="468"/>
                    <a:pt x="2336" y="469"/>
                  </a:cubicBezTo>
                  <a:cubicBezTo>
                    <a:pt x="2334" y="470"/>
                    <a:pt x="2333" y="471"/>
                    <a:pt x="2333" y="473"/>
                  </a:cubicBezTo>
                  <a:cubicBezTo>
                    <a:pt x="2333" y="474"/>
                    <a:pt x="2334" y="475"/>
                    <a:pt x="2336" y="476"/>
                  </a:cubicBezTo>
                  <a:cubicBezTo>
                    <a:pt x="2339" y="476"/>
                    <a:pt x="2341" y="476"/>
                    <a:pt x="2344" y="476"/>
                  </a:cubicBezTo>
                  <a:cubicBezTo>
                    <a:pt x="2346" y="477"/>
                    <a:pt x="2347" y="477"/>
                    <a:pt x="2347" y="479"/>
                  </a:cubicBezTo>
                  <a:cubicBezTo>
                    <a:pt x="2347" y="479"/>
                    <a:pt x="2345" y="480"/>
                    <a:pt x="2345" y="480"/>
                  </a:cubicBezTo>
                  <a:cubicBezTo>
                    <a:pt x="2342" y="480"/>
                    <a:pt x="2340" y="481"/>
                    <a:pt x="2337" y="481"/>
                  </a:cubicBezTo>
                  <a:cubicBezTo>
                    <a:pt x="2336" y="481"/>
                    <a:pt x="2334" y="482"/>
                    <a:pt x="2333" y="483"/>
                  </a:cubicBezTo>
                  <a:cubicBezTo>
                    <a:pt x="2333" y="485"/>
                    <a:pt x="2334" y="486"/>
                    <a:pt x="2335" y="487"/>
                  </a:cubicBezTo>
                  <a:cubicBezTo>
                    <a:pt x="2337" y="488"/>
                    <a:pt x="2338" y="489"/>
                    <a:pt x="2340" y="490"/>
                  </a:cubicBezTo>
                  <a:cubicBezTo>
                    <a:pt x="2342" y="490"/>
                    <a:pt x="2345" y="491"/>
                    <a:pt x="2347" y="491"/>
                  </a:cubicBezTo>
                  <a:cubicBezTo>
                    <a:pt x="2357" y="491"/>
                    <a:pt x="2367" y="492"/>
                    <a:pt x="2377" y="492"/>
                  </a:cubicBezTo>
                  <a:cubicBezTo>
                    <a:pt x="2383" y="492"/>
                    <a:pt x="2387" y="493"/>
                    <a:pt x="2392" y="494"/>
                  </a:cubicBezTo>
                  <a:cubicBezTo>
                    <a:pt x="2396" y="495"/>
                    <a:pt x="2399" y="495"/>
                    <a:pt x="2402" y="495"/>
                  </a:cubicBezTo>
                  <a:cubicBezTo>
                    <a:pt x="2421" y="495"/>
                    <a:pt x="2439" y="495"/>
                    <a:pt x="2458" y="496"/>
                  </a:cubicBezTo>
                  <a:cubicBezTo>
                    <a:pt x="2462" y="496"/>
                    <a:pt x="2466" y="496"/>
                    <a:pt x="2470" y="496"/>
                  </a:cubicBezTo>
                  <a:cubicBezTo>
                    <a:pt x="2473" y="496"/>
                    <a:pt x="2475" y="497"/>
                    <a:pt x="2477" y="499"/>
                  </a:cubicBezTo>
                  <a:cubicBezTo>
                    <a:pt x="2478" y="500"/>
                    <a:pt x="2480" y="501"/>
                    <a:pt x="2481" y="501"/>
                  </a:cubicBezTo>
                  <a:cubicBezTo>
                    <a:pt x="2481" y="501"/>
                    <a:pt x="2481" y="501"/>
                    <a:pt x="2481" y="501"/>
                  </a:cubicBezTo>
                  <a:cubicBezTo>
                    <a:pt x="2480" y="505"/>
                    <a:pt x="2477" y="506"/>
                    <a:pt x="2474" y="508"/>
                  </a:cubicBezTo>
                  <a:cubicBezTo>
                    <a:pt x="2472" y="510"/>
                    <a:pt x="2472" y="513"/>
                    <a:pt x="2474" y="515"/>
                  </a:cubicBezTo>
                  <a:cubicBezTo>
                    <a:pt x="2475" y="516"/>
                    <a:pt x="2476" y="517"/>
                    <a:pt x="2478" y="518"/>
                  </a:cubicBezTo>
                  <a:cubicBezTo>
                    <a:pt x="2478" y="518"/>
                    <a:pt x="2478" y="520"/>
                    <a:pt x="2478" y="520"/>
                  </a:cubicBezTo>
                  <a:cubicBezTo>
                    <a:pt x="2474" y="522"/>
                    <a:pt x="2468" y="523"/>
                    <a:pt x="2464" y="524"/>
                  </a:cubicBezTo>
                  <a:cubicBezTo>
                    <a:pt x="2460" y="526"/>
                    <a:pt x="2455" y="526"/>
                    <a:pt x="2451" y="527"/>
                  </a:cubicBezTo>
                  <a:cubicBezTo>
                    <a:pt x="2451" y="527"/>
                    <a:pt x="2450" y="527"/>
                    <a:pt x="2450" y="528"/>
                  </a:cubicBezTo>
                  <a:cubicBezTo>
                    <a:pt x="2449" y="529"/>
                    <a:pt x="2450" y="530"/>
                    <a:pt x="2452" y="531"/>
                  </a:cubicBezTo>
                  <a:cubicBezTo>
                    <a:pt x="2454" y="531"/>
                    <a:pt x="2456" y="531"/>
                    <a:pt x="2457" y="531"/>
                  </a:cubicBezTo>
                  <a:cubicBezTo>
                    <a:pt x="2458" y="531"/>
                    <a:pt x="2459" y="531"/>
                    <a:pt x="2460" y="531"/>
                  </a:cubicBezTo>
                  <a:cubicBezTo>
                    <a:pt x="2469" y="531"/>
                    <a:pt x="2478" y="534"/>
                    <a:pt x="2487" y="537"/>
                  </a:cubicBezTo>
                  <a:cubicBezTo>
                    <a:pt x="2487" y="537"/>
                    <a:pt x="2488" y="538"/>
                    <a:pt x="2488" y="539"/>
                  </a:cubicBezTo>
                  <a:cubicBezTo>
                    <a:pt x="2488" y="539"/>
                    <a:pt x="2488" y="540"/>
                    <a:pt x="2487" y="540"/>
                  </a:cubicBezTo>
                  <a:cubicBezTo>
                    <a:pt x="2483" y="543"/>
                    <a:pt x="2478" y="543"/>
                    <a:pt x="2473" y="545"/>
                  </a:cubicBezTo>
                  <a:cubicBezTo>
                    <a:pt x="2470" y="546"/>
                    <a:pt x="2466" y="546"/>
                    <a:pt x="2463" y="546"/>
                  </a:cubicBezTo>
                  <a:cubicBezTo>
                    <a:pt x="2439" y="546"/>
                    <a:pt x="2416" y="547"/>
                    <a:pt x="2392" y="547"/>
                  </a:cubicBezTo>
                  <a:cubicBezTo>
                    <a:pt x="2390" y="548"/>
                    <a:pt x="2389" y="549"/>
                    <a:pt x="2389" y="549"/>
                  </a:cubicBezTo>
                  <a:cubicBezTo>
                    <a:pt x="2390" y="550"/>
                    <a:pt x="2391" y="551"/>
                    <a:pt x="2391" y="551"/>
                  </a:cubicBezTo>
                  <a:cubicBezTo>
                    <a:pt x="2394" y="551"/>
                    <a:pt x="2396" y="551"/>
                    <a:pt x="2399" y="551"/>
                  </a:cubicBezTo>
                  <a:cubicBezTo>
                    <a:pt x="2406" y="552"/>
                    <a:pt x="2414" y="552"/>
                    <a:pt x="2422" y="552"/>
                  </a:cubicBezTo>
                  <a:cubicBezTo>
                    <a:pt x="2427" y="552"/>
                    <a:pt x="2431" y="554"/>
                    <a:pt x="2435" y="558"/>
                  </a:cubicBezTo>
                  <a:cubicBezTo>
                    <a:pt x="2435" y="558"/>
                    <a:pt x="2436" y="559"/>
                    <a:pt x="2437" y="560"/>
                  </a:cubicBezTo>
                  <a:cubicBezTo>
                    <a:pt x="2437" y="561"/>
                    <a:pt x="2438" y="562"/>
                    <a:pt x="2439" y="564"/>
                  </a:cubicBezTo>
                  <a:cubicBezTo>
                    <a:pt x="2439" y="565"/>
                    <a:pt x="2436" y="569"/>
                    <a:pt x="2434" y="569"/>
                  </a:cubicBezTo>
                  <a:cubicBezTo>
                    <a:pt x="2432" y="570"/>
                    <a:pt x="2429" y="571"/>
                    <a:pt x="2427" y="571"/>
                  </a:cubicBezTo>
                  <a:cubicBezTo>
                    <a:pt x="2408" y="571"/>
                    <a:pt x="2390" y="572"/>
                    <a:pt x="2372" y="572"/>
                  </a:cubicBezTo>
                  <a:cubicBezTo>
                    <a:pt x="2343" y="572"/>
                    <a:pt x="2315" y="571"/>
                    <a:pt x="2286" y="571"/>
                  </a:cubicBezTo>
                  <a:cubicBezTo>
                    <a:pt x="2278" y="571"/>
                    <a:pt x="2269" y="572"/>
                    <a:pt x="2261" y="572"/>
                  </a:cubicBezTo>
                  <a:cubicBezTo>
                    <a:pt x="2260" y="572"/>
                    <a:pt x="2259" y="573"/>
                    <a:pt x="2259" y="573"/>
                  </a:cubicBezTo>
                  <a:cubicBezTo>
                    <a:pt x="2258" y="574"/>
                    <a:pt x="2259" y="575"/>
                    <a:pt x="2262" y="575"/>
                  </a:cubicBezTo>
                  <a:cubicBezTo>
                    <a:pt x="2269" y="576"/>
                    <a:pt x="2277" y="577"/>
                    <a:pt x="2284" y="577"/>
                  </a:cubicBezTo>
                  <a:cubicBezTo>
                    <a:pt x="2287" y="576"/>
                    <a:pt x="2291" y="577"/>
                    <a:pt x="2294" y="578"/>
                  </a:cubicBezTo>
                  <a:cubicBezTo>
                    <a:pt x="2298" y="580"/>
                    <a:pt x="2302" y="581"/>
                    <a:pt x="2306" y="581"/>
                  </a:cubicBezTo>
                  <a:cubicBezTo>
                    <a:pt x="2318" y="581"/>
                    <a:pt x="2330" y="581"/>
                    <a:pt x="2341" y="582"/>
                  </a:cubicBezTo>
                  <a:cubicBezTo>
                    <a:pt x="2349" y="582"/>
                    <a:pt x="2356" y="582"/>
                    <a:pt x="2363" y="585"/>
                  </a:cubicBezTo>
                  <a:cubicBezTo>
                    <a:pt x="2366" y="586"/>
                    <a:pt x="2368" y="585"/>
                    <a:pt x="2371" y="584"/>
                  </a:cubicBezTo>
                  <a:cubicBezTo>
                    <a:pt x="2374" y="583"/>
                    <a:pt x="2377" y="583"/>
                    <a:pt x="2381" y="584"/>
                  </a:cubicBezTo>
                  <a:cubicBezTo>
                    <a:pt x="2384" y="585"/>
                    <a:pt x="2387" y="586"/>
                    <a:pt x="2390" y="586"/>
                  </a:cubicBezTo>
                  <a:cubicBezTo>
                    <a:pt x="2400" y="587"/>
                    <a:pt x="2410" y="587"/>
                    <a:pt x="2420" y="587"/>
                  </a:cubicBezTo>
                  <a:cubicBezTo>
                    <a:pt x="2421" y="587"/>
                    <a:pt x="2422" y="588"/>
                    <a:pt x="2422" y="589"/>
                  </a:cubicBezTo>
                  <a:cubicBezTo>
                    <a:pt x="2423" y="590"/>
                    <a:pt x="2421" y="591"/>
                    <a:pt x="2419" y="591"/>
                  </a:cubicBezTo>
                  <a:cubicBezTo>
                    <a:pt x="2408" y="592"/>
                    <a:pt x="2396" y="592"/>
                    <a:pt x="2384" y="592"/>
                  </a:cubicBezTo>
                  <a:cubicBezTo>
                    <a:pt x="2358" y="592"/>
                    <a:pt x="2332" y="592"/>
                    <a:pt x="2306" y="591"/>
                  </a:cubicBezTo>
                  <a:cubicBezTo>
                    <a:pt x="2298" y="591"/>
                    <a:pt x="2289" y="592"/>
                    <a:pt x="2281" y="592"/>
                  </a:cubicBezTo>
                  <a:cubicBezTo>
                    <a:pt x="2279" y="592"/>
                    <a:pt x="2278" y="594"/>
                    <a:pt x="2278" y="595"/>
                  </a:cubicBezTo>
                  <a:cubicBezTo>
                    <a:pt x="2278" y="596"/>
                    <a:pt x="2279" y="597"/>
                    <a:pt x="2279" y="597"/>
                  </a:cubicBezTo>
                  <a:cubicBezTo>
                    <a:pt x="2281" y="600"/>
                    <a:pt x="2285" y="601"/>
                    <a:pt x="2288" y="601"/>
                  </a:cubicBezTo>
                  <a:cubicBezTo>
                    <a:pt x="2290" y="601"/>
                    <a:pt x="2293" y="600"/>
                    <a:pt x="2295" y="599"/>
                  </a:cubicBezTo>
                  <a:cubicBezTo>
                    <a:pt x="2299" y="598"/>
                    <a:pt x="2302" y="598"/>
                    <a:pt x="2305" y="599"/>
                  </a:cubicBezTo>
                  <a:cubicBezTo>
                    <a:pt x="2309" y="601"/>
                    <a:pt x="2313" y="600"/>
                    <a:pt x="2317" y="598"/>
                  </a:cubicBezTo>
                  <a:cubicBezTo>
                    <a:pt x="2320" y="597"/>
                    <a:pt x="2324" y="597"/>
                    <a:pt x="2327" y="598"/>
                  </a:cubicBezTo>
                  <a:cubicBezTo>
                    <a:pt x="2335" y="601"/>
                    <a:pt x="2343" y="602"/>
                    <a:pt x="2351" y="603"/>
                  </a:cubicBezTo>
                  <a:cubicBezTo>
                    <a:pt x="2354" y="603"/>
                    <a:pt x="2356" y="605"/>
                    <a:pt x="2357" y="607"/>
                  </a:cubicBezTo>
                  <a:cubicBezTo>
                    <a:pt x="2359" y="609"/>
                    <a:pt x="2358" y="610"/>
                    <a:pt x="2356" y="611"/>
                  </a:cubicBezTo>
                  <a:cubicBezTo>
                    <a:pt x="2353" y="612"/>
                    <a:pt x="2351" y="612"/>
                    <a:pt x="2348" y="612"/>
                  </a:cubicBezTo>
                  <a:cubicBezTo>
                    <a:pt x="2338" y="612"/>
                    <a:pt x="2328" y="612"/>
                    <a:pt x="2318" y="612"/>
                  </a:cubicBezTo>
                  <a:cubicBezTo>
                    <a:pt x="2316" y="612"/>
                    <a:pt x="2313" y="612"/>
                    <a:pt x="2311" y="613"/>
                  </a:cubicBezTo>
                  <a:cubicBezTo>
                    <a:pt x="2310" y="613"/>
                    <a:pt x="2309" y="614"/>
                    <a:pt x="2309" y="614"/>
                  </a:cubicBezTo>
                  <a:cubicBezTo>
                    <a:pt x="2309" y="614"/>
                    <a:pt x="2309" y="615"/>
                    <a:pt x="2310" y="615"/>
                  </a:cubicBezTo>
                  <a:cubicBezTo>
                    <a:pt x="2313" y="617"/>
                    <a:pt x="2316" y="617"/>
                    <a:pt x="2320" y="617"/>
                  </a:cubicBezTo>
                  <a:cubicBezTo>
                    <a:pt x="2331" y="617"/>
                    <a:pt x="2343" y="616"/>
                    <a:pt x="2355" y="617"/>
                  </a:cubicBezTo>
                  <a:cubicBezTo>
                    <a:pt x="2357" y="617"/>
                    <a:pt x="2358" y="619"/>
                    <a:pt x="2358" y="620"/>
                  </a:cubicBezTo>
                  <a:cubicBezTo>
                    <a:pt x="2358" y="622"/>
                    <a:pt x="2358" y="624"/>
                    <a:pt x="2359" y="625"/>
                  </a:cubicBezTo>
                  <a:cubicBezTo>
                    <a:pt x="2360" y="626"/>
                    <a:pt x="2362" y="626"/>
                    <a:pt x="2364" y="626"/>
                  </a:cubicBezTo>
                  <a:cubicBezTo>
                    <a:pt x="2372" y="626"/>
                    <a:pt x="2381" y="627"/>
                    <a:pt x="2389" y="627"/>
                  </a:cubicBezTo>
                  <a:cubicBezTo>
                    <a:pt x="2392" y="627"/>
                    <a:pt x="2396" y="628"/>
                    <a:pt x="2399" y="629"/>
                  </a:cubicBezTo>
                  <a:cubicBezTo>
                    <a:pt x="2403" y="630"/>
                    <a:pt x="2407" y="631"/>
                    <a:pt x="2411" y="631"/>
                  </a:cubicBezTo>
                  <a:cubicBezTo>
                    <a:pt x="2420" y="631"/>
                    <a:pt x="2430" y="632"/>
                    <a:pt x="2439" y="632"/>
                  </a:cubicBezTo>
                  <a:cubicBezTo>
                    <a:pt x="2441" y="632"/>
                    <a:pt x="2444" y="632"/>
                    <a:pt x="2446" y="633"/>
                  </a:cubicBezTo>
                  <a:cubicBezTo>
                    <a:pt x="2457" y="638"/>
                    <a:pt x="2469" y="636"/>
                    <a:pt x="2481" y="638"/>
                  </a:cubicBezTo>
                  <a:cubicBezTo>
                    <a:pt x="2483" y="638"/>
                    <a:pt x="2484" y="639"/>
                    <a:pt x="2483" y="641"/>
                  </a:cubicBezTo>
                  <a:cubicBezTo>
                    <a:pt x="2483" y="641"/>
                    <a:pt x="2483" y="642"/>
                    <a:pt x="2482" y="643"/>
                  </a:cubicBezTo>
                  <a:cubicBezTo>
                    <a:pt x="2479" y="646"/>
                    <a:pt x="2475" y="647"/>
                    <a:pt x="2471" y="648"/>
                  </a:cubicBezTo>
                  <a:cubicBezTo>
                    <a:pt x="2469" y="648"/>
                    <a:pt x="2468" y="649"/>
                    <a:pt x="2469" y="652"/>
                  </a:cubicBezTo>
                  <a:cubicBezTo>
                    <a:pt x="2470" y="654"/>
                    <a:pt x="2469" y="656"/>
                    <a:pt x="2466" y="658"/>
                  </a:cubicBezTo>
                  <a:cubicBezTo>
                    <a:pt x="2466" y="658"/>
                    <a:pt x="2465" y="659"/>
                    <a:pt x="2465" y="659"/>
                  </a:cubicBezTo>
                  <a:cubicBezTo>
                    <a:pt x="2464" y="661"/>
                    <a:pt x="2465" y="662"/>
                    <a:pt x="2468" y="662"/>
                  </a:cubicBezTo>
                  <a:cubicBezTo>
                    <a:pt x="2470" y="662"/>
                    <a:pt x="2473" y="662"/>
                    <a:pt x="2475" y="663"/>
                  </a:cubicBezTo>
                  <a:cubicBezTo>
                    <a:pt x="2476" y="663"/>
                    <a:pt x="2477" y="663"/>
                    <a:pt x="2477" y="664"/>
                  </a:cubicBezTo>
                  <a:cubicBezTo>
                    <a:pt x="2478" y="665"/>
                    <a:pt x="2477" y="666"/>
                    <a:pt x="2475" y="666"/>
                  </a:cubicBezTo>
                  <a:cubicBezTo>
                    <a:pt x="2464" y="668"/>
                    <a:pt x="2453" y="667"/>
                    <a:pt x="2442" y="667"/>
                  </a:cubicBezTo>
                  <a:cubicBezTo>
                    <a:pt x="2438" y="667"/>
                    <a:pt x="2434" y="668"/>
                    <a:pt x="2430" y="670"/>
                  </a:cubicBezTo>
                  <a:cubicBezTo>
                    <a:pt x="2428" y="671"/>
                    <a:pt x="2425" y="671"/>
                    <a:pt x="2423" y="670"/>
                  </a:cubicBezTo>
                  <a:cubicBezTo>
                    <a:pt x="2419" y="669"/>
                    <a:pt x="2415" y="668"/>
                    <a:pt x="2411" y="668"/>
                  </a:cubicBezTo>
                  <a:cubicBezTo>
                    <a:pt x="2408" y="668"/>
                    <a:pt x="2406" y="668"/>
                    <a:pt x="2403" y="668"/>
                  </a:cubicBezTo>
                  <a:cubicBezTo>
                    <a:pt x="2365" y="668"/>
                    <a:pt x="2328" y="668"/>
                    <a:pt x="2290" y="667"/>
                  </a:cubicBezTo>
                  <a:cubicBezTo>
                    <a:pt x="2286" y="667"/>
                    <a:pt x="2282" y="668"/>
                    <a:pt x="2277" y="668"/>
                  </a:cubicBezTo>
                  <a:cubicBezTo>
                    <a:pt x="2275" y="668"/>
                    <a:pt x="2274" y="669"/>
                    <a:pt x="2274" y="670"/>
                  </a:cubicBezTo>
                  <a:cubicBezTo>
                    <a:pt x="2274" y="670"/>
                    <a:pt x="2275" y="671"/>
                    <a:pt x="2276" y="671"/>
                  </a:cubicBezTo>
                  <a:cubicBezTo>
                    <a:pt x="2278" y="671"/>
                    <a:pt x="2281" y="671"/>
                    <a:pt x="2283" y="671"/>
                  </a:cubicBezTo>
                  <a:cubicBezTo>
                    <a:pt x="2307" y="672"/>
                    <a:pt x="2330" y="672"/>
                    <a:pt x="2354" y="672"/>
                  </a:cubicBezTo>
                  <a:cubicBezTo>
                    <a:pt x="2358" y="672"/>
                    <a:pt x="2362" y="672"/>
                    <a:pt x="2366" y="672"/>
                  </a:cubicBezTo>
                  <a:cubicBezTo>
                    <a:pt x="2369" y="672"/>
                    <a:pt x="2371" y="672"/>
                    <a:pt x="2374" y="673"/>
                  </a:cubicBezTo>
                  <a:cubicBezTo>
                    <a:pt x="2378" y="675"/>
                    <a:pt x="2382" y="676"/>
                    <a:pt x="2386" y="676"/>
                  </a:cubicBezTo>
                  <a:cubicBezTo>
                    <a:pt x="2396" y="676"/>
                    <a:pt x="2406" y="676"/>
                    <a:pt x="2416" y="677"/>
                  </a:cubicBezTo>
                  <a:cubicBezTo>
                    <a:pt x="2423" y="677"/>
                    <a:pt x="2429" y="677"/>
                    <a:pt x="2436" y="677"/>
                  </a:cubicBezTo>
                  <a:cubicBezTo>
                    <a:pt x="2439" y="677"/>
                    <a:pt x="2441" y="678"/>
                    <a:pt x="2443" y="679"/>
                  </a:cubicBezTo>
                  <a:cubicBezTo>
                    <a:pt x="2448" y="681"/>
                    <a:pt x="2453" y="682"/>
                    <a:pt x="2458" y="682"/>
                  </a:cubicBezTo>
                  <a:cubicBezTo>
                    <a:pt x="2465" y="683"/>
                    <a:pt x="2471" y="683"/>
                    <a:pt x="2478" y="685"/>
                  </a:cubicBezTo>
                  <a:cubicBezTo>
                    <a:pt x="2481" y="686"/>
                    <a:pt x="2484" y="686"/>
                    <a:pt x="2488" y="686"/>
                  </a:cubicBezTo>
                  <a:cubicBezTo>
                    <a:pt x="2501" y="686"/>
                    <a:pt x="2515" y="687"/>
                    <a:pt x="2528" y="687"/>
                  </a:cubicBezTo>
                  <a:cubicBezTo>
                    <a:pt x="2531" y="687"/>
                    <a:pt x="2533" y="687"/>
                    <a:pt x="2536" y="688"/>
                  </a:cubicBezTo>
                  <a:cubicBezTo>
                    <a:pt x="2536" y="688"/>
                    <a:pt x="2537" y="688"/>
                    <a:pt x="2538" y="689"/>
                  </a:cubicBezTo>
                  <a:cubicBezTo>
                    <a:pt x="2538" y="690"/>
                    <a:pt x="2537" y="691"/>
                    <a:pt x="2535" y="692"/>
                  </a:cubicBezTo>
                  <a:cubicBezTo>
                    <a:pt x="2533" y="692"/>
                    <a:pt x="2530" y="692"/>
                    <a:pt x="2529" y="695"/>
                  </a:cubicBezTo>
                  <a:cubicBezTo>
                    <a:pt x="2528" y="696"/>
                    <a:pt x="2530" y="698"/>
                    <a:pt x="2531" y="699"/>
                  </a:cubicBezTo>
                  <a:cubicBezTo>
                    <a:pt x="2532" y="700"/>
                    <a:pt x="2532" y="700"/>
                    <a:pt x="2533" y="701"/>
                  </a:cubicBezTo>
                  <a:cubicBezTo>
                    <a:pt x="2535" y="702"/>
                    <a:pt x="2538" y="702"/>
                    <a:pt x="2540" y="702"/>
                  </a:cubicBezTo>
                  <a:cubicBezTo>
                    <a:pt x="2549" y="702"/>
                    <a:pt x="2557" y="705"/>
                    <a:pt x="2565" y="707"/>
                  </a:cubicBezTo>
                  <a:cubicBezTo>
                    <a:pt x="2570" y="709"/>
                    <a:pt x="2570" y="709"/>
                    <a:pt x="2567" y="714"/>
                  </a:cubicBezTo>
                  <a:cubicBezTo>
                    <a:pt x="2564" y="719"/>
                    <a:pt x="2564" y="719"/>
                    <a:pt x="2567" y="723"/>
                  </a:cubicBezTo>
                  <a:cubicBezTo>
                    <a:pt x="2570" y="725"/>
                    <a:pt x="2569" y="726"/>
                    <a:pt x="2566" y="727"/>
                  </a:cubicBezTo>
                  <a:cubicBezTo>
                    <a:pt x="2562" y="728"/>
                    <a:pt x="2558" y="730"/>
                    <a:pt x="2554" y="731"/>
                  </a:cubicBezTo>
                  <a:cubicBezTo>
                    <a:pt x="2551" y="732"/>
                    <a:pt x="2547" y="733"/>
                    <a:pt x="2544" y="734"/>
                  </a:cubicBezTo>
                  <a:cubicBezTo>
                    <a:pt x="2540" y="735"/>
                    <a:pt x="2538" y="740"/>
                    <a:pt x="2541" y="744"/>
                  </a:cubicBezTo>
                  <a:cubicBezTo>
                    <a:pt x="2542" y="746"/>
                    <a:pt x="2544" y="748"/>
                    <a:pt x="2546" y="749"/>
                  </a:cubicBezTo>
                  <a:cubicBezTo>
                    <a:pt x="2548" y="751"/>
                    <a:pt x="2550" y="752"/>
                    <a:pt x="2552" y="753"/>
                  </a:cubicBezTo>
                  <a:cubicBezTo>
                    <a:pt x="2557" y="753"/>
                    <a:pt x="2561" y="753"/>
                    <a:pt x="2565" y="754"/>
                  </a:cubicBezTo>
                  <a:cubicBezTo>
                    <a:pt x="2567" y="754"/>
                    <a:pt x="2568" y="755"/>
                    <a:pt x="2568" y="756"/>
                  </a:cubicBezTo>
                  <a:cubicBezTo>
                    <a:pt x="2568" y="756"/>
                    <a:pt x="2567" y="757"/>
                    <a:pt x="2566" y="757"/>
                  </a:cubicBezTo>
                  <a:cubicBezTo>
                    <a:pt x="2565" y="758"/>
                    <a:pt x="2563" y="758"/>
                    <a:pt x="2561" y="758"/>
                  </a:cubicBezTo>
                  <a:cubicBezTo>
                    <a:pt x="2558" y="760"/>
                    <a:pt x="2557" y="763"/>
                    <a:pt x="2558" y="766"/>
                  </a:cubicBezTo>
                  <a:cubicBezTo>
                    <a:pt x="2560" y="770"/>
                    <a:pt x="2559" y="773"/>
                    <a:pt x="2557" y="776"/>
                  </a:cubicBezTo>
                  <a:cubicBezTo>
                    <a:pt x="2556" y="776"/>
                    <a:pt x="2556" y="777"/>
                    <a:pt x="2555" y="777"/>
                  </a:cubicBezTo>
                  <a:cubicBezTo>
                    <a:pt x="2548" y="783"/>
                    <a:pt x="2540" y="788"/>
                    <a:pt x="2531" y="790"/>
                  </a:cubicBezTo>
                  <a:cubicBezTo>
                    <a:pt x="2530" y="791"/>
                    <a:pt x="2529" y="791"/>
                    <a:pt x="2529" y="791"/>
                  </a:cubicBezTo>
                  <a:cubicBezTo>
                    <a:pt x="2523" y="789"/>
                    <a:pt x="2517" y="792"/>
                    <a:pt x="2512" y="793"/>
                  </a:cubicBezTo>
                  <a:cubicBezTo>
                    <a:pt x="2511" y="794"/>
                    <a:pt x="2510" y="795"/>
                    <a:pt x="2510" y="795"/>
                  </a:cubicBezTo>
                  <a:cubicBezTo>
                    <a:pt x="2510" y="796"/>
                    <a:pt x="2511" y="796"/>
                    <a:pt x="2511" y="797"/>
                  </a:cubicBezTo>
                  <a:cubicBezTo>
                    <a:pt x="2513" y="798"/>
                    <a:pt x="2516" y="798"/>
                    <a:pt x="2518" y="798"/>
                  </a:cubicBezTo>
                  <a:cubicBezTo>
                    <a:pt x="2523" y="799"/>
                    <a:pt x="2526" y="801"/>
                    <a:pt x="2527" y="806"/>
                  </a:cubicBezTo>
                  <a:cubicBezTo>
                    <a:pt x="2528" y="810"/>
                    <a:pt x="2530" y="812"/>
                    <a:pt x="2534" y="812"/>
                  </a:cubicBezTo>
                  <a:cubicBezTo>
                    <a:pt x="2545" y="813"/>
                    <a:pt x="2556" y="813"/>
                    <a:pt x="2567" y="814"/>
                  </a:cubicBezTo>
                  <a:cubicBezTo>
                    <a:pt x="2567" y="814"/>
                    <a:pt x="2568" y="815"/>
                    <a:pt x="2568" y="815"/>
                  </a:cubicBezTo>
                  <a:cubicBezTo>
                    <a:pt x="2568" y="816"/>
                    <a:pt x="2568" y="817"/>
                    <a:pt x="2568" y="817"/>
                  </a:cubicBezTo>
                  <a:cubicBezTo>
                    <a:pt x="2566" y="818"/>
                    <a:pt x="2565" y="819"/>
                    <a:pt x="2565" y="821"/>
                  </a:cubicBezTo>
                  <a:cubicBezTo>
                    <a:pt x="2565" y="821"/>
                    <a:pt x="2566" y="822"/>
                    <a:pt x="2567" y="822"/>
                  </a:cubicBezTo>
                  <a:cubicBezTo>
                    <a:pt x="2568" y="823"/>
                    <a:pt x="2570" y="823"/>
                    <a:pt x="2572" y="823"/>
                  </a:cubicBezTo>
                  <a:cubicBezTo>
                    <a:pt x="2574" y="824"/>
                    <a:pt x="2576" y="826"/>
                    <a:pt x="2577" y="828"/>
                  </a:cubicBezTo>
                  <a:cubicBezTo>
                    <a:pt x="2578" y="831"/>
                    <a:pt x="2579" y="833"/>
                    <a:pt x="2581" y="835"/>
                  </a:cubicBezTo>
                  <a:cubicBezTo>
                    <a:pt x="2583" y="836"/>
                    <a:pt x="2585" y="837"/>
                    <a:pt x="2588" y="837"/>
                  </a:cubicBezTo>
                  <a:cubicBezTo>
                    <a:pt x="2590" y="836"/>
                    <a:pt x="2592" y="836"/>
                    <a:pt x="2595" y="836"/>
                  </a:cubicBezTo>
                  <a:cubicBezTo>
                    <a:pt x="2597" y="835"/>
                    <a:pt x="2598" y="837"/>
                    <a:pt x="2599" y="838"/>
                  </a:cubicBezTo>
                  <a:cubicBezTo>
                    <a:pt x="2600" y="840"/>
                    <a:pt x="2600" y="841"/>
                    <a:pt x="2599" y="843"/>
                  </a:cubicBezTo>
                  <a:cubicBezTo>
                    <a:pt x="2596" y="846"/>
                    <a:pt x="2593" y="848"/>
                    <a:pt x="2588" y="849"/>
                  </a:cubicBezTo>
                  <a:cubicBezTo>
                    <a:pt x="2584" y="849"/>
                    <a:pt x="2580" y="849"/>
                    <a:pt x="2576" y="849"/>
                  </a:cubicBezTo>
                  <a:cubicBezTo>
                    <a:pt x="2574" y="849"/>
                    <a:pt x="2572" y="850"/>
                    <a:pt x="2571" y="850"/>
                  </a:cubicBezTo>
                  <a:cubicBezTo>
                    <a:pt x="2567" y="850"/>
                    <a:pt x="2564" y="855"/>
                    <a:pt x="2565" y="859"/>
                  </a:cubicBezTo>
                  <a:cubicBezTo>
                    <a:pt x="2566" y="861"/>
                    <a:pt x="2567" y="864"/>
                    <a:pt x="2566" y="866"/>
                  </a:cubicBezTo>
                  <a:cubicBezTo>
                    <a:pt x="2565" y="869"/>
                    <a:pt x="2562" y="871"/>
                    <a:pt x="2559" y="873"/>
                  </a:cubicBezTo>
                  <a:cubicBezTo>
                    <a:pt x="2552" y="876"/>
                    <a:pt x="2545" y="879"/>
                    <a:pt x="2537" y="879"/>
                  </a:cubicBezTo>
                  <a:cubicBezTo>
                    <a:pt x="2535" y="879"/>
                    <a:pt x="2534" y="881"/>
                    <a:pt x="2535" y="882"/>
                  </a:cubicBezTo>
                  <a:cubicBezTo>
                    <a:pt x="2535" y="884"/>
                    <a:pt x="2536" y="885"/>
                    <a:pt x="2538" y="886"/>
                  </a:cubicBezTo>
                  <a:cubicBezTo>
                    <a:pt x="2538" y="887"/>
                    <a:pt x="2539" y="887"/>
                    <a:pt x="2540" y="887"/>
                  </a:cubicBezTo>
                  <a:cubicBezTo>
                    <a:pt x="2542" y="887"/>
                    <a:pt x="2545" y="888"/>
                    <a:pt x="2547" y="888"/>
                  </a:cubicBezTo>
                  <a:cubicBezTo>
                    <a:pt x="2562" y="888"/>
                    <a:pt x="2576" y="888"/>
                    <a:pt x="2590" y="888"/>
                  </a:cubicBezTo>
                  <a:cubicBezTo>
                    <a:pt x="2592" y="888"/>
                    <a:pt x="2593" y="889"/>
                    <a:pt x="2595" y="889"/>
                  </a:cubicBezTo>
                  <a:cubicBezTo>
                    <a:pt x="2600" y="889"/>
                    <a:pt x="2604" y="892"/>
                    <a:pt x="2605" y="898"/>
                  </a:cubicBezTo>
                  <a:cubicBezTo>
                    <a:pt x="2606" y="900"/>
                    <a:pt x="2605" y="901"/>
                    <a:pt x="2603" y="902"/>
                  </a:cubicBezTo>
                  <a:cubicBezTo>
                    <a:pt x="2602" y="902"/>
                    <a:pt x="2600" y="903"/>
                    <a:pt x="2598" y="903"/>
                  </a:cubicBezTo>
                  <a:cubicBezTo>
                    <a:pt x="2582" y="904"/>
                    <a:pt x="2565" y="904"/>
                    <a:pt x="2548" y="904"/>
                  </a:cubicBezTo>
                  <a:cubicBezTo>
                    <a:pt x="2542" y="904"/>
                    <a:pt x="2537" y="906"/>
                    <a:pt x="2532" y="909"/>
                  </a:cubicBezTo>
                  <a:cubicBezTo>
                    <a:pt x="2531" y="910"/>
                    <a:pt x="2530" y="911"/>
                    <a:pt x="2530" y="911"/>
                  </a:cubicBezTo>
                  <a:cubicBezTo>
                    <a:pt x="2530" y="912"/>
                    <a:pt x="2531" y="912"/>
                    <a:pt x="2531" y="913"/>
                  </a:cubicBezTo>
                  <a:cubicBezTo>
                    <a:pt x="2532" y="913"/>
                    <a:pt x="2533" y="914"/>
                    <a:pt x="2534" y="914"/>
                  </a:cubicBezTo>
                  <a:cubicBezTo>
                    <a:pt x="2538" y="914"/>
                    <a:pt x="2542" y="914"/>
                    <a:pt x="2546" y="914"/>
                  </a:cubicBezTo>
                  <a:cubicBezTo>
                    <a:pt x="2552" y="914"/>
                    <a:pt x="2558" y="915"/>
                    <a:pt x="2564" y="917"/>
                  </a:cubicBezTo>
                  <a:cubicBezTo>
                    <a:pt x="2568" y="918"/>
                    <a:pt x="2572" y="918"/>
                    <a:pt x="2576" y="919"/>
                  </a:cubicBezTo>
                  <a:cubicBezTo>
                    <a:pt x="2578" y="919"/>
                    <a:pt x="2579" y="920"/>
                    <a:pt x="2579" y="922"/>
                  </a:cubicBezTo>
                  <a:cubicBezTo>
                    <a:pt x="2579" y="923"/>
                    <a:pt x="2579" y="924"/>
                    <a:pt x="2578" y="924"/>
                  </a:cubicBezTo>
                  <a:cubicBezTo>
                    <a:pt x="2577" y="926"/>
                    <a:pt x="2575" y="928"/>
                    <a:pt x="2573" y="930"/>
                  </a:cubicBezTo>
                  <a:cubicBezTo>
                    <a:pt x="2571" y="932"/>
                    <a:pt x="2567" y="933"/>
                    <a:pt x="2564" y="934"/>
                  </a:cubicBezTo>
                  <a:cubicBezTo>
                    <a:pt x="2563" y="934"/>
                    <a:pt x="2562" y="934"/>
                    <a:pt x="2562" y="934"/>
                  </a:cubicBezTo>
                  <a:cubicBezTo>
                    <a:pt x="2554" y="933"/>
                    <a:pt x="2547" y="934"/>
                    <a:pt x="2539" y="937"/>
                  </a:cubicBezTo>
                  <a:cubicBezTo>
                    <a:pt x="2537" y="938"/>
                    <a:pt x="2535" y="939"/>
                    <a:pt x="2532" y="939"/>
                  </a:cubicBezTo>
                  <a:cubicBezTo>
                    <a:pt x="2525" y="939"/>
                    <a:pt x="2519" y="940"/>
                    <a:pt x="2512" y="940"/>
                  </a:cubicBezTo>
                  <a:cubicBezTo>
                    <a:pt x="2508" y="941"/>
                    <a:pt x="2504" y="942"/>
                    <a:pt x="2501" y="945"/>
                  </a:cubicBezTo>
                  <a:cubicBezTo>
                    <a:pt x="2500" y="945"/>
                    <a:pt x="2499" y="946"/>
                    <a:pt x="2499" y="947"/>
                  </a:cubicBezTo>
                  <a:cubicBezTo>
                    <a:pt x="2499" y="947"/>
                    <a:pt x="2500" y="948"/>
                    <a:pt x="2501" y="948"/>
                  </a:cubicBezTo>
                  <a:cubicBezTo>
                    <a:pt x="2513" y="950"/>
                    <a:pt x="2524" y="954"/>
                    <a:pt x="2536" y="954"/>
                  </a:cubicBezTo>
                  <a:cubicBezTo>
                    <a:pt x="2537" y="954"/>
                    <a:pt x="2539" y="955"/>
                    <a:pt x="2540" y="957"/>
                  </a:cubicBezTo>
                  <a:cubicBezTo>
                    <a:pt x="2543" y="961"/>
                    <a:pt x="2547" y="963"/>
                    <a:pt x="2552" y="965"/>
                  </a:cubicBezTo>
                  <a:cubicBezTo>
                    <a:pt x="2554" y="966"/>
                    <a:pt x="2556" y="968"/>
                    <a:pt x="2556" y="971"/>
                  </a:cubicBezTo>
                  <a:cubicBezTo>
                    <a:pt x="2557" y="973"/>
                    <a:pt x="2557" y="976"/>
                    <a:pt x="2557" y="978"/>
                  </a:cubicBezTo>
                  <a:cubicBezTo>
                    <a:pt x="2558" y="980"/>
                    <a:pt x="2560" y="983"/>
                    <a:pt x="2562" y="983"/>
                  </a:cubicBezTo>
                  <a:cubicBezTo>
                    <a:pt x="2570" y="983"/>
                    <a:pt x="2577" y="984"/>
                    <a:pt x="2585" y="985"/>
                  </a:cubicBezTo>
                  <a:cubicBezTo>
                    <a:pt x="2587" y="985"/>
                    <a:pt x="2589" y="986"/>
                    <a:pt x="2588" y="987"/>
                  </a:cubicBezTo>
                  <a:cubicBezTo>
                    <a:pt x="2587" y="988"/>
                    <a:pt x="2586" y="989"/>
                    <a:pt x="2584" y="989"/>
                  </a:cubicBezTo>
                  <a:cubicBezTo>
                    <a:pt x="2580" y="989"/>
                    <a:pt x="2577" y="989"/>
                    <a:pt x="2574" y="990"/>
                  </a:cubicBezTo>
                  <a:cubicBezTo>
                    <a:pt x="2572" y="990"/>
                    <a:pt x="2571" y="991"/>
                    <a:pt x="2569" y="991"/>
                  </a:cubicBezTo>
                  <a:cubicBezTo>
                    <a:pt x="2567" y="993"/>
                    <a:pt x="2565" y="994"/>
                    <a:pt x="2564" y="996"/>
                  </a:cubicBezTo>
                  <a:cubicBezTo>
                    <a:pt x="2565" y="999"/>
                    <a:pt x="2567" y="1000"/>
                    <a:pt x="2569" y="1002"/>
                  </a:cubicBezTo>
                  <a:cubicBezTo>
                    <a:pt x="2570" y="1003"/>
                    <a:pt x="2571" y="1004"/>
                    <a:pt x="2570" y="1006"/>
                  </a:cubicBezTo>
                  <a:cubicBezTo>
                    <a:pt x="2569" y="1008"/>
                    <a:pt x="2567" y="1009"/>
                    <a:pt x="2565" y="1008"/>
                  </a:cubicBezTo>
                  <a:cubicBezTo>
                    <a:pt x="2562" y="1007"/>
                    <a:pt x="2559" y="1006"/>
                    <a:pt x="2556" y="1007"/>
                  </a:cubicBezTo>
                  <a:cubicBezTo>
                    <a:pt x="2553" y="1008"/>
                    <a:pt x="2551" y="1007"/>
                    <a:pt x="2548" y="1007"/>
                  </a:cubicBezTo>
                  <a:cubicBezTo>
                    <a:pt x="2546" y="1007"/>
                    <a:pt x="2544" y="1009"/>
                    <a:pt x="2541" y="1010"/>
                  </a:cubicBezTo>
                  <a:cubicBezTo>
                    <a:pt x="2540" y="1010"/>
                    <a:pt x="2538" y="1010"/>
                    <a:pt x="2537" y="1011"/>
                  </a:cubicBezTo>
                  <a:cubicBezTo>
                    <a:pt x="2536" y="1011"/>
                    <a:pt x="2535" y="1012"/>
                    <a:pt x="2535" y="1012"/>
                  </a:cubicBezTo>
                  <a:cubicBezTo>
                    <a:pt x="2536" y="1013"/>
                    <a:pt x="2536" y="1013"/>
                    <a:pt x="2537" y="1013"/>
                  </a:cubicBezTo>
                  <a:cubicBezTo>
                    <a:pt x="2542" y="1013"/>
                    <a:pt x="2547" y="1014"/>
                    <a:pt x="2552" y="1014"/>
                  </a:cubicBezTo>
                  <a:cubicBezTo>
                    <a:pt x="2566" y="1013"/>
                    <a:pt x="2579" y="1014"/>
                    <a:pt x="2592" y="1016"/>
                  </a:cubicBezTo>
                  <a:cubicBezTo>
                    <a:pt x="2595" y="1016"/>
                    <a:pt x="2597" y="1017"/>
                    <a:pt x="2599" y="1019"/>
                  </a:cubicBezTo>
                  <a:cubicBezTo>
                    <a:pt x="2600" y="1021"/>
                    <a:pt x="2600" y="1022"/>
                    <a:pt x="2598" y="1023"/>
                  </a:cubicBezTo>
                  <a:cubicBezTo>
                    <a:pt x="2596" y="1024"/>
                    <a:pt x="2595" y="1025"/>
                    <a:pt x="2593" y="1025"/>
                  </a:cubicBezTo>
                  <a:cubicBezTo>
                    <a:pt x="2588" y="1025"/>
                    <a:pt x="2583" y="1025"/>
                    <a:pt x="2578" y="1025"/>
                  </a:cubicBezTo>
                  <a:cubicBezTo>
                    <a:pt x="2576" y="1026"/>
                    <a:pt x="2575" y="1027"/>
                    <a:pt x="2575" y="1028"/>
                  </a:cubicBezTo>
                  <a:cubicBezTo>
                    <a:pt x="2575" y="1030"/>
                    <a:pt x="2576" y="1031"/>
                    <a:pt x="2577" y="1032"/>
                  </a:cubicBezTo>
                  <a:cubicBezTo>
                    <a:pt x="2581" y="1035"/>
                    <a:pt x="2585" y="1035"/>
                    <a:pt x="2590" y="1035"/>
                  </a:cubicBezTo>
                  <a:cubicBezTo>
                    <a:pt x="2593" y="1035"/>
                    <a:pt x="2596" y="1037"/>
                    <a:pt x="2598" y="1039"/>
                  </a:cubicBezTo>
                  <a:cubicBezTo>
                    <a:pt x="2599" y="1040"/>
                    <a:pt x="2600" y="1040"/>
                    <a:pt x="2600" y="1041"/>
                  </a:cubicBezTo>
                  <a:cubicBezTo>
                    <a:pt x="2600" y="1042"/>
                    <a:pt x="2599" y="1043"/>
                    <a:pt x="2599" y="1043"/>
                  </a:cubicBezTo>
                  <a:cubicBezTo>
                    <a:pt x="2597" y="1045"/>
                    <a:pt x="2594" y="1046"/>
                    <a:pt x="2595" y="1048"/>
                  </a:cubicBezTo>
                  <a:cubicBezTo>
                    <a:pt x="2595" y="1051"/>
                    <a:pt x="2598" y="1052"/>
                    <a:pt x="2599" y="1055"/>
                  </a:cubicBezTo>
                  <a:cubicBezTo>
                    <a:pt x="2600" y="1056"/>
                    <a:pt x="2599" y="1058"/>
                    <a:pt x="2597" y="1058"/>
                  </a:cubicBezTo>
                  <a:cubicBezTo>
                    <a:pt x="2596" y="1059"/>
                    <a:pt x="2594" y="1059"/>
                    <a:pt x="2593" y="1059"/>
                  </a:cubicBezTo>
                  <a:cubicBezTo>
                    <a:pt x="2584" y="1060"/>
                    <a:pt x="2576" y="1060"/>
                    <a:pt x="2567" y="1060"/>
                  </a:cubicBezTo>
                  <a:cubicBezTo>
                    <a:pt x="2566" y="1060"/>
                    <a:pt x="2564" y="1060"/>
                    <a:pt x="2562" y="1060"/>
                  </a:cubicBezTo>
                  <a:cubicBezTo>
                    <a:pt x="2560" y="1061"/>
                    <a:pt x="2557" y="1064"/>
                    <a:pt x="2559" y="1066"/>
                  </a:cubicBezTo>
                  <a:cubicBezTo>
                    <a:pt x="2560" y="1067"/>
                    <a:pt x="2561" y="1068"/>
                    <a:pt x="2562" y="1069"/>
                  </a:cubicBezTo>
                  <a:cubicBezTo>
                    <a:pt x="2566" y="1069"/>
                    <a:pt x="2570" y="1070"/>
                    <a:pt x="2575" y="1070"/>
                  </a:cubicBezTo>
                  <a:cubicBezTo>
                    <a:pt x="2576" y="1070"/>
                    <a:pt x="2578" y="1071"/>
                    <a:pt x="2579" y="1072"/>
                  </a:cubicBezTo>
                  <a:cubicBezTo>
                    <a:pt x="2580" y="1073"/>
                    <a:pt x="2577" y="1078"/>
                    <a:pt x="2576" y="1078"/>
                  </a:cubicBezTo>
                  <a:cubicBezTo>
                    <a:pt x="2574" y="1079"/>
                    <a:pt x="2573" y="1080"/>
                    <a:pt x="2571" y="1080"/>
                  </a:cubicBezTo>
                  <a:cubicBezTo>
                    <a:pt x="2567" y="1081"/>
                    <a:pt x="2563" y="1082"/>
                    <a:pt x="2559" y="1083"/>
                  </a:cubicBezTo>
                  <a:cubicBezTo>
                    <a:pt x="2555" y="1085"/>
                    <a:pt x="2551" y="1084"/>
                    <a:pt x="2547" y="1083"/>
                  </a:cubicBezTo>
                  <a:cubicBezTo>
                    <a:pt x="2545" y="1082"/>
                    <a:pt x="2543" y="1082"/>
                    <a:pt x="2542" y="1083"/>
                  </a:cubicBezTo>
                  <a:cubicBezTo>
                    <a:pt x="2537" y="1085"/>
                    <a:pt x="2532" y="1085"/>
                    <a:pt x="2527" y="1085"/>
                  </a:cubicBezTo>
                  <a:cubicBezTo>
                    <a:pt x="2524" y="1085"/>
                    <a:pt x="2520" y="1085"/>
                    <a:pt x="2517" y="1085"/>
                  </a:cubicBezTo>
                  <a:cubicBezTo>
                    <a:pt x="2515" y="1085"/>
                    <a:pt x="2512" y="1085"/>
                    <a:pt x="2510" y="1086"/>
                  </a:cubicBezTo>
                  <a:cubicBezTo>
                    <a:pt x="2503" y="1090"/>
                    <a:pt x="2495" y="1090"/>
                    <a:pt x="2488" y="1090"/>
                  </a:cubicBezTo>
                  <a:cubicBezTo>
                    <a:pt x="2472" y="1090"/>
                    <a:pt x="2457" y="1091"/>
                    <a:pt x="2442" y="1091"/>
                  </a:cubicBezTo>
                  <a:cubicBezTo>
                    <a:pt x="2439" y="1091"/>
                    <a:pt x="2436" y="1091"/>
                    <a:pt x="2432" y="1092"/>
                  </a:cubicBezTo>
                  <a:cubicBezTo>
                    <a:pt x="2427" y="1094"/>
                    <a:pt x="2421" y="1095"/>
                    <a:pt x="2415" y="1095"/>
                  </a:cubicBezTo>
                  <a:cubicBezTo>
                    <a:pt x="2405" y="1095"/>
                    <a:pt x="2395" y="1095"/>
                    <a:pt x="2385" y="1096"/>
                  </a:cubicBezTo>
                  <a:cubicBezTo>
                    <a:pt x="2382" y="1096"/>
                    <a:pt x="2380" y="1096"/>
                    <a:pt x="2378" y="1097"/>
                  </a:cubicBezTo>
                  <a:cubicBezTo>
                    <a:pt x="2372" y="1099"/>
                    <a:pt x="2366" y="1099"/>
                    <a:pt x="2360" y="1099"/>
                  </a:cubicBezTo>
                  <a:cubicBezTo>
                    <a:pt x="2344" y="1100"/>
                    <a:pt x="2328" y="1100"/>
                    <a:pt x="2313" y="1101"/>
                  </a:cubicBezTo>
                  <a:cubicBezTo>
                    <a:pt x="2308" y="1101"/>
                    <a:pt x="2304" y="1101"/>
                    <a:pt x="2300" y="1102"/>
                  </a:cubicBezTo>
                  <a:cubicBezTo>
                    <a:pt x="2296" y="1104"/>
                    <a:pt x="2292" y="1105"/>
                    <a:pt x="2288" y="1105"/>
                  </a:cubicBezTo>
                  <a:cubicBezTo>
                    <a:pt x="2285" y="1105"/>
                    <a:pt x="2281" y="1105"/>
                    <a:pt x="2278" y="1105"/>
                  </a:cubicBezTo>
                  <a:cubicBezTo>
                    <a:pt x="2273" y="1105"/>
                    <a:pt x="2268" y="1106"/>
                    <a:pt x="2264" y="1110"/>
                  </a:cubicBezTo>
                  <a:cubicBezTo>
                    <a:pt x="2260" y="1113"/>
                    <a:pt x="2255" y="1115"/>
                    <a:pt x="2250" y="1115"/>
                  </a:cubicBezTo>
                  <a:cubicBezTo>
                    <a:pt x="2232" y="1115"/>
                    <a:pt x="2213" y="1115"/>
                    <a:pt x="2195" y="1115"/>
                  </a:cubicBezTo>
                  <a:cubicBezTo>
                    <a:pt x="2185" y="1115"/>
                    <a:pt x="2175" y="1115"/>
                    <a:pt x="2165" y="1115"/>
                  </a:cubicBezTo>
                  <a:cubicBezTo>
                    <a:pt x="2159" y="1115"/>
                    <a:pt x="2153" y="1116"/>
                    <a:pt x="2147" y="1118"/>
                  </a:cubicBezTo>
                  <a:cubicBezTo>
                    <a:pt x="2145" y="1119"/>
                    <a:pt x="2142" y="1119"/>
                    <a:pt x="2140" y="1119"/>
                  </a:cubicBezTo>
                  <a:cubicBezTo>
                    <a:pt x="2127" y="1120"/>
                    <a:pt x="2115" y="1120"/>
                    <a:pt x="2102" y="1120"/>
                  </a:cubicBezTo>
                  <a:cubicBezTo>
                    <a:pt x="2099" y="1120"/>
                    <a:pt x="2096" y="1119"/>
                    <a:pt x="2092" y="1117"/>
                  </a:cubicBezTo>
                  <a:cubicBezTo>
                    <a:pt x="2087" y="1115"/>
                    <a:pt x="2081" y="1115"/>
                    <a:pt x="2075" y="1117"/>
                  </a:cubicBezTo>
                  <a:cubicBezTo>
                    <a:pt x="2072" y="1118"/>
                    <a:pt x="2069" y="1119"/>
                    <a:pt x="2066" y="1119"/>
                  </a:cubicBezTo>
                  <a:cubicBezTo>
                    <a:pt x="2058" y="1119"/>
                    <a:pt x="2051" y="1121"/>
                    <a:pt x="2043" y="1120"/>
                  </a:cubicBezTo>
                  <a:cubicBezTo>
                    <a:pt x="2034" y="1120"/>
                    <a:pt x="2025" y="1121"/>
                    <a:pt x="2015" y="1121"/>
                  </a:cubicBezTo>
                  <a:cubicBezTo>
                    <a:pt x="2011" y="1121"/>
                    <a:pt x="2007" y="1121"/>
                    <a:pt x="2003" y="1121"/>
                  </a:cubicBezTo>
                  <a:cubicBezTo>
                    <a:pt x="1992" y="1119"/>
                    <a:pt x="1981" y="1121"/>
                    <a:pt x="1970" y="1121"/>
                  </a:cubicBezTo>
                  <a:cubicBezTo>
                    <a:pt x="1960" y="1120"/>
                    <a:pt x="1950" y="1120"/>
                    <a:pt x="1940" y="1120"/>
                  </a:cubicBezTo>
                  <a:cubicBezTo>
                    <a:pt x="1933" y="1120"/>
                    <a:pt x="1925" y="1120"/>
                    <a:pt x="1917" y="1120"/>
                  </a:cubicBezTo>
                  <a:cubicBezTo>
                    <a:pt x="1913" y="1120"/>
                    <a:pt x="1909" y="1119"/>
                    <a:pt x="1906" y="1116"/>
                  </a:cubicBezTo>
                  <a:cubicBezTo>
                    <a:pt x="1905" y="1114"/>
                    <a:pt x="1904" y="1113"/>
                    <a:pt x="1902" y="1112"/>
                  </a:cubicBezTo>
                  <a:cubicBezTo>
                    <a:pt x="1901" y="1111"/>
                    <a:pt x="1899" y="1111"/>
                    <a:pt x="1898" y="1111"/>
                  </a:cubicBezTo>
                  <a:cubicBezTo>
                    <a:pt x="1897" y="1111"/>
                    <a:pt x="1896" y="1111"/>
                    <a:pt x="1895" y="1112"/>
                  </a:cubicBezTo>
                  <a:cubicBezTo>
                    <a:pt x="1887" y="1117"/>
                    <a:pt x="1879" y="1116"/>
                    <a:pt x="1871" y="1112"/>
                  </a:cubicBezTo>
                  <a:cubicBezTo>
                    <a:pt x="1869" y="1111"/>
                    <a:pt x="1866" y="1111"/>
                    <a:pt x="1864" y="1112"/>
                  </a:cubicBezTo>
                  <a:cubicBezTo>
                    <a:pt x="1863" y="1113"/>
                    <a:pt x="1861" y="1113"/>
                    <a:pt x="1860" y="1114"/>
                  </a:cubicBezTo>
                  <a:cubicBezTo>
                    <a:pt x="1855" y="1116"/>
                    <a:pt x="1850" y="1116"/>
                    <a:pt x="1845" y="1114"/>
                  </a:cubicBezTo>
                  <a:cubicBezTo>
                    <a:pt x="1840" y="1112"/>
                    <a:pt x="1836" y="1110"/>
                    <a:pt x="1831" y="1110"/>
                  </a:cubicBezTo>
                  <a:cubicBezTo>
                    <a:pt x="1827" y="1110"/>
                    <a:pt x="1824" y="1109"/>
                    <a:pt x="1821" y="1107"/>
                  </a:cubicBezTo>
                  <a:cubicBezTo>
                    <a:pt x="1818" y="1106"/>
                    <a:pt x="1816" y="1106"/>
                    <a:pt x="1814" y="1107"/>
                  </a:cubicBezTo>
                  <a:cubicBezTo>
                    <a:pt x="1809" y="1110"/>
                    <a:pt x="1804" y="1110"/>
                    <a:pt x="1799" y="1110"/>
                  </a:cubicBezTo>
                  <a:cubicBezTo>
                    <a:pt x="1791" y="1111"/>
                    <a:pt x="1782" y="1110"/>
                    <a:pt x="1774" y="1111"/>
                  </a:cubicBezTo>
                  <a:cubicBezTo>
                    <a:pt x="1771" y="1111"/>
                    <a:pt x="1769" y="1112"/>
                    <a:pt x="1769" y="1115"/>
                  </a:cubicBezTo>
                  <a:cubicBezTo>
                    <a:pt x="1770" y="1117"/>
                    <a:pt x="1769" y="1119"/>
                    <a:pt x="1767" y="1119"/>
                  </a:cubicBezTo>
                  <a:cubicBezTo>
                    <a:pt x="1766" y="1119"/>
                    <a:pt x="1766" y="1120"/>
                    <a:pt x="1765" y="1120"/>
                  </a:cubicBezTo>
                  <a:cubicBezTo>
                    <a:pt x="1763" y="1120"/>
                    <a:pt x="1761" y="1120"/>
                    <a:pt x="1760" y="1119"/>
                  </a:cubicBezTo>
                  <a:cubicBezTo>
                    <a:pt x="1755" y="1116"/>
                    <a:pt x="1750" y="1115"/>
                    <a:pt x="1745" y="1115"/>
                  </a:cubicBezTo>
                  <a:cubicBezTo>
                    <a:pt x="1743" y="1115"/>
                    <a:pt x="1740" y="1116"/>
                    <a:pt x="1738" y="1117"/>
                  </a:cubicBezTo>
                  <a:cubicBezTo>
                    <a:pt x="1734" y="1119"/>
                    <a:pt x="1731" y="1120"/>
                    <a:pt x="1726" y="1121"/>
                  </a:cubicBezTo>
                  <a:cubicBezTo>
                    <a:pt x="1720" y="1121"/>
                    <a:pt x="1715" y="1121"/>
                    <a:pt x="1709" y="1123"/>
                  </a:cubicBezTo>
                  <a:cubicBezTo>
                    <a:pt x="1707" y="1124"/>
                    <a:pt x="1704" y="1124"/>
                    <a:pt x="1702" y="1124"/>
                  </a:cubicBezTo>
                  <a:cubicBezTo>
                    <a:pt x="1695" y="1125"/>
                    <a:pt x="1688" y="1125"/>
                    <a:pt x="1681" y="1125"/>
                  </a:cubicBezTo>
                  <a:cubicBezTo>
                    <a:pt x="1676" y="1125"/>
                    <a:pt x="1672" y="1123"/>
                    <a:pt x="1668" y="1119"/>
                  </a:cubicBezTo>
                  <a:cubicBezTo>
                    <a:pt x="1666" y="1118"/>
                    <a:pt x="1664" y="1117"/>
                    <a:pt x="1661" y="1118"/>
                  </a:cubicBezTo>
                  <a:cubicBezTo>
                    <a:pt x="1660" y="1118"/>
                    <a:pt x="1658" y="1119"/>
                    <a:pt x="1656" y="1120"/>
                  </a:cubicBezTo>
                  <a:cubicBezTo>
                    <a:pt x="1652" y="1121"/>
                    <a:pt x="1647" y="1122"/>
                    <a:pt x="1642" y="1124"/>
                  </a:cubicBezTo>
                  <a:cubicBezTo>
                    <a:pt x="1639" y="1125"/>
                    <a:pt x="1636" y="1126"/>
                    <a:pt x="1632" y="1125"/>
                  </a:cubicBezTo>
                  <a:cubicBezTo>
                    <a:pt x="1627" y="1125"/>
                    <a:pt x="1622" y="1125"/>
                    <a:pt x="1617" y="1123"/>
                  </a:cubicBezTo>
                  <a:cubicBezTo>
                    <a:pt x="1608" y="1119"/>
                    <a:pt x="1599" y="1120"/>
                    <a:pt x="1590" y="1121"/>
                  </a:cubicBezTo>
                  <a:cubicBezTo>
                    <a:pt x="1585" y="1123"/>
                    <a:pt x="1580" y="1123"/>
                    <a:pt x="1575" y="1121"/>
                  </a:cubicBezTo>
                  <a:cubicBezTo>
                    <a:pt x="1562" y="1121"/>
                    <a:pt x="1549" y="1120"/>
                    <a:pt x="1535" y="1121"/>
                  </a:cubicBezTo>
                  <a:cubicBezTo>
                    <a:pt x="1532" y="1121"/>
                    <a:pt x="1529" y="1121"/>
                    <a:pt x="1525" y="1123"/>
                  </a:cubicBezTo>
                  <a:cubicBezTo>
                    <a:pt x="1517" y="1126"/>
                    <a:pt x="1509" y="1125"/>
                    <a:pt x="1501" y="1123"/>
                  </a:cubicBezTo>
                  <a:cubicBezTo>
                    <a:pt x="1497" y="1121"/>
                    <a:pt x="1493" y="1122"/>
                    <a:pt x="1489" y="1124"/>
                  </a:cubicBezTo>
                  <a:cubicBezTo>
                    <a:pt x="1484" y="1126"/>
                    <a:pt x="1479" y="1125"/>
                    <a:pt x="1476" y="1121"/>
                  </a:cubicBezTo>
                  <a:cubicBezTo>
                    <a:pt x="1475" y="1119"/>
                    <a:pt x="1473" y="1119"/>
                    <a:pt x="1472" y="1117"/>
                  </a:cubicBezTo>
                  <a:cubicBezTo>
                    <a:pt x="1465" y="1120"/>
                    <a:pt x="1457" y="1119"/>
                    <a:pt x="1450" y="1122"/>
                  </a:cubicBezTo>
                  <a:cubicBezTo>
                    <a:pt x="1446" y="1124"/>
                    <a:pt x="1442" y="1125"/>
                    <a:pt x="1438" y="1125"/>
                  </a:cubicBezTo>
                  <a:cubicBezTo>
                    <a:pt x="1434" y="1126"/>
                    <a:pt x="1431" y="1126"/>
                    <a:pt x="1428" y="1126"/>
                  </a:cubicBezTo>
                  <a:cubicBezTo>
                    <a:pt x="1424" y="1126"/>
                    <a:pt x="1421" y="1127"/>
                    <a:pt x="1418" y="1128"/>
                  </a:cubicBezTo>
                  <a:cubicBezTo>
                    <a:pt x="1415" y="1130"/>
                    <a:pt x="1412" y="1130"/>
                    <a:pt x="1408" y="1130"/>
                  </a:cubicBezTo>
                  <a:cubicBezTo>
                    <a:pt x="1402" y="1130"/>
                    <a:pt x="1395" y="1130"/>
                    <a:pt x="1388" y="1130"/>
                  </a:cubicBezTo>
                  <a:cubicBezTo>
                    <a:pt x="1376" y="1130"/>
                    <a:pt x="1363" y="1130"/>
                    <a:pt x="1351" y="1131"/>
                  </a:cubicBezTo>
                  <a:cubicBezTo>
                    <a:pt x="1344" y="1131"/>
                    <a:pt x="1337" y="1131"/>
                    <a:pt x="1330" y="1130"/>
                  </a:cubicBezTo>
                  <a:cubicBezTo>
                    <a:pt x="1326" y="1130"/>
                    <a:pt x="1322" y="1131"/>
                    <a:pt x="1318" y="1133"/>
                  </a:cubicBezTo>
                  <a:cubicBezTo>
                    <a:pt x="1312" y="1137"/>
                    <a:pt x="1305" y="1140"/>
                    <a:pt x="1298" y="1143"/>
                  </a:cubicBezTo>
                  <a:cubicBezTo>
                    <a:pt x="1296" y="1144"/>
                    <a:pt x="1294" y="1145"/>
                    <a:pt x="1291" y="1145"/>
                  </a:cubicBezTo>
                  <a:cubicBezTo>
                    <a:pt x="1278" y="1146"/>
                    <a:pt x="1264" y="1147"/>
                    <a:pt x="1251" y="1146"/>
                  </a:cubicBezTo>
                  <a:cubicBezTo>
                    <a:pt x="1247" y="1146"/>
                    <a:pt x="1243" y="1145"/>
                    <a:pt x="1239" y="1143"/>
                  </a:cubicBezTo>
                  <a:cubicBezTo>
                    <a:pt x="1236" y="1142"/>
                    <a:pt x="1232" y="1141"/>
                    <a:pt x="1229" y="1141"/>
                  </a:cubicBezTo>
                  <a:cubicBezTo>
                    <a:pt x="1219" y="1141"/>
                    <a:pt x="1209" y="1141"/>
                    <a:pt x="1199" y="1141"/>
                  </a:cubicBezTo>
                  <a:cubicBezTo>
                    <a:pt x="1193" y="1140"/>
                    <a:pt x="1187" y="1141"/>
                    <a:pt x="1182" y="1143"/>
                  </a:cubicBezTo>
                  <a:cubicBezTo>
                    <a:pt x="1179" y="1144"/>
                    <a:pt x="1177" y="1144"/>
                    <a:pt x="1174" y="1145"/>
                  </a:cubicBezTo>
                  <a:cubicBezTo>
                    <a:pt x="1168" y="1145"/>
                    <a:pt x="1163" y="1145"/>
                    <a:pt x="1157" y="1145"/>
                  </a:cubicBezTo>
                  <a:cubicBezTo>
                    <a:pt x="1138" y="1145"/>
                    <a:pt x="1120" y="1145"/>
                    <a:pt x="1101" y="1146"/>
                  </a:cubicBezTo>
                  <a:cubicBezTo>
                    <a:pt x="1090" y="1146"/>
                    <a:pt x="1078" y="1145"/>
                    <a:pt x="1066" y="1145"/>
                  </a:cubicBezTo>
                  <a:cubicBezTo>
                    <a:pt x="1064" y="1145"/>
                    <a:pt x="1061" y="1146"/>
                    <a:pt x="1059" y="1148"/>
                  </a:cubicBezTo>
                  <a:cubicBezTo>
                    <a:pt x="1058" y="1150"/>
                    <a:pt x="1056" y="1152"/>
                    <a:pt x="1054" y="1153"/>
                  </a:cubicBezTo>
                  <a:cubicBezTo>
                    <a:pt x="1052" y="1155"/>
                    <a:pt x="1050" y="1156"/>
                    <a:pt x="1047" y="1155"/>
                  </a:cubicBezTo>
                  <a:cubicBezTo>
                    <a:pt x="1046" y="1155"/>
                    <a:pt x="1044" y="1154"/>
                    <a:pt x="1043" y="1154"/>
                  </a:cubicBezTo>
                  <a:cubicBezTo>
                    <a:pt x="1041" y="1153"/>
                    <a:pt x="1039" y="1152"/>
                    <a:pt x="1038" y="1153"/>
                  </a:cubicBezTo>
                  <a:cubicBezTo>
                    <a:pt x="1030" y="1156"/>
                    <a:pt x="1021" y="1155"/>
                    <a:pt x="1013" y="1155"/>
                  </a:cubicBezTo>
                  <a:cubicBezTo>
                    <a:pt x="1009" y="1155"/>
                    <a:pt x="1005" y="1156"/>
                    <a:pt x="1001" y="1158"/>
                  </a:cubicBezTo>
                  <a:cubicBezTo>
                    <a:pt x="999" y="1160"/>
                    <a:pt x="996" y="1160"/>
                    <a:pt x="994" y="1159"/>
                  </a:cubicBezTo>
                  <a:cubicBezTo>
                    <a:pt x="992" y="1158"/>
                    <a:pt x="991" y="1157"/>
                    <a:pt x="989" y="1156"/>
                  </a:cubicBezTo>
                  <a:cubicBezTo>
                    <a:pt x="986" y="1155"/>
                    <a:pt x="983" y="1155"/>
                    <a:pt x="979" y="1155"/>
                  </a:cubicBezTo>
                  <a:cubicBezTo>
                    <a:pt x="973" y="1156"/>
                    <a:pt x="967" y="1160"/>
                    <a:pt x="960" y="1162"/>
                  </a:cubicBezTo>
                  <a:cubicBezTo>
                    <a:pt x="954" y="1164"/>
                    <a:pt x="947" y="1165"/>
                    <a:pt x="941" y="1165"/>
                  </a:cubicBezTo>
                  <a:cubicBezTo>
                    <a:pt x="926" y="1165"/>
                    <a:pt x="912" y="1165"/>
                    <a:pt x="898" y="1165"/>
                  </a:cubicBezTo>
                  <a:cubicBezTo>
                    <a:pt x="888" y="1165"/>
                    <a:pt x="878" y="1166"/>
                    <a:pt x="868" y="1167"/>
                  </a:cubicBezTo>
                  <a:cubicBezTo>
                    <a:pt x="865" y="1167"/>
                    <a:pt x="863" y="1167"/>
                    <a:pt x="860" y="1168"/>
                  </a:cubicBezTo>
                  <a:cubicBezTo>
                    <a:pt x="857" y="1169"/>
                    <a:pt x="854" y="1169"/>
                    <a:pt x="851" y="1168"/>
                  </a:cubicBezTo>
                  <a:cubicBezTo>
                    <a:pt x="849" y="1168"/>
                    <a:pt x="847" y="1168"/>
                    <a:pt x="846" y="1168"/>
                  </a:cubicBezTo>
                  <a:cubicBezTo>
                    <a:pt x="842" y="1170"/>
                    <a:pt x="837" y="1170"/>
                    <a:pt x="833" y="1170"/>
                  </a:cubicBezTo>
                  <a:cubicBezTo>
                    <a:pt x="804" y="1170"/>
                    <a:pt x="775" y="1171"/>
                    <a:pt x="745" y="1171"/>
                  </a:cubicBezTo>
                  <a:cubicBezTo>
                    <a:pt x="729" y="1171"/>
                    <a:pt x="713" y="1171"/>
                    <a:pt x="697" y="1171"/>
                  </a:cubicBezTo>
                  <a:cubicBezTo>
                    <a:pt x="692" y="1171"/>
                    <a:pt x="687" y="1172"/>
                    <a:pt x="683" y="1174"/>
                  </a:cubicBezTo>
                  <a:cubicBezTo>
                    <a:pt x="678" y="1175"/>
                    <a:pt x="673" y="1175"/>
                    <a:pt x="668" y="1174"/>
                  </a:cubicBezTo>
                  <a:cubicBezTo>
                    <a:pt x="666" y="1173"/>
                    <a:pt x="665" y="1173"/>
                    <a:pt x="663" y="1173"/>
                  </a:cubicBezTo>
                  <a:cubicBezTo>
                    <a:pt x="660" y="1173"/>
                    <a:pt x="656" y="1174"/>
                    <a:pt x="653" y="1174"/>
                  </a:cubicBezTo>
                  <a:cubicBezTo>
                    <a:pt x="650" y="1173"/>
                    <a:pt x="647" y="1171"/>
                    <a:pt x="643" y="1171"/>
                  </a:cubicBezTo>
                  <a:cubicBezTo>
                    <a:pt x="641" y="1171"/>
                    <a:pt x="638" y="1171"/>
                    <a:pt x="636" y="1172"/>
                  </a:cubicBezTo>
                  <a:cubicBezTo>
                    <a:pt x="632" y="1174"/>
                    <a:pt x="628" y="1174"/>
                    <a:pt x="624" y="1173"/>
                  </a:cubicBezTo>
                  <a:cubicBezTo>
                    <a:pt x="622" y="1172"/>
                    <a:pt x="619" y="1171"/>
                    <a:pt x="617" y="1171"/>
                  </a:cubicBezTo>
                  <a:cubicBezTo>
                    <a:pt x="607" y="1171"/>
                    <a:pt x="598" y="1171"/>
                    <a:pt x="589" y="1171"/>
                  </a:cubicBezTo>
                  <a:cubicBezTo>
                    <a:pt x="586" y="1171"/>
                    <a:pt x="582" y="1172"/>
                    <a:pt x="579" y="1173"/>
                  </a:cubicBezTo>
                  <a:cubicBezTo>
                    <a:pt x="572" y="1175"/>
                    <a:pt x="566" y="1175"/>
                    <a:pt x="559" y="1173"/>
                  </a:cubicBezTo>
                  <a:cubicBezTo>
                    <a:pt x="557" y="1172"/>
                    <a:pt x="555" y="1171"/>
                    <a:pt x="552" y="1171"/>
                  </a:cubicBezTo>
                  <a:cubicBezTo>
                    <a:pt x="534" y="1172"/>
                    <a:pt x="517" y="1170"/>
                    <a:pt x="499" y="1170"/>
                  </a:cubicBezTo>
                  <a:cubicBezTo>
                    <a:pt x="492" y="1170"/>
                    <a:pt x="484" y="1170"/>
                    <a:pt x="477" y="1170"/>
                  </a:cubicBezTo>
                  <a:cubicBezTo>
                    <a:pt x="472" y="1170"/>
                    <a:pt x="468" y="1169"/>
                    <a:pt x="464" y="1168"/>
                  </a:cubicBezTo>
                  <a:cubicBezTo>
                    <a:pt x="460" y="1167"/>
                    <a:pt x="456" y="1166"/>
                    <a:pt x="452" y="1166"/>
                  </a:cubicBezTo>
                  <a:cubicBezTo>
                    <a:pt x="447" y="1165"/>
                    <a:pt x="442" y="1165"/>
                    <a:pt x="437" y="1165"/>
                  </a:cubicBezTo>
                  <a:cubicBezTo>
                    <a:pt x="434" y="1165"/>
                    <a:pt x="430" y="1164"/>
                    <a:pt x="427" y="1163"/>
                  </a:cubicBezTo>
                  <a:cubicBezTo>
                    <a:pt x="422" y="1160"/>
                    <a:pt x="416" y="1160"/>
                    <a:pt x="410" y="1162"/>
                  </a:cubicBezTo>
                  <a:cubicBezTo>
                    <a:pt x="404" y="1164"/>
                    <a:pt x="399" y="1165"/>
                    <a:pt x="393" y="1163"/>
                  </a:cubicBezTo>
                  <a:cubicBezTo>
                    <a:pt x="391" y="1162"/>
                    <a:pt x="390" y="1163"/>
                    <a:pt x="388" y="1163"/>
                  </a:cubicBezTo>
                  <a:cubicBezTo>
                    <a:pt x="385" y="1164"/>
                    <a:pt x="383" y="1164"/>
                    <a:pt x="380" y="1164"/>
                  </a:cubicBezTo>
                  <a:cubicBezTo>
                    <a:pt x="373" y="1165"/>
                    <a:pt x="365" y="1165"/>
                    <a:pt x="358" y="1165"/>
                  </a:cubicBezTo>
                  <a:cubicBezTo>
                    <a:pt x="354" y="1165"/>
                    <a:pt x="351" y="1164"/>
                    <a:pt x="348" y="1163"/>
                  </a:cubicBezTo>
                  <a:cubicBezTo>
                    <a:pt x="344" y="1161"/>
                    <a:pt x="340" y="1162"/>
                    <a:pt x="336" y="1163"/>
                  </a:cubicBezTo>
                  <a:cubicBezTo>
                    <a:pt x="333" y="1165"/>
                    <a:pt x="329" y="1165"/>
                    <a:pt x="326" y="1164"/>
                  </a:cubicBezTo>
                  <a:cubicBezTo>
                    <a:pt x="320" y="1162"/>
                    <a:pt x="315" y="1161"/>
                    <a:pt x="309" y="1161"/>
                  </a:cubicBezTo>
                  <a:cubicBezTo>
                    <a:pt x="286" y="1161"/>
                    <a:pt x="263" y="1160"/>
                    <a:pt x="241" y="1160"/>
                  </a:cubicBezTo>
                  <a:cubicBezTo>
                    <a:pt x="236" y="1160"/>
                    <a:pt x="231" y="1159"/>
                    <a:pt x="226" y="1157"/>
                  </a:cubicBezTo>
                  <a:cubicBezTo>
                    <a:pt x="224" y="1157"/>
                    <a:pt x="221" y="1157"/>
                    <a:pt x="219" y="1157"/>
                  </a:cubicBezTo>
                  <a:cubicBezTo>
                    <a:pt x="217" y="1158"/>
                    <a:pt x="215" y="1158"/>
                    <a:pt x="214" y="1158"/>
                  </a:cubicBezTo>
                  <a:cubicBezTo>
                    <a:pt x="199" y="1155"/>
                    <a:pt x="184" y="1155"/>
                    <a:pt x="169" y="1155"/>
                  </a:cubicBezTo>
                  <a:cubicBezTo>
                    <a:pt x="162" y="1155"/>
                    <a:pt x="155" y="1154"/>
                    <a:pt x="149" y="1152"/>
                  </a:cubicBezTo>
                  <a:cubicBezTo>
                    <a:pt x="142" y="1151"/>
                    <a:pt x="136" y="1151"/>
                    <a:pt x="129" y="1150"/>
                  </a:cubicBezTo>
                  <a:cubicBezTo>
                    <a:pt x="126" y="1150"/>
                    <a:pt x="124" y="1148"/>
                    <a:pt x="122" y="1147"/>
                  </a:cubicBezTo>
                  <a:cubicBezTo>
                    <a:pt x="122" y="1146"/>
                    <a:pt x="121" y="1145"/>
                    <a:pt x="121" y="1145"/>
                  </a:cubicBezTo>
                  <a:cubicBezTo>
                    <a:pt x="119" y="1143"/>
                    <a:pt x="118" y="1143"/>
                    <a:pt x="116" y="1143"/>
                  </a:cubicBezTo>
                  <a:cubicBezTo>
                    <a:pt x="112" y="1145"/>
                    <a:pt x="107" y="1146"/>
                    <a:pt x="102" y="1145"/>
                  </a:cubicBezTo>
                  <a:cubicBezTo>
                    <a:pt x="100" y="1144"/>
                    <a:pt x="99" y="1143"/>
                    <a:pt x="98" y="1141"/>
                  </a:cubicBezTo>
                  <a:cubicBezTo>
                    <a:pt x="97" y="1140"/>
                    <a:pt x="99" y="1137"/>
                    <a:pt x="102" y="1136"/>
                  </a:cubicBezTo>
                  <a:cubicBezTo>
                    <a:pt x="102" y="1136"/>
                    <a:pt x="103" y="1135"/>
                    <a:pt x="104" y="1135"/>
                  </a:cubicBezTo>
                  <a:cubicBezTo>
                    <a:pt x="105" y="1135"/>
                    <a:pt x="106" y="1135"/>
                    <a:pt x="107" y="1135"/>
                  </a:cubicBezTo>
                  <a:cubicBezTo>
                    <a:pt x="107" y="1135"/>
                    <a:pt x="107" y="1136"/>
                    <a:pt x="107" y="1137"/>
                  </a:cubicBezTo>
                  <a:cubicBezTo>
                    <a:pt x="107" y="1137"/>
                    <a:pt x="108" y="1137"/>
                    <a:pt x="109" y="1137"/>
                  </a:cubicBezTo>
                  <a:cubicBezTo>
                    <a:pt x="109" y="1136"/>
                    <a:pt x="108" y="1136"/>
                    <a:pt x="106" y="1135"/>
                  </a:cubicBezTo>
                  <a:cubicBezTo>
                    <a:pt x="104" y="1130"/>
                    <a:pt x="101" y="1125"/>
                    <a:pt x="100" y="1119"/>
                  </a:cubicBezTo>
                  <a:cubicBezTo>
                    <a:pt x="100" y="1112"/>
                    <a:pt x="99" y="1112"/>
                    <a:pt x="105" y="1110"/>
                  </a:cubicBezTo>
                  <a:cubicBezTo>
                    <a:pt x="109" y="1108"/>
                    <a:pt x="111" y="1106"/>
                    <a:pt x="111" y="1101"/>
                  </a:cubicBezTo>
                  <a:cubicBezTo>
                    <a:pt x="111" y="1100"/>
                    <a:pt x="111" y="1099"/>
                    <a:pt x="111" y="1098"/>
                  </a:cubicBezTo>
                  <a:cubicBezTo>
                    <a:pt x="112" y="1097"/>
                    <a:pt x="112" y="1095"/>
                    <a:pt x="112" y="1093"/>
                  </a:cubicBezTo>
                  <a:cubicBezTo>
                    <a:pt x="114" y="1089"/>
                    <a:pt x="114" y="1085"/>
                    <a:pt x="111" y="1082"/>
                  </a:cubicBezTo>
                  <a:cubicBezTo>
                    <a:pt x="109" y="1081"/>
                    <a:pt x="108" y="1079"/>
                    <a:pt x="109" y="1077"/>
                  </a:cubicBezTo>
                  <a:cubicBezTo>
                    <a:pt x="109" y="1076"/>
                    <a:pt x="111" y="1075"/>
                    <a:pt x="112" y="1074"/>
                  </a:cubicBezTo>
                  <a:cubicBezTo>
                    <a:pt x="113" y="1073"/>
                    <a:pt x="113" y="1073"/>
                    <a:pt x="114" y="1072"/>
                  </a:cubicBezTo>
                  <a:cubicBezTo>
                    <a:pt x="116" y="1070"/>
                    <a:pt x="115" y="1067"/>
                    <a:pt x="113" y="1066"/>
                  </a:cubicBezTo>
                  <a:cubicBezTo>
                    <a:pt x="110" y="1065"/>
                    <a:pt x="108" y="1064"/>
                    <a:pt x="106" y="1063"/>
                  </a:cubicBezTo>
                  <a:cubicBezTo>
                    <a:pt x="104" y="1063"/>
                    <a:pt x="103" y="1061"/>
                    <a:pt x="103" y="1059"/>
                  </a:cubicBezTo>
                  <a:cubicBezTo>
                    <a:pt x="103" y="1058"/>
                    <a:pt x="104" y="1056"/>
                    <a:pt x="106" y="1056"/>
                  </a:cubicBezTo>
                  <a:cubicBezTo>
                    <a:pt x="107" y="1055"/>
                    <a:pt x="109" y="1055"/>
                    <a:pt x="110" y="1054"/>
                  </a:cubicBezTo>
                  <a:cubicBezTo>
                    <a:pt x="114" y="1053"/>
                    <a:pt x="114" y="1051"/>
                    <a:pt x="113" y="1049"/>
                  </a:cubicBezTo>
                  <a:cubicBezTo>
                    <a:pt x="111" y="1047"/>
                    <a:pt x="109" y="1045"/>
                    <a:pt x="108" y="1043"/>
                  </a:cubicBezTo>
                  <a:cubicBezTo>
                    <a:pt x="105" y="1040"/>
                    <a:pt x="107" y="1037"/>
                    <a:pt x="111" y="1035"/>
                  </a:cubicBezTo>
                  <a:cubicBezTo>
                    <a:pt x="112" y="1034"/>
                    <a:pt x="114" y="1034"/>
                    <a:pt x="116" y="1034"/>
                  </a:cubicBezTo>
                  <a:cubicBezTo>
                    <a:pt x="118" y="1034"/>
                    <a:pt x="119" y="1033"/>
                    <a:pt x="119" y="1031"/>
                  </a:cubicBezTo>
                  <a:cubicBezTo>
                    <a:pt x="119" y="1029"/>
                    <a:pt x="118" y="1028"/>
                    <a:pt x="116" y="1027"/>
                  </a:cubicBezTo>
                  <a:cubicBezTo>
                    <a:pt x="115" y="1026"/>
                    <a:pt x="114" y="1025"/>
                    <a:pt x="112" y="1025"/>
                  </a:cubicBezTo>
                  <a:cubicBezTo>
                    <a:pt x="109" y="1023"/>
                    <a:pt x="109" y="1022"/>
                    <a:pt x="111" y="1019"/>
                  </a:cubicBezTo>
                  <a:cubicBezTo>
                    <a:pt x="114" y="1017"/>
                    <a:pt x="114" y="1017"/>
                    <a:pt x="111" y="1014"/>
                  </a:cubicBezTo>
                  <a:cubicBezTo>
                    <a:pt x="107" y="1011"/>
                    <a:pt x="106" y="1009"/>
                    <a:pt x="108" y="1006"/>
                  </a:cubicBezTo>
                  <a:cubicBezTo>
                    <a:pt x="110" y="1002"/>
                    <a:pt x="112" y="999"/>
                    <a:pt x="114" y="995"/>
                  </a:cubicBezTo>
                  <a:cubicBezTo>
                    <a:pt x="115" y="992"/>
                    <a:pt x="115" y="991"/>
                    <a:pt x="113" y="988"/>
                  </a:cubicBezTo>
                  <a:cubicBezTo>
                    <a:pt x="112" y="987"/>
                    <a:pt x="110" y="986"/>
                    <a:pt x="109" y="984"/>
                  </a:cubicBezTo>
                  <a:cubicBezTo>
                    <a:pt x="108" y="982"/>
                    <a:pt x="107" y="980"/>
                    <a:pt x="108" y="977"/>
                  </a:cubicBezTo>
                  <a:cubicBezTo>
                    <a:pt x="109" y="972"/>
                    <a:pt x="111" y="968"/>
                    <a:pt x="112" y="963"/>
                  </a:cubicBezTo>
                  <a:cubicBezTo>
                    <a:pt x="112" y="958"/>
                    <a:pt x="114" y="954"/>
                    <a:pt x="115" y="950"/>
                  </a:cubicBezTo>
                  <a:cubicBezTo>
                    <a:pt x="116" y="948"/>
                    <a:pt x="115" y="945"/>
                    <a:pt x="113" y="944"/>
                  </a:cubicBezTo>
                  <a:cubicBezTo>
                    <a:pt x="109" y="939"/>
                    <a:pt x="106" y="934"/>
                    <a:pt x="104" y="928"/>
                  </a:cubicBezTo>
                  <a:cubicBezTo>
                    <a:pt x="104" y="927"/>
                    <a:pt x="104" y="925"/>
                    <a:pt x="106" y="924"/>
                  </a:cubicBezTo>
                  <a:cubicBezTo>
                    <a:pt x="108" y="922"/>
                    <a:pt x="112" y="921"/>
                    <a:pt x="113" y="918"/>
                  </a:cubicBezTo>
                  <a:cubicBezTo>
                    <a:pt x="114" y="917"/>
                    <a:pt x="115" y="915"/>
                    <a:pt x="115" y="914"/>
                  </a:cubicBezTo>
                  <a:cubicBezTo>
                    <a:pt x="115" y="912"/>
                    <a:pt x="114" y="910"/>
                    <a:pt x="114" y="909"/>
                  </a:cubicBezTo>
                  <a:cubicBezTo>
                    <a:pt x="111" y="904"/>
                    <a:pt x="113" y="901"/>
                    <a:pt x="117" y="898"/>
                  </a:cubicBezTo>
                  <a:cubicBezTo>
                    <a:pt x="119" y="896"/>
                    <a:pt x="119" y="894"/>
                    <a:pt x="117" y="892"/>
                  </a:cubicBezTo>
                  <a:cubicBezTo>
                    <a:pt x="115" y="889"/>
                    <a:pt x="112" y="887"/>
                    <a:pt x="110" y="885"/>
                  </a:cubicBezTo>
                  <a:cubicBezTo>
                    <a:pt x="108" y="883"/>
                    <a:pt x="107" y="880"/>
                    <a:pt x="108" y="878"/>
                  </a:cubicBezTo>
                  <a:cubicBezTo>
                    <a:pt x="111" y="868"/>
                    <a:pt x="112" y="858"/>
                    <a:pt x="111" y="848"/>
                  </a:cubicBezTo>
                  <a:cubicBezTo>
                    <a:pt x="112" y="848"/>
                    <a:pt x="113" y="848"/>
                    <a:pt x="113" y="847"/>
                  </a:cubicBezTo>
                  <a:cubicBezTo>
                    <a:pt x="114" y="847"/>
                    <a:pt x="114" y="847"/>
                    <a:pt x="114" y="846"/>
                  </a:cubicBezTo>
                  <a:cubicBezTo>
                    <a:pt x="113" y="846"/>
                    <a:pt x="112" y="847"/>
                    <a:pt x="112" y="849"/>
                  </a:cubicBezTo>
                  <a:close/>
                  <a:moveTo>
                    <a:pt x="2442" y="662"/>
                  </a:moveTo>
                  <a:cubicBezTo>
                    <a:pt x="2442" y="662"/>
                    <a:pt x="2442" y="662"/>
                    <a:pt x="2442" y="662"/>
                  </a:cubicBezTo>
                  <a:cubicBezTo>
                    <a:pt x="2444" y="662"/>
                    <a:pt x="2447" y="662"/>
                    <a:pt x="2449" y="662"/>
                  </a:cubicBezTo>
                  <a:cubicBezTo>
                    <a:pt x="2450" y="662"/>
                    <a:pt x="2451" y="662"/>
                    <a:pt x="2452" y="661"/>
                  </a:cubicBezTo>
                  <a:cubicBezTo>
                    <a:pt x="2452" y="661"/>
                    <a:pt x="2453" y="660"/>
                    <a:pt x="2453" y="660"/>
                  </a:cubicBezTo>
                  <a:cubicBezTo>
                    <a:pt x="2452" y="659"/>
                    <a:pt x="2452" y="658"/>
                    <a:pt x="2451" y="658"/>
                  </a:cubicBezTo>
                  <a:cubicBezTo>
                    <a:pt x="2445" y="657"/>
                    <a:pt x="2438" y="658"/>
                    <a:pt x="2432" y="658"/>
                  </a:cubicBezTo>
                  <a:cubicBezTo>
                    <a:pt x="2431" y="658"/>
                    <a:pt x="2430" y="659"/>
                    <a:pt x="2430" y="659"/>
                  </a:cubicBezTo>
                  <a:cubicBezTo>
                    <a:pt x="2429" y="660"/>
                    <a:pt x="2430" y="661"/>
                    <a:pt x="2432" y="662"/>
                  </a:cubicBezTo>
                  <a:cubicBezTo>
                    <a:pt x="2436" y="662"/>
                    <a:pt x="2439" y="662"/>
                    <a:pt x="2442" y="662"/>
                  </a:cubicBezTo>
                  <a:close/>
                  <a:moveTo>
                    <a:pt x="2565" y="113"/>
                  </a:moveTo>
                  <a:cubicBezTo>
                    <a:pt x="2564" y="113"/>
                    <a:pt x="2565" y="113"/>
                    <a:pt x="2566" y="113"/>
                  </a:cubicBezTo>
                  <a:cubicBezTo>
                    <a:pt x="2568" y="112"/>
                    <a:pt x="2569" y="111"/>
                    <a:pt x="2568" y="110"/>
                  </a:cubicBezTo>
                  <a:cubicBezTo>
                    <a:pt x="2568" y="110"/>
                    <a:pt x="2567" y="109"/>
                    <a:pt x="2566" y="109"/>
                  </a:cubicBezTo>
                  <a:cubicBezTo>
                    <a:pt x="2563" y="109"/>
                    <a:pt x="2560" y="109"/>
                    <a:pt x="2557" y="110"/>
                  </a:cubicBezTo>
                  <a:cubicBezTo>
                    <a:pt x="2556" y="110"/>
                    <a:pt x="2555" y="110"/>
                    <a:pt x="2555" y="111"/>
                  </a:cubicBezTo>
                  <a:cubicBezTo>
                    <a:pt x="2556" y="112"/>
                    <a:pt x="2557" y="113"/>
                    <a:pt x="2559" y="113"/>
                  </a:cubicBezTo>
                  <a:cubicBezTo>
                    <a:pt x="2560" y="113"/>
                    <a:pt x="2562" y="113"/>
                    <a:pt x="2565" y="113"/>
                  </a:cubicBezTo>
                  <a:close/>
                  <a:moveTo>
                    <a:pt x="1256" y="1117"/>
                  </a:moveTo>
                  <a:cubicBezTo>
                    <a:pt x="1254" y="1115"/>
                    <a:pt x="1251" y="1116"/>
                    <a:pt x="1249" y="1116"/>
                  </a:cubicBezTo>
                  <a:cubicBezTo>
                    <a:pt x="1248" y="1116"/>
                    <a:pt x="1247" y="1116"/>
                    <a:pt x="1247" y="1117"/>
                  </a:cubicBezTo>
                  <a:cubicBezTo>
                    <a:pt x="1246" y="1118"/>
                    <a:pt x="1247" y="1119"/>
                    <a:pt x="1249" y="1119"/>
                  </a:cubicBezTo>
                  <a:cubicBezTo>
                    <a:pt x="1253" y="1120"/>
                    <a:pt x="1256" y="1119"/>
                    <a:pt x="1256" y="1117"/>
                  </a:cubicBezTo>
                  <a:close/>
                </a:path>
              </a:pathLst>
            </a:custGeom>
            <a:solidFill>
              <a:schemeClr val="bg2">
                <a:lumMod val="20000"/>
                <a:lumOff val="80000"/>
              </a:schemeClr>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latin typeface="Arial"/>
              </a:endParaRPr>
            </a:p>
          </p:txBody>
        </p:sp>
        <p:sp>
          <p:nvSpPr>
            <p:cNvPr id="77" name="Textfeld 76">
              <a:extLst>
                <a:ext uri="{FF2B5EF4-FFF2-40B4-BE49-F238E27FC236}">
                  <a16:creationId xmlns:a16="http://schemas.microsoft.com/office/drawing/2014/main" id="{4CEC369D-FAED-AF92-C9FA-FEB3F6A4F1C5}"/>
                </a:ext>
              </a:extLst>
            </p:cNvPr>
            <p:cNvSpPr txBox="1"/>
            <p:nvPr/>
          </p:nvSpPr>
          <p:spPr>
            <a:xfrm>
              <a:off x="819483" y="2622743"/>
              <a:ext cx="1163128" cy="374341"/>
            </a:xfrm>
            <a:prstGeom prst="rect">
              <a:avLst/>
            </a:prstGeom>
            <a:noFill/>
          </p:spPr>
          <p:txBody>
            <a:bodyPr wrap="square">
              <a:spAutoFit/>
            </a:bodyPr>
            <a:lstStyle/>
            <a:p>
              <a:pPr algn="ctr" defTabSz="685800" fontAlgn="auto">
                <a:lnSpc>
                  <a:spcPct val="100000"/>
                </a:lnSpc>
                <a:spcBef>
                  <a:spcPts val="0"/>
                </a:spcBef>
                <a:spcAft>
                  <a:spcPts val="0"/>
                </a:spcAft>
                <a:defRPr/>
              </a:pPr>
              <a:r>
                <a:rPr lang="de-DE" sz="1200" b="1">
                  <a:solidFill>
                    <a:srgbClr val="830051"/>
                  </a:solidFill>
                </a:rPr>
                <a:t>Gesamtpopulation</a:t>
              </a:r>
            </a:p>
            <a:p>
              <a:pPr algn="ctr" defTabSz="685800" fontAlgn="auto">
                <a:lnSpc>
                  <a:spcPct val="100000"/>
                </a:lnSpc>
                <a:spcBef>
                  <a:spcPts val="0"/>
                </a:spcBef>
                <a:spcAft>
                  <a:spcPts val="0"/>
                </a:spcAft>
                <a:defRPr/>
              </a:pPr>
              <a:r>
                <a:rPr lang="de-DE" sz="1200">
                  <a:solidFill>
                    <a:srgbClr val="830051"/>
                  </a:solidFill>
                </a:rPr>
                <a:t>n=448.837</a:t>
              </a:r>
              <a:endParaRPr lang="de-DE" sz="1200">
                <a:solidFill>
                  <a:srgbClr val="830051"/>
                </a:solidFill>
                <a:latin typeface="Arial"/>
              </a:endParaRPr>
            </a:p>
          </p:txBody>
        </p:sp>
      </p:grpSp>
      <p:pic>
        <p:nvPicPr>
          <p:cNvPr id="6" name="Grafik 5" descr="Ein Bild, das Schrift, Grafiken, Grafikdesign, Logo enthält.&#10;&#10;Automatisch generierte Beschreibung">
            <a:extLst>
              <a:ext uri="{FF2B5EF4-FFF2-40B4-BE49-F238E27FC236}">
                <a16:creationId xmlns:a16="http://schemas.microsoft.com/office/drawing/2014/main" id="{0F96949E-FD2F-7D24-886D-72B246442F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4968" y="873166"/>
            <a:ext cx="1414608" cy="378326"/>
          </a:xfrm>
          <a:prstGeom prst="rect">
            <a:avLst/>
          </a:prstGeom>
        </p:spPr>
      </p:pic>
    </p:spTree>
    <p:extLst>
      <p:ext uri="{BB962C8B-B14F-4D97-AF65-F5344CB8AC3E}">
        <p14:creationId xmlns:p14="http://schemas.microsoft.com/office/powerpoint/2010/main" val="2971070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D453061-F9E5-D75D-A7F3-B7819CBE2E7A}"/>
              </a:ext>
            </a:extLst>
          </p:cNvPr>
          <p:cNvPicPr>
            <a:picLocks noGrp="1" noChangeAspect="1"/>
          </p:cNvPicPr>
          <p:nvPr>
            <p:ph idx="1"/>
          </p:nvPr>
        </p:nvPicPr>
        <p:blipFill>
          <a:blip r:embed="rId2"/>
          <a:stretch>
            <a:fillRect/>
          </a:stretch>
        </p:blipFill>
        <p:spPr>
          <a:xfrm>
            <a:off x="611560" y="1124744"/>
            <a:ext cx="6573167" cy="1657581"/>
          </a:xfrm>
        </p:spPr>
      </p:pic>
      <p:sp>
        <p:nvSpPr>
          <p:cNvPr id="3" name="Titel 2">
            <a:extLst>
              <a:ext uri="{FF2B5EF4-FFF2-40B4-BE49-F238E27FC236}">
                <a16:creationId xmlns:a16="http://schemas.microsoft.com/office/drawing/2014/main" id="{0521B116-D63E-8643-EE36-FF47864F8722}"/>
              </a:ext>
            </a:extLst>
          </p:cNvPr>
          <p:cNvSpPr>
            <a:spLocks noGrp="1"/>
          </p:cNvSpPr>
          <p:nvPr>
            <p:ph type="title"/>
          </p:nvPr>
        </p:nvSpPr>
        <p:spPr/>
        <p:txBody>
          <a:bodyPr/>
          <a:lstStyle/>
          <a:p>
            <a:r>
              <a:rPr lang="de-DE" dirty="0"/>
              <a:t>Regel 7:</a:t>
            </a:r>
            <a:br>
              <a:rPr lang="de-DE" dirty="0"/>
            </a:br>
            <a:r>
              <a:rPr lang="de-DE" dirty="0"/>
              <a:t>Diagnostik auf sekundäre Hypertonie</a:t>
            </a:r>
          </a:p>
        </p:txBody>
      </p:sp>
      <p:pic>
        <p:nvPicPr>
          <p:cNvPr id="7" name="Grafik 6">
            <a:extLst>
              <a:ext uri="{FF2B5EF4-FFF2-40B4-BE49-F238E27FC236}">
                <a16:creationId xmlns:a16="http://schemas.microsoft.com/office/drawing/2014/main" id="{43D7E2F7-57DC-14AD-156C-B57133D081C0}"/>
              </a:ext>
            </a:extLst>
          </p:cNvPr>
          <p:cNvPicPr>
            <a:picLocks noChangeAspect="1"/>
          </p:cNvPicPr>
          <p:nvPr/>
        </p:nvPicPr>
        <p:blipFill>
          <a:blip r:embed="rId3"/>
          <a:stretch>
            <a:fillRect/>
          </a:stretch>
        </p:blipFill>
        <p:spPr>
          <a:xfrm>
            <a:off x="595897" y="2852936"/>
            <a:ext cx="6592220" cy="3658111"/>
          </a:xfrm>
          <a:prstGeom prst="rect">
            <a:avLst/>
          </a:prstGeom>
        </p:spPr>
      </p:pic>
    </p:spTree>
    <p:extLst>
      <p:ext uri="{BB962C8B-B14F-4D97-AF65-F5344CB8AC3E}">
        <p14:creationId xmlns:p14="http://schemas.microsoft.com/office/powerpoint/2010/main" val="1777347097"/>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stretch>
            <a:fillRect/>
          </a:stretch>
        </p:blipFill>
        <p:spPr>
          <a:xfrm>
            <a:off x="152902" y="1844824"/>
            <a:ext cx="8772828" cy="4248472"/>
          </a:xfrm>
          <a:prstGeom prst="rect">
            <a:avLst/>
          </a:prstGeom>
        </p:spPr>
      </p:pic>
      <p:sp>
        <p:nvSpPr>
          <p:cNvPr id="3" name="Titel 2"/>
          <p:cNvSpPr>
            <a:spLocks noGrp="1"/>
          </p:cNvSpPr>
          <p:nvPr>
            <p:ph type="title"/>
          </p:nvPr>
        </p:nvSpPr>
        <p:spPr/>
        <p:txBody>
          <a:bodyPr/>
          <a:lstStyle/>
          <a:p>
            <a:r>
              <a:rPr lang="de-DE" dirty="0"/>
              <a:t>CPAP – Therapie und Hypertonus</a:t>
            </a:r>
          </a:p>
        </p:txBody>
      </p:sp>
      <p:pic>
        <p:nvPicPr>
          <p:cNvPr id="4" name="Grafik 3"/>
          <p:cNvPicPr>
            <a:picLocks noChangeAspect="1"/>
          </p:cNvPicPr>
          <p:nvPr/>
        </p:nvPicPr>
        <p:blipFill>
          <a:blip r:embed="rId4"/>
          <a:stretch>
            <a:fillRect/>
          </a:stretch>
        </p:blipFill>
        <p:spPr>
          <a:xfrm>
            <a:off x="107504" y="1220819"/>
            <a:ext cx="8676456" cy="624005"/>
          </a:xfrm>
          <a:prstGeom prst="rect">
            <a:avLst/>
          </a:prstGeom>
        </p:spPr>
      </p:pic>
      <p:sp>
        <p:nvSpPr>
          <p:cNvPr id="6" name="Rechteck 5"/>
          <p:cNvSpPr/>
          <p:nvPr/>
        </p:nvSpPr>
        <p:spPr>
          <a:xfrm>
            <a:off x="2555776" y="6370937"/>
            <a:ext cx="5081395" cy="498598"/>
          </a:xfrm>
          <a:prstGeom prst="rect">
            <a:avLst/>
          </a:prstGeom>
        </p:spPr>
        <p:txBody>
          <a:bodyPr wrap="square">
            <a:spAutoFit/>
          </a:bodyPr>
          <a:lstStyle/>
          <a:p>
            <a:pPr algn="r"/>
            <a:r>
              <a:rPr lang="de-DE" sz="1200" dirty="0" err="1">
                <a:solidFill>
                  <a:schemeClr val="accent1"/>
                </a:solidFill>
                <a:latin typeface="+mj-lt"/>
              </a:rPr>
              <a:t>Chirinos</a:t>
            </a:r>
            <a:r>
              <a:rPr lang="de-DE" sz="1200" dirty="0">
                <a:solidFill>
                  <a:schemeClr val="accent1"/>
                </a:solidFill>
                <a:latin typeface="+mj-lt"/>
              </a:rPr>
              <a:t> JA: </a:t>
            </a:r>
            <a:r>
              <a:rPr lang="de-DE" sz="1200" b="1" dirty="0">
                <a:solidFill>
                  <a:schemeClr val="accent1"/>
                </a:solidFill>
                <a:latin typeface="+mj-lt"/>
              </a:rPr>
              <a:t>CPAP, </a:t>
            </a:r>
            <a:r>
              <a:rPr lang="de-DE" sz="1200" b="1" dirty="0" err="1">
                <a:solidFill>
                  <a:schemeClr val="accent1"/>
                </a:solidFill>
                <a:latin typeface="+mj-lt"/>
              </a:rPr>
              <a:t>weight</a:t>
            </a:r>
            <a:r>
              <a:rPr lang="de-DE" sz="1200" b="1" dirty="0">
                <a:solidFill>
                  <a:schemeClr val="accent1"/>
                </a:solidFill>
                <a:latin typeface="+mj-lt"/>
              </a:rPr>
              <a:t> </a:t>
            </a:r>
            <a:r>
              <a:rPr lang="de-DE" sz="1200" b="1" dirty="0" err="1">
                <a:solidFill>
                  <a:schemeClr val="accent1"/>
                </a:solidFill>
                <a:latin typeface="+mj-lt"/>
              </a:rPr>
              <a:t>loss</a:t>
            </a:r>
            <a:r>
              <a:rPr lang="de-DE" sz="1200" b="1" dirty="0">
                <a:solidFill>
                  <a:schemeClr val="accent1"/>
                </a:solidFill>
                <a:latin typeface="+mj-lt"/>
              </a:rPr>
              <a:t>, </a:t>
            </a:r>
            <a:r>
              <a:rPr lang="de-DE" sz="1200" b="1" dirty="0" err="1">
                <a:solidFill>
                  <a:schemeClr val="accent1"/>
                </a:solidFill>
                <a:latin typeface="+mj-lt"/>
              </a:rPr>
              <a:t>or</a:t>
            </a:r>
            <a:r>
              <a:rPr lang="de-DE" sz="1200" b="1" dirty="0">
                <a:solidFill>
                  <a:schemeClr val="accent1"/>
                </a:solidFill>
                <a:latin typeface="+mj-lt"/>
              </a:rPr>
              <a:t> </a:t>
            </a:r>
            <a:r>
              <a:rPr lang="en-US" sz="1200" b="1" dirty="0">
                <a:solidFill>
                  <a:schemeClr val="accent1"/>
                </a:solidFill>
                <a:latin typeface="+mj-lt"/>
              </a:rPr>
              <a:t>both for obstructive sleep apnea. </a:t>
            </a:r>
            <a:r>
              <a:rPr lang="en-US" sz="1200" dirty="0">
                <a:solidFill>
                  <a:schemeClr val="accent1"/>
                </a:solidFill>
                <a:latin typeface="+mj-lt"/>
              </a:rPr>
              <a:t>N </a:t>
            </a:r>
            <a:r>
              <a:rPr lang="en-US" sz="1200" dirty="0" err="1">
                <a:solidFill>
                  <a:schemeClr val="accent1"/>
                </a:solidFill>
                <a:latin typeface="+mj-lt"/>
              </a:rPr>
              <a:t>Engl</a:t>
            </a:r>
            <a:r>
              <a:rPr lang="en-US" sz="1200" dirty="0">
                <a:solidFill>
                  <a:schemeClr val="accent1"/>
                </a:solidFill>
                <a:latin typeface="+mj-lt"/>
              </a:rPr>
              <a:t> J Med 370: 2265–2275, 2014.</a:t>
            </a:r>
            <a:endParaRPr lang="de-DE" sz="1200" dirty="0">
              <a:solidFill>
                <a:schemeClr val="accent1"/>
              </a:solidFill>
              <a:latin typeface="+mj-lt"/>
            </a:endParaRPr>
          </a:p>
        </p:txBody>
      </p:sp>
    </p:spTree>
    <p:extLst>
      <p:ext uri="{BB962C8B-B14F-4D97-AF65-F5344CB8AC3E}">
        <p14:creationId xmlns:p14="http://schemas.microsoft.com/office/powerpoint/2010/main" val="3733499353"/>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107504" y="1124744"/>
            <a:ext cx="8795508" cy="2232248"/>
          </a:xfrm>
          <a:prstGeom prst="rect">
            <a:avLst/>
          </a:prstGeom>
        </p:spPr>
      </p:pic>
      <p:sp>
        <p:nvSpPr>
          <p:cNvPr id="3" name="Titel 2"/>
          <p:cNvSpPr>
            <a:spLocks noGrp="1"/>
          </p:cNvSpPr>
          <p:nvPr>
            <p:ph type="title"/>
          </p:nvPr>
        </p:nvSpPr>
        <p:spPr/>
        <p:txBody>
          <a:bodyPr/>
          <a:lstStyle/>
          <a:p>
            <a:r>
              <a:rPr lang="de-DE" dirty="0"/>
              <a:t>Einsatzzeiten von CPAP …</a:t>
            </a:r>
          </a:p>
        </p:txBody>
      </p:sp>
      <p:sp>
        <p:nvSpPr>
          <p:cNvPr id="5" name="Rechteck 4"/>
          <p:cNvSpPr/>
          <p:nvPr/>
        </p:nvSpPr>
        <p:spPr>
          <a:xfrm>
            <a:off x="427329" y="6152480"/>
            <a:ext cx="7200909" cy="701731"/>
          </a:xfrm>
          <a:prstGeom prst="rect">
            <a:avLst/>
          </a:prstGeom>
        </p:spPr>
        <p:txBody>
          <a:bodyPr wrap="square">
            <a:spAutoFit/>
          </a:bodyPr>
          <a:lstStyle/>
          <a:p>
            <a:pPr algn="r"/>
            <a:r>
              <a:rPr lang="de-DE" sz="1200" dirty="0">
                <a:solidFill>
                  <a:schemeClr val="accent1"/>
                </a:solidFill>
                <a:latin typeface="+mj-lt"/>
              </a:rPr>
              <a:t>Martínez-García MA et al; </a:t>
            </a:r>
            <a:r>
              <a:rPr lang="de-DE" sz="1200" b="1" dirty="0" err="1">
                <a:solidFill>
                  <a:schemeClr val="accent1"/>
                </a:solidFill>
                <a:latin typeface="+mj-lt"/>
              </a:rPr>
              <a:t>Spanish</a:t>
            </a:r>
            <a:r>
              <a:rPr lang="de-DE" sz="1200" b="1" dirty="0">
                <a:solidFill>
                  <a:schemeClr val="accent1"/>
                </a:solidFill>
                <a:latin typeface="+mj-lt"/>
              </a:rPr>
              <a:t> </a:t>
            </a:r>
            <a:r>
              <a:rPr lang="de-DE" sz="1200" b="1" dirty="0" err="1">
                <a:solidFill>
                  <a:schemeClr val="accent1"/>
                </a:solidFill>
                <a:latin typeface="+mj-lt"/>
              </a:rPr>
              <a:t>Sleep</a:t>
            </a:r>
            <a:r>
              <a:rPr lang="de-DE" sz="1200" b="1" dirty="0">
                <a:solidFill>
                  <a:schemeClr val="accent1"/>
                </a:solidFill>
                <a:latin typeface="+mj-lt"/>
              </a:rPr>
              <a:t> Network: </a:t>
            </a:r>
            <a:r>
              <a:rPr lang="de-DE" sz="1200" b="1" dirty="0" err="1">
                <a:solidFill>
                  <a:schemeClr val="accent1"/>
                </a:solidFill>
                <a:latin typeface="+mj-lt"/>
              </a:rPr>
              <a:t>Effect</a:t>
            </a:r>
            <a:r>
              <a:rPr lang="de-DE" sz="1200" b="1" dirty="0">
                <a:solidFill>
                  <a:schemeClr val="accent1"/>
                </a:solidFill>
                <a:latin typeface="+mj-lt"/>
              </a:rPr>
              <a:t> of CPAP on </a:t>
            </a:r>
            <a:r>
              <a:rPr lang="de-DE" sz="1200" b="1" dirty="0" err="1">
                <a:solidFill>
                  <a:schemeClr val="accent1"/>
                </a:solidFill>
                <a:latin typeface="+mj-lt"/>
              </a:rPr>
              <a:t>blood</a:t>
            </a:r>
            <a:r>
              <a:rPr lang="de-DE" sz="1200" b="1" dirty="0">
                <a:solidFill>
                  <a:schemeClr val="accent1"/>
                </a:solidFill>
                <a:latin typeface="+mj-lt"/>
              </a:rPr>
              <a:t> </a:t>
            </a:r>
            <a:r>
              <a:rPr lang="de-DE" sz="1200" b="1" dirty="0" err="1">
                <a:solidFill>
                  <a:schemeClr val="accent1"/>
                </a:solidFill>
                <a:latin typeface="+mj-lt"/>
              </a:rPr>
              <a:t>pressure</a:t>
            </a:r>
            <a:r>
              <a:rPr lang="de-DE" sz="1200" b="1" dirty="0">
                <a:solidFill>
                  <a:schemeClr val="accent1"/>
                </a:solidFill>
                <a:latin typeface="+mj-lt"/>
              </a:rPr>
              <a:t> in </a:t>
            </a:r>
            <a:r>
              <a:rPr lang="de-DE" sz="1200" b="1" dirty="0" err="1">
                <a:solidFill>
                  <a:schemeClr val="accent1"/>
                </a:solidFill>
                <a:latin typeface="+mj-lt"/>
              </a:rPr>
              <a:t>patients</a:t>
            </a:r>
            <a:r>
              <a:rPr lang="de-DE" sz="1200" b="1" dirty="0">
                <a:solidFill>
                  <a:schemeClr val="accent1"/>
                </a:solidFill>
                <a:latin typeface="+mj-lt"/>
              </a:rPr>
              <a:t> </a:t>
            </a:r>
            <a:r>
              <a:rPr lang="en-US" sz="1200" b="1" dirty="0">
                <a:solidFill>
                  <a:schemeClr val="accent1"/>
                </a:solidFill>
                <a:latin typeface="+mj-lt"/>
              </a:rPr>
              <a:t>with obstructive sleep apnea and resistant hypertension: The HIPARCO randomized clinical trial.</a:t>
            </a:r>
            <a:r>
              <a:rPr lang="en-US" sz="1200" dirty="0">
                <a:solidFill>
                  <a:schemeClr val="accent1"/>
                </a:solidFill>
                <a:latin typeface="+mj-lt"/>
              </a:rPr>
              <a:t> JAMA 310: 2407–2415, 2013.</a:t>
            </a:r>
            <a:endParaRPr lang="de-DE" sz="1200" dirty="0">
              <a:solidFill>
                <a:schemeClr val="accent1"/>
              </a:solidFill>
              <a:latin typeface="+mj-lt"/>
            </a:endParaRPr>
          </a:p>
        </p:txBody>
      </p:sp>
      <p:pic>
        <p:nvPicPr>
          <p:cNvPr id="7" name="Grafik 6"/>
          <p:cNvPicPr>
            <a:picLocks noChangeAspect="1"/>
          </p:cNvPicPr>
          <p:nvPr/>
        </p:nvPicPr>
        <p:blipFill>
          <a:blip r:embed="rId4"/>
          <a:stretch>
            <a:fillRect/>
          </a:stretch>
        </p:blipFill>
        <p:spPr>
          <a:xfrm>
            <a:off x="1011378" y="4868529"/>
            <a:ext cx="7193251" cy="1248067"/>
          </a:xfrm>
          <a:prstGeom prst="rect">
            <a:avLst/>
          </a:prstGeom>
        </p:spPr>
      </p:pic>
      <p:sp>
        <p:nvSpPr>
          <p:cNvPr id="8" name="Rechteck 7"/>
          <p:cNvSpPr/>
          <p:nvPr/>
        </p:nvSpPr>
        <p:spPr>
          <a:xfrm>
            <a:off x="2843807" y="3272218"/>
            <a:ext cx="3528392" cy="1560427"/>
          </a:xfrm>
          <a:prstGeom prst="rect">
            <a:avLst/>
          </a:prstGeom>
          <a:solidFill>
            <a:schemeClr val="bg1">
              <a:lumMod val="95000"/>
            </a:schemeClr>
          </a:solidFill>
          <a:ln w="38100">
            <a:solidFill>
              <a:srgbClr val="00799B"/>
            </a:solidFill>
          </a:ln>
        </p:spPr>
        <p:txBody>
          <a:bodyPr wrap="square">
            <a:spAutoFit/>
          </a:bodyPr>
          <a:lstStyle/>
          <a:p>
            <a:r>
              <a:rPr lang="en-US" b="1" u="sng" dirty="0">
                <a:latin typeface="AdvOT3c2d9f11"/>
              </a:rPr>
              <a:t>SBP / DBP </a:t>
            </a:r>
            <a:r>
              <a:rPr lang="en-US" b="1" u="sng" dirty="0" err="1">
                <a:latin typeface="AdvOT3c2d9f11"/>
              </a:rPr>
              <a:t>Abfall</a:t>
            </a:r>
            <a:r>
              <a:rPr lang="en-US" b="1" u="sng" dirty="0">
                <a:latin typeface="AdvOT3c2d9f11"/>
              </a:rPr>
              <a:t> </a:t>
            </a:r>
          </a:p>
          <a:p>
            <a:pPr marL="285750" indent="-285750">
              <a:buFont typeface="Arial" panose="020B0604020202020204" pitchFamily="34" charset="0"/>
              <a:buChar char="•"/>
            </a:pPr>
            <a:r>
              <a:rPr lang="en-US" dirty="0">
                <a:latin typeface="AdvPS586B"/>
              </a:rPr>
              <a:t>– </a:t>
            </a:r>
            <a:r>
              <a:rPr lang="en-US" dirty="0">
                <a:latin typeface="AdvOT3c2d9f11"/>
              </a:rPr>
              <a:t>2,2  / </a:t>
            </a:r>
            <a:r>
              <a:rPr lang="en-US" dirty="0">
                <a:latin typeface="AdvPS586B"/>
              </a:rPr>
              <a:t>– 1,9 </a:t>
            </a:r>
            <a:r>
              <a:rPr lang="en-US" dirty="0">
                <a:latin typeface="AdvOT3c2d9f11"/>
              </a:rPr>
              <a:t>mmHg </a:t>
            </a:r>
            <a:r>
              <a:rPr lang="en-US" dirty="0" err="1">
                <a:latin typeface="AdvOT3c2d9f11"/>
              </a:rPr>
              <a:t>tagsüber</a:t>
            </a:r>
            <a:r>
              <a:rPr lang="en-US" dirty="0">
                <a:latin typeface="AdvOT3c2d9f11"/>
              </a:rPr>
              <a:t> </a:t>
            </a:r>
          </a:p>
          <a:p>
            <a:pPr marL="285750" indent="-285750">
              <a:buFont typeface="Arial" panose="020B0604020202020204" pitchFamily="34" charset="0"/>
              <a:buChar char="•"/>
            </a:pPr>
            <a:r>
              <a:rPr lang="en-US" dirty="0">
                <a:latin typeface="AdvPS586B"/>
              </a:rPr>
              <a:t>– </a:t>
            </a:r>
            <a:r>
              <a:rPr lang="en-US" dirty="0">
                <a:latin typeface="AdvOT3c2d9f11"/>
              </a:rPr>
              <a:t>3,8 / </a:t>
            </a:r>
            <a:r>
              <a:rPr lang="en-US" dirty="0">
                <a:latin typeface="AdvPS586B"/>
              </a:rPr>
              <a:t>– </a:t>
            </a:r>
            <a:r>
              <a:rPr lang="en-US" dirty="0">
                <a:latin typeface="AdvOT3c2d9f11"/>
              </a:rPr>
              <a:t>1,8 mmHg </a:t>
            </a:r>
            <a:r>
              <a:rPr lang="en-US" dirty="0" err="1">
                <a:latin typeface="AdvOT3c2d9f11"/>
              </a:rPr>
              <a:t>nachts</a:t>
            </a:r>
            <a:r>
              <a:rPr lang="en-US" dirty="0">
                <a:latin typeface="AdvOT3c2d9f11"/>
              </a:rPr>
              <a:t> </a:t>
            </a:r>
          </a:p>
          <a:p>
            <a:pPr marL="285750" indent="-285750">
              <a:buFont typeface="Arial" panose="020B0604020202020204" pitchFamily="34" charset="0"/>
              <a:buChar char="•"/>
            </a:pPr>
            <a:r>
              <a:rPr lang="en-US" dirty="0" err="1">
                <a:latin typeface="AdvOT3c2d9f11"/>
              </a:rPr>
              <a:t>Mehr</a:t>
            </a:r>
            <a:r>
              <a:rPr lang="en-US" dirty="0">
                <a:latin typeface="AdvOT3c2d9f11"/>
              </a:rPr>
              <a:t> Dipper</a:t>
            </a:r>
            <a:endParaRPr lang="de-DE" dirty="0"/>
          </a:p>
        </p:txBody>
      </p:sp>
    </p:spTree>
    <p:extLst>
      <p:ext uri="{BB962C8B-B14F-4D97-AF65-F5344CB8AC3E}">
        <p14:creationId xmlns:p14="http://schemas.microsoft.com/office/powerpoint/2010/main" val="253707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309854" y="1397253"/>
            <a:ext cx="8222586" cy="3202144"/>
          </a:xfrm>
          <a:prstGeom prst="rect">
            <a:avLst/>
          </a:prstGeom>
        </p:spPr>
      </p:pic>
      <p:sp>
        <p:nvSpPr>
          <p:cNvPr id="3" name="Titel 2"/>
          <p:cNvSpPr>
            <a:spLocks noGrp="1"/>
          </p:cNvSpPr>
          <p:nvPr>
            <p:ph type="title"/>
          </p:nvPr>
        </p:nvSpPr>
        <p:spPr/>
        <p:txBody>
          <a:bodyPr/>
          <a:lstStyle/>
          <a:p>
            <a:r>
              <a:rPr lang="de-DE" dirty="0"/>
              <a:t>Bariatrische Chirurgie</a:t>
            </a:r>
          </a:p>
        </p:txBody>
      </p:sp>
      <p:sp>
        <p:nvSpPr>
          <p:cNvPr id="5" name="Rechteck 4"/>
          <p:cNvSpPr/>
          <p:nvPr/>
        </p:nvSpPr>
        <p:spPr>
          <a:xfrm>
            <a:off x="40835" y="6152480"/>
            <a:ext cx="7596336" cy="701731"/>
          </a:xfrm>
          <a:prstGeom prst="rect">
            <a:avLst/>
          </a:prstGeom>
        </p:spPr>
        <p:txBody>
          <a:bodyPr wrap="square">
            <a:spAutoFit/>
          </a:bodyPr>
          <a:lstStyle/>
          <a:p>
            <a:pPr algn="r"/>
            <a:r>
              <a:rPr lang="en-US" sz="1200" dirty="0" err="1">
                <a:solidFill>
                  <a:schemeClr val="accent1"/>
                </a:solidFill>
                <a:latin typeface="+mj-lt"/>
              </a:rPr>
              <a:t>Courcoulas</a:t>
            </a:r>
            <a:r>
              <a:rPr lang="en-US" sz="1200" dirty="0">
                <a:solidFill>
                  <a:schemeClr val="accent1"/>
                </a:solidFill>
                <a:latin typeface="+mj-lt"/>
              </a:rPr>
              <a:t> AP et al; </a:t>
            </a:r>
            <a:r>
              <a:rPr lang="en-US" sz="1200" b="1" dirty="0">
                <a:solidFill>
                  <a:schemeClr val="accent1"/>
                </a:solidFill>
                <a:latin typeface="+mj-lt"/>
              </a:rPr>
              <a:t>Longitudinal Assessment of Bariatric Surgery (LABS) Consortium: Weight change and health outcomes at 3 years after bariatric surgery among individuals with severe </a:t>
            </a:r>
            <a:r>
              <a:rPr lang="fi-FI" sz="1200" b="1" dirty="0">
                <a:solidFill>
                  <a:schemeClr val="accent1"/>
                </a:solidFill>
                <a:latin typeface="+mj-lt"/>
              </a:rPr>
              <a:t>obesity. </a:t>
            </a:r>
            <a:br>
              <a:rPr lang="fi-FI" sz="1200" b="1" dirty="0">
                <a:solidFill>
                  <a:schemeClr val="accent1"/>
                </a:solidFill>
                <a:latin typeface="+mj-lt"/>
              </a:rPr>
            </a:br>
            <a:r>
              <a:rPr lang="fi-FI" sz="1200" dirty="0">
                <a:solidFill>
                  <a:schemeClr val="accent1"/>
                </a:solidFill>
                <a:latin typeface="+mj-lt"/>
              </a:rPr>
              <a:t>JAMA 310: 2416–2425, 2013.</a:t>
            </a:r>
            <a:endParaRPr lang="de-DE" sz="1200" dirty="0">
              <a:solidFill>
                <a:schemeClr val="accent1"/>
              </a:solidFill>
              <a:latin typeface="+mj-lt"/>
            </a:endParaRPr>
          </a:p>
        </p:txBody>
      </p:sp>
      <p:sp>
        <p:nvSpPr>
          <p:cNvPr id="6" name="Rechteck 5"/>
          <p:cNvSpPr/>
          <p:nvPr/>
        </p:nvSpPr>
        <p:spPr>
          <a:xfrm>
            <a:off x="827584" y="4869160"/>
            <a:ext cx="4572000" cy="684675"/>
          </a:xfrm>
          <a:prstGeom prst="rect">
            <a:avLst/>
          </a:prstGeom>
        </p:spPr>
        <p:txBody>
          <a:bodyPr>
            <a:spAutoFit/>
          </a:bodyPr>
          <a:lstStyle/>
          <a:p>
            <a:r>
              <a:rPr lang="de-DE" dirty="0">
                <a:latin typeface="AdvOT3c2d9f11"/>
              </a:rPr>
              <a:t>Roux-en-Y </a:t>
            </a:r>
            <a:r>
              <a:rPr lang="de-DE" dirty="0" err="1">
                <a:latin typeface="AdvOT3c2d9f11"/>
              </a:rPr>
              <a:t>Gastric</a:t>
            </a:r>
            <a:r>
              <a:rPr lang="de-DE" dirty="0">
                <a:latin typeface="AdvOT3c2d9f11"/>
              </a:rPr>
              <a:t> Bypass </a:t>
            </a:r>
            <a:r>
              <a:rPr lang="en-US" dirty="0">
                <a:latin typeface="AdvOT3c2d9f11"/>
              </a:rPr>
              <a:t>(RYGB) </a:t>
            </a:r>
            <a:r>
              <a:rPr lang="en-US" dirty="0" err="1">
                <a:latin typeface="AdvOT3c2d9f11"/>
              </a:rPr>
              <a:t>oder</a:t>
            </a:r>
            <a:r>
              <a:rPr lang="en-US" dirty="0">
                <a:latin typeface="AdvOT3c2d9f11"/>
              </a:rPr>
              <a:t> laparoscopic adjustable gastric banding </a:t>
            </a:r>
            <a:r>
              <a:rPr lang="de-DE" dirty="0">
                <a:latin typeface="AdvOT3c2d9f11"/>
              </a:rPr>
              <a:t>(LAGB)</a:t>
            </a:r>
            <a:endParaRPr lang="de-DE" dirty="0"/>
          </a:p>
        </p:txBody>
      </p:sp>
    </p:spTree>
    <p:extLst>
      <p:ext uri="{BB962C8B-B14F-4D97-AF65-F5344CB8AC3E}">
        <p14:creationId xmlns:p14="http://schemas.microsoft.com/office/powerpoint/2010/main" val="2747473217"/>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2A523B71-91E0-9E92-371F-6287CBDC0049}"/>
              </a:ext>
            </a:extLst>
          </p:cNvPr>
          <p:cNvPicPr>
            <a:picLocks noGrp="1" noChangeAspect="1"/>
          </p:cNvPicPr>
          <p:nvPr>
            <p:ph idx="1"/>
          </p:nvPr>
        </p:nvPicPr>
        <p:blipFill>
          <a:blip r:embed="rId2"/>
          <a:stretch>
            <a:fillRect/>
          </a:stretch>
        </p:blipFill>
        <p:spPr>
          <a:xfrm>
            <a:off x="750094" y="1052736"/>
            <a:ext cx="8089365" cy="1368152"/>
          </a:xfrm>
        </p:spPr>
      </p:pic>
      <p:sp>
        <p:nvSpPr>
          <p:cNvPr id="3" name="Titel 2">
            <a:extLst>
              <a:ext uri="{FF2B5EF4-FFF2-40B4-BE49-F238E27FC236}">
                <a16:creationId xmlns:a16="http://schemas.microsoft.com/office/drawing/2014/main" id="{94A53994-9E82-41A8-C64F-E1B137319F1B}"/>
              </a:ext>
            </a:extLst>
          </p:cNvPr>
          <p:cNvSpPr>
            <a:spLocks noGrp="1"/>
          </p:cNvSpPr>
          <p:nvPr>
            <p:ph type="title"/>
          </p:nvPr>
        </p:nvSpPr>
        <p:spPr/>
        <p:txBody>
          <a:bodyPr/>
          <a:lstStyle/>
          <a:p>
            <a:r>
              <a:rPr lang="de-DE" dirty="0"/>
              <a:t>Sekundäre Hypertonie </a:t>
            </a:r>
          </a:p>
        </p:txBody>
      </p:sp>
      <p:pic>
        <p:nvPicPr>
          <p:cNvPr id="7" name="Grafik 6">
            <a:extLst>
              <a:ext uri="{FF2B5EF4-FFF2-40B4-BE49-F238E27FC236}">
                <a16:creationId xmlns:a16="http://schemas.microsoft.com/office/drawing/2014/main" id="{60D0D3BC-EFB5-016C-D31B-C58BBD5ACDD4}"/>
              </a:ext>
            </a:extLst>
          </p:cNvPr>
          <p:cNvPicPr>
            <a:picLocks noChangeAspect="1"/>
          </p:cNvPicPr>
          <p:nvPr/>
        </p:nvPicPr>
        <p:blipFill>
          <a:blip r:embed="rId3"/>
          <a:srcRect r="2444"/>
          <a:stretch/>
        </p:blipFill>
        <p:spPr>
          <a:xfrm>
            <a:off x="745621" y="2492896"/>
            <a:ext cx="5631866" cy="1095528"/>
          </a:xfrm>
          <a:prstGeom prst="rect">
            <a:avLst/>
          </a:prstGeom>
        </p:spPr>
      </p:pic>
      <p:pic>
        <p:nvPicPr>
          <p:cNvPr id="9" name="Grafik 8">
            <a:extLst>
              <a:ext uri="{FF2B5EF4-FFF2-40B4-BE49-F238E27FC236}">
                <a16:creationId xmlns:a16="http://schemas.microsoft.com/office/drawing/2014/main" id="{38CB4C34-8BB9-F165-C1EE-5B7FE5679282}"/>
              </a:ext>
            </a:extLst>
          </p:cNvPr>
          <p:cNvPicPr>
            <a:picLocks noChangeAspect="1"/>
          </p:cNvPicPr>
          <p:nvPr/>
        </p:nvPicPr>
        <p:blipFill>
          <a:blip r:embed="rId4"/>
          <a:stretch>
            <a:fillRect/>
          </a:stretch>
        </p:blipFill>
        <p:spPr>
          <a:xfrm>
            <a:off x="779263" y="3613821"/>
            <a:ext cx="5631867" cy="1712784"/>
          </a:xfrm>
          <a:prstGeom prst="rect">
            <a:avLst/>
          </a:prstGeom>
        </p:spPr>
      </p:pic>
      <p:sp>
        <p:nvSpPr>
          <p:cNvPr id="10" name="Textfeld 9">
            <a:extLst>
              <a:ext uri="{FF2B5EF4-FFF2-40B4-BE49-F238E27FC236}">
                <a16:creationId xmlns:a16="http://schemas.microsoft.com/office/drawing/2014/main" id="{7AACA0AC-22B7-4E5B-54F5-FAD7C25AC061}"/>
              </a:ext>
            </a:extLst>
          </p:cNvPr>
          <p:cNvSpPr txBox="1"/>
          <p:nvPr/>
        </p:nvSpPr>
        <p:spPr>
          <a:xfrm>
            <a:off x="696548" y="5517232"/>
            <a:ext cx="8293681" cy="678134"/>
          </a:xfrm>
          <a:prstGeom prst="rect">
            <a:avLst/>
          </a:prstGeom>
          <a:solidFill>
            <a:schemeClr val="accent2"/>
          </a:solidFill>
        </p:spPr>
        <p:txBody>
          <a:bodyPr wrap="none" rtlCol="0">
            <a:spAutoFit/>
          </a:bodyPr>
          <a:lstStyle/>
          <a:p>
            <a:r>
              <a:rPr lang="de-DE" b="1" i="1" dirty="0">
                <a:solidFill>
                  <a:schemeClr val="accent3"/>
                </a:solidFill>
                <a:effectLst>
                  <a:outerShdw blurRad="38100" dist="38100" dir="2700000" algn="tl">
                    <a:srgbClr val="000000">
                      <a:alpha val="43137"/>
                    </a:srgbClr>
                  </a:outerShdw>
                </a:effectLst>
              </a:rPr>
              <a:t>Zurückhaltender: </a:t>
            </a:r>
            <a:br>
              <a:rPr lang="de-DE" b="1" i="1" dirty="0">
                <a:solidFill>
                  <a:schemeClr val="accent3"/>
                </a:solidFill>
                <a:effectLst>
                  <a:outerShdw blurRad="38100" dist="38100" dir="2700000" algn="tl">
                    <a:srgbClr val="000000">
                      <a:alpha val="43137"/>
                    </a:srgbClr>
                  </a:outerShdw>
                </a:effectLst>
              </a:rPr>
            </a:br>
            <a:r>
              <a:rPr lang="de-DE" b="1" i="1" dirty="0" err="1">
                <a:solidFill>
                  <a:schemeClr val="accent3"/>
                </a:solidFill>
                <a:effectLst>
                  <a:outerShdw blurRad="38100" dist="38100" dir="2700000" algn="tl">
                    <a:srgbClr val="000000">
                      <a:alpha val="43137"/>
                    </a:srgbClr>
                  </a:outerShdw>
                </a:effectLst>
              </a:rPr>
              <a:t>Phäo</a:t>
            </a:r>
            <a:r>
              <a:rPr lang="de-DE" b="1" i="1" dirty="0">
                <a:solidFill>
                  <a:schemeClr val="accent3"/>
                </a:solidFill>
                <a:effectLst>
                  <a:outerShdw blurRad="38100" dist="38100" dir="2700000" algn="tl">
                    <a:srgbClr val="000000">
                      <a:alpha val="43137"/>
                    </a:srgbClr>
                  </a:outerShdw>
                </a:effectLst>
              </a:rPr>
              <a:t>, Schilddrüse, Akromegalie, Cushing, Nierenarterienstenose, Genetik</a:t>
            </a:r>
          </a:p>
        </p:txBody>
      </p:sp>
    </p:spTree>
    <p:extLst>
      <p:ext uri="{BB962C8B-B14F-4D97-AF65-F5344CB8AC3E}">
        <p14:creationId xmlns:p14="http://schemas.microsoft.com/office/powerpoint/2010/main" val="2528768167"/>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9AD09C8-A1E6-231F-3E1A-9582EB0850D2}"/>
              </a:ext>
            </a:extLst>
          </p:cNvPr>
          <p:cNvSpPr>
            <a:spLocks noGrp="1"/>
          </p:cNvSpPr>
          <p:nvPr>
            <p:ph idx="1"/>
          </p:nvPr>
        </p:nvSpPr>
        <p:spPr/>
        <p:txBody>
          <a:bodyPr/>
          <a:lstStyle/>
          <a:p>
            <a:r>
              <a:rPr lang="de-DE" dirty="0"/>
              <a:t>Patienten mit Bluthochdruck, bei denen Anzeichen, Symptome oder eine Anamnese auf sekundären Bluthochdruck hindeuten, entsprechend untersucht werden (Klasse I).</a:t>
            </a:r>
          </a:p>
          <a:p>
            <a:endParaRPr lang="de-DE" dirty="0"/>
          </a:p>
          <a:p>
            <a:r>
              <a:rPr lang="de-DE" dirty="0"/>
              <a:t>Empfehlung: </a:t>
            </a:r>
          </a:p>
          <a:p>
            <a:pPr marL="342900" indent="-342900">
              <a:buFont typeface="+mj-lt"/>
              <a:buAutoNum type="arabicPeriod"/>
            </a:pPr>
            <a:r>
              <a:rPr lang="de-DE" dirty="0"/>
              <a:t>Screening auf primären </a:t>
            </a:r>
            <a:r>
              <a:rPr lang="de-DE" dirty="0" err="1"/>
              <a:t>Aldosteronismus</a:t>
            </a:r>
            <a:r>
              <a:rPr lang="de-DE" dirty="0"/>
              <a:t> </a:t>
            </a:r>
            <a:br>
              <a:rPr lang="de-DE" dirty="0"/>
            </a:br>
            <a:r>
              <a:rPr lang="de-DE" dirty="0"/>
              <a:t>(Renin- und </a:t>
            </a:r>
            <a:r>
              <a:rPr lang="de-DE" dirty="0" err="1"/>
              <a:t>Aldosteronmessungen</a:t>
            </a:r>
            <a:r>
              <a:rPr lang="de-DE" dirty="0"/>
              <a:t> bei allen hypertensiven Erwachsenen (Klasse </a:t>
            </a:r>
            <a:r>
              <a:rPr lang="de-DE" dirty="0" err="1"/>
              <a:t>IIa</a:t>
            </a:r>
            <a:r>
              <a:rPr lang="de-DE" dirty="0"/>
              <a:t>)</a:t>
            </a:r>
          </a:p>
          <a:p>
            <a:pPr marL="722313" lvl="1" indent="-342900"/>
            <a:r>
              <a:rPr lang="de-DE" b="0" i="0" dirty="0">
                <a:solidFill>
                  <a:srgbClr val="242021"/>
                </a:solidFill>
                <a:effectLst/>
                <a:latin typeface="AkzidenzGroteskBE-Light"/>
              </a:rPr>
              <a:t>Idee: Prävalenz ≈5% - 20% bei Personen mit Bluthochdruck</a:t>
            </a:r>
          </a:p>
          <a:p>
            <a:pPr marL="342900" indent="-342900">
              <a:buFont typeface="+mj-lt"/>
              <a:buAutoNum type="arabicPeriod"/>
            </a:pPr>
            <a:r>
              <a:rPr lang="de-DE" dirty="0"/>
              <a:t>Bei jungen Erwachsenen (&lt;40 Jahre) umfassendes Screening auf die Hauptursachen für sekundären Bluthochdruck</a:t>
            </a:r>
          </a:p>
          <a:p>
            <a:pPr marL="722313" lvl="1" indent="-342900"/>
            <a:r>
              <a:rPr lang="de-DE" dirty="0"/>
              <a:t>Ausnahme: junge Erwachsenen mit Adipositas</a:t>
            </a:r>
          </a:p>
          <a:p>
            <a:pPr marL="1101725" lvl="2" indent="-342900"/>
            <a:r>
              <a:rPr lang="de-DE" dirty="0">
                <a:sym typeface="Wingdings" panose="05000000000000000000" pitchFamily="2" charset="2"/>
              </a:rPr>
              <a:t> Start mit Screening auf </a:t>
            </a:r>
            <a:r>
              <a:rPr lang="de-DE" dirty="0"/>
              <a:t>obstruktive Schlafapnoe  </a:t>
            </a:r>
          </a:p>
          <a:p>
            <a:endParaRPr lang="de-DE" dirty="0"/>
          </a:p>
        </p:txBody>
      </p:sp>
      <p:sp>
        <p:nvSpPr>
          <p:cNvPr id="3" name="Titel 2">
            <a:extLst>
              <a:ext uri="{FF2B5EF4-FFF2-40B4-BE49-F238E27FC236}">
                <a16:creationId xmlns:a16="http://schemas.microsoft.com/office/drawing/2014/main" id="{30483B42-7CDE-6885-A8CC-6B3D2709D446}"/>
              </a:ext>
            </a:extLst>
          </p:cNvPr>
          <p:cNvSpPr>
            <a:spLocks noGrp="1"/>
          </p:cNvSpPr>
          <p:nvPr>
            <p:ph type="title"/>
          </p:nvPr>
        </p:nvSpPr>
        <p:spPr/>
        <p:txBody>
          <a:bodyPr/>
          <a:lstStyle/>
          <a:p>
            <a:r>
              <a:rPr lang="de-DE" dirty="0"/>
              <a:t>ESC 2024</a:t>
            </a:r>
          </a:p>
        </p:txBody>
      </p:sp>
    </p:spTree>
    <p:extLst>
      <p:ext uri="{BB962C8B-B14F-4D97-AF65-F5344CB8AC3E}">
        <p14:creationId xmlns:p14="http://schemas.microsoft.com/office/powerpoint/2010/main" val="385977296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1B7832F-5B9C-3732-A240-BA8E0D288319}"/>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4E9CC061-7B24-75EB-546E-8197A8D1483D}"/>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6A9BCE23-828F-7938-997F-0806DE672C6D}"/>
              </a:ext>
            </a:extLst>
          </p:cNvPr>
          <p:cNvPicPr>
            <a:picLocks noChangeAspect="1"/>
          </p:cNvPicPr>
          <p:nvPr/>
        </p:nvPicPr>
        <p:blipFill>
          <a:blip r:embed="rId3"/>
          <a:stretch>
            <a:fillRect/>
          </a:stretch>
        </p:blipFill>
        <p:spPr>
          <a:xfrm>
            <a:off x="143889" y="236538"/>
            <a:ext cx="8807412" cy="5927634"/>
          </a:xfrm>
          <a:prstGeom prst="rect">
            <a:avLst/>
          </a:prstGeom>
        </p:spPr>
      </p:pic>
    </p:spTree>
    <p:extLst>
      <p:ext uri="{BB962C8B-B14F-4D97-AF65-F5344CB8AC3E}">
        <p14:creationId xmlns:p14="http://schemas.microsoft.com/office/powerpoint/2010/main" val="2384504730"/>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773389E-D548-7AE4-4A60-92F90024CDC1}"/>
              </a:ext>
            </a:extLst>
          </p:cNvPr>
          <p:cNvPicPr>
            <a:picLocks noGrp="1" noChangeAspect="1"/>
          </p:cNvPicPr>
          <p:nvPr>
            <p:ph idx="1"/>
          </p:nvPr>
        </p:nvPicPr>
        <p:blipFill>
          <a:blip r:embed="rId3"/>
          <a:stretch>
            <a:fillRect/>
          </a:stretch>
        </p:blipFill>
        <p:spPr>
          <a:xfrm>
            <a:off x="3995936" y="3591691"/>
            <a:ext cx="4554597" cy="2884578"/>
          </a:xfrm>
        </p:spPr>
      </p:pic>
      <p:sp>
        <p:nvSpPr>
          <p:cNvPr id="3" name="Titel 2">
            <a:extLst>
              <a:ext uri="{FF2B5EF4-FFF2-40B4-BE49-F238E27FC236}">
                <a16:creationId xmlns:a16="http://schemas.microsoft.com/office/drawing/2014/main" id="{CF554FF9-6DBD-C397-9B49-E91665FD731D}"/>
              </a:ext>
            </a:extLst>
          </p:cNvPr>
          <p:cNvSpPr>
            <a:spLocks noGrp="1"/>
          </p:cNvSpPr>
          <p:nvPr>
            <p:ph type="title"/>
          </p:nvPr>
        </p:nvSpPr>
        <p:spPr/>
        <p:txBody>
          <a:bodyPr/>
          <a:lstStyle/>
          <a:p>
            <a:r>
              <a:rPr lang="de-DE" dirty="0"/>
              <a:t>Nierenarterienstenose</a:t>
            </a:r>
          </a:p>
        </p:txBody>
      </p:sp>
      <p:pic>
        <p:nvPicPr>
          <p:cNvPr id="7" name="Grafik 6">
            <a:extLst>
              <a:ext uri="{FF2B5EF4-FFF2-40B4-BE49-F238E27FC236}">
                <a16:creationId xmlns:a16="http://schemas.microsoft.com/office/drawing/2014/main" id="{0F5E2771-E1C6-DC9D-26AD-B7581FCAD4B7}"/>
              </a:ext>
            </a:extLst>
          </p:cNvPr>
          <p:cNvPicPr>
            <a:picLocks noChangeAspect="1"/>
          </p:cNvPicPr>
          <p:nvPr/>
        </p:nvPicPr>
        <p:blipFill>
          <a:blip r:embed="rId4"/>
          <a:stretch>
            <a:fillRect/>
          </a:stretch>
        </p:blipFill>
        <p:spPr>
          <a:xfrm>
            <a:off x="683568" y="1052736"/>
            <a:ext cx="3048425" cy="3429479"/>
          </a:xfrm>
          <a:prstGeom prst="rect">
            <a:avLst/>
          </a:prstGeom>
        </p:spPr>
      </p:pic>
      <p:pic>
        <p:nvPicPr>
          <p:cNvPr id="9" name="Grafik 8">
            <a:extLst>
              <a:ext uri="{FF2B5EF4-FFF2-40B4-BE49-F238E27FC236}">
                <a16:creationId xmlns:a16="http://schemas.microsoft.com/office/drawing/2014/main" id="{54EF778D-8AD2-1872-FE57-E53B1A93AA5B}"/>
              </a:ext>
            </a:extLst>
          </p:cNvPr>
          <p:cNvPicPr>
            <a:picLocks noChangeAspect="1"/>
          </p:cNvPicPr>
          <p:nvPr/>
        </p:nvPicPr>
        <p:blipFill>
          <a:blip r:embed="rId5"/>
          <a:stretch>
            <a:fillRect/>
          </a:stretch>
        </p:blipFill>
        <p:spPr>
          <a:xfrm>
            <a:off x="3933722" y="1085029"/>
            <a:ext cx="4961025" cy="2343971"/>
          </a:xfrm>
          <a:prstGeom prst="rect">
            <a:avLst/>
          </a:prstGeom>
        </p:spPr>
      </p:pic>
      <p:sp>
        <p:nvSpPr>
          <p:cNvPr id="10" name="Textfeld 9">
            <a:extLst>
              <a:ext uri="{FF2B5EF4-FFF2-40B4-BE49-F238E27FC236}">
                <a16:creationId xmlns:a16="http://schemas.microsoft.com/office/drawing/2014/main" id="{96290A6D-3B2A-EFA6-6B9A-23542DF2EED6}"/>
              </a:ext>
            </a:extLst>
          </p:cNvPr>
          <p:cNvSpPr txBox="1"/>
          <p:nvPr/>
        </p:nvSpPr>
        <p:spPr>
          <a:xfrm>
            <a:off x="286819" y="4725144"/>
            <a:ext cx="3158237" cy="1991379"/>
          </a:xfrm>
          <a:prstGeom prst="rect">
            <a:avLst/>
          </a:prstGeom>
          <a:noFill/>
          <a:ln w="63500">
            <a:solidFill>
              <a:schemeClr val="accent2"/>
            </a:solidFill>
          </a:ln>
        </p:spPr>
        <p:txBody>
          <a:bodyPr wrap="none" rtlCol="0">
            <a:spAutoFit/>
          </a:bodyPr>
          <a:lstStyle/>
          <a:p>
            <a:r>
              <a:rPr lang="de-DE" sz="1400" dirty="0">
                <a:highlight>
                  <a:srgbClr val="FFFF00"/>
                </a:highlight>
              </a:rPr>
              <a:t>Selten(</a:t>
            </a:r>
            <a:r>
              <a:rPr lang="de-DE" sz="1400" dirty="0" err="1">
                <a:highlight>
                  <a:srgbClr val="FFFF00"/>
                </a:highlight>
              </a:rPr>
              <a:t>st</a:t>
            </a:r>
            <a:r>
              <a:rPr lang="de-DE" sz="1400" dirty="0">
                <a:highlight>
                  <a:srgbClr val="FFFF00"/>
                </a:highlight>
              </a:rPr>
              <a:t>) notwendig und indiziert</a:t>
            </a:r>
            <a:br>
              <a:rPr lang="de-DE" sz="1400" dirty="0"/>
            </a:br>
            <a:r>
              <a:rPr lang="de-DE" sz="1400" dirty="0">
                <a:highlight>
                  <a:srgbClr val="00FF00"/>
                </a:highlight>
              </a:rPr>
              <a:t>wann dran denken:</a:t>
            </a:r>
          </a:p>
          <a:p>
            <a:pPr marL="285750" indent="-285750">
              <a:buFont typeface="Arial" panose="020B0604020202020204" pitchFamily="34" charset="0"/>
              <a:buChar char="•"/>
            </a:pPr>
            <a:r>
              <a:rPr lang="de-DE" sz="1400" dirty="0" err="1"/>
              <a:t>Rez</a:t>
            </a:r>
            <a:r>
              <a:rPr lang="de-DE" sz="1400" dirty="0"/>
              <a:t>. „</a:t>
            </a:r>
            <a:r>
              <a:rPr lang="de-DE" sz="1400" dirty="0" err="1"/>
              <a:t>Flush</a:t>
            </a:r>
            <a:r>
              <a:rPr lang="de-DE" sz="1400" dirty="0"/>
              <a:t>-Ödem“ </a:t>
            </a:r>
            <a:br>
              <a:rPr lang="de-DE" sz="1400" dirty="0"/>
            </a:br>
            <a:r>
              <a:rPr lang="de-DE" sz="1400" dirty="0"/>
              <a:t>(akute Linksherzdekompensation)</a:t>
            </a:r>
          </a:p>
          <a:p>
            <a:pPr marL="285750" indent="-285750">
              <a:buFont typeface="Arial" panose="020B0604020202020204" pitchFamily="34" charset="0"/>
              <a:buChar char="•"/>
            </a:pPr>
            <a:r>
              <a:rPr lang="de-DE" sz="1400" dirty="0"/>
              <a:t>SG </a:t>
            </a:r>
            <a:r>
              <a:rPr lang="de-DE" sz="1400" dirty="0" err="1"/>
              <a:t>periumbilical</a:t>
            </a:r>
            <a:endParaRPr lang="de-DE" sz="1400" dirty="0"/>
          </a:p>
          <a:p>
            <a:pPr marL="285750" indent="-285750">
              <a:buFont typeface="Arial" panose="020B0604020202020204" pitchFamily="34" charset="0"/>
              <a:buChar char="•"/>
            </a:pPr>
            <a:r>
              <a:rPr lang="de-DE" sz="1400" dirty="0"/>
              <a:t>Nierengröße</a:t>
            </a:r>
          </a:p>
          <a:p>
            <a:pPr marL="285750" indent="-285750">
              <a:buFont typeface="Arial" panose="020B0604020202020204" pitchFamily="34" charset="0"/>
              <a:buChar char="•"/>
            </a:pPr>
            <a:r>
              <a:rPr lang="de-DE" sz="1400" dirty="0"/>
              <a:t>Junge Frauen (FMD)</a:t>
            </a:r>
          </a:p>
        </p:txBody>
      </p:sp>
    </p:spTree>
    <p:extLst>
      <p:ext uri="{BB962C8B-B14F-4D97-AF65-F5344CB8AC3E}">
        <p14:creationId xmlns:p14="http://schemas.microsoft.com/office/powerpoint/2010/main" val="2700019493"/>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285750" indent="-285750">
              <a:buFont typeface="Arial" panose="020B0604020202020204" pitchFamily="34" charset="0"/>
              <a:buChar char="•"/>
            </a:pPr>
            <a:r>
              <a:rPr lang="de-DE" b="1" dirty="0">
                <a:solidFill>
                  <a:srgbClr val="FF0000"/>
                </a:solidFill>
              </a:rPr>
              <a:t>höheres Lebensalter	</a:t>
            </a:r>
          </a:p>
          <a:p>
            <a:pPr marL="285750" indent="-285750">
              <a:buFont typeface="Arial" panose="020B0604020202020204" pitchFamily="34" charset="0"/>
              <a:buChar char="•"/>
            </a:pPr>
            <a:r>
              <a:rPr lang="de-DE" b="1" dirty="0">
                <a:solidFill>
                  <a:srgbClr val="FF0000"/>
                </a:solidFill>
              </a:rPr>
              <a:t>höheres Körpergewicht	</a:t>
            </a:r>
          </a:p>
          <a:p>
            <a:pPr marL="285750" indent="-285750">
              <a:buFont typeface="Arial" panose="020B0604020202020204" pitchFamily="34" charset="0"/>
              <a:buChar char="•"/>
            </a:pPr>
            <a:r>
              <a:rPr lang="de-DE" dirty="0"/>
              <a:t>erhöhtes kardiovaskuläres Komplikationsrisiko und Risikofaktoren</a:t>
            </a:r>
          </a:p>
          <a:p>
            <a:pPr marL="665163" lvl="1" indent="-285750">
              <a:buFont typeface="Arial" panose="020B0604020202020204" pitchFamily="34" charset="0"/>
              <a:buChar char="•"/>
            </a:pPr>
            <a:r>
              <a:rPr lang="de-DE" b="1" dirty="0">
                <a:solidFill>
                  <a:srgbClr val="FF0000"/>
                </a:solidFill>
              </a:rPr>
              <a:t>Diabetes mellitus</a:t>
            </a:r>
          </a:p>
          <a:p>
            <a:pPr marL="665163" lvl="1" indent="-285750">
              <a:buFont typeface="Arial" panose="020B0604020202020204" pitchFamily="34" charset="0"/>
              <a:buChar char="•"/>
            </a:pPr>
            <a:r>
              <a:rPr lang="de-DE" dirty="0" err="1"/>
              <a:t>Hyperlipidämie</a:t>
            </a:r>
            <a:endParaRPr lang="de-DE" dirty="0"/>
          </a:p>
          <a:p>
            <a:pPr marL="665163" lvl="1" indent="-285750">
              <a:buFont typeface="Arial" panose="020B0604020202020204" pitchFamily="34" charset="0"/>
              <a:buChar char="•"/>
            </a:pPr>
            <a:r>
              <a:rPr lang="de-DE" dirty="0"/>
              <a:t>Nikotinkonsum</a:t>
            </a:r>
          </a:p>
          <a:p>
            <a:pPr marL="665163" lvl="1" indent="-285750">
              <a:buFont typeface="Arial" panose="020B0604020202020204" pitchFamily="34" charset="0"/>
              <a:buChar char="•"/>
            </a:pPr>
            <a:r>
              <a:rPr lang="de-DE" dirty="0"/>
              <a:t>Links ventrikuläre Hypertrophie</a:t>
            </a:r>
          </a:p>
          <a:p>
            <a:pPr marL="665163" lvl="1" indent="-285750">
              <a:buFont typeface="Arial" panose="020B0604020202020204" pitchFamily="34" charset="0"/>
              <a:buChar char="•"/>
            </a:pPr>
            <a:r>
              <a:rPr lang="de-DE" dirty="0"/>
              <a:t>KHK</a:t>
            </a:r>
          </a:p>
          <a:p>
            <a:pPr marL="285750" indent="-285750">
              <a:buFont typeface="Arial" panose="020B0604020202020204" pitchFamily="34" charset="0"/>
              <a:buChar char="•"/>
            </a:pPr>
            <a:r>
              <a:rPr lang="de-DE" dirty="0"/>
              <a:t>Mikroalbuminurie	</a:t>
            </a:r>
          </a:p>
          <a:p>
            <a:pPr marL="285750" indent="-285750">
              <a:buFont typeface="Arial" panose="020B0604020202020204" pitchFamily="34" charset="0"/>
              <a:buChar char="•"/>
            </a:pPr>
            <a:r>
              <a:rPr lang="de-DE" b="1" dirty="0">
                <a:solidFill>
                  <a:srgbClr val="FF0000"/>
                </a:solidFill>
              </a:rPr>
              <a:t>schlechtere Nierenfunktion	</a:t>
            </a:r>
          </a:p>
          <a:p>
            <a:endParaRPr lang="de-DE" dirty="0"/>
          </a:p>
        </p:txBody>
      </p:sp>
      <p:sp>
        <p:nvSpPr>
          <p:cNvPr id="3" name="Titel 2"/>
          <p:cNvSpPr>
            <a:spLocks noGrp="1"/>
          </p:cNvSpPr>
          <p:nvPr>
            <p:ph type="title"/>
          </p:nvPr>
        </p:nvSpPr>
        <p:spPr/>
        <p:txBody>
          <a:bodyPr/>
          <a:lstStyle/>
          <a:p>
            <a:r>
              <a:rPr lang="de-DE" sz="2800" dirty="0"/>
              <a:t>Risikofaktoren für Therapieresistenz	</a:t>
            </a:r>
          </a:p>
        </p:txBody>
      </p:sp>
    </p:spTree>
    <p:extLst>
      <p:ext uri="{BB962C8B-B14F-4D97-AF65-F5344CB8AC3E}">
        <p14:creationId xmlns:p14="http://schemas.microsoft.com/office/powerpoint/2010/main" val="3633218631"/>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PATHWAY-2</a:t>
            </a:r>
            <a:br>
              <a:rPr lang="de-DE" dirty="0"/>
            </a:br>
            <a:r>
              <a:rPr lang="de-DE" sz="2000" dirty="0" err="1"/>
              <a:t>Spironolactone</a:t>
            </a:r>
            <a:r>
              <a:rPr lang="de-DE" sz="2000" dirty="0"/>
              <a:t> vs. Placebo, </a:t>
            </a:r>
            <a:r>
              <a:rPr lang="de-DE" sz="2000" dirty="0" err="1"/>
              <a:t>Bisoprolol</a:t>
            </a:r>
            <a:r>
              <a:rPr lang="de-DE" sz="2000" dirty="0"/>
              <a:t>, </a:t>
            </a:r>
            <a:r>
              <a:rPr lang="de-DE" sz="2000" dirty="0" err="1"/>
              <a:t>Doxazosin</a:t>
            </a:r>
            <a:endParaRPr lang="de-DE" dirty="0"/>
          </a:p>
        </p:txBody>
      </p:sp>
      <p:pic>
        <p:nvPicPr>
          <p:cNvPr id="4" name="Grafik 3"/>
          <p:cNvPicPr>
            <a:picLocks noChangeAspect="1"/>
          </p:cNvPicPr>
          <p:nvPr/>
        </p:nvPicPr>
        <p:blipFill>
          <a:blip r:embed="rId3"/>
          <a:stretch>
            <a:fillRect/>
          </a:stretch>
        </p:blipFill>
        <p:spPr>
          <a:xfrm>
            <a:off x="107504" y="1412776"/>
            <a:ext cx="4925882" cy="3722674"/>
          </a:xfrm>
          <a:prstGeom prst="rect">
            <a:avLst/>
          </a:prstGeom>
        </p:spPr>
      </p:pic>
      <p:sp>
        <p:nvSpPr>
          <p:cNvPr id="5" name="Rechteck 4"/>
          <p:cNvSpPr/>
          <p:nvPr/>
        </p:nvSpPr>
        <p:spPr>
          <a:xfrm>
            <a:off x="-1" y="6157644"/>
            <a:ext cx="7623683" cy="701731"/>
          </a:xfrm>
          <a:prstGeom prst="rect">
            <a:avLst/>
          </a:prstGeom>
        </p:spPr>
        <p:txBody>
          <a:bodyPr wrap="square">
            <a:spAutoFit/>
          </a:bodyPr>
          <a:lstStyle/>
          <a:p>
            <a:pPr algn="r"/>
            <a:r>
              <a:rPr lang="de-DE" sz="1200" dirty="0">
                <a:solidFill>
                  <a:schemeClr val="accent1"/>
                </a:solidFill>
                <a:latin typeface="+mj-lt"/>
              </a:rPr>
              <a:t>Williams, B., et al., </a:t>
            </a:r>
            <a:r>
              <a:rPr lang="de-DE" sz="1200" b="1" dirty="0" err="1">
                <a:solidFill>
                  <a:schemeClr val="accent1"/>
                </a:solidFill>
                <a:latin typeface="+mj-lt"/>
              </a:rPr>
              <a:t>Spironolactone</a:t>
            </a:r>
            <a:r>
              <a:rPr lang="de-DE" sz="1200" b="1" dirty="0">
                <a:solidFill>
                  <a:schemeClr val="accent1"/>
                </a:solidFill>
                <a:latin typeface="+mj-lt"/>
              </a:rPr>
              <a:t> versus </a:t>
            </a:r>
            <a:r>
              <a:rPr lang="de-DE" sz="1200" b="1" dirty="0" err="1">
                <a:solidFill>
                  <a:schemeClr val="accent1"/>
                </a:solidFill>
                <a:latin typeface="+mj-lt"/>
              </a:rPr>
              <a:t>placebo</a:t>
            </a:r>
            <a:r>
              <a:rPr lang="de-DE" sz="1200" b="1" dirty="0">
                <a:solidFill>
                  <a:schemeClr val="accent1"/>
                </a:solidFill>
                <a:latin typeface="+mj-lt"/>
              </a:rPr>
              <a:t>, </a:t>
            </a:r>
            <a:r>
              <a:rPr lang="de-DE" sz="1200" b="1" dirty="0" err="1">
                <a:solidFill>
                  <a:schemeClr val="accent1"/>
                </a:solidFill>
                <a:latin typeface="+mj-lt"/>
              </a:rPr>
              <a:t>bisoprolol</a:t>
            </a:r>
            <a:r>
              <a:rPr lang="de-DE" sz="1200" b="1" dirty="0">
                <a:solidFill>
                  <a:schemeClr val="accent1"/>
                </a:solidFill>
                <a:latin typeface="+mj-lt"/>
              </a:rPr>
              <a:t>, and </a:t>
            </a:r>
            <a:r>
              <a:rPr lang="de-DE" sz="1200" b="1" dirty="0" err="1">
                <a:solidFill>
                  <a:schemeClr val="accent1"/>
                </a:solidFill>
                <a:latin typeface="+mj-lt"/>
              </a:rPr>
              <a:t>doxazosin</a:t>
            </a:r>
            <a:r>
              <a:rPr lang="de-DE" sz="1200" b="1" dirty="0">
                <a:solidFill>
                  <a:schemeClr val="accent1"/>
                </a:solidFill>
                <a:latin typeface="+mj-lt"/>
              </a:rPr>
              <a:t> </a:t>
            </a:r>
            <a:r>
              <a:rPr lang="de-DE" sz="1200" b="1" dirty="0" err="1">
                <a:solidFill>
                  <a:schemeClr val="accent1"/>
                </a:solidFill>
                <a:latin typeface="+mj-lt"/>
              </a:rPr>
              <a:t>to</a:t>
            </a:r>
            <a:r>
              <a:rPr lang="de-DE" sz="1200" b="1" dirty="0">
                <a:solidFill>
                  <a:schemeClr val="accent1"/>
                </a:solidFill>
                <a:latin typeface="+mj-lt"/>
              </a:rPr>
              <a:t> </a:t>
            </a:r>
            <a:r>
              <a:rPr lang="de-DE" sz="1200" b="1" dirty="0" err="1">
                <a:solidFill>
                  <a:schemeClr val="accent1"/>
                </a:solidFill>
                <a:latin typeface="+mj-lt"/>
              </a:rPr>
              <a:t>determine</a:t>
            </a:r>
            <a:r>
              <a:rPr lang="de-DE" sz="1200" b="1" dirty="0">
                <a:solidFill>
                  <a:schemeClr val="accent1"/>
                </a:solidFill>
                <a:latin typeface="+mj-lt"/>
              </a:rPr>
              <a:t> </a:t>
            </a:r>
            <a:r>
              <a:rPr lang="de-DE" sz="1200" b="1" dirty="0" err="1">
                <a:solidFill>
                  <a:schemeClr val="accent1"/>
                </a:solidFill>
                <a:latin typeface="+mj-lt"/>
              </a:rPr>
              <a:t>the</a:t>
            </a:r>
            <a:r>
              <a:rPr lang="de-DE" sz="1200" b="1" dirty="0">
                <a:solidFill>
                  <a:schemeClr val="accent1"/>
                </a:solidFill>
                <a:latin typeface="+mj-lt"/>
              </a:rPr>
              <a:t> optimal </a:t>
            </a:r>
            <a:r>
              <a:rPr lang="de-DE" sz="1200" b="1" dirty="0" err="1">
                <a:solidFill>
                  <a:schemeClr val="accent1"/>
                </a:solidFill>
                <a:latin typeface="+mj-lt"/>
              </a:rPr>
              <a:t>treatment</a:t>
            </a:r>
            <a:r>
              <a:rPr lang="de-DE" sz="1200" b="1" dirty="0">
                <a:solidFill>
                  <a:schemeClr val="accent1"/>
                </a:solidFill>
                <a:latin typeface="+mj-lt"/>
              </a:rPr>
              <a:t> </a:t>
            </a:r>
            <a:r>
              <a:rPr lang="de-DE" sz="1200" b="1" dirty="0" err="1">
                <a:solidFill>
                  <a:schemeClr val="accent1"/>
                </a:solidFill>
                <a:latin typeface="+mj-lt"/>
              </a:rPr>
              <a:t>for</a:t>
            </a:r>
            <a:r>
              <a:rPr lang="de-DE" sz="1200" b="1" dirty="0">
                <a:solidFill>
                  <a:schemeClr val="accent1"/>
                </a:solidFill>
                <a:latin typeface="+mj-lt"/>
              </a:rPr>
              <a:t> </a:t>
            </a:r>
            <a:r>
              <a:rPr lang="de-DE" sz="1200" b="1" dirty="0" err="1">
                <a:solidFill>
                  <a:schemeClr val="accent1"/>
                </a:solidFill>
                <a:latin typeface="+mj-lt"/>
              </a:rPr>
              <a:t>drug-resistant</a:t>
            </a:r>
            <a:r>
              <a:rPr lang="de-DE" sz="1200" b="1" dirty="0">
                <a:solidFill>
                  <a:schemeClr val="accent1"/>
                </a:solidFill>
                <a:latin typeface="+mj-lt"/>
              </a:rPr>
              <a:t> </a:t>
            </a:r>
            <a:r>
              <a:rPr lang="de-DE" sz="1200" b="1" dirty="0" err="1">
                <a:solidFill>
                  <a:schemeClr val="accent1"/>
                </a:solidFill>
                <a:latin typeface="+mj-lt"/>
              </a:rPr>
              <a:t>hypertension</a:t>
            </a:r>
            <a:r>
              <a:rPr lang="de-DE" sz="1200" b="1" dirty="0">
                <a:solidFill>
                  <a:schemeClr val="accent1"/>
                </a:solidFill>
                <a:latin typeface="+mj-lt"/>
              </a:rPr>
              <a:t> (PATHWAY-2): a </a:t>
            </a:r>
            <a:r>
              <a:rPr lang="de-DE" sz="1200" b="1" dirty="0" err="1">
                <a:solidFill>
                  <a:schemeClr val="accent1"/>
                </a:solidFill>
                <a:latin typeface="+mj-lt"/>
              </a:rPr>
              <a:t>randomised</a:t>
            </a:r>
            <a:r>
              <a:rPr lang="de-DE" sz="1200" b="1" dirty="0">
                <a:solidFill>
                  <a:schemeClr val="accent1"/>
                </a:solidFill>
                <a:latin typeface="+mj-lt"/>
              </a:rPr>
              <a:t>, double-blind, </a:t>
            </a:r>
            <a:r>
              <a:rPr lang="de-DE" sz="1200" b="1" dirty="0" err="1">
                <a:solidFill>
                  <a:schemeClr val="accent1"/>
                </a:solidFill>
                <a:latin typeface="+mj-lt"/>
              </a:rPr>
              <a:t>crossover</a:t>
            </a:r>
            <a:r>
              <a:rPr lang="de-DE" sz="1200" b="1" dirty="0">
                <a:solidFill>
                  <a:schemeClr val="accent1"/>
                </a:solidFill>
                <a:latin typeface="+mj-lt"/>
              </a:rPr>
              <a:t> </a:t>
            </a:r>
            <a:r>
              <a:rPr lang="de-DE" sz="1200" b="1" dirty="0" err="1">
                <a:solidFill>
                  <a:schemeClr val="accent1"/>
                </a:solidFill>
                <a:latin typeface="+mj-lt"/>
              </a:rPr>
              <a:t>trial</a:t>
            </a:r>
            <a:r>
              <a:rPr lang="de-DE" sz="1200" b="1" dirty="0">
                <a:solidFill>
                  <a:schemeClr val="accent1"/>
                </a:solidFill>
                <a:latin typeface="+mj-lt"/>
              </a:rPr>
              <a:t>. </a:t>
            </a:r>
            <a:r>
              <a:rPr lang="de-DE" sz="1200" dirty="0">
                <a:solidFill>
                  <a:schemeClr val="accent1"/>
                </a:solidFill>
                <a:latin typeface="+mj-lt"/>
              </a:rPr>
              <a:t>The Lancet, 2015. </a:t>
            </a:r>
            <a:r>
              <a:rPr lang="de-DE" sz="1200" b="1" dirty="0">
                <a:solidFill>
                  <a:schemeClr val="accent1"/>
                </a:solidFill>
                <a:latin typeface="+mj-lt"/>
              </a:rPr>
              <a:t>386</a:t>
            </a:r>
            <a:r>
              <a:rPr lang="de-DE" sz="1200" dirty="0">
                <a:solidFill>
                  <a:schemeClr val="accent1"/>
                </a:solidFill>
                <a:latin typeface="+mj-lt"/>
              </a:rPr>
              <a:t>(10008): p. 2059-2068.</a:t>
            </a:r>
          </a:p>
        </p:txBody>
      </p:sp>
      <p:pic>
        <p:nvPicPr>
          <p:cNvPr id="6" name="Grafik 5"/>
          <p:cNvPicPr>
            <a:picLocks noChangeAspect="1"/>
          </p:cNvPicPr>
          <p:nvPr/>
        </p:nvPicPr>
        <p:blipFill>
          <a:blip r:embed="rId4"/>
          <a:stretch>
            <a:fillRect/>
          </a:stretch>
        </p:blipFill>
        <p:spPr>
          <a:xfrm>
            <a:off x="5070988" y="1386443"/>
            <a:ext cx="3751875" cy="1816160"/>
          </a:xfrm>
          <a:prstGeom prst="rect">
            <a:avLst/>
          </a:prstGeom>
        </p:spPr>
      </p:pic>
      <p:pic>
        <p:nvPicPr>
          <p:cNvPr id="7" name="Grafik 6"/>
          <p:cNvPicPr>
            <a:picLocks noChangeAspect="1"/>
          </p:cNvPicPr>
          <p:nvPr/>
        </p:nvPicPr>
        <p:blipFill>
          <a:blip r:embed="rId5"/>
          <a:stretch>
            <a:fillRect/>
          </a:stretch>
        </p:blipFill>
        <p:spPr>
          <a:xfrm>
            <a:off x="5055016" y="3351009"/>
            <a:ext cx="3751875" cy="1881800"/>
          </a:xfrm>
          <a:prstGeom prst="rect">
            <a:avLst/>
          </a:prstGeom>
        </p:spPr>
      </p:pic>
      <p:pic>
        <p:nvPicPr>
          <p:cNvPr id="8" name="Grafik 7"/>
          <p:cNvPicPr>
            <a:picLocks noChangeAspect="1"/>
          </p:cNvPicPr>
          <p:nvPr/>
        </p:nvPicPr>
        <p:blipFill>
          <a:blip r:embed="rId6"/>
          <a:stretch>
            <a:fillRect/>
          </a:stretch>
        </p:blipFill>
        <p:spPr>
          <a:xfrm>
            <a:off x="5070988" y="5348624"/>
            <a:ext cx="3741306" cy="636901"/>
          </a:xfrm>
          <a:prstGeom prst="rect">
            <a:avLst/>
          </a:prstGeom>
        </p:spPr>
      </p:pic>
    </p:spTree>
    <p:extLst>
      <p:ext uri="{BB962C8B-B14F-4D97-AF65-F5344CB8AC3E}">
        <p14:creationId xmlns:p14="http://schemas.microsoft.com/office/powerpoint/2010/main" val="3218901699"/>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521B116-D63E-8643-EE36-FF47864F8722}"/>
              </a:ext>
            </a:extLst>
          </p:cNvPr>
          <p:cNvSpPr>
            <a:spLocks noGrp="1"/>
          </p:cNvSpPr>
          <p:nvPr>
            <p:ph type="title"/>
          </p:nvPr>
        </p:nvSpPr>
        <p:spPr/>
        <p:txBody>
          <a:bodyPr/>
          <a:lstStyle/>
          <a:p>
            <a:r>
              <a:rPr lang="de-DE" dirty="0"/>
              <a:t>Regel 8:</a:t>
            </a:r>
            <a:br>
              <a:rPr lang="de-DE" dirty="0"/>
            </a:br>
            <a:r>
              <a:rPr lang="de-DE" dirty="0"/>
              <a:t>Betablocker bei isolierter systolischer Hypertonie</a:t>
            </a:r>
          </a:p>
        </p:txBody>
      </p:sp>
      <p:sp>
        <p:nvSpPr>
          <p:cNvPr id="2" name="Inhaltsplatzhalter 1">
            <a:extLst>
              <a:ext uri="{FF2B5EF4-FFF2-40B4-BE49-F238E27FC236}">
                <a16:creationId xmlns:a16="http://schemas.microsoft.com/office/drawing/2014/main" id="{AD66EEDF-4D95-9E59-0BBA-1DBAAE63D25C}"/>
              </a:ext>
            </a:extLst>
          </p:cNvPr>
          <p:cNvSpPr>
            <a:spLocks noGrp="1"/>
          </p:cNvSpPr>
          <p:nvPr>
            <p:ph idx="1"/>
          </p:nvPr>
        </p:nvSpPr>
        <p:spPr>
          <a:xfrm>
            <a:off x="750094" y="1340768"/>
            <a:ext cx="7553624" cy="3810000"/>
          </a:xfrm>
        </p:spPr>
        <p:txBody>
          <a:bodyPr/>
          <a:lstStyle/>
          <a:p>
            <a:r>
              <a:rPr lang="de-DE" sz="2400" b="1" i="0" dirty="0">
                <a:solidFill>
                  <a:srgbClr val="FF0000"/>
                </a:solidFill>
                <a:effectLst/>
                <a:highlight>
                  <a:srgbClr val="FFFF00"/>
                </a:highlight>
                <a:latin typeface="Google Sans"/>
              </a:rPr>
              <a:t>ß- Blocker haben keine Indikation bei der ISH</a:t>
            </a:r>
          </a:p>
          <a:p>
            <a:endParaRPr lang="de-DE" sz="2400" b="1" i="0" dirty="0">
              <a:solidFill>
                <a:srgbClr val="FF0000"/>
              </a:solidFill>
              <a:effectLst/>
              <a:highlight>
                <a:srgbClr val="FFFF00"/>
              </a:highlight>
              <a:latin typeface="Google Sans"/>
            </a:endParaRPr>
          </a:p>
          <a:p>
            <a:r>
              <a:rPr lang="de-DE" b="0" i="0" dirty="0">
                <a:solidFill>
                  <a:srgbClr val="040C28"/>
                </a:solidFill>
                <a:effectLst/>
                <a:latin typeface="Google Sans"/>
              </a:rPr>
              <a:t>medikamentöse Therapie wird in der Regel mit Antihypertensiva der ersten Stufe begonnen, z.B. mit RAAS-Hemmern, Diuretika und Kalziumantagonisten</a:t>
            </a:r>
            <a:r>
              <a:rPr lang="de-DE" b="0" i="0" dirty="0">
                <a:solidFill>
                  <a:srgbClr val="1F1F1F"/>
                </a:solidFill>
                <a:effectLst/>
                <a:latin typeface="Google Sans"/>
              </a:rPr>
              <a:t>. </a:t>
            </a:r>
          </a:p>
          <a:p>
            <a:endParaRPr lang="de-DE" dirty="0">
              <a:solidFill>
                <a:srgbClr val="1F1F1F"/>
              </a:solidFill>
              <a:latin typeface="Google Sans"/>
            </a:endParaRPr>
          </a:p>
          <a:p>
            <a:r>
              <a:rPr lang="de-DE" b="0" i="0" dirty="0">
                <a:solidFill>
                  <a:srgbClr val="1F1F1F"/>
                </a:solidFill>
                <a:effectLst/>
                <a:latin typeface="Google Sans"/>
              </a:rPr>
              <a:t>Die juvenile Form der ISH wird in der Regel nicht therapiert, da es meist zu einer spontanen Besserung in der 3. Lebensdekade kommt.</a:t>
            </a:r>
          </a:p>
          <a:p>
            <a:endParaRPr lang="de-DE" dirty="0"/>
          </a:p>
        </p:txBody>
      </p:sp>
    </p:spTree>
    <p:extLst>
      <p:ext uri="{BB962C8B-B14F-4D97-AF65-F5344CB8AC3E}">
        <p14:creationId xmlns:p14="http://schemas.microsoft.com/office/powerpoint/2010/main" val="1818021548"/>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63A37F8-EAEB-FC27-9BA0-EB3DD827BB90}"/>
              </a:ext>
            </a:extLst>
          </p:cNvPr>
          <p:cNvPicPr>
            <a:picLocks noGrp="1" noChangeAspect="1"/>
          </p:cNvPicPr>
          <p:nvPr>
            <p:ph idx="1"/>
          </p:nvPr>
        </p:nvPicPr>
        <p:blipFill>
          <a:blip r:embed="rId2"/>
          <a:stretch>
            <a:fillRect/>
          </a:stretch>
        </p:blipFill>
        <p:spPr>
          <a:xfrm>
            <a:off x="611560" y="0"/>
            <a:ext cx="5184576" cy="6745805"/>
          </a:xfrm>
        </p:spPr>
      </p:pic>
    </p:spTree>
    <p:extLst>
      <p:ext uri="{BB962C8B-B14F-4D97-AF65-F5344CB8AC3E}">
        <p14:creationId xmlns:p14="http://schemas.microsoft.com/office/powerpoint/2010/main" val="4195829229"/>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4A31320-D4FC-42B5-2482-627B194CB035}"/>
              </a:ext>
            </a:extLst>
          </p:cNvPr>
          <p:cNvSpPr>
            <a:spLocks noGrp="1"/>
          </p:cNvSpPr>
          <p:nvPr>
            <p:ph type="title"/>
          </p:nvPr>
        </p:nvSpPr>
        <p:spPr/>
        <p:txBody>
          <a:bodyPr/>
          <a:lstStyle/>
          <a:p>
            <a:r>
              <a:rPr lang="de-DE" dirty="0"/>
              <a:t>Isolierte systolische Hypertonie</a:t>
            </a:r>
          </a:p>
        </p:txBody>
      </p:sp>
      <p:pic>
        <p:nvPicPr>
          <p:cNvPr id="287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49125"/>
            <a:ext cx="7343775" cy="522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849142"/>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539552" y="980728"/>
            <a:ext cx="5044290" cy="5439281"/>
          </a:xfrm>
          <a:prstGeom prst="rect">
            <a:avLst/>
          </a:prstGeom>
        </p:spPr>
      </p:pic>
      <p:sp>
        <p:nvSpPr>
          <p:cNvPr id="3" name="Titel 2"/>
          <p:cNvSpPr>
            <a:spLocks noGrp="1"/>
          </p:cNvSpPr>
          <p:nvPr>
            <p:ph type="title"/>
          </p:nvPr>
        </p:nvSpPr>
        <p:spPr/>
        <p:txBody>
          <a:bodyPr/>
          <a:lstStyle/>
          <a:p>
            <a:endParaRPr lang="de-DE"/>
          </a:p>
        </p:txBody>
      </p:sp>
      <p:pic>
        <p:nvPicPr>
          <p:cNvPr id="5" name="Grafik 4"/>
          <p:cNvPicPr>
            <a:picLocks noChangeAspect="1"/>
          </p:cNvPicPr>
          <p:nvPr/>
        </p:nvPicPr>
        <p:blipFill>
          <a:blip r:embed="rId4"/>
          <a:stretch>
            <a:fillRect/>
          </a:stretch>
        </p:blipFill>
        <p:spPr>
          <a:xfrm>
            <a:off x="741704" y="61403"/>
            <a:ext cx="4502477" cy="848710"/>
          </a:xfrm>
          <a:prstGeom prst="rect">
            <a:avLst/>
          </a:prstGeom>
        </p:spPr>
      </p:pic>
      <p:sp>
        <p:nvSpPr>
          <p:cNvPr id="6" name="Rechteck 5"/>
          <p:cNvSpPr/>
          <p:nvPr/>
        </p:nvSpPr>
        <p:spPr>
          <a:xfrm>
            <a:off x="2103428" y="6361619"/>
            <a:ext cx="5526360" cy="498598"/>
          </a:xfrm>
          <a:prstGeom prst="rect">
            <a:avLst/>
          </a:prstGeom>
        </p:spPr>
        <p:txBody>
          <a:bodyPr wrap="square">
            <a:spAutoFit/>
          </a:bodyPr>
          <a:lstStyle/>
          <a:p>
            <a:pPr algn="r"/>
            <a:r>
              <a:rPr lang="en-US" sz="1200" dirty="0" err="1">
                <a:solidFill>
                  <a:schemeClr val="accent1"/>
                </a:solidFill>
                <a:latin typeface="+mj-lt"/>
              </a:rPr>
              <a:t>Benetos</a:t>
            </a:r>
            <a:r>
              <a:rPr lang="en-US" sz="1200" dirty="0">
                <a:solidFill>
                  <a:schemeClr val="accent1"/>
                </a:solidFill>
                <a:latin typeface="+mj-lt"/>
              </a:rPr>
              <a:t>, A., et al., </a:t>
            </a:r>
            <a:r>
              <a:rPr lang="en-US" sz="1200" b="1" dirty="0">
                <a:solidFill>
                  <a:schemeClr val="accent1"/>
                </a:solidFill>
                <a:latin typeface="+mj-lt"/>
              </a:rPr>
              <a:t>Polypharmacy in the Aging Patient: Management of Hypertension in Octogenarians. </a:t>
            </a:r>
            <a:r>
              <a:rPr lang="en-US" sz="1200" dirty="0">
                <a:solidFill>
                  <a:schemeClr val="accent1"/>
                </a:solidFill>
                <a:latin typeface="+mj-lt"/>
              </a:rPr>
              <a:t>JAMA, 2015. </a:t>
            </a:r>
            <a:r>
              <a:rPr lang="en-US" sz="1200" b="1" dirty="0">
                <a:solidFill>
                  <a:schemeClr val="accent1"/>
                </a:solidFill>
                <a:latin typeface="+mj-lt"/>
              </a:rPr>
              <a:t>314</a:t>
            </a:r>
            <a:r>
              <a:rPr lang="en-US" sz="1200" dirty="0">
                <a:solidFill>
                  <a:schemeClr val="accent1"/>
                </a:solidFill>
                <a:latin typeface="+mj-lt"/>
              </a:rPr>
              <a:t>(2): p. 170-80.</a:t>
            </a:r>
          </a:p>
        </p:txBody>
      </p:sp>
      <p:cxnSp>
        <p:nvCxnSpPr>
          <p:cNvPr id="8" name="Gerade Verbindung mit Pfeil 7"/>
          <p:cNvCxnSpPr>
            <a:cxnSpLocks/>
          </p:cNvCxnSpPr>
          <p:nvPr/>
        </p:nvCxnSpPr>
        <p:spPr bwMode="auto">
          <a:xfrm flipV="1">
            <a:off x="5652120" y="3140968"/>
            <a:ext cx="792088" cy="648072"/>
          </a:xfrm>
          <a:prstGeom prst="straightConnector1">
            <a:avLst/>
          </a:prstGeom>
          <a:noFill/>
          <a:ln w="101600" cap="flat" cmpd="sng" algn="ctr">
            <a:solidFill>
              <a:schemeClr val="accent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feld 10"/>
          <p:cNvSpPr txBox="1"/>
          <p:nvPr/>
        </p:nvSpPr>
        <p:spPr>
          <a:xfrm>
            <a:off x="6564640" y="2064947"/>
            <a:ext cx="2255832" cy="1409617"/>
          </a:xfrm>
          <a:prstGeom prst="rect">
            <a:avLst/>
          </a:prstGeom>
          <a:noFill/>
          <a:ln w="38100">
            <a:solidFill>
              <a:schemeClr val="accent1"/>
            </a:solidFill>
          </a:ln>
        </p:spPr>
        <p:txBody>
          <a:bodyPr wrap="square" rtlCol="0">
            <a:spAutoFit/>
          </a:bodyPr>
          <a:lstStyle/>
          <a:p>
            <a:r>
              <a:rPr lang="de-DE" dirty="0" err="1"/>
              <a:t>Ca</a:t>
            </a:r>
            <a:r>
              <a:rPr lang="de-DE" dirty="0"/>
              <a:t>- Antagonisten</a:t>
            </a:r>
            <a:br>
              <a:rPr lang="de-DE" dirty="0"/>
            </a:br>
            <a:r>
              <a:rPr lang="de-DE" sz="1400" dirty="0" err="1"/>
              <a:t>Dihydropyridin</a:t>
            </a:r>
            <a:endParaRPr lang="de-DE" sz="1400" dirty="0"/>
          </a:p>
          <a:p>
            <a:r>
              <a:rPr lang="de-DE" dirty="0"/>
              <a:t>Diuretika (</a:t>
            </a:r>
            <a:r>
              <a:rPr lang="de-DE" dirty="0" err="1"/>
              <a:t>Thiazide</a:t>
            </a:r>
            <a:r>
              <a:rPr lang="de-DE" dirty="0"/>
              <a:t>)</a:t>
            </a:r>
          </a:p>
          <a:p>
            <a:r>
              <a:rPr lang="de-DE" dirty="0"/>
              <a:t>ACE-I / ATRA</a:t>
            </a:r>
          </a:p>
        </p:txBody>
      </p:sp>
      <p:sp>
        <p:nvSpPr>
          <p:cNvPr id="12" name="Textfeld 11"/>
          <p:cNvSpPr txBox="1"/>
          <p:nvPr/>
        </p:nvSpPr>
        <p:spPr>
          <a:xfrm>
            <a:off x="6554668" y="4715735"/>
            <a:ext cx="2265804" cy="1089529"/>
          </a:xfrm>
          <a:prstGeom prst="rect">
            <a:avLst/>
          </a:prstGeom>
          <a:noFill/>
          <a:ln w="38100">
            <a:solidFill>
              <a:schemeClr val="accent2"/>
            </a:solidFill>
          </a:ln>
        </p:spPr>
        <p:txBody>
          <a:bodyPr wrap="square" rtlCol="0">
            <a:spAutoFit/>
          </a:bodyPr>
          <a:lstStyle/>
          <a:p>
            <a:r>
              <a:rPr lang="el-GR" dirty="0"/>
              <a:t>α</a:t>
            </a:r>
            <a:r>
              <a:rPr lang="de-DE" dirty="0"/>
              <a:t> – Blocker</a:t>
            </a:r>
          </a:p>
          <a:p>
            <a:r>
              <a:rPr lang="de-DE" dirty="0"/>
              <a:t>Zentrale </a:t>
            </a:r>
            <a:r>
              <a:rPr lang="el-GR" dirty="0"/>
              <a:t>α</a:t>
            </a:r>
            <a:r>
              <a:rPr lang="de-DE" dirty="0"/>
              <a:t> - Agonisten</a:t>
            </a:r>
          </a:p>
        </p:txBody>
      </p:sp>
      <p:sp>
        <p:nvSpPr>
          <p:cNvPr id="13" name="Textfeld 12"/>
          <p:cNvSpPr txBox="1"/>
          <p:nvPr/>
        </p:nvSpPr>
        <p:spPr>
          <a:xfrm>
            <a:off x="6564640" y="3561191"/>
            <a:ext cx="2255832" cy="1021818"/>
          </a:xfrm>
          <a:prstGeom prst="rect">
            <a:avLst/>
          </a:prstGeom>
          <a:noFill/>
          <a:ln w="38100">
            <a:solidFill>
              <a:srgbClr val="FFC000"/>
            </a:solidFill>
          </a:ln>
        </p:spPr>
        <p:txBody>
          <a:bodyPr wrap="square" rtlCol="0">
            <a:spAutoFit/>
          </a:bodyPr>
          <a:lstStyle/>
          <a:p>
            <a:r>
              <a:rPr lang="de-DE" dirty="0"/>
              <a:t>ß – Blocker</a:t>
            </a:r>
          </a:p>
          <a:p>
            <a:r>
              <a:rPr lang="de-DE" dirty="0" err="1"/>
              <a:t>Ca</a:t>
            </a:r>
            <a:r>
              <a:rPr lang="de-DE" dirty="0"/>
              <a:t>- Antagonisten</a:t>
            </a:r>
            <a:br>
              <a:rPr lang="de-DE" dirty="0"/>
            </a:br>
            <a:r>
              <a:rPr lang="de-DE" sz="1400" dirty="0"/>
              <a:t>Nicht-</a:t>
            </a:r>
            <a:r>
              <a:rPr lang="de-DE" sz="1400" dirty="0" err="1"/>
              <a:t>Dihydropyridin</a:t>
            </a:r>
            <a:endParaRPr lang="de-DE" sz="1400" dirty="0"/>
          </a:p>
        </p:txBody>
      </p:sp>
      <p:sp>
        <p:nvSpPr>
          <p:cNvPr id="15" name="Rechteck 14"/>
          <p:cNvSpPr/>
          <p:nvPr/>
        </p:nvSpPr>
        <p:spPr bwMode="auto">
          <a:xfrm>
            <a:off x="539552" y="1540014"/>
            <a:ext cx="1296144" cy="288032"/>
          </a:xfrm>
          <a:prstGeom prst="rect">
            <a:avLst/>
          </a:prstGeom>
          <a:solidFill>
            <a:srgbClr val="FFC00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16" name="Rechteck 15"/>
          <p:cNvSpPr/>
          <p:nvPr/>
        </p:nvSpPr>
        <p:spPr bwMode="auto">
          <a:xfrm>
            <a:off x="539552" y="5123636"/>
            <a:ext cx="1296144" cy="288032"/>
          </a:xfrm>
          <a:prstGeom prst="rect">
            <a:avLst/>
          </a:prstGeom>
          <a:solidFill>
            <a:srgbClr val="FFC00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17" name="Rechteck 16"/>
          <p:cNvSpPr/>
          <p:nvPr/>
        </p:nvSpPr>
        <p:spPr bwMode="auto">
          <a:xfrm>
            <a:off x="557728" y="980499"/>
            <a:ext cx="1296144" cy="407110"/>
          </a:xfrm>
          <a:prstGeom prst="rect">
            <a:avLst/>
          </a:prstGeom>
          <a:solidFill>
            <a:srgbClr val="00B05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18" name="Rechteck 17"/>
          <p:cNvSpPr/>
          <p:nvPr/>
        </p:nvSpPr>
        <p:spPr bwMode="auto">
          <a:xfrm>
            <a:off x="539552" y="1988840"/>
            <a:ext cx="1296144" cy="288032"/>
          </a:xfrm>
          <a:prstGeom prst="rect">
            <a:avLst/>
          </a:prstGeom>
          <a:solidFill>
            <a:srgbClr val="00B05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19" name="Rechteck 18"/>
          <p:cNvSpPr/>
          <p:nvPr/>
        </p:nvSpPr>
        <p:spPr bwMode="auto">
          <a:xfrm>
            <a:off x="539552" y="4365104"/>
            <a:ext cx="1296144" cy="758532"/>
          </a:xfrm>
          <a:prstGeom prst="rect">
            <a:avLst/>
          </a:prstGeom>
          <a:solidFill>
            <a:srgbClr val="00B05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20" name="Rechteck 19"/>
          <p:cNvSpPr/>
          <p:nvPr/>
        </p:nvSpPr>
        <p:spPr bwMode="auto">
          <a:xfrm>
            <a:off x="539552" y="5805264"/>
            <a:ext cx="1296144" cy="504056"/>
          </a:xfrm>
          <a:prstGeom prst="rect">
            <a:avLst/>
          </a:prstGeom>
          <a:solidFill>
            <a:schemeClr val="accent2">
              <a:alpha val="40000"/>
            </a:scheme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Tree>
    <p:extLst>
      <p:ext uri="{BB962C8B-B14F-4D97-AF65-F5344CB8AC3E}">
        <p14:creationId xmlns:p14="http://schemas.microsoft.com/office/powerpoint/2010/main" val="2639127125"/>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60B2AA-C893-CED7-3D77-93E2FB9752EB}"/>
              </a:ext>
            </a:extLst>
          </p:cNvPr>
          <p:cNvSpPr>
            <a:spLocks noGrp="1"/>
          </p:cNvSpPr>
          <p:nvPr>
            <p:ph type="title"/>
          </p:nvPr>
        </p:nvSpPr>
        <p:spPr/>
        <p:txBody>
          <a:bodyPr/>
          <a:lstStyle/>
          <a:p>
            <a:endParaRPr lang="de-DE"/>
          </a:p>
        </p:txBody>
      </p:sp>
      <p:pic>
        <p:nvPicPr>
          <p:cNvPr id="2050" name="Picture 2">
            <a:extLst>
              <a:ext uri="{FF2B5EF4-FFF2-40B4-BE49-F238E27FC236}">
                <a16:creationId xmlns:a16="http://schemas.microsoft.com/office/drawing/2014/main" id="{4FA26EE5-8E25-D26F-EDE3-EFE0CE200FC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72976"/>
            <a:ext cx="6668392" cy="666839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FFB49598-324F-2105-4061-FA68B8DF43BD}"/>
              </a:ext>
            </a:extLst>
          </p:cNvPr>
          <p:cNvPicPr>
            <a:picLocks noChangeAspect="1"/>
          </p:cNvPicPr>
          <p:nvPr/>
        </p:nvPicPr>
        <p:blipFill>
          <a:blip r:embed="rId3"/>
          <a:stretch>
            <a:fillRect/>
          </a:stretch>
        </p:blipFill>
        <p:spPr>
          <a:xfrm>
            <a:off x="-3336" y="2492896"/>
            <a:ext cx="9144000" cy="959161"/>
          </a:xfrm>
          <a:prstGeom prst="rect">
            <a:avLst/>
          </a:prstGeom>
        </p:spPr>
      </p:pic>
    </p:spTree>
    <p:extLst>
      <p:ext uri="{BB962C8B-B14F-4D97-AF65-F5344CB8AC3E}">
        <p14:creationId xmlns:p14="http://schemas.microsoft.com/office/powerpoint/2010/main" val="392909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BA5F2E7-E984-2B86-5FCE-8AA6DB523534}"/>
              </a:ext>
            </a:extLst>
          </p:cNvPr>
          <p:cNvSpPr>
            <a:spLocks noGrp="1"/>
          </p:cNvSpPr>
          <p:nvPr>
            <p:ph type="title"/>
          </p:nvPr>
        </p:nvSpPr>
        <p:spPr/>
        <p:txBody>
          <a:bodyPr/>
          <a:lstStyle/>
          <a:p>
            <a:endParaRPr lang="de-DE"/>
          </a:p>
        </p:txBody>
      </p:sp>
      <p:sp>
        <p:nvSpPr>
          <p:cNvPr id="4" name="AutoShape 2">
            <a:extLst>
              <a:ext uri="{FF2B5EF4-FFF2-40B4-BE49-F238E27FC236}">
                <a16:creationId xmlns:a16="http://schemas.microsoft.com/office/drawing/2014/main" id="{2B6E96FF-DF03-F575-55FA-22D7B646EB6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 name="Picture 9"/>
          <p:cNvPicPr>
            <a:picLocks noChangeAspect="1"/>
          </p:cNvPicPr>
          <p:nvPr/>
        </p:nvPicPr>
        <p:blipFill>
          <a:blip r:embed="rId2">
            <a:lum/>
          </a:blip>
          <a:srcRect/>
          <a:stretch>
            <a:fillRect/>
          </a:stretch>
        </p:blipFill>
        <p:spPr bwMode="white">
          <a:xfrm>
            <a:off x="131294" y="44624"/>
            <a:ext cx="8881412" cy="6341463"/>
          </a:xfrm>
          <a:prstGeom prst="rect">
            <a:avLst/>
          </a:prstGeom>
          <a:ln>
            <a:headEnd type="none"/>
            <a:tailEnd type="none"/>
          </a:ln>
        </p:spPr>
      </p:pic>
    </p:spTree>
    <p:extLst>
      <p:ext uri="{BB962C8B-B14F-4D97-AF65-F5344CB8AC3E}">
        <p14:creationId xmlns:p14="http://schemas.microsoft.com/office/powerpoint/2010/main" val="1672024789"/>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6073571-B7D1-6145-8B39-503D40873285}"/>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9A6AB381-855C-DB83-13EB-96B941A90D4C}"/>
              </a:ext>
            </a:extLst>
          </p:cNvPr>
          <p:cNvSpPr>
            <a:spLocks noGrp="1"/>
          </p:cNvSpPr>
          <p:nvPr>
            <p:ph type="title"/>
          </p:nvPr>
        </p:nvSpPr>
        <p:spPr/>
        <p:txBody>
          <a:bodyPr/>
          <a:lstStyle/>
          <a:p>
            <a:r>
              <a:rPr lang="de-DE" dirty="0" err="1"/>
              <a:t>Pitfall</a:t>
            </a:r>
            <a:r>
              <a:rPr lang="de-DE" dirty="0"/>
              <a:t> 9:</a:t>
            </a:r>
            <a:br>
              <a:rPr lang="de-DE" dirty="0"/>
            </a:br>
            <a:r>
              <a:rPr lang="de-DE" dirty="0" err="1"/>
              <a:t>Polypill</a:t>
            </a:r>
            <a:r>
              <a:rPr lang="de-DE" dirty="0"/>
              <a:t> </a:t>
            </a:r>
          </a:p>
        </p:txBody>
      </p:sp>
      <p:pic>
        <p:nvPicPr>
          <p:cNvPr id="5" name="Grafik 4">
            <a:extLst>
              <a:ext uri="{FF2B5EF4-FFF2-40B4-BE49-F238E27FC236}">
                <a16:creationId xmlns:a16="http://schemas.microsoft.com/office/drawing/2014/main" id="{6FDE1DE2-3F19-9689-1695-94EAD3C97D59}"/>
              </a:ext>
            </a:extLst>
          </p:cNvPr>
          <p:cNvPicPr>
            <a:picLocks noChangeAspect="1"/>
          </p:cNvPicPr>
          <p:nvPr/>
        </p:nvPicPr>
        <p:blipFill>
          <a:blip r:embed="rId2"/>
          <a:stretch>
            <a:fillRect/>
          </a:stretch>
        </p:blipFill>
        <p:spPr>
          <a:xfrm>
            <a:off x="728439" y="922338"/>
            <a:ext cx="7382905" cy="2705478"/>
          </a:xfrm>
          <a:prstGeom prst="rect">
            <a:avLst/>
          </a:prstGeom>
        </p:spPr>
      </p:pic>
      <p:pic>
        <p:nvPicPr>
          <p:cNvPr id="7" name="Grafik 6">
            <a:extLst>
              <a:ext uri="{FF2B5EF4-FFF2-40B4-BE49-F238E27FC236}">
                <a16:creationId xmlns:a16="http://schemas.microsoft.com/office/drawing/2014/main" id="{9A8BAA5B-EDB5-8878-A0FB-9708CDB7A22A}"/>
              </a:ext>
            </a:extLst>
          </p:cNvPr>
          <p:cNvPicPr>
            <a:picLocks noChangeAspect="1"/>
          </p:cNvPicPr>
          <p:nvPr/>
        </p:nvPicPr>
        <p:blipFill>
          <a:blip r:embed="rId3"/>
          <a:stretch>
            <a:fillRect/>
          </a:stretch>
        </p:blipFill>
        <p:spPr>
          <a:xfrm>
            <a:off x="3289" y="5562414"/>
            <a:ext cx="9144000" cy="1196300"/>
          </a:xfrm>
          <a:prstGeom prst="rect">
            <a:avLst/>
          </a:prstGeom>
        </p:spPr>
      </p:pic>
      <p:pic>
        <p:nvPicPr>
          <p:cNvPr id="4" name="Grafik 3">
            <a:extLst>
              <a:ext uri="{FF2B5EF4-FFF2-40B4-BE49-F238E27FC236}">
                <a16:creationId xmlns:a16="http://schemas.microsoft.com/office/drawing/2014/main" id="{87A5CC1F-E8BC-B9A3-C172-4ACC16C15C82}"/>
              </a:ext>
            </a:extLst>
          </p:cNvPr>
          <p:cNvPicPr>
            <a:picLocks noChangeAspect="1"/>
          </p:cNvPicPr>
          <p:nvPr/>
        </p:nvPicPr>
        <p:blipFill>
          <a:blip r:embed="rId4"/>
          <a:stretch>
            <a:fillRect/>
          </a:stretch>
        </p:blipFill>
        <p:spPr>
          <a:xfrm>
            <a:off x="2199026" y="3660657"/>
            <a:ext cx="2736304" cy="1854206"/>
          </a:xfrm>
          <a:prstGeom prst="rect">
            <a:avLst/>
          </a:prstGeom>
        </p:spPr>
      </p:pic>
      <p:pic>
        <p:nvPicPr>
          <p:cNvPr id="6" name="Inhaltsplatzhalter 4">
            <a:extLst>
              <a:ext uri="{FF2B5EF4-FFF2-40B4-BE49-F238E27FC236}">
                <a16:creationId xmlns:a16="http://schemas.microsoft.com/office/drawing/2014/main" id="{47676C33-E760-037D-259A-87A9BA44B996}"/>
              </a:ext>
            </a:extLst>
          </p:cNvPr>
          <p:cNvPicPr>
            <a:picLocks noChangeAspect="1"/>
          </p:cNvPicPr>
          <p:nvPr/>
        </p:nvPicPr>
        <p:blipFill>
          <a:blip r:embed="rId5"/>
          <a:stretch>
            <a:fillRect/>
          </a:stretch>
        </p:blipFill>
        <p:spPr bwMode="auto">
          <a:xfrm>
            <a:off x="2123728" y="151162"/>
            <a:ext cx="6912768" cy="738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82862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DA6EF28-C5C3-200E-AD34-0B990CD5533D}"/>
              </a:ext>
            </a:extLst>
          </p:cNvPr>
          <p:cNvSpPr>
            <a:spLocks noGrp="1"/>
          </p:cNvSpPr>
          <p:nvPr>
            <p:ph idx="1"/>
          </p:nvPr>
        </p:nvSpPr>
        <p:spPr>
          <a:xfrm>
            <a:off x="814865" y="1196752"/>
            <a:ext cx="7553624" cy="3810000"/>
          </a:xfrm>
        </p:spPr>
        <p:txBody>
          <a:bodyPr/>
          <a:lstStyle/>
          <a:p>
            <a:r>
              <a:rPr lang="de-DE" dirty="0"/>
              <a:t>Ca. 19 Millionen (ca. 25 %) </a:t>
            </a:r>
          </a:p>
          <a:p>
            <a:endParaRPr lang="de-DE" dirty="0"/>
          </a:p>
          <a:p>
            <a:endParaRPr lang="de-DE" dirty="0"/>
          </a:p>
        </p:txBody>
      </p:sp>
      <p:sp>
        <p:nvSpPr>
          <p:cNvPr id="3" name="Titel 2">
            <a:extLst>
              <a:ext uri="{FF2B5EF4-FFF2-40B4-BE49-F238E27FC236}">
                <a16:creationId xmlns:a16="http://schemas.microsoft.com/office/drawing/2014/main" id="{07C87204-603C-D62A-3824-615F7D4A1E36}"/>
              </a:ext>
            </a:extLst>
          </p:cNvPr>
          <p:cNvSpPr>
            <a:spLocks noGrp="1"/>
          </p:cNvSpPr>
          <p:nvPr>
            <p:ph type="title"/>
          </p:nvPr>
        </p:nvSpPr>
        <p:spPr/>
        <p:txBody>
          <a:bodyPr/>
          <a:lstStyle/>
          <a:p>
            <a:r>
              <a:rPr lang="de-DE" dirty="0"/>
              <a:t>Diagnoseprävalenz der Hypertonie </a:t>
            </a:r>
            <a:br>
              <a:rPr lang="de-DE" dirty="0"/>
            </a:br>
            <a:r>
              <a:rPr lang="de-DE" dirty="0"/>
              <a:t>in  der vertragsärztlichen Versorgung</a:t>
            </a:r>
          </a:p>
        </p:txBody>
      </p:sp>
      <p:pic>
        <p:nvPicPr>
          <p:cNvPr id="5" name="Grafik 4">
            <a:extLst>
              <a:ext uri="{FF2B5EF4-FFF2-40B4-BE49-F238E27FC236}">
                <a16:creationId xmlns:a16="http://schemas.microsoft.com/office/drawing/2014/main" id="{1D481C07-87CE-0DA0-BBE3-7831DE10F180}"/>
              </a:ext>
            </a:extLst>
          </p:cNvPr>
          <p:cNvPicPr>
            <a:picLocks noChangeAspect="1"/>
          </p:cNvPicPr>
          <p:nvPr/>
        </p:nvPicPr>
        <p:blipFill>
          <a:blip r:embed="rId2"/>
          <a:stretch>
            <a:fillRect/>
          </a:stretch>
        </p:blipFill>
        <p:spPr>
          <a:xfrm>
            <a:off x="176609" y="1484784"/>
            <a:ext cx="8790781" cy="4615160"/>
          </a:xfrm>
          <a:prstGeom prst="rect">
            <a:avLst/>
          </a:prstGeom>
        </p:spPr>
      </p:pic>
      <p:sp>
        <p:nvSpPr>
          <p:cNvPr id="8" name="Textfeld 7">
            <a:extLst>
              <a:ext uri="{FF2B5EF4-FFF2-40B4-BE49-F238E27FC236}">
                <a16:creationId xmlns:a16="http://schemas.microsoft.com/office/drawing/2014/main" id="{BAF95211-8C98-E927-272A-E4514FAC4B78}"/>
              </a:ext>
            </a:extLst>
          </p:cNvPr>
          <p:cNvSpPr txBox="1"/>
          <p:nvPr/>
        </p:nvSpPr>
        <p:spPr>
          <a:xfrm>
            <a:off x="1328049" y="6291049"/>
            <a:ext cx="6527256" cy="587020"/>
          </a:xfrm>
          <a:prstGeom prst="rect">
            <a:avLst/>
          </a:prstGeom>
          <a:noFill/>
        </p:spPr>
        <p:txBody>
          <a:bodyPr wrap="square">
            <a:spAutoFit/>
          </a:bodyPr>
          <a:lstStyle/>
          <a:p>
            <a:r>
              <a:rPr lang="de-DE" sz="1000" dirty="0"/>
              <a:t>Holstiege J, </a:t>
            </a:r>
            <a:r>
              <a:rPr lang="de-DE" sz="1000" dirty="0" err="1"/>
              <a:t>Akmatov</a:t>
            </a:r>
            <a:r>
              <a:rPr lang="de-DE" sz="1000" dirty="0"/>
              <a:t> MK, Steffen A, Bätzing J. Diagnoseprävalenz der Hypertonie in der vertragsärztlichen Versorgung – aktuelle deutschlandweite Kennzahlen. Zentralinstitut für die kassenärztliche Versorgung in Deutschland (</a:t>
            </a:r>
            <a:r>
              <a:rPr lang="de-DE" sz="1000" dirty="0" err="1"/>
              <a:t>Zi</a:t>
            </a:r>
            <a:r>
              <a:rPr lang="de-DE" sz="1000" dirty="0"/>
              <a:t>). </a:t>
            </a:r>
            <a:r>
              <a:rPr lang="de-DE" sz="1000" dirty="0" err="1"/>
              <a:t>Versorgungs</a:t>
            </a:r>
            <a:r>
              <a:rPr lang="de-DE" sz="1000" dirty="0"/>
              <a:t> </a:t>
            </a:r>
            <a:r>
              <a:rPr lang="de-DE" sz="1000" dirty="0" err="1"/>
              <a:t>atlasBericht</a:t>
            </a:r>
            <a:r>
              <a:rPr lang="de-DE" sz="1000" dirty="0"/>
              <a:t> Nr. 20/01. Berlin 2020. DOI: 10.20364/VA-20.01. </a:t>
            </a:r>
          </a:p>
        </p:txBody>
      </p:sp>
      <p:cxnSp>
        <p:nvCxnSpPr>
          <p:cNvPr id="6" name="Gerade Verbindung mit Pfeil 5">
            <a:extLst>
              <a:ext uri="{FF2B5EF4-FFF2-40B4-BE49-F238E27FC236}">
                <a16:creationId xmlns:a16="http://schemas.microsoft.com/office/drawing/2014/main" id="{8E12A869-81FA-06B9-D564-AA0E79F0689B}"/>
              </a:ext>
            </a:extLst>
          </p:cNvPr>
          <p:cNvCxnSpPr/>
          <p:nvPr/>
        </p:nvCxnSpPr>
        <p:spPr bwMode="auto">
          <a:xfrm>
            <a:off x="1328049" y="2708920"/>
            <a:ext cx="6196279" cy="0"/>
          </a:xfrm>
          <a:prstGeom prst="straightConnector1">
            <a:avLst/>
          </a:prstGeom>
          <a:noFill/>
          <a:ln w="127000" cap="flat" cmpd="sng" algn="ctr">
            <a:solidFill>
              <a:schemeClr val="accent2"/>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Ellipse 8">
            <a:extLst>
              <a:ext uri="{FF2B5EF4-FFF2-40B4-BE49-F238E27FC236}">
                <a16:creationId xmlns:a16="http://schemas.microsoft.com/office/drawing/2014/main" id="{B3DC12CA-A7D8-6E55-DBE6-CD5E1BBFF543}"/>
              </a:ext>
            </a:extLst>
          </p:cNvPr>
          <p:cNvSpPr/>
          <p:nvPr/>
        </p:nvSpPr>
        <p:spPr bwMode="auto">
          <a:xfrm>
            <a:off x="6948264" y="5229200"/>
            <a:ext cx="720080" cy="432048"/>
          </a:xfrm>
          <a:prstGeom prst="ellipse">
            <a:avLst/>
          </a:prstGeom>
          <a:solidFill>
            <a:schemeClr val="accent2">
              <a:alpha val="50000"/>
            </a:scheme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10" name="Ellipse 9">
            <a:extLst>
              <a:ext uri="{FF2B5EF4-FFF2-40B4-BE49-F238E27FC236}">
                <a16:creationId xmlns:a16="http://schemas.microsoft.com/office/drawing/2014/main" id="{837A465A-2DF4-C500-6E6A-A6ECA837DD08}"/>
              </a:ext>
            </a:extLst>
          </p:cNvPr>
          <p:cNvSpPr/>
          <p:nvPr/>
        </p:nvSpPr>
        <p:spPr bwMode="auto">
          <a:xfrm rot="5400000">
            <a:off x="711417" y="2492896"/>
            <a:ext cx="720080" cy="432048"/>
          </a:xfrm>
          <a:prstGeom prst="ellipse">
            <a:avLst/>
          </a:prstGeom>
          <a:solidFill>
            <a:schemeClr val="accent2">
              <a:alpha val="50000"/>
            </a:scheme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11" name="Ellipse 10">
            <a:extLst>
              <a:ext uri="{FF2B5EF4-FFF2-40B4-BE49-F238E27FC236}">
                <a16:creationId xmlns:a16="http://schemas.microsoft.com/office/drawing/2014/main" id="{FE2766CF-6446-3B1D-83C0-354EC0816200}"/>
              </a:ext>
            </a:extLst>
          </p:cNvPr>
          <p:cNvSpPr/>
          <p:nvPr/>
        </p:nvSpPr>
        <p:spPr bwMode="auto">
          <a:xfrm>
            <a:off x="7723536" y="5229200"/>
            <a:ext cx="880911" cy="432048"/>
          </a:xfrm>
          <a:prstGeom prst="ellipse">
            <a:avLst/>
          </a:prstGeom>
          <a:solidFill>
            <a:schemeClr val="accent2">
              <a:alpha val="50000"/>
            </a:scheme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96513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1E17192-1425-5D28-86F2-100B6F01AD24}"/>
              </a:ext>
            </a:extLst>
          </p:cNvPr>
          <p:cNvSpPr>
            <a:spLocks noGrp="1"/>
          </p:cNvSpPr>
          <p:nvPr>
            <p:ph type="title"/>
          </p:nvPr>
        </p:nvSpPr>
        <p:spPr/>
        <p:txBody>
          <a:bodyPr/>
          <a:lstStyle/>
          <a:p>
            <a:r>
              <a:rPr lang="de-DE" dirty="0"/>
              <a:t>Adhärenz</a:t>
            </a:r>
          </a:p>
        </p:txBody>
      </p:sp>
      <p:pic>
        <p:nvPicPr>
          <p:cNvPr id="5" name="Grafik 4">
            <a:extLst>
              <a:ext uri="{FF2B5EF4-FFF2-40B4-BE49-F238E27FC236}">
                <a16:creationId xmlns:a16="http://schemas.microsoft.com/office/drawing/2014/main" id="{26AF8685-92EE-6D53-0B36-C13E1F126A52}"/>
              </a:ext>
            </a:extLst>
          </p:cNvPr>
          <p:cNvPicPr>
            <a:picLocks noChangeAspect="1"/>
          </p:cNvPicPr>
          <p:nvPr/>
        </p:nvPicPr>
        <p:blipFill>
          <a:blip r:embed="rId2"/>
          <a:stretch>
            <a:fillRect/>
          </a:stretch>
        </p:blipFill>
        <p:spPr>
          <a:xfrm>
            <a:off x="539552" y="1052736"/>
            <a:ext cx="8325111" cy="5040560"/>
          </a:xfrm>
          <a:prstGeom prst="rect">
            <a:avLst/>
          </a:prstGeom>
        </p:spPr>
      </p:pic>
    </p:spTree>
    <p:extLst>
      <p:ext uri="{BB962C8B-B14F-4D97-AF65-F5344CB8AC3E}">
        <p14:creationId xmlns:p14="http://schemas.microsoft.com/office/powerpoint/2010/main" val="1486088904"/>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376AF40-DCA3-E6CD-C8B3-74846F71A539}"/>
              </a:ext>
            </a:extLst>
          </p:cNvPr>
          <p:cNvSpPr>
            <a:spLocks noGrp="1"/>
          </p:cNvSpPr>
          <p:nvPr>
            <p:ph type="title"/>
          </p:nvPr>
        </p:nvSpPr>
        <p:spPr/>
        <p:txBody>
          <a:bodyPr/>
          <a:lstStyle/>
          <a:p>
            <a:r>
              <a:rPr lang="de-DE" dirty="0" err="1"/>
              <a:t>Pitfall</a:t>
            </a:r>
            <a:r>
              <a:rPr lang="de-DE" dirty="0"/>
              <a:t> 9:</a:t>
            </a:r>
            <a:br>
              <a:rPr lang="de-DE" dirty="0"/>
            </a:br>
            <a:r>
              <a:rPr lang="de-DE" dirty="0"/>
              <a:t>RAAS – Blockade wird abgesetzt bei CKD / DM</a:t>
            </a:r>
          </a:p>
        </p:txBody>
      </p:sp>
      <p:pic>
        <p:nvPicPr>
          <p:cNvPr id="5" name="Grafik 4">
            <a:extLst>
              <a:ext uri="{FF2B5EF4-FFF2-40B4-BE49-F238E27FC236}">
                <a16:creationId xmlns:a16="http://schemas.microsoft.com/office/drawing/2014/main" id="{B2D0E520-B4DD-D882-0728-53A62984F914}"/>
              </a:ext>
            </a:extLst>
          </p:cNvPr>
          <p:cNvPicPr>
            <a:picLocks noChangeAspect="1"/>
          </p:cNvPicPr>
          <p:nvPr/>
        </p:nvPicPr>
        <p:blipFill>
          <a:blip r:embed="rId2"/>
          <a:stretch>
            <a:fillRect/>
          </a:stretch>
        </p:blipFill>
        <p:spPr>
          <a:xfrm>
            <a:off x="1019885" y="1065584"/>
            <a:ext cx="6000388" cy="5792416"/>
          </a:xfrm>
          <a:prstGeom prst="rect">
            <a:avLst/>
          </a:prstGeom>
        </p:spPr>
      </p:pic>
    </p:spTree>
    <p:extLst>
      <p:ext uri="{BB962C8B-B14F-4D97-AF65-F5344CB8AC3E}">
        <p14:creationId xmlns:p14="http://schemas.microsoft.com/office/powerpoint/2010/main" val="3265665496"/>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Diagramm, Reihe, Zahl enthält.&#10;&#10;Automatisch generierte Beschreibung">
            <a:extLst>
              <a:ext uri="{FF2B5EF4-FFF2-40B4-BE49-F238E27FC236}">
                <a16:creationId xmlns:a16="http://schemas.microsoft.com/office/drawing/2014/main" id="{CD27E687-2C89-8D8C-3F28-DE2A486D103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87023" y="1439863"/>
            <a:ext cx="5888992" cy="3810000"/>
          </a:xfrm>
        </p:spPr>
      </p:pic>
      <p:sp>
        <p:nvSpPr>
          <p:cNvPr id="3" name="Titel 2">
            <a:extLst>
              <a:ext uri="{FF2B5EF4-FFF2-40B4-BE49-F238E27FC236}">
                <a16:creationId xmlns:a16="http://schemas.microsoft.com/office/drawing/2014/main" id="{1897B59C-0EE0-58D4-9218-0DE701A5F3D1}"/>
              </a:ext>
            </a:extLst>
          </p:cNvPr>
          <p:cNvSpPr>
            <a:spLocks noGrp="1"/>
          </p:cNvSpPr>
          <p:nvPr>
            <p:ph type="title"/>
          </p:nvPr>
        </p:nvSpPr>
        <p:spPr/>
        <p:txBody>
          <a:bodyPr/>
          <a:lstStyle/>
          <a:p>
            <a:r>
              <a:rPr lang="de-DE" dirty="0"/>
              <a:t>Intensive Blutdruckeinstellung bei Diabetikern </a:t>
            </a:r>
          </a:p>
        </p:txBody>
      </p:sp>
    </p:spTree>
    <p:extLst>
      <p:ext uri="{BB962C8B-B14F-4D97-AF65-F5344CB8AC3E}">
        <p14:creationId xmlns:p14="http://schemas.microsoft.com/office/powerpoint/2010/main" val="4265812444"/>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2D0CFF-11AC-116F-A4D1-FDDB645EBE3F}"/>
              </a:ext>
            </a:extLst>
          </p:cNvPr>
          <p:cNvSpPr>
            <a:spLocks noGrp="1"/>
          </p:cNvSpPr>
          <p:nvPr>
            <p:ph type="title"/>
          </p:nvPr>
        </p:nvSpPr>
        <p:spPr/>
        <p:txBody>
          <a:bodyPr/>
          <a:lstStyle/>
          <a:p>
            <a:r>
              <a:rPr lang="de-DE" dirty="0"/>
              <a:t>Intensive Blutdruckeinstellung bei Diabetikern </a:t>
            </a:r>
          </a:p>
        </p:txBody>
      </p:sp>
      <p:pic>
        <p:nvPicPr>
          <p:cNvPr id="1026" name="Picture 2">
            <a:extLst>
              <a:ext uri="{FF2B5EF4-FFF2-40B4-BE49-F238E27FC236}">
                <a16:creationId xmlns:a16="http://schemas.microsoft.com/office/drawing/2014/main" id="{5B35B1AE-A711-BE4D-D048-516BA2FB031D}"/>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38523" y="1439863"/>
            <a:ext cx="598599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824209"/>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570DD44-072C-37FE-2006-97B8F03FC65B}"/>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B1FF7166-55C2-7378-95CA-7CD5CFA1E165}"/>
              </a:ext>
            </a:extLst>
          </p:cNvPr>
          <p:cNvPicPr>
            <a:picLocks noChangeAspect="1"/>
          </p:cNvPicPr>
          <p:nvPr/>
        </p:nvPicPr>
        <p:blipFill>
          <a:blip r:embed="rId2"/>
          <a:stretch>
            <a:fillRect/>
          </a:stretch>
        </p:blipFill>
        <p:spPr>
          <a:xfrm>
            <a:off x="2091583" y="0"/>
            <a:ext cx="4960833" cy="6858000"/>
          </a:xfrm>
          <a:prstGeom prst="rect">
            <a:avLst/>
          </a:prstGeom>
        </p:spPr>
      </p:pic>
      <p:pic>
        <p:nvPicPr>
          <p:cNvPr id="10" name="Grafik 9">
            <a:extLst>
              <a:ext uri="{FF2B5EF4-FFF2-40B4-BE49-F238E27FC236}">
                <a16:creationId xmlns:a16="http://schemas.microsoft.com/office/drawing/2014/main" id="{7DDAADA6-027D-E8B9-1740-8011F52116F3}"/>
              </a:ext>
            </a:extLst>
          </p:cNvPr>
          <p:cNvPicPr>
            <a:picLocks noChangeAspect="1"/>
          </p:cNvPicPr>
          <p:nvPr/>
        </p:nvPicPr>
        <p:blipFill>
          <a:blip r:embed="rId3"/>
          <a:stretch>
            <a:fillRect/>
          </a:stretch>
        </p:blipFill>
        <p:spPr>
          <a:xfrm>
            <a:off x="107504" y="4365104"/>
            <a:ext cx="9100981" cy="1728192"/>
          </a:xfrm>
          <a:prstGeom prst="rect">
            <a:avLst/>
          </a:prstGeom>
        </p:spPr>
      </p:pic>
      <p:sp>
        <p:nvSpPr>
          <p:cNvPr id="11" name="Rechteck 10">
            <a:extLst>
              <a:ext uri="{FF2B5EF4-FFF2-40B4-BE49-F238E27FC236}">
                <a16:creationId xmlns:a16="http://schemas.microsoft.com/office/drawing/2014/main" id="{0ECDFEEF-0F4D-85AF-E480-FD831FCF75E7}"/>
              </a:ext>
            </a:extLst>
          </p:cNvPr>
          <p:cNvSpPr/>
          <p:nvPr/>
        </p:nvSpPr>
        <p:spPr bwMode="auto">
          <a:xfrm>
            <a:off x="2195736" y="3140968"/>
            <a:ext cx="4536504" cy="360040"/>
          </a:xfrm>
          <a:prstGeom prst="rect">
            <a:avLst/>
          </a:prstGeom>
          <a:solidFill>
            <a:srgbClr val="00B050">
              <a:alpha val="5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1274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E0AA9CC-02DF-60F3-672F-E4C3F9EB49FF}"/>
              </a:ext>
            </a:extLst>
          </p:cNvPr>
          <p:cNvSpPr>
            <a:spLocks noGrp="1"/>
          </p:cNvSpPr>
          <p:nvPr>
            <p:ph type="title"/>
          </p:nvPr>
        </p:nvSpPr>
        <p:spPr/>
        <p:txBody>
          <a:bodyPr/>
          <a:lstStyle/>
          <a:p>
            <a:r>
              <a:rPr lang="de-DE" dirty="0"/>
              <a:t>Und was bringt die Zukunft ?</a:t>
            </a:r>
          </a:p>
        </p:txBody>
      </p:sp>
      <p:pic>
        <p:nvPicPr>
          <p:cNvPr id="9" name="Picture 9"/>
          <p:cNvPicPr>
            <a:picLocks noChangeAspect="1"/>
          </p:cNvPicPr>
          <p:nvPr/>
        </p:nvPicPr>
        <p:blipFill>
          <a:blip r:embed="rId3">
            <a:lum/>
          </a:blip>
          <a:srcRect/>
          <a:stretch>
            <a:fillRect/>
          </a:stretch>
        </p:blipFill>
        <p:spPr bwMode="white">
          <a:xfrm>
            <a:off x="107504" y="1124744"/>
            <a:ext cx="8960996" cy="5040560"/>
          </a:xfrm>
          <a:prstGeom prst="rect">
            <a:avLst/>
          </a:prstGeom>
          <a:ln>
            <a:headEnd type="none"/>
            <a:tailEnd type="none"/>
          </a:ln>
        </p:spPr>
      </p:pic>
      <p:sp>
        <p:nvSpPr>
          <p:cNvPr id="4" name="Text Placeholder 3"/>
          <p:cNvSpPr txBox="1">
            <a:spLocks/>
          </p:cNvSpPr>
          <p:nvPr/>
        </p:nvSpPr>
        <p:spPr bwMode="white">
          <a:xfrm>
            <a:off x="26034" y="6309320"/>
            <a:ext cx="7632848" cy="752280"/>
          </a:xfrm>
          <a:prstGeom prst="rect">
            <a:avLst/>
          </a:prstGeom>
          <a:ln>
            <a:headEnd type="none"/>
            <a:tailEnd type="none"/>
          </a:ln>
        </p:spPr>
        <p:txBody>
          <a:bodyPr wrap="square" anchor="t"/>
          <a:lstStyle>
            <a:lvl1pPr algn="l" rtl="0" eaLnBrk="1" fontAlgn="base" hangingPunct="1">
              <a:spcBef>
                <a:spcPct val="20000"/>
              </a:spcBef>
              <a:spcAft>
                <a:spcPct val="0"/>
              </a:spcAft>
              <a:defRPr kern="1200">
                <a:solidFill>
                  <a:schemeClr val="tx1"/>
                </a:solidFill>
                <a:latin typeface="+mn-lt"/>
                <a:ea typeface="+mn-ea"/>
                <a:cs typeface="+mn-cs"/>
              </a:defRPr>
            </a:lvl1pPr>
            <a:lvl2pPr marL="379413" indent="-185738" algn="l" rtl="0" eaLnBrk="1" fontAlgn="base" hangingPunct="1">
              <a:spcBef>
                <a:spcPct val="20000"/>
              </a:spcBef>
              <a:spcAft>
                <a:spcPct val="0"/>
              </a:spcAft>
              <a:buChar char="•"/>
              <a:defRPr kern="1200">
                <a:solidFill>
                  <a:schemeClr val="tx1"/>
                </a:solidFill>
                <a:latin typeface="+mn-lt"/>
                <a:ea typeface="+mn-ea"/>
                <a:cs typeface="+mn-cs"/>
              </a:defRPr>
            </a:lvl2pPr>
            <a:lvl3pPr marL="758825" indent="-185738" algn="l" rtl="0" eaLnBrk="1" fontAlgn="base" hangingPunct="1">
              <a:spcBef>
                <a:spcPct val="20000"/>
              </a:spcBef>
              <a:spcAft>
                <a:spcPct val="0"/>
              </a:spcAft>
              <a:buChar char="-"/>
              <a:defRPr sz="1600" kern="1200">
                <a:solidFill>
                  <a:schemeClr val="tx1"/>
                </a:solidFill>
                <a:latin typeface="+mn-lt"/>
                <a:ea typeface="+mn-ea"/>
                <a:cs typeface="+mn-cs"/>
              </a:defRPr>
            </a:lvl3pPr>
            <a:lvl4pPr marL="1239838" indent="-195263" algn="l" rtl="0" eaLnBrk="1" fontAlgn="base" hangingPunct="1">
              <a:spcBef>
                <a:spcPct val="20000"/>
              </a:spcBef>
              <a:spcAft>
                <a:spcPct val="0"/>
              </a:spcAft>
              <a:buChar char="•"/>
              <a:defRPr sz="1400" kern="1200">
                <a:solidFill>
                  <a:schemeClr val="tx1"/>
                </a:solidFill>
                <a:latin typeface="+mn-lt"/>
                <a:ea typeface="+mn-ea"/>
                <a:cs typeface="+mn-cs"/>
              </a:defRPr>
            </a:lvl4pPr>
            <a:lvl5pPr marL="2130425" indent="-228600" algn="l" rtl="0" eaLnBrk="1" fontAlgn="base" hangingPunct="1">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de-DE" sz="900" u="sng" dirty="0" err="1">
                <a:solidFill>
                  <a:srgbClr val="00799B"/>
                </a:solidFill>
                <a:latin typeface="Calibri (Body)"/>
                <a:ea typeface="Calibri (Body)"/>
                <a:cs typeface="Calibri (Body)"/>
                <a:hlinkClick r:id="" action="ppaction://hlinkfile">
                  <a:extLst>
                    <a:ext uri="{A12FA001-AC4F-418D-AE19-62706E023703}">
                      <ahyp:hlinkClr xmlns:ahyp="http://schemas.microsoft.com/office/drawing/2018/hyperlinkcolor" val="tx"/>
                    </a:ext>
                  </a:extLst>
                </a:hlinkClick>
              </a:rPr>
              <a:t>Pharmacogenomics</a:t>
            </a:r>
            <a:r>
              <a:rPr lang="de-DE" sz="900" u="sng" dirty="0">
                <a:solidFill>
                  <a:srgbClr val="00799B"/>
                </a:solidFill>
                <a:latin typeface="Calibri (Body)"/>
                <a:ea typeface="Calibri (Body)"/>
                <a:cs typeface="Calibri (Body)"/>
                <a:hlinkClick r:id="" action="ppaction://hlinkfile">
                  <a:extLst>
                    <a:ext uri="{A12FA001-AC4F-418D-AE19-62706E023703}">
                      <ahyp:hlinkClr xmlns:ahyp="http://schemas.microsoft.com/office/drawing/2018/hyperlinkcolor" val="tx"/>
                    </a:ext>
                  </a:extLst>
                </a:hlinkClick>
              </a:rPr>
              <a:t> of Hypertension in CKD: The CKD-PGX Study</a:t>
            </a:r>
          </a:p>
          <a:p>
            <a:pPr algn="r">
              <a:lnSpc>
                <a:spcPct val="100000"/>
              </a:lnSpc>
            </a:pPr>
            <a:r>
              <a:rPr lang="de-DE" sz="900" dirty="0" err="1">
                <a:solidFill>
                  <a:srgbClr val="00799B"/>
                </a:solidFill>
                <a:latin typeface="Calibri (Body)"/>
                <a:ea typeface="Calibri (Body)"/>
                <a:cs typeface="Calibri (Body)"/>
              </a:rPr>
              <a:t>Eadon</a:t>
            </a:r>
            <a:r>
              <a:rPr lang="de-DE" sz="900" dirty="0">
                <a:solidFill>
                  <a:srgbClr val="00799B"/>
                </a:solidFill>
                <a:latin typeface="Calibri (Body)"/>
                <a:ea typeface="Calibri (Body)"/>
                <a:cs typeface="Calibri (Body)"/>
              </a:rPr>
              <a:t>, Michael T.; </a:t>
            </a:r>
            <a:r>
              <a:rPr lang="de-DE" sz="900" dirty="0" err="1">
                <a:solidFill>
                  <a:srgbClr val="00799B"/>
                </a:solidFill>
                <a:latin typeface="Calibri (Body)"/>
                <a:ea typeface="Calibri (Body)"/>
                <a:cs typeface="Calibri (Body)"/>
              </a:rPr>
              <a:t>Maddatu</a:t>
            </a:r>
            <a:r>
              <a:rPr lang="de-DE" sz="900" dirty="0">
                <a:solidFill>
                  <a:srgbClr val="00799B"/>
                </a:solidFill>
                <a:latin typeface="Calibri (Body)"/>
                <a:ea typeface="Calibri (Body)"/>
                <a:cs typeface="Calibri (Body)"/>
              </a:rPr>
              <a:t>, Judith; Moe, Sharon M.; Sinha, Arjun D.; Melo Ferreira, Ricardo; Miller, Brent W.; </a:t>
            </a:r>
            <a:r>
              <a:rPr lang="de-DE" sz="900" dirty="0" err="1">
                <a:solidFill>
                  <a:srgbClr val="00799B"/>
                </a:solidFill>
                <a:latin typeface="Calibri (Body)"/>
                <a:ea typeface="Calibri (Body)"/>
                <a:cs typeface="Calibri (Body)"/>
              </a:rPr>
              <a:t>Sher</a:t>
            </a:r>
            <a:r>
              <a:rPr lang="de-DE" sz="900" dirty="0">
                <a:solidFill>
                  <a:srgbClr val="00799B"/>
                </a:solidFill>
                <a:latin typeface="Calibri (Body)"/>
                <a:ea typeface="Calibri (Body)"/>
                <a:cs typeface="Calibri (Body)"/>
              </a:rPr>
              <a:t>, S. Jawad; Su, Jing; Pratt, Victoria M.; Chapman, Arlene B.; </a:t>
            </a:r>
            <a:r>
              <a:rPr lang="de-DE" sz="900" dirty="0" err="1">
                <a:solidFill>
                  <a:srgbClr val="00799B"/>
                </a:solidFill>
                <a:latin typeface="Calibri (Body)"/>
                <a:ea typeface="Calibri (Body)"/>
                <a:cs typeface="Calibri (Body)"/>
              </a:rPr>
              <a:t>Skaar</a:t>
            </a:r>
            <a:r>
              <a:rPr lang="de-DE" sz="900" dirty="0">
                <a:solidFill>
                  <a:srgbClr val="00799B"/>
                </a:solidFill>
                <a:latin typeface="Calibri (Body)"/>
                <a:ea typeface="Calibri (Body)"/>
                <a:cs typeface="Calibri (Body)"/>
              </a:rPr>
              <a:t>, Todd C.; </a:t>
            </a:r>
            <a:r>
              <a:rPr lang="de-DE" sz="900" dirty="0" err="1">
                <a:solidFill>
                  <a:srgbClr val="00799B"/>
                </a:solidFill>
                <a:latin typeface="Calibri (Body)"/>
                <a:ea typeface="Calibri (Body)"/>
                <a:cs typeface="Calibri (Body)"/>
              </a:rPr>
              <a:t>Moorthi</a:t>
            </a:r>
            <a:r>
              <a:rPr lang="de-DE" sz="900" dirty="0">
                <a:solidFill>
                  <a:srgbClr val="00799B"/>
                </a:solidFill>
                <a:latin typeface="Calibri (Body)"/>
                <a:ea typeface="Calibri (Body)"/>
                <a:cs typeface="Calibri (Body)"/>
              </a:rPr>
              <a:t>, </a:t>
            </a:r>
            <a:r>
              <a:rPr lang="de-DE" sz="900" dirty="0" err="1">
                <a:solidFill>
                  <a:srgbClr val="00799B"/>
                </a:solidFill>
                <a:latin typeface="Calibri (Body)"/>
                <a:ea typeface="Calibri (Body)"/>
                <a:cs typeface="Calibri (Body)"/>
              </a:rPr>
              <a:t>Ranjani</a:t>
            </a:r>
            <a:r>
              <a:rPr lang="de-DE" sz="900" dirty="0">
                <a:solidFill>
                  <a:srgbClr val="00799B"/>
                </a:solidFill>
                <a:latin typeface="Calibri (Body)"/>
                <a:ea typeface="Calibri (Body)"/>
                <a:cs typeface="Calibri (Body)"/>
              </a:rPr>
              <a:t> N. </a:t>
            </a:r>
            <a:r>
              <a:rPr lang="de-DE" sz="900" dirty="0" err="1">
                <a:solidFill>
                  <a:srgbClr val="00799B"/>
                </a:solidFill>
                <a:latin typeface="Calibri (Body)"/>
                <a:ea typeface="Calibri (Body)"/>
                <a:cs typeface="Calibri (Body)"/>
              </a:rPr>
              <a:t>for</a:t>
            </a:r>
            <a:r>
              <a:rPr lang="de-DE" sz="900" dirty="0">
                <a:solidFill>
                  <a:srgbClr val="00799B"/>
                </a:solidFill>
                <a:latin typeface="Calibri (Body)"/>
                <a:ea typeface="Calibri (Body)"/>
                <a:cs typeface="Calibri (Body)"/>
              </a:rPr>
              <a:t> </a:t>
            </a:r>
            <a:r>
              <a:rPr lang="de-DE" sz="900" dirty="0" err="1">
                <a:solidFill>
                  <a:srgbClr val="00799B"/>
                </a:solidFill>
                <a:latin typeface="Calibri (Body)"/>
                <a:ea typeface="Calibri (Body)"/>
                <a:cs typeface="Calibri (Body)"/>
              </a:rPr>
              <a:t>the</a:t>
            </a:r>
            <a:r>
              <a:rPr lang="de-DE" sz="900" dirty="0">
                <a:solidFill>
                  <a:srgbClr val="00799B"/>
                </a:solidFill>
                <a:latin typeface="Calibri (Body)"/>
                <a:ea typeface="Calibri (Body)"/>
                <a:cs typeface="Calibri (Body)"/>
              </a:rPr>
              <a:t> CKD-PGX Investigators Kidney3603(2):307-316, </a:t>
            </a:r>
            <a:r>
              <a:rPr lang="de-DE" sz="900" dirty="0" err="1">
                <a:solidFill>
                  <a:srgbClr val="00799B"/>
                </a:solidFill>
                <a:latin typeface="Calibri (Body)"/>
                <a:ea typeface="Calibri (Body)"/>
                <a:cs typeface="Calibri (Body)"/>
              </a:rPr>
              <a:t>February</a:t>
            </a:r>
            <a:r>
              <a:rPr lang="de-DE" sz="900" dirty="0">
                <a:solidFill>
                  <a:srgbClr val="00799B"/>
                </a:solidFill>
                <a:latin typeface="Calibri (Body)"/>
                <a:ea typeface="Calibri (Body)"/>
                <a:cs typeface="Calibri (Body)"/>
              </a:rPr>
              <a:t> 2022.</a:t>
            </a:r>
          </a:p>
        </p:txBody>
      </p:sp>
    </p:spTree>
    <p:extLst>
      <p:ext uri="{BB962C8B-B14F-4D97-AF65-F5344CB8AC3E}">
        <p14:creationId xmlns:p14="http://schemas.microsoft.com/office/powerpoint/2010/main" val="545354327"/>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altLang="de-DE" dirty="0"/>
              <a:t>Schlüsselbotschaften 1</a:t>
            </a:r>
            <a:endParaRPr lang="de-DE" dirty="0"/>
          </a:p>
        </p:txBody>
      </p:sp>
      <p:sp>
        <p:nvSpPr>
          <p:cNvPr id="5" name="Rectangle 4"/>
          <p:cNvSpPr>
            <a:spLocks noGrp="1" noChangeArrowheads="1"/>
          </p:cNvSpPr>
          <p:nvPr>
            <p:ph idx="1"/>
          </p:nvPr>
        </p:nvSpPr>
        <p:spPr bwMode="auto">
          <a:xfrm>
            <a:off x="754856" y="1131168"/>
            <a:ext cx="755362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20000"/>
              </a:spcBef>
              <a:buFontTx/>
              <a:buAutoNum type="arabicPeriod"/>
            </a:pPr>
            <a:r>
              <a:rPr lang="de-DE" altLang="de-DE" b="1" dirty="0"/>
              <a:t>Ziele definieren </a:t>
            </a:r>
          </a:p>
          <a:p>
            <a:pPr lvl="1"/>
            <a:r>
              <a:rPr lang="de-DE" altLang="de-DE" b="1" dirty="0"/>
              <a:t>nicht die Zahl zählt, sondern der Patient</a:t>
            </a:r>
          </a:p>
          <a:p>
            <a:pPr>
              <a:spcBef>
                <a:spcPct val="20000"/>
              </a:spcBef>
              <a:buFontTx/>
              <a:buAutoNum type="arabicPeriod"/>
            </a:pPr>
            <a:endParaRPr lang="de-DE" altLang="de-DE" b="1" dirty="0"/>
          </a:p>
          <a:p>
            <a:pPr>
              <a:spcBef>
                <a:spcPct val="20000"/>
              </a:spcBef>
              <a:buFontTx/>
              <a:buAutoNum type="arabicPeriod"/>
            </a:pPr>
            <a:r>
              <a:rPr lang="de-DE" altLang="de-DE" b="1" dirty="0">
                <a:highlight>
                  <a:srgbClr val="00FF00"/>
                </a:highlight>
              </a:rPr>
              <a:t>IMMER nicht - pharmakologische Maßnahmen </a:t>
            </a:r>
            <a:r>
              <a:rPr lang="de-DE" altLang="de-DE" b="1" dirty="0" err="1">
                <a:highlight>
                  <a:srgbClr val="00FF00"/>
                </a:highlight>
              </a:rPr>
              <a:t>beíbehalten</a:t>
            </a:r>
            <a:r>
              <a:rPr lang="de-DE" altLang="de-DE" dirty="0">
                <a:highlight>
                  <a:srgbClr val="00FF00"/>
                </a:highlight>
              </a:rPr>
              <a:t>!</a:t>
            </a:r>
          </a:p>
          <a:p>
            <a:pPr lvl="1"/>
            <a:r>
              <a:rPr lang="de-DE" altLang="de-DE" dirty="0"/>
              <a:t>Lebensstiloptimierung</a:t>
            </a:r>
          </a:p>
          <a:p>
            <a:pPr lvl="1"/>
            <a:r>
              <a:rPr lang="de-DE" altLang="de-DE" dirty="0"/>
              <a:t>Salzausscheidung im 24 h Urin messen </a:t>
            </a:r>
            <a:r>
              <a:rPr lang="de-DE" altLang="de-DE" dirty="0">
                <a:highlight>
                  <a:srgbClr val="00FF00"/>
                </a:highlight>
              </a:rPr>
              <a:t>(&lt; 100)</a:t>
            </a:r>
          </a:p>
          <a:p>
            <a:pPr>
              <a:buFontTx/>
              <a:buAutoNum type="arabicPeriod"/>
            </a:pPr>
            <a:endParaRPr lang="de-DE" altLang="de-DE" b="1" dirty="0"/>
          </a:p>
          <a:p>
            <a:pPr>
              <a:buFontTx/>
              <a:buAutoNum type="arabicPeriod"/>
            </a:pPr>
            <a:r>
              <a:rPr lang="de-DE" altLang="de-DE" b="1" dirty="0"/>
              <a:t>Motivationstraining!  </a:t>
            </a:r>
          </a:p>
          <a:p>
            <a:pPr lvl="1">
              <a:buAutoNum type="alphaUcParenR"/>
            </a:pPr>
            <a:r>
              <a:rPr lang="de-DE" altLang="de-DE" dirty="0"/>
              <a:t>positive Erfahrungen, Vertrauen in den Arzt und Empathie verbessern die Patientenmotivation und Zufriedenheit</a:t>
            </a:r>
            <a:endParaRPr lang="de-DE" altLang="de-DE" dirty="0">
              <a:sym typeface="Wingdings" panose="05000000000000000000" pitchFamily="2" charset="2"/>
            </a:endParaRPr>
          </a:p>
          <a:p>
            <a:pPr lvl="1">
              <a:buFontTx/>
              <a:buAutoNum type="alphaUcParenR"/>
            </a:pPr>
            <a:r>
              <a:rPr lang="de-DE" altLang="de-DE" dirty="0"/>
              <a:t>motivieren und fördern </a:t>
            </a:r>
            <a:r>
              <a:rPr lang="de-DE" altLang="de-DE" dirty="0">
                <a:sym typeface="Wingdings" panose="05000000000000000000" pitchFamily="2" charset="2"/>
              </a:rPr>
              <a:t> selbstständige RR – Kontrolle </a:t>
            </a:r>
            <a:br>
              <a:rPr lang="de-DE" altLang="de-DE" dirty="0">
                <a:sym typeface="Wingdings" panose="05000000000000000000" pitchFamily="2" charset="2"/>
              </a:rPr>
            </a:br>
            <a:r>
              <a:rPr lang="de-DE" altLang="de-DE" dirty="0">
                <a:sym typeface="Wingdings" panose="05000000000000000000" pitchFamily="2" charset="2"/>
              </a:rPr>
              <a:t>und ggf. auch selbstständige Medikation</a:t>
            </a:r>
          </a:p>
          <a:p>
            <a:pPr lvl="1">
              <a:buAutoNum type="alphaUcParenR"/>
            </a:pPr>
            <a:r>
              <a:rPr lang="de-DE" altLang="de-DE" dirty="0">
                <a:sym typeface="Wingdings" panose="05000000000000000000" pitchFamily="2" charset="2"/>
              </a:rPr>
              <a:t>Schrittzähler</a:t>
            </a:r>
          </a:p>
          <a:p>
            <a:pPr>
              <a:spcBef>
                <a:spcPct val="20000"/>
              </a:spcBef>
              <a:buFontTx/>
              <a:buAutoNum type="arabicPeriod"/>
            </a:pPr>
            <a:endParaRPr lang="de-DE" altLang="de-DE" b="1" dirty="0"/>
          </a:p>
          <a:p>
            <a:pPr>
              <a:spcBef>
                <a:spcPct val="20000"/>
              </a:spcBef>
              <a:buFontTx/>
              <a:buAutoNum type="arabicPeriod"/>
            </a:pPr>
            <a:r>
              <a:rPr lang="de-DE" altLang="de-DE" b="1" dirty="0"/>
              <a:t>Patienten &gt; 50 Jahre</a:t>
            </a:r>
            <a:r>
              <a:rPr lang="de-DE" altLang="de-DE" dirty="0"/>
              <a:t>: </a:t>
            </a:r>
            <a:br>
              <a:rPr lang="de-DE" altLang="de-DE" dirty="0"/>
            </a:br>
            <a:r>
              <a:rPr lang="de-DE" altLang="de-DE" dirty="0"/>
              <a:t>systolischer Blutdruck und </a:t>
            </a:r>
            <a:r>
              <a:rPr lang="de-DE" altLang="de-DE" dirty="0">
                <a:highlight>
                  <a:srgbClr val="00FF00"/>
                </a:highlight>
              </a:rPr>
              <a:t>Pulsdruck</a:t>
            </a:r>
            <a:r>
              <a:rPr lang="de-DE" altLang="de-DE" dirty="0"/>
              <a:t> wichtiger </a:t>
            </a:r>
          </a:p>
          <a:p>
            <a:pPr>
              <a:buFontTx/>
              <a:buChar char="•"/>
            </a:pPr>
            <a:endParaRPr lang="de-DE" altLang="de-DE" sz="1400" dirty="0"/>
          </a:p>
        </p:txBody>
      </p:sp>
    </p:spTree>
    <p:extLst>
      <p:ext uri="{BB962C8B-B14F-4D97-AF65-F5344CB8AC3E}">
        <p14:creationId xmlns:p14="http://schemas.microsoft.com/office/powerpoint/2010/main" val="1914833549"/>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342900" indent="-342900">
              <a:buFont typeface="+mj-lt"/>
              <a:buAutoNum type="arabicPeriod"/>
            </a:pPr>
            <a:r>
              <a:rPr lang="de-DE" altLang="de-DE" sz="1600" b="1" dirty="0"/>
              <a:t>Medikation: </a:t>
            </a:r>
          </a:p>
          <a:p>
            <a:pPr lvl="1"/>
            <a:r>
              <a:rPr lang="de-DE" altLang="de-DE" sz="1600" dirty="0"/>
              <a:t>Starten mit </a:t>
            </a:r>
            <a:r>
              <a:rPr lang="de-DE" altLang="de-DE" sz="1600" dirty="0">
                <a:highlight>
                  <a:srgbClr val="00FF00"/>
                </a:highlight>
              </a:rPr>
              <a:t>Kombinationstherapie</a:t>
            </a:r>
            <a:r>
              <a:rPr lang="de-DE" altLang="de-DE" sz="1600" dirty="0"/>
              <a:t> </a:t>
            </a:r>
            <a:br>
              <a:rPr lang="de-DE" altLang="de-DE" sz="1600" dirty="0"/>
            </a:br>
            <a:r>
              <a:rPr lang="de-DE" altLang="de-DE" sz="1600" dirty="0"/>
              <a:t>	(v.a. bei Diabetes mellitus , Nierenerkrankung , Herzerkrankung)</a:t>
            </a:r>
            <a:br>
              <a:rPr lang="de-DE" altLang="de-DE" sz="1600" dirty="0"/>
            </a:br>
            <a:endParaRPr lang="de-DE" altLang="de-DE" sz="1600" b="1" dirty="0"/>
          </a:p>
          <a:p>
            <a:pPr marL="342900" indent="-342900">
              <a:buFont typeface="+mj-lt"/>
              <a:buAutoNum type="arabicPeriod"/>
            </a:pPr>
            <a:r>
              <a:rPr lang="de-DE" altLang="de-DE" sz="1600" dirty="0">
                <a:highlight>
                  <a:srgbClr val="00FF00"/>
                </a:highlight>
              </a:rPr>
              <a:t>RAAS – Inhibition plus </a:t>
            </a:r>
          </a:p>
          <a:p>
            <a:pPr marL="722313" lvl="1" indent="-342900"/>
            <a:r>
              <a:rPr lang="de-DE" altLang="de-DE" sz="1600" dirty="0">
                <a:highlight>
                  <a:srgbClr val="00FF00"/>
                </a:highlight>
              </a:rPr>
              <a:t>Calcium-Antagonist</a:t>
            </a:r>
          </a:p>
          <a:p>
            <a:pPr marL="722313" lvl="1" indent="-342900"/>
            <a:r>
              <a:rPr lang="de-DE" altLang="de-DE" sz="1600" dirty="0">
                <a:highlight>
                  <a:srgbClr val="00FF00"/>
                </a:highlight>
              </a:rPr>
              <a:t>Oder </a:t>
            </a:r>
            <a:r>
              <a:rPr lang="de-DE" altLang="de-DE" sz="1600" dirty="0" err="1">
                <a:highlight>
                  <a:srgbClr val="00FF00"/>
                </a:highlight>
              </a:rPr>
              <a:t>Thiazid</a:t>
            </a:r>
            <a:r>
              <a:rPr lang="de-DE" altLang="de-DE" sz="1600" dirty="0">
                <a:highlight>
                  <a:srgbClr val="00FF00"/>
                </a:highlight>
              </a:rPr>
              <a:t> (25 mg!)</a:t>
            </a:r>
          </a:p>
          <a:p>
            <a:pPr marL="342900" indent="-342900">
              <a:buFont typeface="+mj-lt"/>
              <a:buAutoNum type="arabicPeriod"/>
            </a:pPr>
            <a:endParaRPr lang="de-DE" altLang="de-DE" sz="1600" dirty="0"/>
          </a:p>
          <a:p>
            <a:pPr marL="342900" indent="-342900">
              <a:buFont typeface="+mj-lt"/>
              <a:buAutoNum type="arabicPeriod"/>
            </a:pPr>
            <a:r>
              <a:rPr lang="de-DE" altLang="de-DE" sz="1600" dirty="0"/>
              <a:t>Bei </a:t>
            </a:r>
            <a:r>
              <a:rPr lang="de-DE" altLang="de-DE" sz="1600" dirty="0" err="1"/>
              <a:t>therapiersisteneter</a:t>
            </a:r>
            <a:r>
              <a:rPr lang="de-DE" altLang="de-DE" sz="1600" dirty="0"/>
              <a:t> Hypertonie: </a:t>
            </a:r>
          </a:p>
          <a:p>
            <a:pPr marL="722313" lvl="1" indent="-342900"/>
            <a:r>
              <a:rPr lang="de-DE" altLang="de-DE" sz="1600" dirty="0"/>
              <a:t>Abklärung </a:t>
            </a:r>
            <a:r>
              <a:rPr lang="de-DE" altLang="de-DE" sz="1600" dirty="0" err="1"/>
              <a:t>sek.</a:t>
            </a:r>
            <a:r>
              <a:rPr lang="de-DE" altLang="de-DE" sz="1600" dirty="0"/>
              <a:t> Ursache</a:t>
            </a:r>
          </a:p>
          <a:p>
            <a:pPr marL="722313" lvl="1" indent="-342900"/>
            <a:r>
              <a:rPr lang="de-DE" altLang="de-DE" sz="1600" dirty="0"/>
              <a:t>Und Antihypertensivum: </a:t>
            </a:r>
            <a:r>
              <a:rPr lang="de-DE" altLang="de-DE" sz="1600" dirty="0">
                <a:sym typeface="Wingdings" panose="05000000000000000000" pitchFamily="2" charset="2"/>
              </a:rPr>
              <a:t> </a:t>
            </a:r>
            <a:r>
              <a:rPr lang="de-DE" altLang="de-DE" sz="1600" b="1" dirty="0" err="1"/>
              <a:t>Aldosteronblockade</a:t>
            </a:r>
            <a:endParaRPr lang="de-DE" altLang="de-DE" sz="1600" b="1" dirty="0"/>
          </a:p>
          <a:p>
            <a:pPr marL="342900" indent="-342900">
              <a:buFont typeface="+mj-lt"/>
              <a:buAutoNum type="arabicPeriod"/>
            </a:pPr>
            <a:endParaRPr lang="de-DE" altLang="de-DE" sz="1600" dirty="0"/>
          </a:p>
          <a:p>
            <a:pPr marL="342900" indent="-342900">
              <a:buFont typeface="+mj-lt"/>
              <a:buAutoNum type="arabicPeriod"/>
            </a:pPr>
            <a:r>
              <a:rPr lang="de-DE" altLang="de-DE" sz="1600" dirty="0"/>
              <a:t>Diskutieren: </a:t>
            </a:r>
            <a:br>
              <a:rPr lang="de-DE" altLang="de-DE" sz="1600" dirty="0"/>
            </a:br>
            <a:r>
              <a:rPr lang="de-DE" altLang="de-DE" sz="1600" dirty="0"/>
              <a:t>CPAP bei SAS, bariatrische Chirurgie </a:t>
            </a:r>
            <a:endParaRPr lang="de-DE" altLang="de-DE" sz="1200" dirty="0"/>
          </a:p>
          <a:p>
            <a:pPr marL="342900" indent="-342900">
              <a:buFont typeface="+mj-lt"/>
              <a:buAutoNum type="arabicPeriod"/>
            </a:pPr>
            <a:endParaRPr lang="de-DE" dirty="0"/>
          </a:p>
        </p:txBody>
      </p:sp>
      <p:sp>
        <p:nvSpPr>
          <p:cNvPr id="3" name="Titel 2"/>
          <p:cNvSpPr>
            <a:spLocks noGrp="1"/>
          </p:cNvSpPr>
          <p:nvPr>
            <p:ph type="title"/>
          </p:nvPr>
        </p:nvSpPr>
        <p:spPr/>
        <p:txBody>
          <a:bodyPr/>
          <a:lstStyle/>
          <a:p>
            <a:r>
              <a:rPr lang="de-DE" altLang="de-DE" dirty="0"/>
              <a:t>Schlüsselbotschaften 2</a:t>
            </a:r>
            <a:endParaRPr lang="de-DE" dirty="0"/>
          </a:p>
        </p:txBody>
      </p:sp>
    </p:spTree>
    <p:extLst>
      <p:ext uri="{BB962C8B-B14F-4D97-AF65-F5344CB8AC3E}">
        <p14:creationId xmlns:p14="http://schemas.microsoft.com/office/powerpoint/2010/main" val="1530674257"/>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3200" dirty="0"/>
              <a:t>Schönen Abend noch!</a:t>
            </a:r>
          </a:p>
        </p:txBody>
      </p:sp>
      <p:pic>
        <p:nvPicPr>
          <p:cNvPr id="29700" name="Picture 4" descr="Bildergebnis für ka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736092"/>
            <a:ext cx="4833361" cy="29890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ldergebn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736092"/>
            <a:ext cx="3985402" cy="2989052"/>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1547664" y="5085184"/>
            <a:ext cx="5560112" cy="716928"/>
          </a:xfrm>
          <a:prstGeom prst="rect">
            <a:avLst/>
          </a:prstGeom>
          <a:noFill/>
        </p:spPr>
        <p:txBody>
          <a:bodyPr wrap="none" rtlCol="0">
            <a:spAutoFit/>
          </a:bodyPr>
          <a:lstStyle/>
          <a:p>
            <a:r>
              <a:rPr lang="de-DE" sz="4000" b="1" dirty="0"/>
              <a:t>post@carstenhafer.de</a:t>
            </a:r>
          </a:p>
        </p:txBody>
      </p:sp>
    </p:spTree>
    <p:extLst>
      <p:ext uri="{BB962C8B-B14F-4D97-AF65-F5344CB8AC3E}">
        <p14:creationId xmlns:p14="http://schemas.microsoft.com/office/powerpoint/2010/main" val="155427603"/>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B2812DE-E001-D146-D8BE-3B79D62FAC27}"/>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6D50E10C-CC88-00C3-BFBE-256EE1A81929}"/>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E71D1575-C575-6E02-7A4C-82317DD50423}"/>
              </a:ext>
            </a:extLst>
          </p:cNvPr>
          <p:cNvPicPr>
            <a:picLocks noChangeAspect="1"/>
          </p:cNvPicPr>
          <p:nvPr/>
        </p:nvPicPr>
        <p:blipFill>
          <a:blip r:embed="rId2"/>
          <a:stretch>
            <a:fillRect/>
          </a:stretch>
        </p:blipFill>
        <p:spPr>
          <a:xfrm>
            <a:off x="0" y="841578"/>
            <a:ext cx="9144000" cy="5174843"/>
          </a:xfrm>
          <a:prstGeom prst="rect">
            <a:avLst/>
          </a:prstGeom>
        </p:spPr>
      </p:pic>
    </p:spTree>
    <p:extLst>
      <p:ext uri="{BB962C8B-B14F-4D97-AF65-F5344CB8AC3E}">
        <p14:creationId xmlns:p14="http://schemas.microsoft.com/office/powerpoint/2010/main" val="3928110999"/>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MIO_EKGUID" val=""/>
  <p:tag name="MIO_GUID" val="7958746a-f2d8-4fe1-b005-eccd444ac310"/>
  <p:tag name="MIO_UPDATE" val="True"/>
  <p:tag name="MIO_VERSION" val="01.01.0001 00:00:00"/>
  <p:tag name="MIO_DBID" val="B8FCB12D-AF03-49EB-9F79-BB019BE99E1E"/>
  <p:tag name="MIO_LASTDOWNLOADED" val="27.05.2022 21:04:57.085"/>
  <p:tag name="MIO_OBJECTNAME" val="Blutdruckmessgerät"/>
  <p:tag name="MIO_LASTEDITORNAME" val=""/>
</p:tagLst>
</file>

<file path=ppt/theme/theme1.xml><?xml version="1.0" encoding="utf-8"?>
<a:theme xmlns:a="http://schemas.openxmlformats.org/drawingml/2006/main" name="Standarddesign">
  <a:themeElements>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ortragsvorlage Carsten" id="{FFE39CD8-730A-4A0E-AA67-ED9830D31C3E}" vid="{3841205D-0D25-46F6-B6D8-ABD1E44844A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Vortragsvorlage Carsten</Template>
  <TotalTime>0</TotalTime>
  <Words>6718</Words>
  <Application>Microsoft Office PowerPoint</Application>
  <PresentationFormat>Bildschirmpräsentation (4:3)</PresentationFormat>
  <Paragraphs>714</Paragraphs>
  <Slides>131</Slides>
  <Notes>46</Notes>
  <HiddenSlides>0</HiddenSlides>
  <MMClips>0</MMClips>
  <ScaleCrop>false</ScaleCrop>
  <HeadingPairs>
    <vt:vector size="8" baseType="variant">
      <vt:variant>
        <vt:lpstr>Verwendete Schriftarten</vt:lpstr>
      </vt:variant>
      <vt:variant>
        <vt:i4>24</vt:i4>
      </vt:variant>
      <vt:variant>
        <vt:lpstr>Design</vt:lpstr>
      </vt:variant>
      <vt:variant>
        <vt:i4>1</vt:i4>
      </vt:variant>
      <vt:variant>
        <vt:lpstr>Eingebettete OLE-Server</vt:lpstr>
      </vt:variant>
      <vt:variant>
        <vt:i4>3</vt:i4>
      </vt:variant>
      <vt:variant>
        <vt:lpstr>Folientitel</vt:lpstr>
      </vt:variant>
      <vt:variant>
        <vt:i4>131</vt:i4>
      </vt:variant>
    </vt:vector>
  </HeadingPairs>
  <TitlesOfParts>
    <vt:vector size="159" baseType="lpstr">
      <vt:lpstr>MS Gothic</vt:lpstr>
      <vt:lpstr>MS PGothic</vt:lpstr>
      <vt:lpstr>AdvOT3c2d9f11</vt:lpstr>
      <vt:lpstr>AdvPS586B</vt:lpstr>
      <vt:lpstr>AdvTT1875e499</vt:lpstr>
      <vt:lpstr>AdvTT1875e499+20</vt:lpstr>
      <vt:lpstr>AkzidenzGroteskBE-Light</vt:lpstr>
      <vt:lpstr>AkzidenzGroteskBE-Md</vt:lpstr>
      <vt:lpstr>Arial</vt:lpstr>
      <vt:lpstr>Arial Nova Light</vt:lpstr>
      <vt:lpstr>Bundes Sans</vt:lpstr>
      <vt:lpstr>Calibri (Body)</vt:lpstr>
      <vt:lpstr>ff-scala-sans-pro</vt:lpstr>
      <vt:lpstr>Google Sans</vt:lpstr>
      <vt:lpstr>inherit</vt:lpstr>
      <vt:lpstr>Minion Pro</vt:lpstr>
      <vt:lpstr>Noto Sans</vt:lpstr>
      <vt:lpstr>Open Sans</vt:lpstr>
      <vt:lpstr>OTNEJMScalaSansLF</vt:lpstr>
      <vt:lpstr>Segoe UI</vt:lpstr>
      <vt:lpstr>Symbol</vt:lpstr>
      <vt:lpstr>Times</vt:lpstr>
      <vt:lpstr>Times New Roman</vt:lpstr>
      <vt:lpstr>Wingdings</vt:lpstr>
      <vt:lpstr>Standarddesign</vt:lpstr>
      <vt:lpstr>PhotoHouse</vt:lpstr>
      <vt:lpstr>Photo Editor Photo</vt:lpstr>
      <vt:lpstr>Worksheet</vt:lpstr>
      <vt:lpstr>PowerPoint-Präsentation</vt:lpstr>
      <vt:lpstr>Donnerstag !</vt:lpstr>
      <vt:lpstr>Blutdruck …. „ist doch nicht so wild“</vt:lpstr>
      <vt:lpstr>Hirn – und Nierenschädigung  durch Bluthochdruck</vt:lpstr>
      <vt:lpstr>Hörenswert … </vt:lpstr>
      <vt:lpstr>Bluthochdruck ist eine Volkskrankheit</vt:lpstr>
      <vt:lpstr>PowerPoint-Präsentation</vt:lpstr>
      <vt:lpstr>PowerPoint-Präsentation</vt:lpstr>
      <vt:lpstr>Diagnoseprävalenz der Hypertonie  in  der vertragsärztlichen Versorgung</vt:lpstr>
      <vt:lpstr>Woher kommen die Hypertonie - Diagnosen</vt:lpstr>
      <vt:lpstr>Zielblutdruck 2009</vt:lpstr>
      <vt:lpstr>ESC  2024</vt:lpstr>
      <vt:lpstr>Zielblutdruck 120 - 129</vt:lpstr>
      <vt:lpstr>PowerPoint-Präsentation</vt:lpstr>
      <vt:lpstr>Unterschiede in der Klassifikation</vt:lpstr>
      <vt:lpstr>NVL: Hypertonie</vt:lpstr>
      <vt:lpstr>Blutdruck-Zielkorridor </vt:lpstr>
      <vt:lpstr>Diagnostik (NVL)</vt:lpstr>
      <vt:lpstr>PowerPoint-Präsentation</vt:lpstr>
      <vt:lpstr>Pulsdruck </vt:lpstr>
      <vt:lpstr>Einfluß Hochdruck  auf kardiovaskuläre Erkrankungen</vt:lpstr>
      <vt:lpstr>PowerPoint-Präsentation</vt:lpstr>
      <vt:lpstr>Risikostratifizierung</vt:lpstr>
      <vt:lpstr>Kardiovaskuläre Risikoberatung mit Arriba</vt:lpstr>
      <vt:lpstr>PREVENT – Kalkulator  </vt:lpstr>
      <vt:lpstr>Blutdruck - Zeit im Zielbereich (TTR) </vt:lpstr>
      <vt:lpstr>PowerPoint-Präsentation</vt:lpstr>
      <vt:lpstr>Lebenserwartung</vt:lpstr>
      <vt:lpstr>Selbstständige Blutdruckmessung</vt:lpstr>
      <vt:lpstr>Ruhe und Arm auf den Tisch </vt:lpstr>
      <vt:lpstr>PowerPoint-Präsentation</vt:lpstr>
      <vt:lpstr>Blutdruckmessgerät</vt:lpstr>
      <vt:lpstr>Behandlung ohne Pillen  </vt:lpstr>
      <vt:lpstr>Therapie</vt:lpstr>
      <vt:lpstr>Nicht – medikamentöse Interventionen</vt:lpstr>
      <vt:lpstr>Gewichtsabnahme und Bluthochdruck</vt:lpstr>
      <vt:lpstr>PowerPoint-Präsentation</vt:lpstr>
      <vt:lpstr>Motivationshilfen</vt:lpstr>
      <vt:lpstr>Pitfall 1:  Fehlende Verlaufskontrolle</vt:lpstr>
      <vt:lpstr>PowerPoint-Präsentation</vt:lpstr>
      <vt:lpstr>DIGA actensio   Funktionen der digitalen Gesundheitsanwendung </vt:lpstr>
      <vt:lpstr>Information zur Blutdruckkontrolle essentiell</vt:lpstr>
      <vt:lpstr>Selbst ist der Patient …</vt:lpstr>
      <vt:lpstr>PowerPoint-Präsentation</vt:lpstr>
      <vt:lpstr>Natrium</vt:lpstr>
      <vt:lpstr>PowerPoint-Präsentation</vt:lpstr>
      <vt:lpstr>Figure 1.</vt:lpstr>
      <vt:lpstr>PowerPoint-Präsentation</vt:lpstr>
      <vt:lpstr>Wann soll ich starten mit medikamentöser Therapie</vt:lpstr>
      <vt:lpstr>PowerPoint-Präsentation</vt:lpstr>
      <vt:lpstr>Gründe für Umstellungen / Therapieabbrüche</vt:lpstr>
      <vt:lpstr>Medikamente mit  potentiell blutdrucksteigernder Wirkung</vt:lpstr>
      <vt:lpstr>Risikoreduktion unter antihypertensiver Therapie</vt:lpstr>
      <vt:lpstr>Anzahl von Antihypertensiva  zur Erreichung des Zielblutdrucks</vt:lpstr>
      <vt:lpstr>PowerPoint-Präsentation</vt:lpstr>
      <vt:lpstr>Initialtherapie</vt:lpstr>
      <vt:lpstr>PowerPoint-Präsentation</vt:lpstr>
      <vt:lpstr>Pitfall 2:  Optimale Dosierung ist wichtig </vt:lpstr>
      <vt:lpstr>Problem 3:  (Zu) Seltener Einsatz von Thiaziden</vt:lpstr>
      <vt:lpstr>Antihypertensive Therapie von HCT</vt:lpstr>
      <vt:lpstr>Antihypertensive Therapie mit Thiaziden (25 mg)</vt:lpstr>
      <vt:lpstr>„Feel free“ </vt:lpstr>
      <vt:lpstr>Cave: Hyponatriämie</vt:lpstr>
      <vt:lpstr>Regel 4:  Schleifendiuretika sind KEINE Antihypertensiva</vt:lpstr>
      <vt:lpstr>Pitfall 5: Falscher Start der Hochdrucktherapie</vt:lpstr>
      <vt:lpstr>Sorge vor zu schnellem Abfall</vt:lpstr>
      <vt:lpstr>Regel 6: Suche nach Endorganschäden (und Zielwertanpassung)</vt:lpstr>
      <vt:lpstr>EKG?  Labor?  Echo?   UACG</vt:lpstr>
      <vt:lpstr>Labordiagnostik</vt:lpstr>
      <vt:lpstr>Basisdiagnostik von Endorganschäden </vt:lpstr>
      <vt:lpstr>FRÜH-zeitige Suche nach Endorganschäden</vt:lpstr>
      <vt:lpstr>InspeCKD Ausgangscharakteristika der Gesamtkohorte</vt:lpstr>
      <vt:lpstr>InspeCKD Häufigkeit CKD-spezifischer Labortests in der Gesamtpopulation</vt:lpstr>
      <vt:lpstr>Regel 7: Diagnostik auf sekundäre Hypertonie</vt:lpstr>
      <vt:lpstr>CPAP – Therapie und Hypertonus</vt:lpstr>
      <vt:lpstr>Einsatzzeiten von CPAP …</vt:lpstr>
      <vt:lpstr>Bariatrische Chirurgie</vt:lpstr>
      <vt:lpstr>Sekundäre Hypertonie </vt:lpstr>
      <vt:lpstr>ESC 2024</vt:lpstr>
      <vt:lpstr>Nierenarterienstenose</vt:lpstr>
      <vt:lpstr>Risikofaktoren für Therapieresistenz </vt:lpstr>
      <vt:lpstr>PATHWAY-2 Spironolactone vs. Placebo, Bisoprolol, Doxazosin</vt:lpstr>
      <vt:lpstr>Regel 8: Betablocker bei isolierter systolischer Hypertonie</vt:lpstr>
      <vt:lpstr>PowerPoint-Präsentation</vt:lpstr>
      <vt:lpstr>Isolierte systolische Hypertonie</vt:lpstr>
      <vt:lpstr>PowerPoint-Präsentation</vt:lpstr>
      <vt:lpstr>PowerPoint-Präsentation</vt:lpstr>
      <vt:lpstr>PowerPoint-Präsentation</vt:lpstr>
      <vt:lpstr>Pitfall 9: Polypill </vt:lpstr>
      <vt:lpstr>Adhärenz</vt:lpstr>
      <vt:lpstr>Pitfall 9: RAAS – Blockade wird abgesetzt bei CKD / DM</vt:lpstr>
      <vt:lpstr>Intensive Blutdruckeinstellung bei Diabetikern </vt:lpstr>
      <vt:lpstr>Intensive Blutdruckeinstellung bei Diabetikern </vt:lpstr>
      <vt:lpstr>PowerPoint-Präsentation</vt:lpstr>
      <vt:lpstr>Und was bringt die Zukunft ?</vt:lpstr>
      <vt:lpstr>Schlüsselbotschaften 1</vt:lpstr>
      <vt:lpstr>Schlüsselbotschaften 2</vt:lpstr>
      <vt:lpstr>Schönen Abend noch!</vt:lpstr>
      <vt:lpstr>PowerPoint-Präsentation</vt:lpstr>
      <vt:lpstr>PowerPoint-Präsentation</vt:lpstr>
      <vt:lpstr>PowerPoint-Präsentation</vt:lpstr>
      <vt:lpstr>PowerPoint-Präsentation</vt:lpstr>
      <vt:lpstr>PowerPoint-Präsentation</vt:lpstr>
      <vt:lpstr>PowerPoint-Präsentation</vt:lpstr>
      <vt:lpstr>Updated European Society of Cardiology (ESC) Leitlinien Hypertension (September 2024)</vt:lpstr>
      <vt:lpstr>PowerPoint-Präsentation</vt:lpstr>
      <vt:lpstr>Glucagon-like peptide-1 receptor agonist (GLP-1 RA): semaglutide  </vt:lpstr>
      <vt:lpstr>PowerPoint-Präsentation</vt:lpstr>
      <vt:lpstr>KH – Blutdruck </vt:lpstr>
      <vt:lpstr>Literatur</vt:lpstr>
      <vt:lpstr>PowerPoint-Präsentation</vt:lpstr>
      <vt:lpstr>Angriffspunkte der  antihypertensiven Substanzklassen</vt:lpstr>
      <vt:lpstr>Nächtlicher Hochdruck  und Nierenfunktion</vt:lpstr>
      <vt:lpstr>RICHTIG messen</vt:lpstr>
      <vt:lpstr>RICHTIG messen: Armposition</vt:lpstr>
      <vt:lpstr>RICHTIG messen: Manschettengröße</vt:lpstr>
      <vt:lpstr>RICHTIG messen: Handgelenk</vt:lpstr>
      <vt:lpstr>PowerPoint-Präsentation</vt:lpstr>
      <vt:lpstr>Definition Hochdruck</vt:lpstr>
      <vt:lpstr>Verlust an Lebensjahren</vt:lpstr>
      <vt:lpstr>Verhältnis Blutdruck zum Risiko KHK</vt:lpstr>
      <vt:lpstr>Algorithmus I</vt:lpstr>
      <vt:lpstr>Unkontrollierte Hypertonie</vt:lpstr>
      <vt:lpstr>Adrenal – Renale Achse</vt:lpstr>
      <vt:lpstr>PowerPoint-Präsentation</vt:lpstr>
      <vt:lpstr>PowerPoint-Präsentation</vt:lpstr>
      <vt:lpstr>PowerPoint-Präsentation</vt:lpstr>
      <vt:lpstr>Prävalenz der Hypertonie</vt:lpstr>
      <vt:lpstr>Therapierefraktäre Hypertonie</vt:lpstr>
      <vt:lpstr>Sekundäre Ursachen für eine  schwer einstellbare Hypertonie  </vt:lpstr>
      <vt:lpstr>PowerPoint-Präsentation</vt:lpstr>
    </vt:vector>
  </TitlesOfParts>
  <Company>Werbeagentur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Carsten Hafer</dc:creator>
  <cp:lastModifiedBy>Carsten Hafer</cp:lastModifiedBy>
  <cp:revision>79</cp:revision>
  <dcterms:created xsi:type="dcterms:W3CDTF">2017-03-17T06:46:21Z</dcterms:created>
  <dcterms:modified xsi:type="dcterms:W3CDTF">2025-03-11T17:09:40Z</dcterms:modified>
</cp:coreProperties>
</file>