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theme/themeOverride1.xml" ContentType="application/vnd.openxmlformats-officedocument.themeOverr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16"/>
  </p:notesMasterIdLst>
  <p:handoutMasterIdLst>
    <p:handoutMasterId r:id="rId217"/>
  </p:handoutMasterIdLst>
  <p:sldIdLst>
    <p:sldId id="263" r:id="rId2"/>
    <p:sldId id="1833" r:id="rId3"/>
    <p:sldId id="265" r:id="rId4"/>
    <p:sldId id="266" r:id="rId5"/>
    <p:sldId id="267" r:id="rId6"/>
    <p:sldId id="319" r:id="rId7"/>
    <p:sldId id="318" r:id="rId8"/>
    <p:sldId id="271" r:id="rId9"/>
    <p:sldId id="283" r:id="rId10"/>
    <p:sldId id="328" r:id="rId11"/>
    <p:sldId id="327" r:id="rId12"/>
    <p:sldId id="269" r:id="rId13"/>
    <p:sldId id="270" r:id="rId14"/>
    <p:sldId id="1834" r:id="rId15"/>
    <p:sldId id="284" r:id="rId16"/>
    <p:sldId id="326" r:id="rId17"/>
    <p:sldId id="272" r:id="rId18"/>
    <p:sldId id="273" r:id="rId19"/>
    <p:sldId id="1835" r:id="rId20"/>
    <p:sldId id="1839" r:id="rId21"/>
    <p:sldId id="1838" r:id="rId22"/>
    <p:sldId id="1837" r:id="rId23"/>
    <p:sldId id="274" r:id="rId24"/>
    <p:sldId id="932" r:id="rId25"/>
    <p:sldId id="322" r:id="rId26"/>
    <p:sldId id="323" r:id="rId27"/>
    <p:sldId id="324" r:id="rId28"/>
    <p:sldId id="321" r:id="rId29"/>
    <p:sldId id="899" r:id="rId30"/>
    <p:sldId id="900" r:id="rId31"/>
    <p:sldId id="352" r:id="rId32"/>
    <p:sldId id="903" r:id="rId33"/>
    <p:sldId id="351" r:id="rId34"/>
    <p:sldId id="904" r:id="rId35"/>
    <p:sldId id="275" r:id="rId36"/>
    <p:sldId id="276" r:id="rId37"/>
    <p:sldId id="277" r:id="rId38"/>
    <p:sldId id="279" r:id="rId39"/>
    <p:sldId id="278" r:id="rId40"/>
    <p:sldId id="285" r:id="rId41"/>
    <p:sldId id="1840" r:id="rId42"/>
    <p:sldId id="1841" r:id="rId43"/>
    <p:sldId id="361" r:id="rId44"/>
    <p:sldId id="362" r:id="rId45"/>
    <p:sldId id="363" r:id="rId46"/>
    <p:sldId id="1842" r:id="rId47"/>
    <p:sldId id="286" r:id="rId48"/>
    <p:sldId id="280" r:id="rId49"/>
    <p:sldId id="633" r:id="rId50"/>
    <p:sldId id="906" r:id="rId51"/>
    <p:sldId id="634" r:id="rId52"/>
    <p:sldId id="301" r:id="rId53"/>
    <p:sldId id="882" r:id="rId54"/>
    <p:sldId id="880" r:id="rId55"/>
    <p:sldId id="423" r:id="rId56"/>
    <p:sldId id="879" r:id="rId57"/>
    <p:sldId id="907" r:id="rId58"/>
    <p:sldId id="908" r:id="rId59"/>
    <p:sldId id="637" r:id="rId60"/>
    <p:sldId id="909" r:id="rId61"/>
    <p:sldId id="639" r:id="rId62"/>
    <p:sldId id="640" r:id="rId63"/>
    <p:sldId id="918" r:id="rId64"/>
    <p:sldId id="919" r:id="rId65"/>
    <p:sldId id="354" r:id="rId66"/>
    <p:sldId id="298" r:id="rId67"/>
    <p:sldId id="299" r:id="rId68"/>
    <p:sldId id="300" r:id="rId69"/>
    <p:sldId id="881" r:id="rId70"/>
    <p:sldId id="281" r:id="rId71"/>
    <p:sldId id="858" r:id="rId72"/>
    <p:sldId id="857" r:id="rId73"/>
    <p:sldId id="854" r:id="rId74"/>
    <p:sldId id="855" r:id="rId75"/>
    <p:sldId id="456" r:id="rId76"/>
    <p:sldId id="862" r:id="rId77"/>
    <p:sldId id="865" r:id="rId78"/>
    <p:sldId id="455" r:id="rId79"/>
    <p:sldId id="864" r:id="rId80"/>
    <p:sldId id="287" r:id="rId81"/>
    <p:sldId id="288" r:id="rId82"/>
    <p:sldId id="863" r:id="rId83"/>
    <p:sldId id="915" r:id="rId84"/>
    <p:sldId id="917" r:id="rId85"/>
    <p:sldId id="916" r:id="rId86"/>
    <p:sldId id="289" r:id="rId87"/>
    <p:sldId id="290" r:id="rId88"/>
    <p:sldId id="291" r:id="rId89"/>
    <p:sldId id="504" r:id="rId90"/>
    <p:sldId id="883" r:id="rId91"/>
    <p:sldId id="638" r:id="rId92"/>
    <p:sldId id="853" r:id="rId93"/>
    <p:sldId id="852" r:id="rId94"/>
    <p:sldId id="641" r:id="rId95"/>
    <p:sldId id="860" r:id="rId96"/>
    <p:sldId id="499" r:id="rId97"/>
    <p:sldId id="355" r:id="rId98"/>
    <p:sldId id="356" r:id="rId99"/>
    <p:sldId id="357" r:id="rId100"/>
    <p:sldId id="358" r:id="rId101"/>
    <p:sldId id="630" r:id="rId102"/>
    <p:sldId id="419" r:id="rId103"/>
    <p:sldId id="329" r:id="rId104"/>
    <p:sldId id="330" r:id="rId105"/>
    <p:sldId id="348" r:id="rId106"/>
    <p:sldId id="332" r:id="rId107"/>
    <p:sldId id="333" r:id="rId108"/>
    <p:sldId id="349" r:id="rId109"/>
    <p:sldId id="350" r:id="rId110"/>
    <p:sldId id="335" r:id="rId111"/>
    <p:sldId id="336" r:id="rId112"/>
    <p:sldId id="337" r:id="rId113"/>
    <p:sldId id="338" r:id="rId114"/>
    <p:sldId id="339" r:id="rId115"/>
    <p:sldId id="340" r:id="rId116"/>
    <p:sldId id="341" r:id="rId117"/>
    <p:sldId id="343" r:id="rId118"/>
    <p:sldId id="360" r:id="rId119"/>
    <p:sldId id="518" r:id="rId120"/>
    <p:sldId id="519" r:id="rId121"/>
    <p:sldId id="520" r:id="rId122"/>
    <p:sldId id="521" r:id="rId123"/>
    <p:sldId id="522" r:id="rId124"/>
    <p:sldId id="523" r:id="rId125"/>
    <p:sldId id="524" r:id="rId126"/>
    <p:sldId id="525" r:id="rId127"/>
    <p:sldId id="526" r:id="rId128"/>
    <p:sldId id="527" r:id="rId129"/>
    <p:sldId id="482" r:id="rId130"/>
    <p:sldId id="537" r:id="rId131"/>
    <p:sldId id="541" r:id="rId132"/>
    <p:sldId id="539" r:id="rId133"/>
    <p:sldId id="538" r:id="rId134"/>
    <p:sldId id="873" r:id="rId135"/>
    <p:sldId id="874" r:id="rId136"/>
    <p:sldId id="870" r:id="rId137"/>
    <p:sldId id="869" r:id="rId138"/>
    <p:sldId id="875" r:id="rId139"/>
    <p:sldId id="868" r:id="rId140"/>
    <p:sldId id="871" r:id="rId141"/>
    <p:sldId id="872" r:id="rId142"/>
    <p:sldId id="885" r:id="rId143"/>
    <p:sldId id="886" r:id="rId144"/>
    <p:sldId id="887" r:id="rId145"/>
    <p:sldId id="884" r:id="rId146"/>
    <p:sldId id="888" r:id="rId147"/>
    <p:sldId id="889" r:id="rId148"/>
    <p:sldId id="890" r:id="rId149"/>
    <p:sldId id="891" r:id="rId150"/>
    <p:sldId id="895" r:id="rId151"/>
    <p:sldId id="892" r:id="rId152"/>
    <p:sldId id="893" r:id="rId153"/>
    <p:sldId id="894" r:id="rId154"/>
    <p:sldId id="896" r:id="rId155"/>
    <p:sldId id="897" r:id="rId156"/>
    <p:sldId id="898" r:id="rId157"/>
    <p:sldId id="901" r:id="rId158"/>
    <p:sldId id="302" r:id="rId159"/>
    <p:sldId id="910" r:id="rId160"/>
    <p:sldId id="912" r:id="rId161"/>
    <p:sldId id="902" r:id="rId162"/>
    <p:sldId id="914" r:id="rId163"/>
    <p:sldId id="823" r:id="rId164"/>
    <p:sldId id="824" r:id="rId165"/>
    <p:sldId id="832" r:id="rId166"/>
    <p:sldId id="833" r:id="rId167"/>
    <p:sldId id="846" r:id="rId168"/>
    <p:sldId id="834" r:id="rId169"/>
    <p:sldId id="847" r:id="rId170"/>
    <p:sldId id="848" r:id="rId171"/>
    <p:sldId id="849" r:id="rId172"/>
    <p:sldId id="850" r:id="rId173"/>
    <p:sldId id="837" r:id="rId174"/>
    <p:sldId id="835" r:id="rId175"/>
    <p:sldId id="836" r:id="rId176"/>
    <p:sldId id="838" r:id="rId177"/>
    <p:sldId id="913" r:id="rId178"/>
    <p:sldId id="920" r:id="rId179"/>
    <p:sldId id="921" r:id="rId180"/>
    <p:sldId id="922" r:id="rId181"/>
    <p:sldId id="923" r:id="rId182"/>
    <p:sldId id="466" r:id="rId183"/>
    <p:sldId id="465" r:id="rId184"/>
    <p:sldId id="468" r:id="rId185"/>
    <p:sldId id="492" r:id="rId186"/>
    <p:sldId id="470" r:id="rId187"/>
    <p:sldId id="467" r:id="rId188"/>
    <p:sldId id="572" r:id="rId189"/>
    <p:sldId id="493" r:id="rId190"/>
    <p:sldId id="471" r:id="rId191"/>
    <p:sldId id="480" r:id="rId192"/>
    <p:sldId id="481" r:id="rId193"/>
    <p:sldId id="501" r:id="rId194"/>
    <p:sldId id="494" r:id="rId195"/>
    <p:sldId id="476" r:id="rId196"/>
    <p:sldId id="488" r:id="rId197"/>
    <p:sldId id="489" r:id="rId198"/>
    <p:sldId id="490" r:id="rId199"/>
    <p:sldId id="491" r:id="rId200"/>
    <p:sldId id="472" r:id="rId201"/>
    <p:sldId id="497" r:id="rId202"/>
    <p:sldId id="502" r:id="rId203"/>
    <p:sldId id="929" r:id="rId204"/>
    <p:sldId id="507" r:id="rId205"/>
    <p:sldId id="930" r:id="rId206"/>
    <p:sldId id="486" r:id="rId207"/>
    <p:sldId id="487" r:id="rId208"/>
    <p:sldId id="506" r:id="rId209"/>
    <p:sldId id="925" r:id="rId210"/>
    <p:sldId id="926" r:id="rId211"/>
    <p:sldId id="927" r:id="rId212"/>
    <p:sldId id="931" r:id="rId213"/>
    <p:sldId id="509" r:id="rId214"/>
    <p:sldId id="498" r:id="rId215"/>
  </p:sldIdLst>
  <p:sldSz cx="9144000" cy="6858000" type="screen4x3"/>
  <p:notesSz cx="6858000" cy="9144000"/>
  <p:defaultTextStyle>
    <a:defPPr>
      <a:defRPr lang="de-DE"/>
    </a:defPPr>
    <a:lvl1pPr algn="l" rtl="0" fontAlgn="base">
      <a:lnSpc>
        <a:spcPct val="110000"/>
      </a:lnSpc>
      <a:spcBef>
        <a:spcPct val="30000"/>
      </a:spcBef>
      <a:spcAft>
        <a:spcPct val="0"/>
      </a:spcAft>
      <a:defRPr kern="1200">
        <a:solidFill>
          <a:schemeClr val="tx1"/>
        </a:solidFill>
        <a:latin typeface="Arial" panose="020B0604020202020204" pitchFamily="34" charset="0"/>
        <a:ea typeface="+mn-ea"/>
        <a:cs typeface="+mn-cs"/>
      </a:defRPr>
    </a:lvl1pPr>
    <a:lvl2pPr marL="457200" algn="l" rtl="0" fontAlgn="base">
      <a:lnSpc>
        <a:spcPct val="110000"/>
      </a:lnSpc>
      <a:spcBef>
        <a:spcPct val="30000"/>
      </a:spcBef>
      <a:spcAft>
        <a:spcPct val="0"/>
      </a:spcAft>
      <a:defRPr kern="1200">
        <a:solidFill>
          <a:schemeClr val="tx1"/>
        </a:solidFill>
        <a:latin typeface="Arial" panose="020B0604020202020204" pitchFamily="34" charset="0"/>
        <a:ea typeface="+mn-ea"/>
        <a:cs typeface="+mn-cs"/>
      </a:defRPr>
    </a:lvl2pPr>
    <a:lvl3pPr marL="914400" algn="l" rtl="0" fontAlgn="base">
      <a:lnSpc>
        <a:spcPct val="110000"/>
      </a:lnSpc>
      <a:spcBef>
        <a:spcPct val="30000"/>
      </a:spcBef>
      <a:spcAft>
        <a:spcPct val="0"/>
      </a:spcAft>
      <a:defRPr kern="1200">
        <a:solidFill>
          <a:schemeClr val="tx1"/>
        </a:solidFill>
        <a:latin typeface="Arial" panose="020B0604020202020204" pitchFamily="34" charset="0"/>
        <a:ea typeface="+mn-ea"/>
        <a:cs typeface="+mn-cs"/>
      </a:defRPr>
    </a:lvl3pPr>
    <a:lvl4pPr marL="1371600" algn="l" rtl="0" fontAlgn="base">
      <a:lnSpc>
        <a:spcPct val="110000"/>
      </a:lnSpc>
      <a:spcBef>
        <a:spcPct val="30000"/>
      </a:spcBef>
      <a:spcAft>
        <a:spcPct val="0"/>
      </a:spcAft>
      <a:defRPr kern="1200">
        <a:solidFill>
          <a:schemeClr val="tx1"/>
        </a:solidFill>
        <a:latin typeface="Arial" panose="020B0604020202020204" pitchFamily="34" charset="0"/>
        <a:ea typeface="+mn-ea"/>
        <a:cs typeface="+mn-cs"/>
      </a:defRPr>
    </a:lvl4pPr>
    <a:lvl5pPr marL="1828800" algn="l" rtl="0" fontAlgn="base">
      <a:lnSpc>
        <a:spcPct val="110000"/>
      </a:lnSpc>
      <a:spcBef>
        <a:spcPct val="3000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99B"/>
    <a:srgbClr val="3CD0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37" autoAdjust="0"/>
    <p:restoredTop sz="84282" autoAdjust="0"/>
  </p:normalViewPr>
  <p:slideViewPr>
    <p:cSldViewPr>
      <p:cViewPr varScale="1">
        <p:scale>
          <a:sx n="95" d="100"/>
          <a:sy n="95" d="100"/>
        </p:scale>
        <p:origin x="2226" y="84"/>
      </p:cViewPr>
      <p:guideLst>
        <p:guide orient="horz" pos="2160"/>
        <p:guide pos="2880"/>
      </p:guideLst>
    </p:cSldViewPr>
  </p:slideViewPr>
  <p:outlineViewPr>
    <p:cViewPr>
      <p:scale>
        <a:sx n="33" d="100"/>
        <a:sy n="33" d="100"/>
      </p:scale>
      <p:origin x="0" y="-23222"/>
    </p:cViewPr>
  </p:outlineViewPr>
  <p:notesTextViewPr>
    <p:cViewPr>
      <p:scale>
        <a:sx n="100" d="100"/>
        <a:sy n="100" d="100"/>
      </p:scale>
      <p:origin x="0" y="0"/>
    </p:cViewPr>
  </p:notesTextViewPr>
  <p:sorterViewPr>
    <p:cViewPr varScale="1">
      <p:scale>
        <a:sx n="1" d="1"/>
        <a:sy n="1" d="1"/>
      </p:scale>
      <p:origin x="0" y="-3897"/>
    </p:cViewPr>
  </p:sorterViewPr>
  <p:notesViewPr>
    <p:cSldViewPr>
      <p:cViewPr varScale="1">
        <p:scale>
          <a:sx n="67" d="100"/>
          <a:sy n="67" d="100"/>
        </p:scale>
        <p:origin x="2266" y="48"/>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notesMaster" Target="notesMasters/notesMaster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handoutMaster" Target="handoutMasters/handoutMaster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presProps" Target="presProps.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viewProps" Target="viewProps.xml"/><Relationship Id="rId3" Type="http://schemas.openxmlformats.org/officeDocument/2006/relationships/slide" Target="slides/slide2.xml"/><Relationship Id="rId214" Type="http://schemas.openxmlformats.org/officeDocument/2006/relationships/slide" Target="slides/slide213.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tableStyles" Target="tableStyle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155F513-A561-4D4D-AC0F-C31697E36673}" type="datetimeFigureOut">
              <a:rPr lang="de-DE" smtClean="0"/>
              <a:t>20.11.2023</a:t>
            </a:fld>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AB67262-3383-4D67-BBA7-EAC4FA87120B}" type="slidenum">
              <a:rPr lang="de-DE" smtClean="0"/>
              <a:t>‹Nr.›</a:t>
            </a:fld>
            <a:endParaRPr lang="de-DE"/>
          </a:p>
        </p:txBody>
      </p:sp>
      <p:sp>
        <p:nvSpPr>
          <p:cNvPr id="7" name="Rectangle 5"/>
          <p:cNvSpPr>
            <a:spLocks noGrp="1" noChangeArrowheads="1"/>
          </p:cNvSpPr>
          <p:nvPr>
            <p:ph type="ftr" sz="quarter" idx="2"/>
          </p:nvPr>
        </p:nvSpPr>
        <p:spPr bwMode="auto">
          <a:xfrm>
            <a:off x="620688" y="8680987"/>
            <a:ext cx="2873896" cy="31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100000"/>
              </a:lnSpc>
              <a:spcBef>
                <a:spcPct val="0"/>
              </a:spcBef>
              <a:defRPr sz="900"/>
            </a:lvl1pPr>
          </a:lstStyle>
          <a:p>
            <a:r>
              <a:rPr lang="de-DE" altLang="de-DE" dirty="0"/>
              <a:t>Dr. med. Carsten Hafer</a:t>
            </a:r>
          </a:p>
          <a:p>
            <a:r>
              <a:rPr lang="de-DE" altLang="de-DE" dirty="0"/>
              <a:t>Medizinische Klinik V, Städt. Klinik Braunschweig</a:t>
            </a:r>
          </a:p>
        </p:txBody>
      </p:sp>
    </p:spTree>
    <p:extLst>
      <p:ext uri="{BB962C8B-B14F-4D97-AF65-F5344CB8AC3E}">
        <p14:creationId xmlns:p14="http://schemas.microsoft.com/office/powerpoint/2010/main" val="34809466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nSpc>
                <a:spcPct val="100000"/>
              </a:lnSpc>
              <a:spcBef>
                <a:spcPct val="0"/>
              </a:spcBef>
              <a:defRPr sz="1200">
                <a:latin typeface="Times New Roman" panose="02020603050405020304" pitchFamily="18" charset="0"/>
              </a:defRPr>
            </a:lvl1pPr>
          </a:lstStyle>
          <a:p>
            <a:endParaRPr lang="de-DE" altLang="de-DE"/>
          </a:p>
        </p:txBody>
      </p:sp>
      <p:sp>
        <p:nvSpPr>
          <p:cNvPr id="5123"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lnSpc>
                <a:spcPct val="100000"/>
              </a:lnSpc>
              <a:spcBef>
                <a:spcPct val="0"/>
              </a:spcBef>
              <a:defRPr sz="1200">
                <a:latin typeface="Times New Roman" panose="02020603050405020304" pitchFamily="18" charset="0"/>
              </a:defRPr>
            </a:lvl1pPr>
          </a:lstStyle>
          <a:p>
            <a:endParaRPr lang="de-DE" altLang="de-DE"/>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a:t>Klicken Sie, um die Formate des Vorlagentextes zu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lnSpc>
                <a:spcPct val="100000"/>
              </a:lnSpc>
              <a:spcBef>
                <a:spcPct val="0"/>
              </a:spcBef>
              <a:defRPr sz="1200">
                <a:latin typeface="Times New Roman" panose="02020603050405020304" pitchFamily="18" charset="0"/>
              </a:defRPr>
            </a:lvl1pPr>
          </a:lstStyle>
          <a:p>
            <a:fld id="{AA55AA2F-4E93-4509-85C8-CCA704B7FAFC}" type="slidenum">
              <a:rPr lang="de-DE" altLang="de-DE"/>
              <a:pPr/>
              <a:t>‹Nr.›</a:t>
            </a:fld>
            <a:endParaRPr lang="de-DE" altLang="de-DE"/>
          </a:p>
        </p:txBody>
      </p:sp>
      <p:sp>
        <p:nvSpPr>
          <p:cNvPr id="8" name="Rectangle 5"/>
          <p:cNvSpPr>
            <a:spLocks noGrp="1" noChangeArrowheads="1"/>
          </p:cNvSpPr>
          <p:nvPr>
            <p:ph type="ftr" sz="quarter" idx="4"/>
          </p:nvPr>
        </p:nvSpPr>
        <p:spPr bwMode="auto">
          <a:xfrm>
            <a:off x="476672" y="8686800"/>
            <a:ext cx="2873896" cy="31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100000"/>
              </a:lnSpc>
              <a:spcBef>
                <a:spcPct val="0"/>
              </a:spcBef>
              <a:defRPr sz="900"/>
            </a:lvl1pPr>
          </a:lstStyle>
          <a:p>
            <a:r>
              <a:rPr lang="de-DE" altLang="de-DE" dirty="0"/>
              <a:t>Dr. med. Carsten Hafer</a:t>
            </a:r>
          </a:p>
          <a:p>
            <a:r>
              <a:rPr lang="de-DE" altLang="de-DE" dirty="0"/>
              <a:t>Medizinische Klinik V, Städt. Klinik Braunschweig</a:t>
            </a:r>
          </a:p>
        </p:txBody>
      </p:sp>
    </p:spTree>
    <p:extLst>
      <p:ext uri="{BB962C8B-B14F-4D97-AF65-F5344CB8AC3E}">
        <p14:creationId xmlns:p14="http://schemas.microsoft.com/office/powerpoint/2010/main" val="370889632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3" Type="http://schemas.openxmlformats.org/officeDocument/2006/relationships/hyperlink" Target="https://expertconsult.inkling.com/read/kamel-fluid-electrolyte-acid-base-physiology-5e/chapter-14/hypokalemia" TargetMode="External"/><Relationship Id="rId2" Type="http://schemas.openxmlformats.org/officeDocument/2006/relationships/slide" Target="../slides/slide209.xml"/><Relationship Id="rId1" Type="http://schemas.openxmlformats.org/officeDocument/2006/relationships/notesMaster" Target="../notesMasters/notesMaster1.xml"/><Relationship Id="rId4" Type="http://schemas.openxmlformats.org/officeDocument/2006/relationships/hyperlink" Target="https://expertconsult.inkling.com/read/kamel-fluid-electrolyte-acid-base-physiology-5e/chapter-7/figure-7-2" TargetMode="External"/></Relationships>
</file>

<file path=ppt/notesSlides/_rels/notesSlide149.xml.rels><?xml version="1.0" encoding="UTF-8" standalone="yes"?>
<Relationships xmlns="http://schemas.openxmlformats.org/package/2006/relationships"><Relationship Id="rId3" Type="http://schemas.openxmlformats.org/officeDocument/2006/relationships/hyperlink" Target="https://expertconsult.inkling.com/read/kamel-fluid-electrolyte-acid-base-physiology-5e/chapter-14/hypokalemia" TargetMode="External"/><Relationship Id="rId2" Type="http://schemas.openxmlformats.org/officeDocument/2006/relationships/slide" Target="../slides/slide210.xml"/><Relationship Id="rId1" Type="http://schemas.openxmlformats.org/officeDocument/2006/relationships/notesMaster" Target="../notesMasters/notesMaster1.xml"/><Relationship Id="rId4" Type="http://schemas.openxmlformats.org/officeDocument/2006/relationships/hyperlink" Target="https://expertconsult.inkling.com/read/kamel-fluid-electrolyte-acid-base-physiology-5e/chapter-7/figure-7-2"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1</a:t>
            </a:fld>
            <a:endParaRPr lang="de-DE" altLang="de-DE"/>
          </a:p>
        </p:txBody>
      </p:sp>
    </p:spTree>
    <p:extLst>
      <p:ext uri="{BB962C8B-B14F-4D97-AF65-F5344CB8AC3E}">
        <p14:creationId xmlns:p14="http://schemas.microsoft.com/office/powerpoint/2010/main" val="39429499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10</a:t>
            </a:fld>
            <a:endParaRPr lang="de-DE" altLang="de-DE"/>
          </a:p>
        </p:txBody>
      </p:sp>
    </p:spTree>
    <p:extLst>
      <p:ext uri="{BB962C8B-B14F-4D97-AF65-F5344CB8AC3E}">
        <p14:creationId xmlns:p14="http://schemas.microsoft.com/office/powerpoint/2010/main" val="30382012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Folienbildplatzhalter 1">
            <a:extLst>
              <a:ext uri="{FF2B5EF4-FFF2-40B4-BE49-F238E27FC236}">
                <a16:creationId xmlns:a16="http://schemas.microsoft.com/office/drawing/2014/main" id="{57742D87-AE69-487F-939D-35924EA0E1DC}"/>
              </a:ext>
            </a:extLst>
          </p:cNvPr>
          <p:cNvSpPr>
            <a:spLocks noGrp="1" noRot="1" noChangeAspect="1" noTextEdit="1"/>
          </p:cNvSpPr>
          <p:nvPr>
            <p:ph type="sldImg"/>
          </p:nvPr>
        </p:nvSpPr>
        <p:spPr>
          <a:ln/>
        </p:spPr>
      </p:sp>
      <p:sp>
        <p:nvSpPr>
          <p:cNvPr id="88067" name="Notizenplatzhalter 2">
            <a:extLst>
              <a:ext uri="{FF2B5EF4-FFF2-40B4-BE49-F238E27FC236}">
                <a16:creationId xmlns:a16="http://schemas.microsoft.com/office/drawing/2014/main" id="{A4D4C44A-0076-4EE5-8600-2B726732161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Arial" panose="020B0604020202020204" pitchFamily="34" charset="0"/>
            </a:endParaRPr>
          </a:p>
        </p:txBody>
      </p:sp>
      <p:sp>
        <p:nvSpPr>
          <p:cNvPr id="88068" name="Foliennummernplatzhalter 3">
            <a:extLst>
              <a:ext uri="{FF2B5EF4-FFF2-40B4-BE49-F238E27FC236}">
                <a16:creationId xmlns:a16="http://schemas.microsoft.com/office/drawing/2014/main" id="{63BC1B76-DD26-4F13-AD66-11E084B59AF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DCD9F19-1DFB-4494-80F6-7ECBBBC07CA6}" type="slidenum">
              <a:rPr lang="de-DE" altLang="de-DE" smtClean="0"/>
              <a:pPr/>
              <a:t>130</a:t>
            </a:fld>
            <a:endParaRPr lang="de-DE" altLang="de-DE"/>
          </a:p>
        </p:txBody>
      </p:sp>
    </p:spTree>
    <p:extLst>
      <p:ext uri="{BB962C8B-B14F-4D97-AF65-F5344CB8AC3E}">
        <p14:creationId xmlns:p14="http://schemas.microsoft.com/office/powerpoint/2010/main" val="296966936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Folienbildplatzhalter 1">
            <a:extLst>
              <a:ext uri="{FF2B5EF4-FFF2-40B4-BE49-F238E27FC236}">
                <a16:creationId xmlns:a16="http://schemas.microsoft.com/office/drawing/2014/main" id="{6272395C-6948-4E87-81D3-AF003B37610C}"/>
              </a:ext>
            </a:extLst>
          </p:cNvPr>
          <p:cNvSpPr>
            <a:spLocks noGrp="1" noRot="1" noChangeAspect="1" noTextEdit="1"/>
          </p:cNvSpPr>
          <p:nvPr>
            <p:ph type="sldImg"/>
          </p:nvPr>
        </p:nvSpPr>
        <p:spPr>
          <a:ln/>
        </p:spPr>
      </p:sp>
      <p:sp>
        <p:nvSpPr>
          <p:cNvPr id="91139" name="Notizenplatzhalter 2">
            <a:extLst>
              <a:ext uri="{FF2B5EF4-FFF2-40B4-BE49-F238E27FC236}">
                <a16:creationId xmlns:a16="http://schemas.microsoft.com/office/drawing/2014/main" id="{AD0D5A6C-5D6E-4502-943A-27B6C9A3044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Arial" panose="020B0604020202020204" pitchFamily="34" charset="0"/>
            </a:endParaRPr>
          </a:p>
        </p:txBody>
      </p:sp>
      <p:sp>
        <p:nvSpPr>
          <p:cNvPr id="91140" name="Foliennummernplatzhalter 3">
            <a:extLst>
              <a:ext uri="{FF2B5EF4-FFF2-40B4-BE49-F238E27FC236}">
                <a16:creationId xmlns:a16="http://schemas.microsoft.com/office/drawing/2014/main" id="{63476240-05F6-4593-A313-D4250E64337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4E25B44-D644-4C8D-92AC-305A32A44459}" type="slidenum">
              <a:rPr lang="de-DE" altLang="de-DE" smtClean="0"/>
              <a:pPr/>
              <a:t>132</a:t>
            </a:fld>
            <a:endParaRPr lang="de-DE" altLang="de-DE"/>
          </a:p>
        </p:txBody>
      </p:sp>
    </p:spTree>
    <p:extLst>
      <p:ext uri="{BB962C8B-B14F-4D97-AF65-F5344CB8AC3E}">
        <p14:creationId xmlns:p14="http://schemas.microsoft.com/office/powerpoint/2010/main" val="239663784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u="none" strike="noStrike" kern="1200" baseline="0" dirty="0">
                <a:solidFill>
                  <a:schemeClr val="tx1"/>
                </a:solidFill>
                <a:latin typeface="Times New Roman" panose="02020603050405020304" pitchFamily="18" charset="0"/>
                <a:ea typeface="+mn-ea"/>
                <a:cs typeface="+mn-cs"/>
              </a:rPr>
              <a:t>55-year-old, stable cirrhotic patient (Child-Pugh B); </a:t>
            </a:r>
          </a:p>
          <a:p>
            <a:r>
              <a:rPr lang="de-DE" sz="1200" b="0" i="0" u="none" strike="noStrike" kern="1200" baseline="0" dirty="0">
                <a:solidFill>
                  <a:schemeClr val="tx1"/>
                </a:solidFill>
                <a:latin typeface="Times New Roman" panose="02020603050405020304" pitchFamily="18" charset="0"/>
                <a:ea typeface="+mn-ea"/>
                <a:cs typeface="+mn-cs"/>
              </a:rPr>
              <a:t>Acid-base </a:t>
            </a:r>
            <a:r>
              <a:rPr lang="de-DE" sz="1200" b="0" i="0" u="none" strike="noStrike" kern="1200" baseline="0" dirty="0" err="1">
                <a:solidFill>
                  <a:schemeClr val="tx1"/>
                </a:solidFill>
                <a:latin typeface="Times New Roman" panose="02020603050405020304" pitchFamily="18" charset="0"/>
                <a:ea typeface="+mn-ea"/>
                <a:cs typeface="+mn-cs"/>
              </a:rPr>
              <a:t>status</a:t>
            </a:r>
            <a:r>
              <a:rPr lang="de-DE" sz="1200" b="0" i="0" u="none" strike="noStrike" kern="1200" baseline="0" dirty="0">
                <a:solidFill>
                  <a:schemeClr val="tx1"/>
                </a:solidFill>
                <a:latin typeface="Times New Roman" panose="02020603050405020304" pitchFamily="18" charset="0"/>
                <a:ea typeface="+mn-ea"/>
                <a:cs typeface="+mn-cs"/>
              </a:rPr>
              <a:t>:</a:t>
            </a:r>
          </a:p>
          <a:p>
            <a:r>
              <a:rPr lang="de-DE" sz="1200" b="0" i="0" u="none" strike="noStrike" kern="1200" baseline="0" dirty="0">
                <a:solidFill>
                  <a:schemeClr val="tx1"/>
                </a:solidFill>
                <a:latin typeface="Times New Roman" panose="02020603050405020304" pitchFamily="18" charset="0"/>
                <a:ea typeface="+mn-ea"/>
                <a:cs typeface="+mn-cs"/>
              </a:rPr>
              <a:t>pH 7.45; PaO2 55; PaCO2 31; HCO3 21.2; BE -2</a:t>
            </a:r>
          </a:p>
          <a:p>
            <a:r>
              <a:rPr lang="de-DE" sz="1200" b="0" i="0" u="none" strike="noStrike" kern="1200" baseline="0" dirty="0">
                <a:solidFill>
                  <a:schemeClr val="tx1"/>
                </a:solidFill>
                <a:latin typeface="Times New Roman" panose="02020603050405020304" pitchFamily="18" charset="0"/>
                <a:ea typeface="+mn-ea"/>
                <a:cs typeface="+mn-cs"/>
              </a:rPr>
              <a:t>Lab:</a:t>
            </a:r>
          </a:p>
          <a:p>
            <a:r>
              <a:rPr lang="pl-PL" sz="1200" b="0" i="0" u="none" strike="noStrike" kern="1200" baseline="0" dirty="0">
                <a:solidFill>
                  <a:schemeClr val="tx1"/>
                </a:solidFill>
                <a:latin typeface="Times New Roman" panose="02020603050405020304" pitchFamily="18" charset="0"/>
                <a:ea typeface="+mn-ea"/>
                <a:cs typeface="+mn-cs"/>
              </a:rPr>
              <a:t>Na 134; K 3.9; Cl 98; Ca 1.22; Mg 0.8; Pi 1.0;</a:t>
            </a:r>
            <a:r>
              <a:rPr lang="de-DE" sz="1200" b="0" i="0" u="none" strike="noStrike" kern="1200" baseline="0" dirty="0">
                <a:solidFill>
                  <a:schemeClr val="tx1"/>
                </a:solidFill>
                <a:latin typeface="Times New Roman" panose="02020603050405020304" pitchFamily="18" charset="0"/>
                <a:ea typeface="+mn-ea"/>
                <a:cs typeface="+mn-cs"/>
              </a:rPr>
              <a:t> Alb 30.0; </a:t>
            </a:r>
            <a:r>
              <a:rPr lang="de-DE" sz="1200" b="0" i="0" u="none" strike="noStrike" kern="1200" baseline="0" dirty="0" err="1">
                <a:solidFill>
                  <a:schemeClr val="tx1"/>
                </a:solidFill>
                <a:latin typeface="Times New Roman" panose="02020603050405020304" pitchFamily="18" charset="0"/>
                <a:ea typeface="+mn-ea"/>
                <a:cs typeface="+mn-cs"/>
              </a:rPr>
              <a:t>Crea</a:t>
            </a:r>
            <a:r>
              <a:rPr lang="de-DE" sz="1200" b="0" i="0" u="none" strike="noStrike" kern="1200" baseline="0" dirty="0">
                <a:solidFill>
                  <a:schemeClr val="tx1"/>
                </a:solidFill>
                <a:latin typeface="Times New Roman" panose="02020603050405020304" pitchFamily="18" charset="0"/>
                <a:ea typeface="+mn-ea"/>
                <a:cs typeface="+mn-cs"/>
              </a:rPr>
              <a:t> 0.8; Lactate 1.3</a:t>
            </a:r>
          </a:p>
          <a:p>
            <a:r>
              <a:rPr lang="de-DE" sz="1200" b="0" i="0" u="none" strike="noStrike" kern="1200" baseline="0" dirty="0">
                <a:solidFill>
                  <a:schemeClr val="tx1"/>
                </a:solidFill>
                <a:latin typeface="Times New Roman" panose="02020603050405020304" pitchFamily="18" charset="0"/>
                <a:ea typeface="+mn-ea"/>
                <a:cs typeface="+mn-cs"/>
              </a:rPr>
              <a:t>BE </a:t>
            </a:r>
            <a:r>
              <a:rPr lang="de-DE" sz="1200" b="0" i="0" u="none" strike="noStrike" kern="1200" baseline="0" dirty="0" err="1">
                <a:solidFill>
                  <a:schemeClr val="tx1"/>
                </a:solidFill>
                <a:latin typeface="Times New Roman" panose="02020603050405020304" pitchFamily="18" charset="0"/>
                <a:ea typeface="+mn-ea"/>
                <a:cs typeface="+mn-cs"/>
              </a:rPr>
              <a:t>subsets</a:t>
            </a:r>
            <a:r>
              <a:rPr lang="de-DE" sz="1200" b="0" i="0" u="none" strike="noStrike" kern="1200" baseline="0" dirty="0">
                <a:solidFill>
                  <a:schemeClr val="tx1"/>
                </a:solidFill>
                <a:latin typeface="Times New Roman" panose="02020603050405020304" pitchFamily="18" charset="0"/>
                <a:ea typeface="+mn-ea"/>
                <a:cs typeface="+mn-cs"/>
              </a:rPr>
              <a:t>:</a:t>
            </a:r>
          </a:p>
          <a:p>
            <a:r>
              <a:rPr lang="de-DE" sz="1200" b="0" i="0" u="none" strike="noStrike" kern="1200" baseline="0" dirty="0" err="1">
                <a:solidFill>
                  <a:schemeClr val="tx1"/>
                </a:solidFill>
                <a:latin typeface="Times New Roman" panose="02020603050405020304" pitchFamily="18" charset="0"/>
                <a:ea typeface="+mn-ea"/>
                <a:cs typeface="+mn-cs"/>
              </a:rPr>
              <a:t>BEAlb</a:t>
            </a:r>
            <a:r>
              <a:rPr lang="de-DE" sz="1200" b="0" i="0" u="none" strike="noStrike" kern="1200" baseline="0" dirty="0">
                <a:solidFill>
                  <a:schemeClr val="tx1"/>
                </a:solidFill>
                <a:latin typeface="Times New Roman" panose="02020603050405020304" pitchFamily="18" charset="0"/>
                <a:ea typeface="+mn-ea"/>
                <a:cs typeface="+mn-cs"/>
              </a:rPr>
              <a:t> 4; </a:t>
            </a:r>
            <a:r>
              <a:rPr lang="de-DE" sz="1200" b="0" i="0" u="none" strike="noStrike" kern="1200" baseline="0" dirty="0" err="1">
                <a:solidFill>
                  <a:schemeClr val="tx1"/>
                </a:solidFill>
                <a:latin typeface="Times New Roman" panose="02020603050405020304" pitchFamily="18" charset="0"/>
                <a:ea typeface="+mn-ea"/>
                <a:cs typeface="+mn-cs"/>
              </a:rPr>
              <a:t>BENa</a:t>
            </a:r>
            <a:r>
              <a:rPr lang="de-DE" sz="1200" b="0" i="0" u="none" strike="noStrike" kern="1200" baseline="0" dirty="0">
                <a:solidFill>
                  <a:schemeClr val="tx1"/>
                </a:solidFill>
                <a:latin typeface="Times New Roman" panose="02020603050405020304" pitchFamily="18" charset="0"/>
                <a:ea typeface="+mn-ea"/>
                <a:cs typeface="+mn-cs"/>
              </a:rPr>
              <a:t> -3; </a:t>
            </a:r>
            <a:r>
              <a:rPr lang="de-DE" sz="1200" b="0" i="0" u="none" strike="noStrike" kern="1200" baseline="0" dirty="0" err="1">
                <a:solidFill>
                  <a:schemeClr val="tx1"/>
                </a:solidFill>
                <a:latin typeface="Times New Roman" panose="02020603050405020304" pitchFamily="18" charset="0"/>
                <a:ea typeface="+mn-ea"/>
                <a:cs typeface="+mn-cs"/>
              </a:rPr>
              <a:t>BECl</a:t>
            </a:r>
            <a:r>
              <a:rPr lang="de-DE" sz="1200" b="0" i="0" u="none" strike="noStrike" kern="1200" baseline="0" dirty="0">
                <a:solidFill>
                  <a:schemeClr val="tx1"/>
                </a:solidFill>
                <a:latin typeface="Times New Roman" panose="02020603050405020304" pitchFamily="18" charset="0"/>
                <a:ea typeface="+mn-ea"/>
                <a:cs typeface="+mn-cs"/>
              </a:rPr>
              <a:t> -2; BEUMA -1; </a:t>
            </a:r>
            <a:r>
              <a:rPr lang="de-DE" sz="1200" b="0" i="0" u="none" strike="noStrike" kern="1200" baseline="0" dirty="0" err="1">
                <a:solidFill>
                  <a:schemeClr val="tx1"/>
                </a:solidFill>
                <a:latin typeface="Times New Roman" panose="02020603050405020304" pitchFamily="18" charset="0"/>
                <a:ea typeface="+mn-ea"/>
                <a:cs typeface="+mn-cs"/>
              </a:rPr>
              <a:t>BELactate</a:t>
            </a:r>
            <a:r>
              <a:rPr lang="de-DE" sz="1200" b="0" i="0" u="none" strike="noStrike" kern="1200" baseline="0" dirty="0">
                <a:solidFill>
                  <a:schemeClr val="tx1"/>
                </a:solidFill>
                <a:latin typeface="Times New Roman" panose="02020603050405020304" pitchFamily="18" charset="0"/>
                <a:ea typeface="+mn-ea"/>
                <a:cs typeface="+mn-cs"/>
              </a:rPr>
              <a:t> 0</a:t>
            </a:r>
          </a:p>
          <a:p>
            <a:endParaRPr lang="en-US" sz="1200" b="0" i="0" u="none" strike="noStrike" kern="1200" baseline="0" dirty="0">
              <a:solidFill>
                <a:schemeClr val="tx1"/>
              </a:solidFill>
              <a:latin typeface="Times New Roman" panose="02020603050405020304" pitchFamily="18" charset="0"/>
              <a:ea typeface="+mn-ea"/>
              <a:cs typeface="+mn-cs"/>
            </a:endParaRPr>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134</a:t>
            </a:fld>
            <a:endParaRPr lang="de-DE" altLang="de-DE"/>
          </a:p>
        </p:txBody>
      </p:sp>
    </p:spTree>
    <p:extLst>
      <p:ext uri="{BB962C8B-B14F-4D97-AF65-F5344CB8AC3E}">
        <p14:creationId xmlns:p14="http://schemas.microsoft.com/office/powerpoint/2010/main" val="400150409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135</a:t>
            </a:fld>
            <a:endParaRPr lang="de-DE" altLang="de-DE"/>
          </a:p>
        </p:txBody>
      </p:sp>
    </p:spTree>
    <p:extLst>
      <p:ext uri="{BB962C8B-B14F-4D97-AF65-F5344CB8AC3E}">
        <p14:creationId xmlns:p14="http://schemas.microsoft.com/office/powerpoint/2010/main" val="69109568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u="none" strike="noStrike" kern="1200" baseline="0" dirty="0">
                <a:solidFill>
                  <a:schemeClr val="tx1"/>
                </a:solidFill>
                <a:latin typeface="Times New Roman" panose="02020603050405020304" pitchFamily="18" charset="0"/>
                <a:ea typeface="+mn-ea"/>
                <a:cs typeface="+mn-cs"/>
              </a:rPr>
              <a:t>Mechanisms of hyperventilation and respiratory alkalosis in liver disease</a:t>
            </a:r>
            <a:endParaRPr lang="de-DE" dirty="0"/>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136</a:t>
            </a:fld>
            <a:endParaRPr lang="de-DE" altLang="de-DE"/>
          </a:p>
        </p:txBody>
      </p:sp>
    </p:spTree>
    <p:extLst>
      <p:ext uri="{BB962C8B-B14F-4D97-AF65-F5344CB8AC3E}">
        <p14:creationId xmlns:p14="http://schemas.microsoft.com/office/powerpoint/2010/main" val="402243663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u="none" strike="noStrike" kern="1200" baseline="0" dirty="0">
                <a:solidFill>
                  <a:schemeClr val="tx1"/>
                </a:solidFill>
                <a:latin typeface="Times New Roman" panose="02020603050405020304" pitchFamily="18" charset="0"/>
                <a:ea typeface="+mn-ea"/>
                <a:cs typeface="+mn-cs"/>
              </a:rPr>
              <a:t>Summary of the physiological role of the healthy liver in maintaining acid-base</a:t>
            </a:r>
            <a:endParaRPr lang="de-DE" dirty="0"/>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137</a:t>
            </a:fld>
            <a:endParaRPr lang="de-DE" altLang="de-DE"/>
          </a:p>
        </p:txBody>
      </p:sp>
    </p:spTree>
    <p:extLst>
      <p:ext uri="{BB962C8B-B14F-4D97-AF65-F5344CB8AC3E}">
        <p14:creationId xmlns:p14="http://schemas.microsoft.com/office/powerpoint/2010/main" val="73235229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138</a:t>
            </a:fld>
            <a:endParaRPr lang="de-DE" altLang="de-DE"/>
          </a:p>
        </p:txBody>
      </p:sp>
    </p:spTree>
    <p:extLst>
      <p:ext uri="{BB962C8B-B14F-4D97-AF65-F5344CB8AC3E}">
        <p14:creationId xmlns:p14="http://schemas.microsoft.com/office/powerpoint/2010/main" val="247205947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u="none" strike="noStrike" kern="1200" baseline="0" dirty="0">
                <a:solidFill>
                  <a:schemeClr val="tx1"/>
                </a:solidFill>
                <a:latin typeface="Times New Roman" panose="02020603050405020304" pitchFamily="18" charset="0"/>
                <a:ea typeface="+mn-ea"/>
                <a:cs typeface="+mn-cs"/>
              </a:rPr>
              <a:t>Association of bicarbonate (</a:t>
            </a:r>
            <a:r>
              <a:rPr lang="en-US" sz="1200" b="1" i="0" u="none" strike="noStrike" kern="1200" baseline="0" dirty="0">
                <a:solidFill>
                  <a:schemeClr val="tx1"/>
                </a:solidFill>
                <a:latin typeface="Times New Roman" panose="02020603050405020304" pitchFamily="18" charset="0"/>
                <a:ea typeface="+mn-ea"/>
                <a:cs typeface="+mn-cs"/>
              </a:rPr>
              <a:t>a</a:t>
            </a:r>
            <a:r>
              <a:rPr lang="en-US" sz="1200" b="0" i="0" u="none" strike="noStrike" kern="1200" baseline="0" dirty="0">
                <a:solidFill>
                  <a:schemeClr val="tx1"/>
                </a:solidFill>
                <a:latin typeface="Times New Roman" panose="02020603050405020304" pitchFamily="18" charset="0"/>
                <a:ea typeface="+mn-ea"/>
                <a:cs typeface="+mn-cs"/>
              </a:rPr>
              <a:t>) and pH (</a:t>
            </a:r>
            <a:r>
              <a:rPr lang="en-US" sz="1200" b="1" i="0" u="none" strike="noStrike" kern="1200" baseline="0" dirty="0">
                <a:solidFill>
                  <a:schemeClr val="tx1"/>
                </a:solidFill>
                <a:latin typeface="Times New Roman" panose="02020603050405020304" pitchFamily="18" charset="0"/>
                <a:ea typeface="+mn-ea"/>
                <a:cs typeface="+mn-cs"/>
              </a:rPr>
              <a:t>b</a:t>
            </a:r>
            <a:r>
              <a:rPr lang="en-US" sz="1200" b="0" i="0" u="none" strike="noStrike" kern="1200" baseline="0" dirty="0">
                <a:solidFill>
                  <a:schemeClr val="tx1"/>
                </a:solidFill>
                <a:latin typeface="Times New Roman" panose="02020603050405020304" pitchFamily="18" charset="0"/>
                <a:ea typeface="+mn-ea"/>
                <a:cs typeface="+mn-cs"/>
              </a:rPr>
              <a:t>) with 28-day mortality in critically ill patients with liver cirrhosis. </a:t>
            </a:r>
          </a:p>
          <a:p>
            <a:r>
              <a:rPr lang="en-US" sz="1200" b="0" i="0" u="none" strike="noStrike" kern="1200" baseline="0" dirty="0">
                <a:solidFill>
                  <a:schemeClr val="tx1"/>
                </a:solidFill>
                <a:latin typeface="Times New Roman" panose="02020603050405020304" pitchFamily="18" charset="0"/>
                <a:ea typeface="+mn-ea"/>
                <a:cs typeface="+mn-cs"/>
              </a:rPr>
              <a:t>Black dots: observed 28-day mortality rate; gray area: 95% confidence interval. *</a:t>
            </a:r>
            <a:r>
              <a:rPr lang="en-US" sz="1200" b="0" i="1" u="none" strike="noStrike" kern="1200" baseline="0" dirty="0">
                <a:solidFill>
                  <a:schemeClr val="tx1"/>
                </a:solidFill>
                <a:latin typeface="Times New Roman" panose="02020603050405020304" pitchFamily="18" charset="0"/>
                <a:ea typeface="+mn-ea"/>
                <a:cs typeface="+mn-cs"/>
              </a:rPr>
              <a:t>p </a:t>
            </a:r>
            <a:r>
              <a:rPr lang="en-US" sz="1200" b="0" i="0" u="none" strike="noStrike" kern="1200" baseline="0" dirty="0">
                <a:solidFill>
                  <a:schemeClr val="tx1"/>
                </a:solidFill>
                <a:latin typeface="Times New Roman" panose="02020603050405020304" pitchFamily="18" charset="0"/>
                <a:ea typeface="+mn-ea"/>
                <a:cs typeface="+mn-cs"/>
              </a:rPr>
              <a:t>values calculated by Chi-square test</a:t>
            </a:r>
            <a:endParaRPr lang="de-DE" dirty="0"/>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139</a:t>
            </a:fld>
            <a:endParaRPr lang="de-DE" altLang="de-DE"/>
          </a:p>
        </p:txBody>
      </p:sp>
    </p:spTree>
    <p:extLst>
      <p:ext uri="{BB962C8B-B14F-4D97-AF65-F5344CB8AC3E}">
        <p14:creationId xmlns:p14="http://schemas.microsoft.com/office/powerpoint/2010/main" val="17123785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u="none" strike="noStrike" kern="1200" baseline="0" dirty="0">
                <a:solidFill>
                  <a:schemeClr val="tx1"/>
                </a:solidFill>
                <a:latin typeface="Times New Roman" panose="02020603050405020304" pitchFamily="18" charset="0"/>
                <a:ea typeface="+mn-ea"/>
                <a:cs typeface="+mn-cs"/>
              </a:rPr>
              <a:t>Reasons for </a:t>
            </a:r>
            <a:r>
              <a:rPr lang="en-US" sz="1200" b="0" i="0" u="none" strike="noStrike" kern="1200" baseline="0" dirty="0" err="1">
                <a:solidFill>
                  <a:schemeClr val="tx1"/>
                </a:solidFill>
                <a:latin typeface="Times New Roman" panose="02020603050405020304" pitchFamily="18" charset="0"/>
                <a:ea typeface="+mn-ea"/>
                <a:cs typeface="+mn-cs"/>
              </a:rPr>
              <a:t>hyperchloraemic</a:t>
            </a:r>
            <a:r>
              <a:rPr lang="en-US" sz="1200" b="0" i="0" u="none" strike="noStrike" kern="1200" baseline="0" dirty="0">
                <a:solidFill>
                  <a:schemeClr val="tx1"/>
                </a:solidFill>
                <a:latin typeface="Times New Roman" panose="02020603050405020304" pitchFamily="18" charset="0"/>
                <a:ea typeface="+mn-ea"/>
                <a:cs typeface="+mn-cs"/>
              </a:rPr>
              <a:t> metabolic acidosis in patients with chronic liver disease</a:t>
            </a:r>
            <a:endParaRPr lang="de-DE" dirty="0"/>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140</a:t>
            </a:fld>
            <a:endParaRPr lang="de-DE" altLang="de-DE"/>
          </a:p>
        </p:txBody>
      </p:sp>
    </p:spTree>
    <p:extLst>
      <p:ext uri="{BB962C8B-B14F-4D97-AF65-F5344CB8AC3E}">
        <p14:creationId xmlns:p14="http://schemas.microsoft.com/office/powerpoint/2010/main" val="320489050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u="none" strike="noStrike" kern="1200" baseline="0" dirty="0">
                <a:solidFill>
                  <a:schemeClr val="tx1"/>
                </a:solidFill>
                <a:latin typeface="Times New Roman" panose="02020603050405020304" pitchFamily="18" charset="0"/>
                <a:ea typeface="+mn-ea"/>
                <a:cs typeface="+mn-cs"/>
              </a:rPr>
              <a:t>Complications in critically-ill cirrhotic patients with acidosis and comparison of adaptive mechanisms to acidosis in cirrhotic and liver-healthy subjects.</a:t>
            </a:r>
          </a:p>
          <a:p>
            <a:endParaRPr lang="de-DE" dirty="0"/>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141</a:t>
            </a:fld>
            <a:endParaRPr lang="de-DE" altLang="de-DE"/>
          </a:p>
        </p:txBody>
      </p:sp>
    </p:spTree>
    <p:extLst>
      <p:ext uri="{BB962C8B-B14F-4D97-AF65-F5344CB8AC3E}">
        <p14:creationId xmlns:p14="http://schemas.microsoft.com/office/powerpoint/2010/main" val="36953302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11</a:t>
            </a:fld>
            <a:endParaRPr lang="de-DE" altLang="de-DE"/>
          </a:p>
        </p:txBody>
      </p:sp>
    </p:spTree>
    <p:extLst>
      <p:ext uri="{BB962C8B-B14F-4D97-AF65-F5344CB8AC3E}">
        <p14:creationId xmlns:p14="http://schemas.microsoft.com/office/powerpoint/2010/main" val="119453404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u="none" strike="noStrike" kern="1200" baseline="0" dirty="0">
                <a:solidFill>
                  <a:schemeClr val="tx1"/>
                </a:solidFill>
                <a:latin typeface="Times New Roman" panose="02020603050405020304" pitchFamily="18" charset="0"/>
                <a:ea typeface="+mn-ea"/>
                <a:cs typeface="+mn-cs"/>
              </a:rPr>
              <a:t>An 82-year-old woman presented to the hospital after a mechanical fall and was found to have a stroke as a result of a right occipital hemorrhage. Her past medical history was significant for multiple strokes, dementia, hypertension, and atrial fibrillation. She was admitted to the intensive care unit for monitoring and later was transferred to the Neurology floor. She remained stable and repeat imaging demonstrated a resolving brain hemorrhage.</a:t>
            </a:r>
          </a:p>
          <a:p>
            <a:r>
              <a:rPr lang="en-US" sz="1200" b="0" i="0" u="none" strike="noStrike" kern="1200" baseline="0" dirty="0">
                <a:solidFill>
                  <a:schemeClr val="tx1"/>
                </a:solidFill>
                <a:latin typeface="Times New Roman" panose="02020603050405020304" pitchFamily="18" charset="0"/>
                <a:ea typeface="+mn-ea"/>
                <a:cs typeface="+mn-cs"/>
              </a:rPr>
              <a:t>On physical exam, the patient was arousable but did not follow commands. She was breathing comfortably on room air but with deep inspirations noted. Other pertinent findings included a cachectic body habitus with clear lung fields. Laboratory tests showed the following values: sodium (Na+) 142 </a:t>
            </a:r>
            <a:r>
              <a:rPr lang="en-US" sz="1200" b="0" i="0" u="none" strike="noStrike" kern="1200" baseline="0" dirty="0" err="1">
                <a:solidFill>
                  <a:schemeClr val="tx1"/>
                </a:solidFill>
                <a:latin typeface="Times New Roman" panose="02020603050405020304" pitchFamily="18" charset="0"/>
                <a:ea typeface="+mn-ea"/>
                <a:cs typeface="+mn-cs"/>
              </a:rPr>
              <a:t>mEq</a:t>
            </a:r>
            <a:r>
              <a:rPr lang="en-US" sz="1200" b="0" i="0" u="none" strike="noStrike" kern="1200" baseline="0" dirty="0">
                <a:solidFill>
                  <a:schemeClr val="tx1"/>
                </a:solidFill>
                <a:latin typeface="Times New Roman" panose="02020603050405020304" pitchFamily="18" charset="0"/>
                <a:ea typeface="+mn-ea"/>
                <a:cs typeface="+mn-cs"/>
              </a:rPr>
              <a:t>/L; potassium (K+) 3.9 </a:t>
            </a:r>
            <a:r>
              <a:rPr lang="en-US" sz="1200" b="0" i="0" u="none" strike="noStrike" kern="1200" baseline="0" dirty="0" err="1">
                <a:solidFill>
                  <a:schemeClr val="tx1"/>
                </a:solidFill>
                <a:latin typeface="Times New Roman" panose="02020603050405020304" pitchFamily="18" charset="0"/>
                <a:ea typeface="+mn-ea"/>
                <a:cs typeface="+mn-cs"/>
              </a:rPr>
              <a:t>mEq</a:t>
            </a:r>
            <a:r>
              <a:rPr lang="en-US" sz="1200" b="0" i="0" u="none" strike="noStrike" kern="1200" baseline="0" dirty="0">
                <a:solidFill>
                  <a:schemeClr val="tx1"/>
                </a:solidFill>
                <a:latin typeface="Times New Roman" panose="02020603050405020304" pitchFamily="18" charset="0"/>
                <a:ea typeface="+mn-ea"/>
                <a:cs typeface="+mn-cs"/>
              </a:rPr>
              <a:t>/L; chloride (Cl-) 118 </a:t>
            </a:r>
            <a:r>
              <a:rPr lang="en-US" sz="1200" b="0" i="0" u="none" strike="noStrike" kern="1200" baseline="0" dirty="0" err="1">
                <a:solidFill>
                  <a:schemeClr val="tx1"/>
                </a:solidFill>
                <a:latin typeface="Times New Roman" panose="02020603050405020304" pitchFamily="18" charset="0"/>
                <a:ea typeface="+mn-ea"/>
                <a:cs typeface="+mn-cs"/>
              </a:rPr>
              <a:t>mEq</a:t>
            </a:r>
            <a:r>
              <a:rPr lang="en-US" sz="1200" b="0" i="0" u="none" strike="noStrike" kern="1200" baseline="0" dirty="0">
                <a:solidFill>
                  <a:schemeClr val="tx1"/>
                </a:solidFill>
                <a:latin typeface="Times New Roman" panose="02020603050405020304" pitchFamily="18" charset="0"/>
                <a:ea typeface="+mn-ea"/>
                <a:cs typeface="+mn-cs"/>
              </a:rPr>
              <a:t>/L; total CO2 16 </a:t>
            </a:r>
            <a:r>
              <a:rPr lang="en-US" sz="1200" b="0" i="0" u="none" strike="noStrike" kern="1200" baseline="0" dirty="0" err="1">
                <a:solidFill>
                  <a:schemeClr val="tx1"/>
                </a:solidFill>
                <a:latin typeface="Times New Roman" panose="02020603050405020304" pitchFamily="18" charset="0"/>
                <a:ea typeface="+mn-ea"/>
                <a:cs typeface="+mn-cs"/>
              </a:rPr>
              <a:t>mEq</a:t>
            </a:r>
            <a:r>
              <a:rPr lang="en-US" sz="1200" b="0" i="0" u="none" strike="noStrike" kern="1200" baseline="0" dirty="0">
                <a:solidFill>
                  <a:schemeClr val="tx1"/>
                </a:solidFill>
                <a:latin typeface="Times New Roman" panose="02020603050405020304" pitchFamily="18" charset="0"/>
                <a:ea typeface="+mn-ea"/>
                <a:cs typeface="+mn-cs"/>
              </a:rPr>
              <a:t>/L; plasma anion gap 11.9 </a:t>
            </a:r>
            <a:r>
              <a:rPr lang="en-US" sz="1200" b="0" i="0" u="none" strike="noStrike" kern="1200" baseline="0" dirty="0" err="1">
                <a:solidFill>
                  <a:schemeClr val="tx1"/>
                </a:solidFill>
                <a:latin typeface="Times New Roman" panose="02020603050405020304" pitchFamily="18" charset="0"/>
                <a:ea typeface="+mn-ea"/>
                <a:cs typeface="+mn-cs"/>
              </a:rPr>
              <a:t>mEq</a:t>
            </a:r>
            <a:r>
              <a:rPr lang="en-US" sz="1200" b="0" i="0" u="none" strike="noStrike" kern="1200" baseline="0" dirty="0">
                <a:solidFill>
                  <a:schemeClr val="tx1"/>
                </a:solidFill>
                <a:latin typeface="Times New Roman" panose="02020603050405020304" pitchFamily="18" charset="0"/>
                <a:ea typeface="+mn-ea"/>
                <a:cs typeface="+mn-cs"/>
              </a:rPr>
              <a:t>/L and plasma creatinine 0.88 mg/dl (corresponding to an estimated glomerular filtration rate of ** by the *** equation). A nephrology consult was requested for evaluation of a presumed metabolic acidosis. Urine electrolytes showed a pH of 6, sodium 35 </a:t>
            </a:r>
            <a:r>
              <a:rPr lang="en-US" sz="1200" b="0" i="0" u="none" strike="noStrike" kern="1200" baseline="0" dirty="0" err="1">
                <a:solidFill>
                  <a:schemeClr val="tx1"/>
                </a:solidFill>
                <a:latin typeface="Times New Roman" panose="02020603050405020304" pitchFamily="18" charset="0"/>
                <a:ea typeface="+mn-ea"/>
                <a:cs typeface="+mn-cs"/>
              </a:rPr>
              <a:t>mEq</a:t>
            </a:r>
            <a:r>
              <a:rPr lang="en-US" sz="1200" b="0" i="0" u="none" strike="noStrike" kern="1200" baseline="0" dirty="0">
                <a:solidFill>
                  <a:schemeClr val="tx1"/>
                </a:solidFill>
                <a:latin typeface="Times New Roman" panose="02020603050405020304" pitchFamily="18" charset="0"/>
                <a:ea typeface="+mn-ea"/>
                <a:cs typeface="+mn-cs"/>
              </a:rPr>
              <a:t>/L; potassium 93 </a:t>
            </a:r>
            <a:r>
              <a:rPr lang="en-US" sz="1200" b="0" i="0" u="none" strike="noStrike" kern="1200" baseline="0" dirty="0" err="1">
                <a:solidFill>
                  <a:schemeClr val="tx1"/>
                </a:solidFill>
                <a:latin typeface="Times New Roman" panose="02020603050405020304" pitchFamily="18" charset="0"/>
                <a:ea typeface="+mn-ea"/>
                <a:cs typeface="+mn-cs"/>
              </a:rPr>
              <a:t>mEq</a:t>
            </a:r>
            <a:r>
              <a:rPr lang="en-US" sz="1200" b="0" i="0" u="none" strike="noStrike" kern="1200" baseline="0" dirty="0">
                <a:solidFill>
                  <a:schemeClr val="tx1"/>
                </a:solidFill>
                <a:latin typeface="Times New Roman" panose="02020603050405020304" pitchFamily="18" charset="0"/>
                <a:ea typeface="+mn-ea"/>
                <a:cs typeface="+mn-cs"/>
              </a:rPr>
              <a:t>/L; chloride 66 </a:t>
            </a:r>
            <a:r>
              <a:rPr lang="en-US" sz="1200" b="0" i="0" u="none" strike="noStrike" kern="1200" baseline="0" dirty="0" err="1">
                <a:solidFill>
                  <a:schemeClr val="tx1"/>
                </a:solidFill>
                <a:latin typeface="Times New Roman" panose="02020603050405020304" pitchFamily="18" charset="0"/>
                <a:ea typeface="+mn-ea"/>
                <a:cs typeface="+mn-cs"/>
              </a:rPr>
              <a:t>mEq</a:t>
            </a:r>
            <a:r>
              <a:rPr lang="en-US" sz="1200" b="0" i="0" u="none" strike="noStrike" kern="1200" baseline="0" dirty="0">
                <a:solidFill>
                  <a:schemeClr val="tx1"/>
                </a:solidFill>
                <a:latin typeface="Times New Roman" panose="02020603050405020304" pitchFamily="18" charset="0"/>
                <a:ea typeface="+mn-ea"/>
                <a:cs typeface="+mn-cs"/>
              </a:rPr>
              <a:t>/L with a urine anion gap (UAG) of 62 </a:t>
            </a:r>
            <a:r>
              <a:rPr lang="en-US" sz="1200" b="0" i="0" u="none" strike="noStrike" kern="1200" baseline="0" dirty="0" err="1">
                <a:solidFill>
                  <a:schemeClr val="tx1"/>
                </a:solidFill>
                <a:latin typeface="Times New Roman" panose="02020603050405020304" pitchFamily="18" charset="0"/>
                <a:ea typeface="+mn-ea"/>
                <a:cs typeface="+mn-cs"/>
              </a:rPr>
              <a:t>mEq</a:t>
            </a:r>
            <a:r>
              <a:rPr lang="en-US" sz="1200" b="0" i="0" u="none" strike="noStrike" kern="1200" baseline="0" dirty="0">
                <a:solidFill>
                  <a:schemeClr val="tx1"/>
                </a:solidFill>
                <a:latin typeface="Times New Roman" panose="02020603050405020304" pitchFamily="18" charset="0"/>
                <a:ea typeface="+mn-ea"/>
                <a:cs typeface="+mn-cs"/>
              </a:rPr>
              <a:t>/L. No ketones and glucose were detected in the urine, which had a specific gravity of 1.020. An arterial blood gas showed a blood pH of 7.40, pCO2 24 mmHg, pO2 89 mmHg and bicarbonate 14.4 </a:t>
            </a:r>
            <a:r>
              <a:rPr lang="en-US" sz="1200" b="0" i="0" u="none" strike="noStrike" kern="1200" baseline="0" dirty="0" err="1">
                <a:solidFill>
                  <a:schemeClr val="tx1"/>
                </a:solidFill>
                <a:latin typeface="Times New Roman" panose="02020603050405020304" pitchFamily="18" charset="0"/>
                <a:ea typeface="+mn-ea"/>
                <a:cs typeface="+mn-cs"/>
              </a:rPr>
              <a:t>mEq</a:t>
            </a:r>
            <a:r>
              <a:rPr lang="en-US" sz="1200" b="0" i="0" u="none" strike="noStrike" kern="1200" baseline="0" dirty="0">
                <a:solidFill>
                  <a:schemeClr val="tx1"/>
                </a:solidFill>
                <a:latin typeface="Times New Roman" panose="02020603050405020304" pitchFamily="18" charset="0"/>
                <a:ea typeface="+mn-ea"/>
                <a:cs typeface="+mn-cs"/>
              </a:rPr>
              <a:t>/L.</a:t>
            </a:r>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142</a:t>
            </a:fld>
            <a:endParaRPr lang="de-DE" altLang="de-DE"/>
          </a:p>
        </p:txBody>
      </p:sp>
    </p:spTree>
    <p:extLst>
      <p:ext uri="{BB962C8B-B14F-4D97-AF65-F5344CB8AC3E}">
        <p14:creationId xmlns:p14="http://schemas.microsoft.com/office/powerpoint/2010/main" val="157830957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144</a:t>
            </a:fld>
            <a:endParaRPr lang="de-DE" altLang="de-DE"/>
          </a:p>
        </p:txBody>
      </p:sp>
    </p:spTree>
    <p:extLst>
      <p:ext uri="{BB962C8B-B14F-4D97-AF65-F5344CB8AC3E}">
        <p14:creationId xmlns:p14="http://schemas.microsoft.com/office/powerpoint/2010/main" val="281134476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147</a:t>
            </a:fld>
            <a:endParaRPr lang="de-DE" altLang="de-DE"/>
          </a:p>
        </p:txBody>
      </p:sp>
    </p:spTree>
    <p:extLst>
      <p:ext uri="{BB962C8B-B14F-4D97-AF65-F5344CB8AC3E}">
        <p14:creationId xmlns:p14="http://schemas.microsoft.com/office/powerpoint/2010/main" val="3088076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Bei chronischer Atemalkalose scheiden die Nieren mehr Bicarbonat aus und der pH-Wert des Urins steigt vorübergehend an, bis ein neuer Steady-State erreicht ist, während das </a:t>
            </a:r>
            <a:r>
              <a:rPr lang="de-DE" dirty="0" err="1"/>
              <a:t>Plasmabicarbonat</a:t>
            </a:r>
            <a:r>
              <a:rPr lang="de-DE" dirty="0"/>
              <a:t> zur Kompensation der </a:t>
            </a:r>
            <a:r>
              <a:rPr lang="de-DE" dirty="0" err="1"/>
              <a:t>Alkaliämie</a:t>
            </a:r>
            <a:r>
              <a:rPr lang="de-DE" dirty="0"/>
              <a:t> abgenommen hat</a:t>
            </a:r>
          </a:p>
          <a:p>
            <a:endParaRPr lang="de-DE" dirty="0"/>
          </a:p>
          <a:p>
            <a:r>
              <a:rPr lang="de-DE" dirty="0"/>
              <a:t>Die Diagnose einer CRA wurde vom ABG bestätigt und auf eine ZNS-Beteiligung aufgrund eines kürzlich aufgetretenen Schlaganfalls zurückgeführt, einer bekannten Ursache für chronische Hyperventilation6. Bei der CRA geht es bei der Nierenanpassung um die Unterdrückung der Ammoniumausscheidung und die Verringerung der Bicarbonat-Reabsorption1,2,7. Dies führt zu einer Nettoverringerung der Säureausscheidung und einem Rückgang des </a:t>
            </a:r>
            <a:r>
              <a:rPr lang="de-DE" dirty="0" err="1"/>
              <a:t>Plasmabicarbonats</a:t>
            </a:r>
            <a:r>
              <a:rPr lang="de-DE" dirty="0"/>
              <a:t>, was kompensatorisch ist, da es dazu beiträgt, den Anstieg des pH-Werts im Blut von 1-3 abzuschwächen. Tatsächlich ist die kompensatorische Nierenreaktion bei der Senkung des </a:t>
            </a:r>
            <a:r>
              <a:rPr lang="de-DE" dirty="0" err="1"/>
              <a:t>Plasmabicarbonats</a:t>
            </a:r>
            <a:r>
              <a:rPr lang="de-DE" dirty="0"/>
              <a:t> so wirksam, dass der pH-Wert des Blutes nahezu normal ist.</a:t>
            </a:r>
          </a:p>
          <a:p>
            <a:endParaRPr lang="de-DE" dirty="0"/>
          </a:p>
          <a:p>
            <a:r>
              <a:rPr lang="de-DE" dirty="0"/>
              <a:t>Ein positiver UAG zusammen mit </a:t>
            </a:r>
            <a:r>
              <a:rPr lang="de-DE" dirty="0" err="1"/>
              <a:t>Hyperchlorämie</a:t>
            </a:r>
            <a:r>
              <a:rPr lang="de-DE" dirty="0"/>
              <a:t> und </a:t>
            </a:r>
            <a:r>
              <a:rPr lang="de-DE" dirty="0" err="1"/>
              <a:t>Hypobicarbonatämie</a:t>
            </a:r>
            <a:r>
              <a:rPr lang="de-DE" dirty="0"/>
              <a:t> deutet entweder auf CRA oder </a:t>
            </a:r>
            <a:r>
              <a:rPr lang="de-DE" dirty="0" err="1"/>
              <a:t>dRTA</a:t>
            </a:r>
            <a:r>
              <a:rPr lang="de-DE" dirty="0"/>
              <a:t> hin</a:t>
            </a:r>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148</a:t>
            </a:fld>
            <a:endParaRPr lang="de-DE" altLang="de-DE"/>
          </a:p>
        </p:txBody>
      </p:sp>
    </p:spTree>
    <p:extLst>
      <p:ext uri="{BB962C8B-B14F-4D97-AF65-F5344CB8AC3E}">
        <p14:creationId xmlns:p14="http://schemas.microsoft.com/office/powerpoint/2010/main" val="76189930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149</a:t>
            </a:fld>
            <a:endParaRPr lang="de-DE" altLang="de-DE"/>
          </a:p>
        </p:txBody>
      </p:sp>
    </p:spTree>
    <p:extLst>
      <p:ext uri="{BB962C8B-B14F-4D97-AF65-F5344CB8AC3E}">
        <p14:creationId xmlns:p14="http://schemas.microsoft.com/office/powerpoint/2010/main" val="260548371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150</a:t>
            </a:fld>
            <a:endParaRPr lang="de-DE" altLang="de-DE"/>
          </a:p>
        </p:txBody>
      </p:sp>
    </p:spTree>
    <p:extLst>
      <p:ext uri="{BB962C8B-B14F-4D97-AF65-F5344CB8AC3E}">
        <p14:creationId xmlns:p14="http://schemas.microsoft.com/office/powerpoint/2010/main" val="210634515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151</a:t>
            </a:fld>
            <a:endParaRPr lang="de-DE" altLang="de-DE"/>
          </a:p>
        </p:txBody>
      </p:sp>
    </p:spTree>
    <p:extLst>
      <p:ext uri="{BB962C8B-B14F-4D97-AF65-F5344CB8AC3E}">
        <p14:creationId xmlns:p14="http://schemas.microsoft.com/office/powerpoint/2010/main" val="270952558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i="0" u="none" strike="noStrike" kern="1200" baseline="0" dirty="0">
                <a:solidFill>
                  <a:schemeClr val="tx1"/>
                </a:solidFill>
                <a:latin typeface="Times New Roman" panose="02020603050405020304" pitchFamily="18" charset="0"/>
                <a:ea typeface="+mn-ea"/>
                <a:cs typeface="+mn-cs"/>
              </a:rPr>
              <a:t>Figure 1. </a:t>
            </a:r>
            <a:endParaRPr lang="de-DE" sz="1200" b="0" i="0" u="none" strike="noStrike" kern="1200" baseline="0" dirty="0">
              <a:solidFill>
                <a:schemeClr val="tx1"/>
              </a:solidFill>
              <a:latin typeface="Times New Roman" panose="02020603050405020304" pitchFamily="18" charset="0"/>
              <a:ea typeface="+mn-ea"/>
              <a:cs typeface="+mn-cs"/>
            </a:endParaRPr>
          </a:p>
          <a:p>
            <a:r>
              <a:rPr lang="de-DE" sz="1200" b="0" i="0" u="none" strike="noStrike" kern="1200" baseline="0" dirty="0" err="1">
                <a:solidFill>
                  <a:schemeClr val="tx1"/>
                </a:solidFill>
                <a:latin typeface="Times New Roman" panose="02020603050405020304" pitchFamily="18" charset="0"/>
                <a:ea typeface="+mn-ea"/>
                <a:cs typeface="+mn-cs"/>
              </a:rPr>
              <a:t>Urinary</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err="1">
                <a:solidFill>
                  <a:schemeClr val="tx1"/>
                </a:solidFill>
                <a:latin typeface="Times New Roman" panose="02020603050405020304" pitchFamily="18" charset="0"/>
                <a:ea typeface="+mn-ea"/>
                <a:cs typeface="+mn-cs"/>
              </a:rPr>
              <a:t>ammonium</a:t>
            </a:r>
            <a:r>
              <a:rPr lang="de-DE" sz="1200" b="0" i="0" u="none" strike="noStrike" kern="1200" baseline="0" dirty="0">
                <a:solidFill>
                  <a:schemeClr val="tx1"/>
                </a:solidFill>
                <a:latin typeface="Times New Roman" panose="02020603050405020304" pitchFamily="18" charset="0"/>
                <a:ea typeface="+mn-ea"/>
                <a:cs typeface="+mn-cs"/>
              </a:rPr>
              <a:t> (NH4+) in </a:t>
            </a:r>
            <a:r>
              <a:rPr lang="de-DE" sz="1200" b="0" i="0" u="none" strike="noStrike" kern="1200" baseline="0" dirty="0" err="1">
                <a:solidFill>
                  <a:schemeClr val="tx1"/>
                </a:solidFill>
                <a:latin typeface="Times New Roman" panose="02020603050405020304" pitchFamily="18" charset="0"/>
                <a:ea typeface="+mn-ea"/>
                <a:cs typeface="+mn-cs"/>
              </a:rPr>
              <a:t>relation</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err="1">
                <a:solidFill>
                  <a:schemeClr val="tx1"/>
                </a:solidFill>
                <a:latin typeface="Times New Roman" panose="02020603050405020304" pitchFamily="18" charset="0"/>
                <a:ea typeface="+mn-ea"/>
                <a:cs typeface="+mn-cs"/>
              </a:rPr>
              <a:t>to</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err="1">
                <a:solidFill>
                  <a:schemeClr val="tx1"/>
                </a:solidFill>
                <a:latin typeface="Times New Roman" panose="02020603050405020304" pitchFamily="18" charset="0"/>
                <a:ea typeface="+mn-ea"/>
                <a:cs typeface="+mn-cs"/>
              </a:rPr>
              <a:t>the</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err="1">
                <a:solidFill>
                  <a:schemeClr val="tx1"/>
                </a:solidFill>
                <a:latin typeface="Times New Roman" panose="02020603050405020304" pitchFamily="18" charset="0"/>
                <a:ea typeface="+mn-ea"/>
                <a:cs typeface="+mn-cs"/>
              </a:rPr>
              <a:t>urinary</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err="1">
                <a:solidFill>
                  <a:schemeClr val="tx1"/>
                </a:solidFill>
                <a:latin typeface="Times New Roman" panose="02020603050405020304" pitchFamily="18" charset="0"/>
                <a:ea typeface="+mn-ea"/>
                <a:cs typeface="+mn-cs"/>
              </a:rPr>
              <a:t>anion</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err="1">
                <a:solidFill>
                  <a:schemeClr val="tx1"/>
                </a:solidFill>
                <a:latin typeface="Times New Roman" panose="02020603050405020304" pitchFamily="18" charset="0"/>
                <a:ea typeface="+mn-ea"/>
                <a:cs typeface="+mn-cs"/>
              </a:rPr>
              <a:t>gap</a:t>
            </a:r>
            <a:r>
              <a:rPr lang="de-DE" sz="1200" b="0" i="0" u="none" strike="noStrike" kern="1200" baseline="0" dirty="0">
                <a:solidFill>
                  <a:schemeClr val="tx1"/>
                </a:solidFill>
                <a:latin typeface="Times New Roman" panose="02020603050405020304" pitchFamily="18" charset="0"/>
                <a:ea typeface="+mn-ea"/>
                <a:cs typeface="+mn-cs"/>
              </a:rPr>
              <a:t> (UAG) </a:t>
            </a:r>
            <a:r>
              <a:rPr lang="de-DE" sz="1200" b="0" i="0" u="none" strike="noStrike" kern="1200" baseline="0" dirty="0" err="1">
                <a:solidFill>
                  <a:schemeClr val="tx1"/>
                </a:solidFill>
                <a:latin typeface="Times New Roman" panose="02020603050405020304" pitchFamily="18" charset="0"/>
                <a:ea typeface="+mn-ea"/>
                <a:cs typeface="+mn-cs"/>
              </a:rPr>
              <a:t>for</a:t>
            </a:r>
            <a:r>
              <a:rPr lang="de-DE" sz="1200" b="0" i="0" u="none" strike="noStrike" kern="1200" baseline="0" dirty="0">
                <a:solidFill>
                  <a:schemeClr val="tx1"/>
                </a:solidFill>
                <a:latin typeface="Times New Roman" panose="02020603050405020304" pitchFamily="18" charset="0"/>
                <a:ea typeface="+mn-ea"/>
                <a:cs typeface="+mn-cs"/>
              </a:rPr>
              <a:t> 38 </a:t>
            </a:r>
            <a:r>
              <a:rPr lang="de-DE" sz="1200" b="0" i="0" u="none" strike="noStrike" kern="1200" baseline="0" dirty="0" err="1">
                <a:solidFill>
                  <a:schemeClr val="tx1"/>
                </a:solidFill>
                <a:latin typeface="Times New Roman" panose="02020603050405020304" pitchFamily="18" charset="0"/>
                <a:ea typeface="+mn-ea"/>
                <a:cs typeface="+mn-cs"/>
              </a:rPr>
              <a:t>patients</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err="1">
                <a:solidFill>
                  <a:schemeClr val="tx1"/>
                </a:solidFill>
                <a:latin typeface="Times New Roman" panose="02020603050405020304" pitchFamily="18" charset="0"/>
                <a:ea typeface="+mn-ea"/>
                <a:cs typeface="+mn-cs"/>
              </a:rPr>
              <a:t>with</a:t>
            </a:r>
            <a:r>
              <a:rPr lang="de-DE" sz="1200" b="0" i="0" u="none" strike="noStrike" kern="1200" baseline="0" dirty="0">
                <a:solidFill>
                  <a:schemeClr val="tx1"/>
                </a:solidFill>
                <a:latin typeface="Times New Roman" panose="02020603050405020304" pitchFamily="18" charset="0"/>
                <a:ea typeface="+mn-ea"/>
                <a:cs typeface="+mn-cs"/>
              </a:rPr>
              <a:t> different </a:t>
            </a:r>
            <a:r>
              <a:rPr lang="de-DE" sz="1200" b="0" i="0" u="none" strike="noStrike" kern="1200" baseline="0" dirty="0" err="1">
                <a:solidFill>
                  <a:schemeClr val="tx1"/>
                </a:solidFill>
                <a:latin typeface="Times New Roman" panose="02020603050405020304" pitchFamily="18" charset="0"/>
                <a:ea typeface="+mn-ea"/>
                <a:cs typeface="+mn-cs"/>
              </a:rPr>
              <a:t>types</a:t>
            </a:r>
            <a:r>
              <a:rPr lang="de-DE" sz="1200" b="0" i="0" u="none" strike="noStrike" kern="1200" baseline="0" dirty="0">
                <a:solidFill>
                  <a:schemeClr val="tx1"/>
                </a:solidFill>
                <a:latin typeface="Times New Roman" panose="02020603050405020304" pitchFamily="18" charset="0"/>
                <a:ea typeface="+mn-ea"/>
                <a:cs typeface="+mn-cs"/>
              </a:rPr>
              <a:t> of distal renal </a:t>
            </a:r>
            <a:r>
              <a:rPr lang="de-DE" sz="1200" b="0" i="0" u="none" strike="noStrike" kern="1200" baseline="0" dirty="0" err="1">
                <a:solidFill>
                  <a:schemeClr val="tx1"/>
                </a:solidFill>
                <a:latin typeface="Times New Roman" panose="02020603050405020304" pitchFamily="18" charset="0"/>
                <a:ea typeface="+mn-ea"/>
                <a:cs typeface="+mn-cs"/>
              </a:rPr>
              <a:t>tubular</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err="1">
                <a:solidFill>
                  <a:schemeClr val="tx1"/>
                </a:solidFill>
                <a:latin typeface="Times New Roman" panose="02020603050405020304" pitchFamily="18" charset="0"/>
                <a:ea typeface="+mn-ea"/>
                <a:cs typeface="+mn-cs"/>
              </a:rPr>
              <a:t>acidosis</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err="1">
                <a:solidFill>
                  <a:schemeClr val="tx1"/>
                </a:solidFill>
                <a:latin typeface="Times New Roman" panose="02020603050405020304" pitchFamily="18" charset="0"/>
                <a:ea typeface="+mn-ea"/>
                <a:cs typeface="+mn-cs"/>
              </a:rPr>
              <a:t>blue</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err="1">
                <a:solidFill>
                  <a:schemeClr val="tx1"/>
                </a:solidFill>
                <a:latin typeface="Times New Roman" panose="02020603050405020304" pitchFamily="18" charset="0"/>
                <a:ea typeface="+mn-ea"/>
                <a:cs typeface="+mn-cs"/>
              </a:rPr>
              <a:t>circles</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err="1">
                <a:solidFill>
                  <a:schemeClr val="tx1"/>
                </a:solidFill>
                <a:latin typeface="Times New Roman" panose="02020603050405020304" pitchFamily="18" charset="0"/>
                <a:ea typeface="+mn-ea"/>
                <a:cs typeface="+mn-cs"/>
              </a:rPr>
              <a:t>seven</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err="1">
                <a:solidFill>
                  <a:schemeClr val="tx1"/>
                </a:solidFill>
                <a:latin typeface="Times New Roman" panose="02020603050405020304" pitchFamily="18" charset="0"/>
                <a:ea typeface="+mn-ea"/>
                <a:cs typeface="+mn-cs"/>
              </a:rPr>
              <a:t>apparently</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err="1">
                <a:solidFill>
                  <a:schemeClr val="tx1"/>
                </a:solidFill>
                <a:latin typeface="Times New Roman" panose="02020603050405020304" pitchFamily="18" charset="0"/>
                <a:ea typeface="+mn-ea"/>
                <a:cs typeface="+mn-cs"/>
              </a:rPr>
              <a:t>healthy</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err="1">
                <a:solidFill>
                  <a:schemeClr val="tx1"/>
                </a:solidFill>
                <a:latin typeface="Times New Roman" panose="02020603050405020304" pitchFamily="18" charset="0"/>
                <a:ea typeface="+mn-ea"/>
                <a:cs typeface="+mn-cs"/>
              </a:rPr>
              <a:t>individuals</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err="1">
                <a:solidFill>
                  <a:schemeClr val="tx1"/>
                </a:solidFill>
                <a:latin typeface="Times New Roman" panose="02020603050405020304" pitchFamily="18" charset="0"/>
                <a:ea typeface="+mn-ea"/>
                <a:cs typeface="+mn-cs"/>
              </a:rPr>
              <a:t>receiving</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err="1">
                <a:solidFill>
                  <a:schemeClr val="tx1"/>
                </a:solidFill>
                <a:latin typeface="Times New Roman" panose="02020603050405020304" pitchFamily="18" charset="0"/>
                <a:ea typeface="+mn-ea"/>
                <a:cs typeface="+mn-cs"/>
              </a:rPr>
              <a:t>ammonium</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err="1">
                <a:solidFill>
                  <a:schemeClr val="tx1"/>
                </a:solidFill>
                <a:latin typeface="Times New Roman" panose="02020603050405020304" pitchFamily="18" charset="0"/>
                <a:ea typeface="+mn-ea"/>
                <a:cs typeface="+mn-cs"/>
              </a:rPr>
              <a:t>chloride</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err="1">
                <a:solidFill>
                  <a:schemeClr val="tx1"/>
                </a:solidFill>
                <a:latin typeface="Times New Roman" panose="02020603050405020304" pitchFamily="18" charset="0"/>
                <a:ea typeface="+mn-ea"/>
                <a:cs typeface="+mn-cs"/>
              </a:rPr>
              <a:t>green</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err="1">
                <a:solidFill>
                  <a:schemeClr val="tx1"/>
                </a:solidFill>
                <a:latin typeface="Times New Roman" panose="02020603050405020304" pitchFamily="18" charset="0"/>
                <a:ea typeface="+mn-ea"/>
                <a:cs typeface="+mn-cs"/>
              </a:rPr>
              <a:t>circles</a:t>
            </a:r>
            <a:r>
              <a:rPr lang="de-DE" sz="1200" b="0" i="0" u="none" strike="noStrike" kern="1200" baseline="0" dirty="0">
                <a:solidFill>
                  <a:schemeClr val="tx1"/>
                </a:solidFill>
                <a:latin typeface="Times New Roman" panose="02020603050405020304" pitchFamily="18" charset="0"/>
                <a:ea typeface="+mn-ea"/>
                <a:cs typeface="+mn-cs"/>
              </a:rPr>
              <a:t>); and </a:t>
            </a:r>
            <a:r>
              <a:rPr lang="de-DE" sz="1200" b="0" i="0" u="none" strike="noStrike" kern="1200" baseline="0" dirty="0" err="1">
                <a:solidFill>
                  <a:schemeClr val="tx1"/>
                </a:solidFill>
                <a:latin typeface="Times New Roman" panose="02020603050405020304" pitchFamily="18" charset="0"/>
                <a:ea typeface="+mn-ea"/>
                <a:cs typeface="+mn-cs"/>
              </a:rPr>
              <a:t>eight</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err="1">
                <a:solidFill>
                  <a:schemeClr val="tx1"/>
                </a:solidFill>
                <a:latin typeface="Times New Roman" panose="02020603050405020304" pitchFamily="18" charset="0"/>
                <a:ea typeface="+mn-ea"/>
                <a:cs typeface="+mn-cs"/>
              </a:rPr>
              <a:t>patients</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err="1">
                <a:solidFill>
                  <a:schemeClr val="tx1"/>
                </a:solidFill>
                <a:latin typeface="Times New Roman" panose="02020603050405020304" pitchFamily="18" charset="0"/>
                <a:ea typeface="+mn-ea"/>
                <a:cs typeface="+mn-cs"/>
              </a:rPr>
              <a:t>with</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err="1">
                <a:solidFill>
                  <a:schemeClr val="tx1"/>
                </a:solidFill>
                <a:latin typeface="Times New Roman" panose="02020603050405020304" pitchFamily="18" charset="0"/>
                <a:ea typeface="+mn-ea"/>
                <a:cs typeface="+mn-cs"/>
              </a:rPr>
              <a:t>hyperchloremic</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err="1">
                <a:solidFill>
                  <a:schemeClr val="tx1"/>
                </a:solidFill>
                <a:latin typeface="Times New Roman" panose="02020603050405020304" pitchFamily="18" charset="0"/>
                <a:ea typeface="+mn-ea"/>
                <a:cs typeface="+mn-cs"/>
              </a:rPr>
              <a:t>metabolic</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err="1">
                <a:solidFill>
                  <a:schemeClr val="tx1"/>
                </a:solidFill>
                <a:latin typeface="Times New Roman" panose="02020603050405020304" pitchFamily="18" charset="0"/>
                <a:ea typeface="+mn-ea"/>
                <a:cs typeface="+mn-cs"/>
              </a:rPr>
              <a:t>acidosis</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err="1">
                <a:solidFill>
                  <a:schemeClr val="tx1"/>
                </a:solidFill>
                <a:latin typeface="Times New Roman" panose="02020603050405020304" pitchFamily="18" charset="0"/>
                <a:ea typeface="+mn-ea"/>
                <a:cs typeface="+mn-cs"/>
              </a:rPr>
              <a:t>associated</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err="1">
                <a:solidFill>
                  <a:schemeClr val="tx1"/>
                </a:solidFill>
                <a:latin typeface="Times New Roman" panose="02020603050405020304" pitchFamily="18" charset="0"/>
                <a:ea typeface="+mn-ea"/>
                <a:cs typeface="+mn-cs"/>
              </a:rPr>
              <a:t>with</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err="1">
                <a:solidFill>
                  <a:schemeClr val="tx1"/>
                </a:solidFill>
                <a:latin typeface="Times New Roman" panose="02020603050405020304" pitchFamily="18" charset="0"/>
                <a:ea typeface="+mn-ea"/>
                <a:cs typeface="+mn-cs"/>
              </a:rPr>
              <a:t>diarrhea</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err="1">
                <a:solidFill>
                  <a:schemeClr val="tx1"/>
                </a:solidFill>
                <a:latin typeface="Times New Roman" panose="02020603050405020304" pitchFamily="18" charset="0"/>
                <a:ea typeface="+mn-ea"/>
                <a:cs typeface="+mn-cs"/>
              </a:rPr>
              <a:t>red</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err="1">
                <a:solidFill>
                  <a:schemeClr val="tx1"/>
                </a:solidFill>
                <a:latin typeface="Times New Roman" panose="02020603050405020304" pitchFamily="18" charset="0"/>
                <a:ea typeface="+mn-ea"/>
                <a:cs typeface="+mn-cs"/>
              </a:rPr>
              <a:t>triangles</a:t>
            </a:r>
            <a:r>
              <a:rPr lang="de-DE" sz="1200" b="0" i="0" u="none" strike="noStrike" kern="1200" baseline="0" dirty="0">
                <a:solidFill>
                  <a:schemeClr val="tx1"/>
                </a:solidFill>
                <a:latin typeface="Times New Roman" panose="02020603050405020304" pitchFamily="18" charset="0"/>
                <a:ea typeface="+mn-ea"/>
                <a:cs typeface="+mn-cs"/>
              </a:rPr>
              <a:t>). </a:t>
            </a:r>
          </a:p>
          <a:p>
            <a:endParaRPr lang="de-DE" sz="1200" b="0" i="0" u="none" strike="noStrike" kern="1200" baseline="0" dirty="0">
              <a:solidFill>
                <a:schemeClr val="tx1"/>
              </a:solidFill>
              <a:latin typeface="Times New Roman" panose="02020603050405020304" pitchFamily="18" charset="0"/>
              <a:ea typeface="+mn-ea"/>
              <a:cs typeface="+mn-cs"/>
            </a:endParaRPr>
          </a:p>
          <a:p>
            <a:r>
              <a:rPr lang="de-DE" sz="1200" b="0" i="0" u="none" strike="noStrike" kern="1200" baseline="0" dirty="0" err="1">
                <a:solidFill>
                  <a:schemeClr val="tx1"/>
                </a:solidFill>
                <a:latin typeface="Times New Roman" panose="02020603050405020304" pitchFamily="18" charset="0"/>
                <a:ea typeface="+mn-ea"/>
                <a:cs typeface="+mn-cs"/>
              </a:rPr>
              <a:t>Adapted</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err="1">
                <a:solidFill>
                  <a:schemeClr val="tx1"/>
                </a:solidFill>
                <a:latin typeface="Times New Roman" panose="02020603050405020304" pitchFamily="18" charset="0"/>
                <a:ea typeface="+mn-ea"/>
                <a:cs typeface="+mn-cs"/>
              </a:rPr>
              <a:t>from</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err="1">
                <a:solidFill>
                  <a:schemeClr val="tx1"/>
                </a:solidFill>
                <a:latin typeface="Times New Roman" panose="02020603050405020304" pitchFamily="18" charset="0"/>
                <a:ea typeface="+mn-ea"/>
                <a:cs typeface="+mn-cs"/>
              </a:rPr>
              <a:t>Batlle</a:t>
            </a:r>
            <a:r>
              <a:rPr lang="de-DE" sz="1200" b="0" i="0" u="none" strike="noStrike" kern="1200" baseline="0" dirty="0">
                <a:solidFill>
                  <a:schemeClr val="tx1"/>
                </a:solidFill>
                <a:latin typeface="Times New Roman" panose="02020603050405020304" pitchFamily="18" charset="0"/>
                <a:ea typeface="+mn-ea"/>
                <a:cs typeface="+mn-cs"/>
              </a:rPr>
              <a:t> et al </a:t>
            </a:r>
            <a:r>
              <a:rPr lang="de-DE" sz="1200" b="0" i="0" u="none" strike="noStrike" kern="1200" baseline="0" dirty="0" err="1">
                <a:solidFill>
                  <a:schemeClr val="tx1"/>
                </a:solidFill>
                <a:latin typeface="Times New Roman" panose="02020603050405020304" pitchFamily="18" charset="0"/>
                <a:ea typeface="+mn-ea"/>
                <a:cs typeface="+mn-cs"/>
              </a:rPr>
              <a:t>with</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err="1">
                <a:solidFill>
                  <a:schemeClr val="tx1"/>
                </a:solidFill>
                <a:latin typeface="Times New Roman" panose="02020603050405020304" pitchFamily="18" charset="0"/>
                <a:ea typeface="+mn-ea"/>
                <a:cs typeface="+mn-cs"/>
              </a:rPr>
              <a:t>permission</a:t>
            </a:r>
            <a:r>
              <a:rPr lang="de-DE" sz="1200" b="0" i="0" u="none" strike="noStrike" kern="1200" baseline="0" dirty="0">
                <a:solidFill>
                  <a:schemeClr val="tx1"/>
                </a:solidFill>
                <a:latin typeface="Times New Roman" panose="02020603050405020304" pitchFamily="18" charset="0"/>
                <a:ea typeface="+mn-ea"/>
                <a:cs typeface="+mn-cs"/>
              </a:rPr>
              <a:t> of </a:t>
            </a:r>
            <a:r>
              <a:rPr lang="de-DE" sz="1200" b="0" i="0" u="none" strike="noStrike" kern="1200" baseline="0" dirty="0" err="1">
                <a:solidFill>
                  <a:schemeClr val="tx1"/>
                </a:solidFill>
                <a:latin typeface="Times New Roman" panose="02020603050405020304" pitchFamily="18" charset="0"/>
                <a:ea typeface="+mn-ea"/>
                <a:cs typeface="+mn-cs"/>
              </a:rPr>
              <a:t>the</a:t>
            </a:r>
            <a:r>
              <a:rPr lang="de-DE" sz="1200" b="0" i="0" u="none" strike="noStrike" kern="1200" baseline="0" dirty="0">
                <a:solidFill>
                  <a:schemeClr val="tx1"/>
                </a:solidFill>
                <a:latin typeface="Times New Roman" panose="02020603050405020304" pitchFamily="18" charset="0"/>
                <a:ea typeface="+mn-ea"/>
                <a:cs typeface="+mn-cs"/>
              </a:rPr>
              <a:t> Massachusetts Medical Society. </a:t>
            </a:r>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153</a:t>
            </a:fld>
            <a:endParaRPr lang="de-DE" altLang="de-DE"/>
          </a:p>
        </p:txBody>
      </p:sp>
    </p:spTree>
    <p:extLst>
      <p:ext uri="{BB962C8B-B14F-4D97-AF65-F5344CB8AC3E}">
        <p14:creationId xmlns:p14="http://schemas.microsoft.com/office/powerpoint/2010/main" val="347207205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159</a:t>
            </a:fld>
            <a:endParaRPr lang="de-DE" altLang="de-DE"/>
          </a:p>
        </p:txBody>
      </p:sp>
    </p:spTree>
    <p:extLst>
      <p:ext uri="{BB962C8B-B14F-4D97-AF65-F5344CB8AC3E}">
        <p14:creationId xmlns:p14="http://schemas.microsoft.com/office/powerpoint/2010/main" val="429281813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4A9D22-83EF-4436-AF05-ABFB4F5E3837}" type="slidenum">
              <a:rPr lang="de-DE" altLang="de-DE"/>
              <a:pPr/>
              <a:t>160</a:t>
            </a:fld>
            <a:endParaRPr lang="de-DE" altLang="de-DE"/>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endParaRPr lang="de-DE" dirty="0"/>
          </a:p>
          <a:p>
            <a:endParaRPr lang="de-DE" dirty="0"/>
          </a:p>
          <a:p>
            <a:endParaRPr lang="de-DE" altLang="de-DE" dirty="0"/>
          </a:p>
        </p:txBody>
      </p:sp>
    </p:spTree>
    <p:extLst>
      <p:ext uri="{BB962C8B-B14F-4D97-AF65-F5344CB8AC3E}">
        <p14:creationId xmlns:p14="http://schemas.microsoft.com/office/powerpoint/2010/main" val="24510459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6B2BE5A-59E9-4D7C-923D-58A5FB808805}" type="slidenum">
              <a:rPr lang="de-DE" altLang="de-DE" smtClean="0"/>
              <a:pPr>
                <a:spcBef>
                  <a:spcPct val="0"/>
                </a:spcBef>
              </a:pPr>
              <a:t>12</a:t>
            </a:fld>
            <a:endParaRPr lang="de-DE" altLang="de-DE"/>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dirty="0">
              <a:latin typeface="Arial" panose="020B0604020202020204" pitchFamily="34" charset="0"/>
            </a:endParaRPr>
          </a:p>
        </p:txBody>
      </p:sp>
    </p:spTree>
    <p:extLst>
      <p:ext uri="{BB962C8B-B14F-4D97-AF65-F5344CB8AC3E}">
        <p14:creationId xmlns:p14="http://schemas.microsoft.com/office/powerpoint/2010/main" val="37651163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161</a:t>
            </a:fld>
            <a:endParaRPr lang="de-DE" altLang="de-DE"/>
          </a:p>
        </p:txBody>
      </p:sp>
    </p:spTree>
    <p:extLst>
      <p:ext uri="{BB962C8B-B14F-4D97-AF65-F5344CB8AC3E}">
        <p14:creationId xmlns:p14="http://schemas.microsoft.com/office/powerpoint/2010/main" val="337699290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173</a:t>
            </a:fld>
            <a:endParaRPr lang="de-DE" altLang="de-DE"/>
          </a:p>
        </p:txBody>
      </p:sp>
    </p:spTree>
    <p:extLst>
      <p:ext uri="{BB962C8B-B14F-4D97-AF65-F5344CB8AC3E}">
        <p14:creationId xmlns:p14="http://schemas.microsoft.com/office/powerpoint/2010/main" val="212078772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175</a:t>
            </a:fld>
            <a:endParaRPr lang="de-DE" altLang="de-DE"/>
          </a:p>
        </p:txBody>
      </p:sp>
    </p:spTree>
    <p:extLst>
      <p:ext uri="{BB962C8B-B14F-4D97-AF65-F5344CB8AC3E}">
        <p14:creationId xmlns:p14="http://schemas.microsoft.com/office/powerpoint/2010/main" val="117821390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176</a:t>
            </a:fld>
            <a:endParaRPr lang="de-DE" altLang="de-DE"/>
          </a:p>
        </p:txBody>
      </p:sp>
    </p:spTree>
    <p:extLst>
      <p:ext uri="{BB962C8B-B14F-4D97-AF65-F5344CB8AC3E}">
        <p14:creationId xmlns:p14="http://schemas.microsoft.com/office/powerpoint/2010/main" val="149468921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kern="1200" dirty="0">
                <a:solidFill>
                  <a:schemeClr val="tx1"/>
                </a:solidFill>
                <a:effectLst/>
                <a:latin typeface="Times New Roman" panose="02020603050405020304" pitchFamily="18" charset="0"/>
                <a:ea typeface="+mn-ea"/>
                <a:cs typeface="+mn-cs"/>
              </a:rPr>
              <a:t>Patrick, a large, muscular man, has a long history of alcohol abuse. He was perfectly well until he drank a solution containing an unknown substance about 6 hours ago. In the past hour, he began to feel very unwell. He denied blood loss, vomiting, or diarrhea. His clinical condition deteriorated very quickly. On presentation to the emergency room, his respirations were rapid and deep, his blood pressure was 80/50 mm Hg, his pulse rate was 150 beats per minute, and his jugular venous pressure was flat. His electrocardiogram revealed changes due to hyperkalemia with tall, peaked T waves. His arterial blood gas revealed a pH of 7.20 and a PCO</a:t>
            </a:r>
            <a:r>
              <a:rPr lang="en-US" sz="1200" b="0" i="0" kern="1200" baseline="-25000" dirty="0">
                <a:solidFill>
                  <a:schemeClr val="tx1"/>
                </a:solidFill>
                <a:effectLst/>
                <a:latin typeface="Times New Roman" panose="02020603050405020304" pitchFamily="18" charset="0"/>
                <a:ea typeface="+mn-ea"/>
                <a:cs typeface="+mn-cs"/>
              </a:rPr>
              <a:t>2</a:t>
            </a:r>
            <a:r>
              <a:rPr lang="en-US" sz="1200" b="0" i="0" kern="1200" dirty="0">
                <a:solidFill>
                  <a:schemeClr val="tx1"/>
                </a:solidFill>
                <a:effectLst/>
                <a:latin typeface="Times New Roman" panose="02020603050405020304" pitchFamily="18" charset="0"/>
                <a:ea typeface="+mn-ea"/>
                <a:cs typeface="+mn-cs"/>
              </a:rPr>
              <a:t> of 25 mm Hg. The concentration of bicarbonate () ions in plasma () in a venous blood sample was 11 mmol/L. Other laboratory data are provided in the following table. Shortly after he was given intravenous calcium gluconate for the emergency treatment of hyperkalemia, his blood pressure rose and he felt much better.</a:t>
            </a:r>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177</a:t>
            </a:fld>
            <a:endParaRPr lang="de-DE" altLang="de-DE"/>
          </a:p>
        </p:txBody>
      </p:sp>
    </p:spTree>
    <p:extLst>
      <p:ext uri="{BB962C8B-B14F-4D97-AF65-F5344CB8AC3E}">
        <p14:creationId xmlns:p14="http://schemas.microsoft.com/office/powerpoint/2010/main" val="48155745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178</a:t>
            </a:fld>
            <a:endParaRPr lang="de-DE" altLang="de-DE"/>
          </a:p>
        </p:txBody>
      </p:sp>
    </p:spTree>
    <p:extLst>
      <p:ext uri="{BB962C8B-B14F-4D97-AF65-F5344CB8AC3E}">
        <p14:creationId xmlns:p14="http://schemas.microsoft.com/office/powerpoint/2010/main" val="208264757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Warum ist sein Blutdruck so steil </a:t>
            </a:r>
            <a:r>
              <a:rPr lang="de-DE" dirty="0" err="1"/>
              <a:t>gefallen?Der</a:t>
            </a:r>
            <a:r>
              <a:rPr lang="de-DE" dirty="0"/>
              <a:t> Blutdruck ist eine Funktion des Herzzeitvolumens und des peripheren Gefäßwiderstandes. Die Herzleistung steht in direktem Zusammenhang mit der Herzfrequenz und dem Hubvolumen. Da seine Herzfrequenz schnell war, sollte man nach einem Prozess suchen, der sein Schlaganfallvolumen und/oder seinen peripheren Gefäßwiderstand beeinträchtigen könnte. Da er keine Beweise für Blutverlust, Sepsis oder eine Erkrankung hatte, die zu Salzverlust führen kann (z.B. eine Vorgeschichte von Durchfall), sollte man vermuten, dass es ein Problem mit der Kontraktilität seines Herzens und/oder dem vasokonstriktorischen Tonus seiner Blutgefäße gibt. Der für die kardiale Kontraktilität wesentliche Faktor ist ionisiertes Kalzium. Daher ist es möglich, dass das Anion der Säure, das er aufgenommen hat, ionisiertes Kalzium entfernt hat. Da Citrat ein </a:t>
            </a:r>
            <a:r>
              <a:rPr lang="de-DE" dirty="0" err="1"/>
              <a:t>Chelator</a:t>
            </a:r>
            <a:r>
              <a:rPr lang="de-DE" dirty="0"/>
              <a:t> von ionisiertem Kalzium ist, wurde angenommen, dass er Zitronensäure aufgenommen haben könnte. Dies wurde später bestätigt, als die Zusammensetzung der von ihm eingenommenen Lösung bekannt wurde.</a:t>
            </a:r>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180</a:t>
            </a:fld>
            <a:endParaRPr lang="de-DE" altLang="de-DE"/>
          </a:p>
        </p:txBody>
      </p:sp>
    </p:spTree>
    <p:extLst>
      <p:ext uri="{BB962C8B-B14F-4D97-AF65-F5344CB8AC3E}">
        <p14:creationId xmlns:p14="http://schemas.microsoft.com/office/powerpoint/2010/main" val="68147135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Um K+-Ionen aus den Zellen zu entfernen, muss die Spannung in den Zellen weniger negativ werden. Anorganische Säuren (z.B. HCl) oder nicht-</a:t>
            </a:r>
            <a:r>
              <a:rPr lang="de-DE" dirty="0" err="1"/>
              <a:t>monocarbonsäureorganische</a:t>
            </a:r>
            <a:r>
              <a:rPr lang="de-DE" dirty="0"/>
              <a:t> Säuren (z.B. Zitronensäure) können durch den Monocarbonsäure-</a:t>
            </a:r>
            <a:r>
              <a:rPr lang="de-DE" dirty="0" err="1"/>
              <a:t>Cotransporter</a:t>
            </a:r>
            <a:r>
              <a:rPr lang="de-DE" dirty="0"/>
              <a:t> nicht in Zellen gelangen. Daher ist ein anderer Mechanismus erforderlich, um einige dieser H+-Ionen mit Ionen im ICF-Kompartiment zu titrieren. Dies kann die Aktivierung des Cl-/</a:t>
            </a:r>
            <a:r>
              <a:rPr lang="de-DE" dirty="0" err="1"/>
              <a:t>Anionenaustauschers</a:t>
            </a:r>
            <a:r>
              <a:rPr lang="de-DE" dirty="0"/>
              <a:t> (AE) beinhalten (vielleicht wegen eines niedrigen, aber der genaue Mechanismus ist nicht bekannt), was zum Transport von Ionen aus Zellen und von Cl--Ionen in Zellen führt. Da dieser </a:t>
            </a:r>
            <a:r>
              <a:rPr lang="de-DE" dirty="0" err="1"/>
              <a:t>Anionenaustausch</a:t>
            </a:r>
            <a:r>
              <a:rPr lang="de-DE" dirty="0"/>
              <a:t> eine 1:1-Stöchiometrie hat, ist er elektronenneutral und ändert nicht die Größe der negativen Spannung in diesen Zellen. Durch die Kombination der höheren Konzentration von Cl--Ionen in Zellen und der negativen intrazellulären Spannung werden Cl--Ionen jedoch über offene Cl--Ionenkanäle in der Zellmembran elektrogen aus den Zellen verdrängt. Dadurch wird die Spannung in diesen Zellen weniger negativ, und K+-Ionen verlassen die Zellen, wenn K+-Ionenkanäle in der Zellmembran offen sind (siehe Abbildung 13-7).</a:t>
            </a:r>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181</a:t>
            </a:fld>
            <a:endParaRPr lang="de-DE" altLang="de-DE"/>
          </a:p>
        </p:txBody>
      </p:sp>
    </p:spTree>
    <p:extLst>
      <p:ext uri="{BB962C8B-B14F-4D97-AF65-F5344CB8AC3E}">
        <p14:creationId xmlns:p14="http://schemas.microsoft.com/office/powerpoint/2010/main" val="203087150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olienbildplatzhalter 1">
            <a:extLst>
              <a:ext uri="{FF2B5EF4-FFF2-40B4-BE49-F238E27FC236}">
                <a16:creationId xmlns:a16="http://schemas.microsoft.com/office/drawing/2014/main" id="{70686CC5-AF1C-4EAA-BEF8-F10CE912CE96}"/>
              </a:ext>
            </a:extLst>
          </p:cNvPr>
          <p:cNvSpPr>
            <a:spLocks noGrp="1" noRot="1" noChangeAspect="1" noTextEdit="1"/>
          </p:cNvSpPr>
          <p:nvPr>
            <p:ph type="sldImg"/>
          </p:nvPr>
        </p:nvSpPr>
        <p:spPr>
          <a:ln/>
        </p:spPr>
      </p:sp>
      <p:sp>
        <p:nvSpPr>
          <p:cNvPr id="26627" name="Notizenplatzhalter 2">
            <a:extLst>
              <a:ext uri="{FF2B5EF4-FFF2-40B4-BE49-F238E27FC236}">
                <a16:creationId xmlns:a16="http://schemas.microsoft.com/office/drawing/2014/main" id="{C99EE3FA-1DAB-4736-B3A4-6DBD4694139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de-DE">
                <a:latin typeface="Arial" panose="020B0604020202020204" pitchFamily="34" charset="0"/>
              </a:rPr>
              <a:t>Assess the accuracy of the acid-base measurements and the reliability of blood sampling using the Henderson equation: </a:t>
            </a:r>
            <a:r>
              <a:rPr lang="de-DE" altLang="de-DE">
                <a:latin typeface="Arial" panose="020B0604020202020204" pitchFamily="34" charset="0"/>
              </a:rPr>
              <a:t>[H] =  24  * PaCO2/[HCO3</a:t>
            </a:r>
            <a:r>
              <a:rPr lang="en-US" altLang="de-DE">
                <a:latin typeface="Arial" panose="020B0604020202020204" pitchFamily="34" charset="0"/>
              </a:rPr>
              <a:t>], or the Henderson-Hasselbalch equation: pH  6.1  log [HCO3</a:t>
            </a:r>
            <a:r>
              <a:rPr lang="de-DE" altLang="de-DE">
                <a:latin typeface="Arial" panose="020B0604020202020204" pitchFamily="34" charset="0"/>
              </a:rPr>
              <a:t>]/0.03  PaCO2</a:t>
            </a:r>
          </a:p>
          <a:p>
            <a:r>
              <a:rPr lang="en-US" altLang="de-DE">
                <a:latin typeface="Arial" panose="020B0604020202020204" pitchFamily="34" charset="0"/>
              </a:rPr>
              <a:t>2. Obtain clinical information, including history and physical examination, for clues to a particular acid-base disorder</a:t>
            </a:r>
          </a:p>
          <a:p>
            <a:r>
              <a:rPr lang="en-US" altLang="de-DE">
                <a:latin typeface="Arial" panose="020B0604020202020204" pitchFamily="34" charset="0"/>
              </a:rPr>
              <a:t>3. Identify the dominant acid-base disorder, if possible</a:t>
            </a:r>
          </a:p>
          <a:p>
            <a:r>
              <a:rPr lang="en-US" altLang="de-DE">
                <a:latin typeface="Arial" panose="020B0604020202020204" pitchFamily="34" charset="0"/>
              </a:rPr>
              <a:t>4. Assess the expected secondary response to determine whether a simple or mixed acid-base disorder is present</a:t>
            </a:r>
          </a:p>
          <a:p>
            <a:r>
              <a:rPr lang="en-US" altLang="de-DE">
                <a:latin typeface="Arial" panose="020B0604020202020204" pitchFamily="34" charset="0"/>
              </a:rPr>
              <a:t>5. Establish the cause of the acid-base disorder by evaluating other laboratory parameters, as appropriate, including:</a:t>
            </a:r>
          </a:p>
          <a:p>
            <a:r>
              <a:rPr lang="en-US" altLang="de-DE">
                <a:latin typeface="Arial" panose="020B0604020202020204" pitchFamily="34" charset="0"/>
              </a:rPr>
              <a:t>● Calculation of serum anion gap: [Na]  ([Cl]  [HCO3</a:t>
            </a:r>
            <a:r>
              <a:rPr lang="de-DE" altLang="de-DE">
                <a:latin typeface="Arial" panose="020B0604020202020204" pitchFamily="34" charset="0"/>
              </a:rPr>
              <a:t>])</a:t>
            </a:r>
          </a:p>
          <a:p>
            <a:r>
              <a:rPr lang="de-DE" altLang="de-DE">
                <a:latin typeface="Arial" panose="020B0604020202020204" pitchFamily="34" charset="0"/>
              </a:rPr>
              <a:t>● Measurement of serum potassium</a:t>
            </a:r>
          </a:p>
          <a:p>
            <a:r>
              <a:rPr lang="de-DE" altLang="de-DE">
                <a:latin typeface="Arial" panose="020B0604020202020204" pitchFamily="34" charset="0"/>
              </a:rPr>
              <a:t>● Measurement of other relevant parameters (eg, serum ketones, lactate, methanol, ethylene glycol, salicylate, serum </a:t>
            </a:r>
            <a:r>
              <a:rPr lang="en-US" altLang="de-DE">
                <a:latin typeface="Arial" panose="020B0604020202020204" pitchFamily="34" charset="0"/>
              </a:rPr>
              <a:t>creatinine in patients with metabolic acidosis)</a:t>
            </a:r>
          </a:p>
          <a:p>
            <a:r>
              <a:rPr lang="en-US" altLang="de-DE">
                <a:latin typeface="Arial" panose="020B0604020202020204" pitchFamily="34" charset="0"/>
              </a:rPr>
              <a:t>● Calculation of serum osmolal gap if toxic alcohol exposure is suspected or cause of acidosis is not immediately</a:t>
            </a:r>
          </a:p>
          <a:p>
            <a:r>
              <a:rPr lang="de-DE" altLang="de-DE">
                <a:latin typeface="Arial" panose="020B0604020202020204" pitchFamily="34" charset="0"/>
              </a:rPr>
              <a:t>Obvious</a:t>
            </a:r>
          </a:p>
          <a:p>
            <a:r>
              <a:rPr lang="en-US" altLang="de-DE">
                <a:latin typeface="Arial" panose="020B0604020202020204" pitchFamily="34" charset="0"/>
              </a:rPr>
              <a:t>● Measurement of urine electrolytes, pH, and calculation of urine anion gap and/or urine osmolal gap if normal-aniongap </a:t>
            </a:r>
            <a:r>
              <a:rPr lang="de-DE" altLang="de-DE">
                <a:latin typeface="Arial" panose="020B0604020202020204" pitchFamily="34" charset="0"/>
              </a:rPr>
              <a:t>metabolic acidosis is present</a:t>
            </a:r>
          </a:p>
          <a:p>
            <a:r>
              <a:rPr lang="en-US" altLang="de-DE">
                <a:latin typeface="Arial" panose="020B0604020202020204" pitchFamily="34" charset="0"/>
              </a:rPr>
              <a:t>● Measurement of urine chloride and urine pH when evaluating metabolic alkalosis</a:t>
            </a:r>
          </a:p>
          <a:p>
            <a:r>
              <a:rPr lang="en-US" altLang="de-DE">
                <a:latin typeface="Arial" panose="020B0604020202020204" pitchFamily="34" charset="0"/>
              </a:rPr>
              <a:t>● Calculation of urine osmolal gap if toxic exposure is suspected</a:t>
            </a:r>
            <a:endParaRPr lang="de-DE" altLang="de-DE">
              <a:latin typeface="Arial" panose="020B0604020202020204" pitchFamily="34" charset="0"/>
            </a:endParaRPr>
          </a:p>
        </p:txBody>
      </p:sp>
      <p:sp>
        <p:nvSpPr>
          <p:cNvPr id="26628" name="Foliennummernplatzhalter 3">
            <a:extLst>
              <a:ext uri="{FF2B5EF4-FFF2-40B4-BE49-F238E27FC236}">
                <a16:creationId xmlns:a16="http://schemas.microsoft.com/office/drawing/2014/main" id="{56F326C4-8DE9-4F51-846A-9BE5AFB4CB7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C0BFD56-58B8-4281-A66B-80AB0242A06C}" type="slidenum">
              <a:rPr lang="de-DE" altLang="de-DE" smtClean="0"/>
              <a:pPr/>
              <a:t>184</a:t>
            </a:fld>
            <a:endParaRPr lang="de-DE" altLang="de-DE"/>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lienbildplatzhalter 1">
            <a:extLst>
              <a:ext uri="{FF2B5EF4-FFF2-40B4-BE49-F238E27FC236}">
                <a16:creationId xmlns:a16="http://schemas.microsoft.com/office/drawing/2014/main" id="{8DEB9024-6469-49F7-91A1-6055F6743293}"/>
              </a:ext>
            </a:extLst>
          </p:cNvPr>
          <p:cNvSpPr>
            <a:spLocks noGrp="1" noRot="1" noChangeAspect="1" noTextEdit="1"/>
          </p:cNvSpPr>
          <p:nvPr>
            <p:ph type="sldImg"/>
          </p:nvPr>
        </p:nvSpPr>
        <p:spPr>
          <a:ln/>
        </p:spPr>
      </p:sp>
      <p:sp>
        <p:nvSpPr>
          <p:cNvPr id="28675" name="Notizenplatzhalter 2">
            <a:extLst>
              <a:ext uri="{FF2B5EF4-FFF2-40B4-BE49-F238E27FC236}">
                <a16:creationId xmlns:a16="http://schemas.microsoft.com/office/drawing/2014/main" id="{50FD2198-2016-4DA8-B819-0FB3AB87CD2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de-DE">
                <a:latin typeface="Arial" panose="020B0604020202020204" pitchFamily="34" charset="0"/>
              </a:rPr>
              <a:t>Assess the accuracy of the acid-base measurements and the reliability of blood sampling using the Henderson equation: </a:t>
            </a:r>
            <a:r>
              <a:rPr lang="de-DE" altLang="de-DE">
                <a:latin typeface="Arial" panose="020B0604020202020204" pitchFamily="34" charset="0"/>
              </a:rPr>
              <a:t>[H] =  24  * PaCO2/[HCO3</a:t>
            </a:r>
            <a:r>
              <a:rPr lang="en-US" altLang="de-DE">
                <a:latin typeface="Arial" panose="020B0604020202020204" pitchFamily="34" charset="0"/>
              </a:rPr>
              <a:t>], or the Henderson-Hasselbalch equation: pH  6.1  log [HCO3</a:t>
            </a:r>
            <a:r>
              <a:rPr lang="de-DE" altLang="de-DE">
                <a:latin typeface="Arial" panose="020B0604020202020204" pitchFamily="34" charset="0"/>
              </a:rPr>
              <a:t>]/0.03  PaCO2</a:t>
            </a:r>
          </a:p>
          <a:p>
            <a:r>
              <a:rPr lang="en-US" altLang="de-DE">
                <a:latin typeface="Arial" panose="020B0604020202020204" pitchFamily="34" charset="0"/>
              </a:rPr>
              <a:t>2. Obtain clinical information, including history and physical examination, for clues to a particular acid-base disorder</a:t>
            </a:r>
          </a:p>
          <a:p>
            <a:r>
              <a:rPr lang="en-US" altLang="de-DE">
                <a:latin typeface="Arial" panose="020B0604020202020204" pitchFamily="34" charset="0"/>
              </a:rPr>
              <a:t>3. Identify the dominant acid-base disorder, if possible</a:t>
            </a:r>
          </a:p>
          <a:p>
            <a:r>
              <a:rPr lang="en-US" altLang="de-DE">
                <a:latin typeface="Arial" panose="020B0604020202020204" pitchFamily="34" charset="0"/>
              </a:rPr>
              <a:t>4. Assess the expected secondary response to determine whether a simple or mixed acid-base disorder is present</a:t>
            </a:r>
          </a:p>
          <a:p>
            <a:r>
              <a:rPr lang="en-US" altLang="de-DE">
                <a:latin typeface="Arial" panose="020B0604020202020204" pitchFamily="34" charset="0"/>
              </a:rPr>
              <a:t>5. Establish the cause of the acid-base disorder by evaluating other laboratory parameters, as appropriate, including:</a:t>
            </a:r>
          </a:p>
          <a:p>
            <a:r>
              <a:rPr lang="en-US" altLang="de-DE">
                <a:latin typeface="Arial" panose="020B0604020202020204" pitchFamily="34" charset="0"/>
              </a:rPr>
              <a:t>● Calculation of serum anion gap: [Na]  ([Cl]  [HCO3</a:t>
            </a:r>
            <a:r>
              <a:rPr lang="de-DE" altLang="de-DE">
                <a:latin typeface="Arial" panose="020B0604020202020204" pitchFamily="34" charset="0"/>
              </a:rPr>
              <a:t>])</a:t>
            </a:r>
          </a:p>
          <a:p>
            <a:r>
              <a:rPr lang="de-DE" altLang="de-DE">
                <a:latin typeface="Arial" panose="020B0604020202020204" pitchFamily="34" charset="0"/>
              </a:rPr>
              <a:t>● Measurement of serum potassium</a:t>
            </a:r>
          </a:p>
          <a:p>
            <a:r>
              <a:rPr lang="de-DE" altLang="de-DE">
                <a:latin typeface="Arial" panose="020B0604020202020204" pitchFamily="34" charset="0"/>
              </a:rPr>
              <a:t>● Measurement of other relevant parameters (eg, serum ketones, lactate, methanol, ethylene glycol, salicylate, serum </a:t>
            </a:r>
            <a:r>
              <a:rPr lang="en-US" altLang="de-DE">
                <a:latin typeface="Arial" panose="020B0604020202020204" pitchFamily="34" charset="0"/>
              </a:rPr>
              <a:t>creatinine in patients with metabolic acidosis)</a:t>
            </a:r>
          </a:p>
          <a:p>
            <a:r>
              <a:rPr lang="en-US" altLang="de-DE">
                <a:latin typeface="Arial" panose="020B0604020202020204" pitchFamily="34" charset="0"/>
              </a:rPr>
              <a:t>● Calculation of serum osmolal gap if toxic alcohol exposure is suspected or cause of acidosis is not immediately</a:t>
            </a:r>
          </a:p>
          <a:p>
            <a:r>
              <a:rPr lang="de-DE" altLang="de-DE">
                <a:latin typeface="Arial" panose="020B0604020202020204" pitchFamily="34" charset="0"/>
              </a:rPr>
              <a:t>Obvious</a:t>
            </a:r>
          </a:p>
          <a:p>
            <a:r>
              <a:rPr lang="en-US" altLang="de-DE">
                <a:latin typeface="Arial" panose="020B0604020202020204" pitchFamily="34" charset="0"/>
              </a:rPr>
              <a:t>● Measurement of urine electrolytes, pH, and calculation of urine anion gap and/or urine osmolal gap if normal-aniongap </a:t>
            </a:r>
            <a:r>
              <a:rPr lang="de-DE" altLang="de-DE">
                <a:latin typeface="Arial" panose="020B0604020202020204" pitchFamily="34" charset="0"/>
              </a:rPr>
              <a:t>metabolic acidosis is present</a:t>
            </a:r>
          </a:p>
          <a:p>
            <a:r>
              <a:rPr lang="en-US" altLang="de-DE">
                <a:latin typeface="Arial" panose="020B0604020202020204" pitchFamily="34" charset="0"/>
              </a:rPr>
              <a:t>● Measurement of urine chloride and urine pH when evaluating metabolic alkalosis</a:t>
            </a:r>
          </a:p>
          <a:p>
            <a:r>
              <a:rPr lang="en-US" altLang="de-DE">
                <a:latin typeface="Arial" panose="020B0604020202020204" pitchFamily="34" charset="0"/>
              </a:rPr>
              <a:t>● Calculation of urine osmolal gap if toxic exposure is suspected</a:t>
            </a:r>
            <a:endParaRPr lang="de-DE" altLang="de-DE">
              <a:latin typeface="Arial" panose="020B0604020202020204" pitchFamily="34" charset="0"/>
            </a:endParaRPr>
          </a:p>
        </p:txBody>
      </p:sp>
      <p:sp>
        <p:nvSpPr>
          <p:cNvPr id="28676" name="Foliennummernplatzhalter 3">
            <a:extLst>
              <a:ext uri="{FF2B5EF4-FFF2-40B4-BE49-F238E27FC236}">
                <a16:creationId xmlns:a16="http://schemas.microsoft.com/office/drawing/2014/main" id="{FE1759A7-3B6F-4A74-BD58-54A4173D0B7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F97CE76-AF3F-4DAC-991D-416A52F98820}" type="slidenum">
              <a:rPr lang="de-DE" altLang="de-DE" smtClean="0"/>
              <a:pPr/>
              <a:t>185</a:t>
            </a:fld>
            <a:endParaRPr lang="de-DE" alt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4D644AA-ECAB-4103-9B43-5F8CB5ECDBCC}" type="slidenum">
              <a:rPr lang="de-DE" altLang="de-DE" smtClean="0"/>
              <a:pPr>
                <a:spcBef>
                  <a:spcPct val="0"/>
                </a:spcBef>
              </a:pPr>
              <a:t>13</a:t>
            </a:fld>
            <a:endParaRPr lang="de-DE" altLang="de-DE"/>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ndParaRPr>
          </a:p>
        </p:txBody>
      </p:sp>
    </p:spTree>
    <p:extLst>
      <p:ext uri="{BB962C8B-B14F-4D97-AF65-F5344CB8AC3E}">
        <p14:creationId xmlns:p14="http://schemas.microsoft.com/office/powerpoint/2010/main" val="15582249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lienbildplatzhalter 1">
            <a:extLst>
              <a:ext uri="{FF2B5EF4-FFF2-40B4-BE49-F238E27FC236}">
                <a16:creationId xmlns:a16="http://schemas.microsoft.com/office/drawing/2014/main" id="{145A3E02-06DC-4D7B-A7A3-742DCB7E6625}"/>
              </a:ext>
            </a:extLst>
          </p:cNvPr>
          <p:cNvSpPr>
            <a:spLocks noGrp="1" noRot="1" noChangeAspect="1" noTextEdit="1"/>
          </p:cNvSpPr>
          <p:nvPr>
            <p:ph type="sldImg"/>
          </p:nvPr>
        </p:nvSpPr>
        <p:spPr>
          <a:ln/>
        </p:spPr>
      </p:sp>
      <p:sp>
        <p:nvSpPr>
          <p:cNvPr id="31747" name="Notizenplatzhalter 2">
            <a:extLst>
              <a:ext uri="{FF2B5EF4-FFF2-40B4-BE49-F238E27FC236}">
                <a16:creationId xmlns:a16="http://schemas.microsoft.com/office/drawing/2014/main" id="{89FDAD92-F71D-45F8-9E65-C7659F0514C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Arial" panose="020B0604020202020204" pitchFamily="34" charset="0"/>
            </a:endParaRPr>
          </a:p>
        </p:txBody>
      </p:sp>
      <p:sp>
        <p:nvSpPr>
          <p:cNvPr id="31748" name="Foliennummernplatzhalter 3">
            <a:extLst>
              <a:ext uri="{FF2B5EF4-FFF2-40B4-BE49-F238E27FC236}">
                <a16:creationId xmlns:a16="http://schemas.microsoft.com/office/drawing/2014/main" id="{63347C58-22D1-4D34-AA51-1C2EF04E766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E8E01D6-E88E-4EA1-BFDD-4008FC7657A0}" type="slidenum">
              <a:rPr lang="de-DE" altLang="de-DE" smtClean="0"/>
              <a:pPr/>
              <a:t>187</a:t>
            </a:fld>
            <a:endParaRPr lang="de-DE" altLang="de-DE"/>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D3C6EDA6-4440-42D4-B5B2-6ACF8061A016}"/>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13E79B73-0168-4B75-872F-15CA69B9FB95}" type="slidenum">
              <a:rPr lang="de-DE" altLang="de-DE"/>
              <a:pPr algn="r" eaLnBrk="1" hangingPunct="1">
                <a:spcBef>
                  <a:spcPct val="0"/>
                </a:spcBef>
              </a:pPr>
              <a:t>188</a:t>
            </a:fld>
            <a:endParaRPr lang="de-DE" altLang="de-DE"/>
          </a:p>
        </p:txBody>
      </p:sp>
      <p:sp>
        <p:nvSpPr>
          <p:cNvPr id="33795" name="Rectangle 2">
            <a:extLst>
              <a:ext uri="{FF2B5EF4-FFF2-40B4-BE49-F238E27FC236}">
                <a16:creationId xmlns:a16="http://schemas.microsoft.com/office/drawing/2014/main" id="{A131E030-A6B2-4808-90BE-066E8FAC8A24}"/>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AB9C3092-4DC3-4DC5-AF48-79960084933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Folienbildplatzhalter 1">
            <a:extLst>
              <a:ext uri="{FF2B5EF4-FFF2-40B4-BE49-F238E27FC236}">
                <a16:creationId xmlns:a16="http://schemas.microsoft.com/office/drawing/2014/main" id="{5845558E-4AD5-47AE-89FB-BA81FCD54EC6}"/>
              </a:ext>
            </a:extLst>
          </p:cNvPr>
          <p:cNvSpPr>
            <a:spLocks noGrp="1" noRot="1" noChangeAspect="1" noTextEdit="1"/>
          </p:cNvSpPr>
          <p:nvPr>
            <p:ph type="sldImg"/>
          </p:nvPr>
        </p:nvSpPr>
        <p:spPr>
          <a:ln/>
        </p:spPr>
      </p:sp>
      <p:sp>
        <p:nvSpPr>
          <p:cNvPr id="35843" name="Notizenplatzhalter 2">
            <a:extLst>
              <a:ext uri="{FF2B5EF4-FFF2-40B4-BE49-F238E27FC236}">
                <a16:creationId xmlns:a16="http://schemas.microsoft.com/office/drawing/2014/main" id="{62B45ED2-98FD-41B8-971D-09787AD7851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de-DE">
                <a:latin typeface="Arial" panose="020B0604020202020204" pitchFamily="34" charset="0"/>
              </a:rPr>
              <a:t>Assess the accuracy of the acid-base measurements and the reliability of blood sampling using the Henderson equation: </a:t>
            </a:r>
            <a:r>
              <a:rPr lang="de-DE" altLang="de-DE">
                <a:latin typeface="Arial" panose="020B0604020202020204" pitchFamily="34" charset="0"/>
              </a:rPr>
              <a:t>[H] =  24  * PaCO2/[HCO3</a:t>
            </a:r>
            <a:r>
              <a:rPr lang="en-US" altLang="de-DE">
                <a:latin typeface="Arial" panose="020B0604020202020204" pitchFamily="34" charset="0"/>
              </a:rPr>
              <a:t>], or the Henderson-Hasselbalch equation: pH  6.1  log [HCO3</a:t>
            </a:r>
            <a:r>
              <a:rPr lang="de-DE" altLang="de-DE">
                <a:latin typeface="Arial" panose="020B0604020202020204" pitchFamily="34" charset="0"/>
              </a:rPr>
              <a:t>]/0.03  PaCO2</a:t>
            </a:r>
          </a:p>
          <a:p>
            <a:r>
              <a:rPr lang="en-US" altLang="de-DE">
                <a:latin typeface="Arial" panose="020B0604020202020204" pitchFamily="34" charset="0"/>
              </a:rPr>
              <a:t>2. Obtain clinical information, including history and physical examination, for clues to a particular acid-base disorder</a:t>
            </a:r>
          </a:p>
          <a:p>
            <a:r>
              <a:rPr lang="en-US" altLang="de-DE">
                <a:latin typeface="Arial" panose="020B0604020202020204" pitchFamily="34" charset="0"/>
              </a:rPr>
              <a:t>3. Identify the dominant acid-base disorder, if possible</a:t>
            </a:r>
          </a:p>
          <a:p>
            <a:r>
              <a:rPr lang="en-US" altLang="de-DE">
                <a:latin typeface="Arial" panose="020B0604020202020204" pitchFamily="34" charset="0"/>
              </a:rPr>
              <a:t>4. Assess the expected secondary response to determine whether a simple or mixed acid-base disorder is present</a:t>
            </a:r>
          </a:p>
          <a:p>
            <a:r>
              <a:rPr lang="en-US" altLang="de-DE">
                <a:latin typeface="Arial" panose="020B0604020202020204" pitchFamily="34" charset="0"/>
              </a:rPr>
              <a:t>5. Establish the cause of the acid-base disorder by evaluating other laboratory parameters, as appropriate, including:</a:t>
            </a:r>
          </a:p>
          <a:p>
            <a:r>
              <a:rPr lang="en-US" altLang="de-DE">
                <a:latin typeface="Arial" panose="020B0604020202020204" pitchFamily="34" charset="0"/>
              </a:rPr>
              <a:t>● Calculation of serum anion gap: [Na]  ([Cl]  [HCO3</a:t>
            </a:r>
            <a:r>
              <a:rPr lang="de-DE" altLang="de-DE">
                <a:latin typeface="Arial" panose="020B0604020202020204" pitchFamily="34" charset="0"/>
              </a:rPr>
              <a:t>])</a:t>
            </a:r>
          </a:p>
          <a:p>
            <a:r>
              <a:rPr lang="de-DE" altLang="de-DE">
                <a:latin typeface="Arial" panose="020B0604020202020204" pitchFamily="34" charset="0"/>
              </a:rPr>
              <a:t>● Measurement of serum potassium</a:t>
            </a:r>
          </a:p>
          <a:p>
            <a:r>
              <a:rPr lang="de-DE" altLang="de-DE">
                <a:latin typeface="Arial" panose="020B0604020202020204" pitchFamily="34" charset="0"/>
              </a:rPr>
              <a:t>● Measurement of other relevant parameters (eg, serum ketones, lactate, methanol, ethylene glycol, salicylate, serum </a:t>
            </a:r>
            <a:r>
              <a:rPr lang="en-US" altLang="de-DE">
                <a:latin typeface="Arial" panose="020B0604020202020204" pitchFamily="34" charset="0"/>
              </a:rPr>
              <a:t>creatinine in patients with metabolic acidosis)</a:t>
            </a:r>
          </a:p>
          <a:p>
            <a:r>
              <a:rPr lang="en-US" altLang="de-DE">
                <a:latin typeface="Arial" panose="020B0604020202020204" pitchFamily="34" charset="0"/>
              </a:rPr>
              <a:t>● Calculation of serum osmolal gap if toxic alcohol exposure is suspected or cause of acidosis is not immediately</a:t>
            </a:r>
          </a:p>
          <a:p>
            <a:r>
              <a:rPr lang="de-DE" altLang="de-DE">
                <a:latin typeface="Arial" panose="020B0604020202020204" pitchFamily="34" charset="0"/>
              </a:rPr>
              <a:t>Obvious</a:t>
            </a:r>
          </a:p>
          <a:p>
            <a:r>
              <a:rPr lang="en-US" altLang="de-DE">
                <a:latin typeface="Arial" panose="020B0604020202020204" pitchFamily="34" charset="0"/>
              </a:rPr>
              <a:t>● Measurement of urine electrolytes, pH, and calculation of urine anion gap and/or urine osmolal gap if normal-aniongap </a:t>
            </a:r>
            <a:r>
              <a:rPr lang="de-DE" altLang="de-DE">
                <a:latin typeface="Arial" panose="020B0604020202020204" pitchFamily="34" charset="0"/>
              </a:rPr>
              <a:t>metabolic acidosis is present</a:t>
            </a:r>
          </a:p>
          <a:p>
            <a:r>
              <a:rPr lang="en-US" altLang="de-DE">
                <a:latin typeface="Arial" panose="020B0604020202020204" pitchFamily="34" charset="0"/>
              </a:rPr>
              <a:t>● Measurement of urine chloride and urine pH when evaluating metabolic alkalosis</a:t>
            </a:r>
          </a:p>
          <a:p>
            <a:r>
              <a:rPr lang="en-US" altLang="de-DE">
                <a:latin typeface="Arial" panose="020B0604020202020204" pitchFamily="34" charset="0"/>
              </a:rPr>
              <a:t>● Calculation of urine osmolal gap if toxic exposure is suspected</a:t>
            </a:r>
            <a:endParaRPr lang="de-DE" altLang="de-DE">
              <a:latin typeface="Arial" panose="020B0604020202020204" pitchFamily="34" charset="0"/>
            </a:endParaRPr>
          </a:p>
        </p:txBody>
      </p:sp>
      <p:sp>
        <p:nvSpPr>
          <p:cNvPr id="35844" name="Foliennummernplatzhalter 3">
            <a:extLst>
              <a:ext uri="{FF2B5EF4-FFF2-40B4-BE49-F238E27FC236}">
                <a16:creationId xmlns:a16="http://schemas.microsoft.com/office/drawing/2014/main" id="{3891C9FC-FE18-453A-BBE3-42DBF655A63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C6F8475-8AC0-4F78-8A05-4C836A04257F}" type="slidenum">
              <a:rPr lang="de-DE" altLang="de-DE" smtClean="0"/>
              <a:pPr/>
              <a:t>189</a:t>
            </a:fld>
            <a:endParaRPr lang="de-DE" altLang="de-DE"/>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Folienbildplatzhalter 1">
            <a:extLst>
              <a:ext uri="{FF2B5EF4-FFF2-40B4-BE49-F238E27FC236}">
                <a16:creationId xmlns:a16="http://schemas.microsoft.com/office/drawing/2014/main" id="{0114C5ED-6293-4C91-BE77-9D38381AA792}"/>
              </a:ext>
            </a:extLst>
          </p:cNvPr>
          <p:cNvSpPr>
            <a:spLocks noGrp="1" noRot="1" noChangeAspect="1" noTextEdit="1"/>
          </p:cNvSpPr>
          <p:nvPr>
            <p:ph type="sldImg"/>
          </p:nvPr>
        </p:nvSpPr>
        <p:spPr>
          <a:ln/>
        </p:spPr>
      </p:sp>
      <p:sp>
        <p:nvSpPr>
          <p:cNvPr id="37891" name="Notizenplatzhalter 2">
            <a:extLst>
              <a:ext uri="{FF2B5EF4-FFF2-40B4-BE49-F238E27FC236}">
                <a16:creationId xmlns:a16="http://schemas.microsoft.com/office/drawing/2014/main" id="{8ACF1E5A-DF6B-4921-972C-44C34589214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Arial" panose="020B0604020202020204" pitchFamily="34" charset="0"/>
            </a:endParaRPr>
          </a:p>
        </p:txBody>
      </p:sp>
      <p:sp>
        <p:nvSpPr>
          <p:cNvPr id="37892" name="Foliennummernplatzhalter 3">
            <a:extLst>
              <a:ext uri="{FF2B5EF4-FFF2-40B4-BE49-F238E27FC236}">
                <a16:creationId xmlns:a16="http://schemas.microsoft.com/office/drawing/2014/main" id="{455F355E-C91F-444D-9AB3-CDCB16C31D7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C7A9761-4507-42FF-BDEF-4A0D4903F447}" type="slidenum">
              <a:rPr lang="de-DE" altLang="de-DE" smtClean="0"/>
              <a:pPr/>
              <a:t>190</a:t>
            </a:fld>
            <a:endParaRPr lang="de-DE" altLang="de-DE"/>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Folienbildplatzhalter 1">
            <a:extLst>
              <a:ext uri="{FF2B5EF4-FFF2-40B4-BE49-F238E27FC236}">
                <a16:creationId xmlns:a16="http://schemas.microsoft.com/office/drawing/2014/main" id="{B0299776-29DE-43DB-82CF-1B00935C9F75}"/>
              </a:ext>
            </a:extLst>
          </p:cNvPr>
          <p:cNvSpPr>
            <a:spLocks noGrp="1" noRot="1" noChangeAspect="1" noTextEdit="1"/>
          </p:cNvSpPr>
          <p:nvPr>
            <p:ph type="sldImg"/>
          </p:nvPr>
        </p:nvSpPr>
        <p:spPr>
          <a:ln/>
        </p:spPr>
      </p:sp>
      <p:sp>
        <p:nvSpPr>
          <p:cNvPr id="41987" name="Notizenplatzhalter 2">
            <a:extLst>
              <a:ext uri="{FF2B5EF4-FFF2-40B4-BE49-F238E27FC236}">
                <a16:creationId xmlns:a16="http://schemas.microsoft.com/office/drawing/2014/main" id="{39428F4B-D2D8-4D06-9BC0-9847007AE6A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Arial" panose="020B0604020202020204" pitchFamily="34" charset="0"/>
            </a:endParaRPr>
          </a:p>
        </p:txBody>
      </p:sp>
      <p:sp>
        <p:nvSpPr>
          <p:cNvPr id="41988" name="Foliennummernplatzhalter 3">
            <a:extLst>
              <a:ext uri="{FF2B5EF4-FFF2-40B4-BE49-F238E27FC236}">
                <a16:creationId xmlns:a16="http://schemas.microsoft.com/office/drawing/2014/main" id="{B2253E61-7CB3-44F3-9F51-EFBADD4D2E0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D1F6742-0AA4-44B4-A453-407603B9D2D5}" type="slidenum">
              <a:rPr lang="de-DE" altLang="de-DE" smtClean="0"/>
              <a:pPr/>
              <a:t>193</a:t>
            </a:fld>
            <a:endParaRPr lang="de-DE" altLang="de-DE"/>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Folienbildplatzhalter 1">
            <a:extLst>
              <a:ext uri="{FF2B5EF4-FFF2-40B4-BE49-F238E27FC236}">
                <a16:creationId xmlns:a16="http://schemas.microsoft.com/office/drawing/2014/main" id="{EAC43533-1CB2-4790-935B-98A14DBFB735}"/>
              </a:ext>
            </a:extLst>
          </p:cNvPr>
          <p:cNvSpPr>
            <a:spLocks noGrp="1" noRot="1" noChangeAspect="1" noTextEdit="1"/>
          </p:cNvSpPr>
          <p:nvPr>
            <p:ph type="sldImg"/>
          </p:nvPr>
        </p:nvSpPr>
        <p:spPr>
          <a:ln/>
        </p:spPr>
      </p:sp>
      <p:sp>
        <p:nvSpPr>
          <p:cNvPr id="44035" name="Notizenplatzhalter 2">
            <a:extLst>
              <a:ext uri="{FF2B5EF4-FFF2-40B4-BE49-F238E27FC236}">
                <a16:creationId xmlns:a16="http://schemas.microsoft.com/office/drawing/2014/main" id="{EAAAC897-BEFC-4B33-956E-265DEEC8CDF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de-DE">
                <a:latin typeface="Arial" panose="020B0604020202020204" pitchFamily="34" charset="0"/>
              </a:rPr>
              <a:t>Assess the accuracy of the acid-base measurements and the reliability of blood sampling using the Henderson equation: </a:t>
            </a:r>
            <a:r>
              <a:rPr lang="de-DE" altLang="de-DE">
                <a:latin typeface="Arial" panose="020B0604020202020204" pitchFamily="34" charset="0"/>
              </a:rPr>
              <a:t>[H] =  24  * PaCO2/[HCO3</a:t>
            </a:r>
            <a:r>
              <a:rPr lang="en-US" altLang="de-DE">
                <a:latin typeface="Arial" panose="020B0604020202020204" pitchFamily="34" charset="0"/>
              </a:rPr>
              <a:t>], or the Henderson-Hasselbalch equation: pH  6.1  log [HCO3</a:t>
            </a:r>
            <a:r>
              <a:rPr lang="de-DE" altLang="de-DE">
                <a:latin typeface="Arial" panose="020B0604020202020204" pitchFamily="34" charset="0"/>
              </a:rPr>
              <a:t>]/0.03  PaCO2</a:t>
            </a:r>
          </a:p>
          <a:p>
            <a:r>
              <a:rPr lang="en-US" altLang="de-DE">
                <a:latin typeface="Arial" panose="020B0604020202020204" pitchFamily="34" charset="0"/>
              </a:rPr>
              <a:t>2. Obtain clinical information, including history and physical examination, for clues to a particular acid-base disorder</a:t>
            </a:r>
          </a:p>
          <a:p>
            <a:r>
              <a:rPr lang="en-US" altLang="de-DE">
                <a:latin typeface="Arial" panose="020B0604020202020204" pitchFamily="34" charset="0"/>
              </a:rPr>
              <a:t>3. Identify the dominant acid-base disorder, if possible</a:t>
            </a:r>
          </a:p>
          <a:p>
            <a:r>
              <a:rPr lang="en-US" altLang="de-DE">
                <a:latin typeface="Arial" panose="020B0604020202020204" pitchFamily="34" charset="0"/>
              </a:rPr>
              <a:t>4. Assess the expected secondary response to determine whether a simple or mixed acid-base disorder is present</a:t>
            </a:r>
          </a:p>
          <a:p>
            <a:r>
              <a:rPr lang="en-US" altLang="de-DE">
                <a:latin typeface="Arial" panose="020B0604020202020204" pitchFamily="34" charset="0"/>
              </a:rPr>
              <a:t>5. Establish the cause of the acid-base disorder by evaluating other laboratory parameters, as appropriate, including:</a:t>
            </a:r>
          </a:p>
          <a:p>
            <a:r>
              <a:rPr lang="en-US" altLang="de-DE">
                <a:latin typeface="Arial" panose="020B0604020202020204" pitchFamily="34" charset="0"/>
              </a:rPr>
              <a:t>● Calculation of serum anion gap: [Na]  ([Cl]  [HCO3</a:t>
            </a:r>
            <a:r>
              <a:rPr lang="de-DE" altLang="de-DE">
                <a:latin typeface="Arial" panose="020B0604020202020204" pitchFamily="34" charset="0"/>
              </a:rPr>
              <a:t>])</a:t>
            </a:r>
          </a:p>
          <a:p>
            <a:r>
              <a:rPr lang="de-DE" altLang="de-DE">
                <a:latin typeface="Arial" panose="020B0604020202020204" pitchFamily="34" charset="0"/>
              </a:rPr>
              <a:t>● Measurement of serum potassium</a:t>
            </a:r>
          </a:p>
          <a:p>
            <a:r>
              <a:rPr lang="de-DE" altLang="de-DE">
                <a:latin typeface="Arial" panose="020B0604020202020204" pitchFamily="34" charset="0"/>
              </a:rPr>
              <a:t>● Measurement of other relevant parameters (eg, serum ketones, lactate, methanol, ethylene glycol, salicylate, serum </a:t>
            </a:r>
            <a:r>
              <a:rPr lang="en-US" altLang="de-DE">
                <a:latin typeface="Arial" panose="020B0604020202020204" pitchFamily="34" charset="0"/>
              </a:rPr>
              <a:t>creatinine in patients with metabolic acidosis)</a:t>
            </a:r>
          </a:p>
          <a:p>
            <a:r>
              <a:rPr lang="en-US" altLang="de-DE">
                <a:latin typeface="Arial" panose="020B0604020202020204" pitchFamily="34" charset="0"/>
              </a:rPr>
              <a:t>● Calculation of serum osmolal gap if toxic alcohol exposure is suspected or cause of acidosis is not immediately</a:t>
            </a:r>
          </a:p>
          <a:p>
            <a:r>
              <a:rPr lang="de-DE" altLang="de-DE">
                <a:latin typeface="Arial" panose="020B0604020202020204" pitchFamily="34" charset="0"/>
              </a:rPr>
              <a:t>Obvious</a:t>
            </a:r>
          </a:p>
          <a:p>
            <a:r>
              <a:rPr lang="en-US" altLang="de-DE">
                <a:latin typeface="Arial" panose="020B0604020202020204" pitchFamily="34" charset="0"/>
              </a:rPr>
              <a:t>● Measurement of urine electrolytes, pH, and calculation of urine anion gap and/or urine osmolal gap if normal-aniongap </a:t>
            </a:r>
            <a:r>
              <a:rPr lang="de-DE" altLang="de-DE">
                <a:latin typeface="Arial" panose="020B0604020202020204" pitchFamily="34" charset="0"/>
              </a:rPr>
              <a:t>metabolic acidosis is present</a:t>
            </a:r>
          </a:p>
          <a:p>
            <a:r>
              <a:rPr lang="en-US" altLang="de-DE">
                <a:latin typeface="Arial" panose="020B0604020202020204" pitchFamily="34" charset="0"/>
              </a:rPr>
              <a:t>● Measurement of urine chloride and urine pH when evaluating metabolic alkalosis</a:t>
            </a:r>
          </a:p>
          <a:p>
            <a:r>
              <a:rPr lang="en-US" altLang="de-DE">
                <a:latin typeface="Arial" panose="020B0604020202020204" pitchFamily="34" charset="0"/>
              </a:rPr>
              <a:t>● Calculation of urine osmolal gap if toxic exposure is suspected</a:t>
            </a:r>
            <a:endParaRPr lang="de-DE" altLang="de-DE">
              <a:latin typeface="Arial" panose="020B0604020202020204" pitchFamily="34" charset="0"/>
            </a:endParaRPr>
          </a:p>
        </p:txBody>
      </p:sp>
      <p:sp>
        <p:nvSpPr>
          <p:cNvPr id="44036" name="Foliennummernplatzhalter 3">
            <a:extLst>
              <a:ext uri="{FF2B5EF4-FFF2-40B4-BE49-F238E27FC236}">
                <a16:creationId xmlns:a16="http://schemas.microsoft.com/office/drawing/2014/main" id="{2C5E9717-CD0A-48E2-9FB6-C57814BED24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C202B32-E0D9-4307-86E2-9FEB9B7E9EBE}" type="slidenum">
              <a:rPr lang="de-DE" altLang="de-DE" smtClean="0"/>
              <a:pPr/>
              <a:t>194</a:t>
            </a:fld>
            <a:endParaRPr lang="de-DE" altLang="de-DE"/>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Folienbildplatzhalter 1">
            <a:extLst>
              <a:ext uri="{FF2B5EF4-FFF2-40B4-BE49-F238E27FC236}">
                <a16:creationId xmlns:a16="http://schemas.microsoft.com/office/drawing/2014/main" id="{3ECFEB7D-0729-4770-9494-A60FA41F0E3F}"/>
              </a:ext>
            </a:extLst>
          </p:cNvPr>
          <p:cNvSpPr>
            <a:spLocks noGrp="1" noRot="1" noChangeAspect="1" noTextEdit="1"/>
          </p:cNvSpPr>
          <p:nvPr>
            <p:ph type="sldImg"/>
          </p:nvPr>
        </p:nvSpPr>
        <p:spPr>
          <a:ln/>
        </p:spPr>
      </p:sp>
      <p:sp>
        <p:nvSpPr>
          <p:cNvPr id="46083" name="Notizenplatzhalter 2">
            <a:extLst>
              <a:ext uri="{FF2B5EF4-FFF2-40B4-BE49-F238E27FC236}">
                <a16:creationId xmlns:a16="http://schemas.microsoft.com/office/drawing/2014/main" id="{B25800D5-966E-42BA-BBD3-1B41DAE4B7A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Arial" panose="020B0604020202020204" pitchFamily="34" charset="0"/>
            </a:endParaRPr>
          </a:p>
        </p:txBody>
      </p:sp>
      <p:sp>
        <p:nvSpPr>
          <p:cNvPr id="46084" name="Foliennummernplatzhalter 3">
            <a:extLst>
              <a:ext uri="{FF2B5EF4-FFF2-40B4-BE49-F238E27FC236}">
                <a16:creationId xmlns:a16="http://schemas.microsoft.com/office/drawing/2014/main" id="{B608DBA3-0421-41C0-B15F-F2D4B21FE89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64CCE59-7643-4F1D-B28C-865D9908E1E0}" type="slidenum">
              <a:rPr lang="de-DE" altLang="de-DE" smtClean="0"/>
              <a:pPr/>
              <a:t>195</a:t>
            </a:fld>
            <a:endParaRPr lang="de-DE" altLang="de-DE"/>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6BAEBBE6-AFE8-451A-94D5-8A4D3FD30A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DF9CFD5-FCB4-4447-8880-9FDC91DF96C8}" type="slidenum">
              <a:rPr lang="de-DE" altLang="de-DE" smtClean="0"/>
              <a:pPr>
                <a:spcBef>
                  <a:spcPct val="0"/>
                </a:spcBef>
              </a:pPr>
              <a:t>196</a:t>
            </a:fld>
            <a:endParaRPr lang="de-DE" altLang="de-DE"/>
          </a:p>
        </p:txBody>
      </p:sp>
      <p:sp>
        <p:nvSpPr>
          <p:cNvPr id="48131" name="Rectangle 2">
            <a:extLst>
              <a:ext uri="{FF2B5EF4-FFF2-40B4-BE49-F238E27FC236}">
                <a16:creationId xmlns:a16="http://schemas.microsoft.com/office/drawing/2014/main" id="{3012C0F4-F1A4-4B55-AB7B-00D4A9B4B129}"/>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0D986345-98DC-4363-8348-D75408512C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Folienbildplatzhalter 1">
            <a:extLst>
              <a:ext uri="{FF2B5EF4-FFF2-40B4-BE49-F238E27FC236}">
                <a16:creationId xmlns:a16="http://schemas.microsoft.com/office/drawing/2014/main" id="{2845F481-8091-42E2-86DD-E52B540CE0A2}"/>
              </a:ext>
            </a:extLst>
          </p:cNvPr>
          <p:cNvSpPr>
            <a:spLocks noGrp="1" noRot="1" noChangeAspect="1" noTextEdit="1"/>
          </p:cNvSpPr>
          <p:nvPr>
            <p:ph type="sldImg"/>
          </p:nvPr>
        </p:nvSpPr>
        <p:spPr>
          <a:ln/>
        </p:spPr>
      </p:sp>
      <p:sp>
        <p:nvSpPr>
          <p:cNvPr id="50179" name="Notizenplatzhalter 2">
            <a:extLst>
              <a:ext uri="{FF2B5EF4-FFF2-40B4-BE49-F238E27FC236}">
                <a16:creationId xmlns:a16="http://schemas.microsoft.com/office/drawing/2014/main" id="{BE63DEAA-1176-457F-800E-BA2F8946FAC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Arial" panose="020B0604020202020204" pitchFamily="34" charset="0"/>
            </a:endParaRPr>
          </a:p>
        </p:txBody>
      </p:sp>
      <p:sp>
        <p:nvSpPr>
          <p:cNvPr id="50180" name="Foliennummernplatzhalter 3">
            <a:extLst>
              <a:ext uri="{FF2B5EF4-FFF2-40B4-BE49-F238E27FC236}">
                <a16:creationId xmlns:a16="http://schemas.microsoft.com/office/drawing/2014/main" id="{76CFF1EC-B6E0-46E3-A2C7-1B2BF990DF5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1739334-90DF-495B-90BA-ECF5B9F768AE}" type="slidenum">
              <a:rPr lang="de-DE" altLang="de-DE" smtClean="0"/>
              <a:pPr/>
              <a:t>197</a:t>
            </a:fld>
            <a:endParaRPr lang="de-DE" altLang="de-DE"/>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9A47FBE8-4D34-4F26-B040-63E819113F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0BA45AB-B3DE-49AC-BF7A-E126D3E26FEB}" type="slidenum">
              <a:rPr lang="de-DE" altLang="de-DE" smtClean="0"/>
              <a:pPr>
                <a:spcBef>
                  <a:spcPct val="0"/>
                </a:spcBef>
              </a:pPr>
              <a:t>198</a:t>
            </a:fld>
            <a:endParaRPr lang="de-DE" altLang="de-DE"/>
          </a:p>
        </p:txBody>
      </p:sp>
      <p:sp>
        <p:nvSpPr>
          <p:cNvPr id="52227" name="Rectangle 2">
            <a:extLst>
              <a:ext uri="{FF2B5EF4-FFF2-40B4-BE49-F238E27FC236}">
                <a16:creationId xmlns:a16="http://schemas.microsoft.com/office/drawing/2014/main" id="{145E3D6A-63F9-4A64-8E59-D2E9EA5DF817}"/>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E563C2AC-0B42-41BD-8EF8-E667FFD71A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dirty="0" err="1">
                <a:effectLst/>
                <a:latin typeface="Calibri" panose="020F0502020204030204" pitchFamily="34" charset="0"/>
                <a:ea typeface="Calibri" panose="020F0502020204030204" pitchFamily="34" charset="0"/>
              </a:rPr>
              <a:t>Achanti</a:t>
            </a:r>
            <a:r>
              <a:rPr lang="en-US" sz="1800" dirty="0">
                <a:effectLst/>
                <a:latin typeface="Calibri" panose="020F0502020204030204" pitchFamily="34" charset="0"/>
                <a:ea typeface="Calibri" panose="020F0502020204030204" pitchFamily="34" charset="0"/>
              </a:rPr>
              <a:t>, A. and H. M. </a:t>
            </a:r>
            <a:r>
              <a:rPr lang="en-US" sz="1800" dirty="0" err="1">
                <a:effectLst/>
                <a:latin typeface="Calibri" panose="020F0502020204030204" pitchFamily="34" charset="0"/>
                <a:ea typeface="Calibri" panose="020F0502020204030204" pitchFamily="34" charset="0"/>
              </a:rPr>
              <a:t>Szerlip</a:t>
            </a:r>
            <a:r>
              <a:rPr lang="en-US" sz="1800" dirty="0">
                <a:effectLst/>
                <a:latin typeface="Calibri" panose="020F0502020204030204" pitchFamily="34" charset="0"/>
                <a:ea typeface="Calibri" panose="020F0502020204030204" pitchFamily="34" charset="0"/>
              </a:rPr>
              <a:t> (2022). "Acid-Base Disorders in the Critically Ill Patient." </a:t>
            </a:r>
            <a:r>
              <a:rPr lang="en-US" sz="1800" u="sng" dirty="0">
                <a:effectLst/>
                <a:latin typeface="Calibri" panose="020F0502020204030204" pitchFamily="34" charset="0"/>
                <a:ea typeface="Calibri" panose="020F0502020204030204" pitchFamily="34" charset="0"/>
              </a:rPr>
              <a:t>Clinical Journal of the American Society of Nephrology</a:t>
            </a:r>
            <a:r>
              <a:rPr lang="en-US" sz="1800" dirty="0">
                <a:effectLst/>
                <a:latin typeface="Calibri" panose="020F0502020204030204" pitchFamily="34" charset="0"/>
                <a:ea typeface="Calibri" panose="020F0502020204030204" pitchFamily="34" charset="0"/>
              </a:rPr>
              <a:t>: CJN.04500422.</a:t>
            </a:r>
            <a:endParaRPr lang="de-DE" sz="1800" dirty="0">
              <a:effectLst/>
              <a:latin typeface="Calibri" panose="020F0502020204030204" pitchFamily="34" charset="0"/>
              <a:ea typeface="Calibri" panose="020F0502020204030204" pitchFamily="34" charset="0"/>
            </a:endParaRPr>
          </a:p>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14</a:t>
            </a:fld>
            <a:endParaRPr lang="de-DE" altLang="de-DE"/>
          </a:p>
        </p:txBody>
      </p:sp>
    </p:spTree>
    <p:extLst>
      <p:ext uri="{BB962C8B-B14F-4D97-AF65-F5344CB8AC3E}">
        <p14:creationId xmlns:p14="http://schemas.microsoft.com/office/powerpoint/2010/main" val="633351393"/>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24ED2A43-D4AB-4534-AD78-8CDEEFC36B1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B9B0445-FF3E-4BFD-8CD4-BFDB6CD137DC}" type="slidenum">
              <a:rPr lang="de-DE" altLang="de-DE" smtClean="0"/>
              <a:pPr/>
              <a:t>199</a:t>
            </a:fld>
            <a:endParaRPr lang="de-DE" altLang="de-DE"/>
          </a:p>
        </p:txBody>
      </p:sp>
      <p:sp>
        <p:nvSpPr>
          <p:cNvPr id="54275" name="Rectangle 2">
            <a:extLst>
              <a:ext uri="{FF2B5EF4-FFF2-40B4-BE49-F238E27FC236}">
                <a16:creationId xmlns:a16="http://schemas.microsoft.com/office/drawing/2014/main" id="{0FE2D97C-44FC-4064-B8B2-E00B320A817F}"/>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AFC76B79-1BB9-4430-8F65-86D911CD61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Arial" panose="020B0604020202020204" pitchFamily="34"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Folienbildplatzhalter 1">
            <a:extLst>
              <a:ext uri="{FF2B5EF4-FFF2-40B4-BE49-F238E27FC236}">
                <a16:creationId xmlns:a16="http://schemas.microsoft.com/office/drawing/2014/main" id="{2B47595A-2C82-4BF3-BE44-BA91803C21B3}"/>
              </a:ext>
            </a:extLst>
          </p:cNvPr>
          <p:cNvSpPr>
            <a:spLocks noGrp="1" noRot="1" noChangeAspect="1" noTextEdit="1"/>
          </p:cNvSpPr>
          <p:nvPr>
            <p:ph type="sldImg"/>
          </p:nvPr>
        </p:nvSpPr>
        <p:spPr>
          <a:ln/>
        </p:spPr>
      </p:sp>
      <p:sp>
        <p:nvSpPr>
          <p:cNvPr id="57347" name="Notizenplatzhalter 2">
            <a:extLst>
              <a:ext uri="{FF2B5EF4-FFF2-40B4-BE49-F238E27FC236}">
                <a16:creationId xmlns:a16="http://schemas.microsoft.com/office/drawing/2014/main" id="{D4F1912E-1722-4051-9008-483C19BC2BD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de-DE">
                <a:latin typeface="Arial" panose="020B0604020202020204" pitchFamily="34" charset="0"/>
              </a:rPr>
              <a:t>Assess the accuracy of the acid-base measurements and the reliability of blood sampling using the Henderson equation: </a:t>
            </a:r>
            <a:r>
              <a:rPr lang="de-DE" altLang="de-DE">
                <a:latin typeface="Arial" panose="020B0604020202020204" pitchFamily="34" charset="0"/>
              </a:rPr>
              <a:t>[H] =  24  * PaCO2/[HCO3</a:t>
            </a:r>
            <a:r>
              <a:rPr lang="en-US" altLang="de-DE">
                <a:latin typeface="Arial" panose="020B0604020202020204" pitchFamily="34" charset="0"/>
              </a:rPr>
              <a:t>], or the Henderson-Hasselbalch equation: pH  6.1  log [HCO3</a:t>
            </a:r>
            <a:r>
              <a:rPr lang="de-DE" altLang="de-DE">
                <a:latin typeface="Arial" panose="020B0604020202020204" pitchFamily="34" charset="0"/>
              </a:rPr>
              <a:t>]/0.03  PaCO2</a:t>
            </a:r>
          </a:p>
          <a:p>
            <a:r>
              <a:rPr lang="en-US" altLang="de-DE">
                <a:latin typeface="Arial" panose="020B0604020202020204" pitchFamily="34" charset="0"/>
              </a:rPr>
              <a:t>2. Obtain clinical information, including history and physical examination, for clues to a particular acid-base disorder</a:t>
            </a:r>
          </a:p>
          <a:p>
            <a:r>
              <a:rPr lang="en-US" altLang="de-DE">
                <a:latin typeface="Arial" panose="020B0604020202020204" pitchFamily="34" charset="0"/>
              </a:rPr>
              <a:t>3. Identify the dominant acid-base disorder, if possible</a:t>
            </a:r>
          </a:p>
          <a:p>
            <a:r>
              <a:rPr lang="en-US" altLang="de-DE">
                <a:latin typeface="Arial" panose="020B0604020202020204" pitchFamily="34" charset="0"/>
              </a:rPr>
              <a:t>4. Assess the expected secondary response to determine whether a simple or mixed acid-base disorder is present</a:t>
            </a:r>
          </a:p>
          <a:p>
            <a:r>
              <a:rPr lang="en-US" altLang="de-DE">
                <a:latin typeface="Arial" panose="020B0604020202020204" pitchFamily="34" charset="0"/>
              </a:rPr>
              <a:t>5. Establish the cause of the acid-base disorder by evaluating other laboratory parameters, as appropriate, including:</a:t>
            </a:r>
          </a:p>
          <a:p>
            <a:r>
              <a:rPr lang="en-US" altLang="de-DE">
                <a:latin typeface="Arial" panose="020B0604020202020204" pitchFamily="34" charset="0"/>
              </a:rPr>
              <a:t>● Calculation of serum anion gap: [Na]  ([Cl]  [HCO3</a:t>
            </a:r>
            <a:r>
              <a:rPr lang="de-DE" altLang="de-DE">
                <a:latin typeface="Arial" panose="020B0604020202020204" pitchFamily="34" charset="0"/>
              </a:rPr>
              <a:t>])</a:t>
            </a:r>
          </a:p>
          <a:p>
            <a:r>
              <a:rPr lang="de-DE" altLang="de-DE">
                <a:latin typeface="Arial" panose="020B0604020202020204" pitchFamily="34" charset="0"/>
              </a:rPr>
              <a:t>● Measurement of serum potassium</a:t>
            </a:r>
          </a:p>
          <a:p>
            <a:r>
              <a:rPr lang="de-DE" altLang="de-DE">
                <a:latin typeface="Arial" panose="020B0604020202020204" pitchFamily="34" charset="0"/>
              </a:rPr>
              <a:t>● Measurement of other relevant parameters (eg, serum ketones, lactate, methanol, ethylene glycol, salicylate, serum </a:t>
            </a:r>
            <a:r>
              <a:rPr lang="en-US" altLang="de-DE">
                <a:latin typeface="Arial" panose="020B0604020202020204" pitchFamily="34" charset="0"/>
              </a:rPr>
              <a:t>creatinine in patients with metabolic acidosis)</a:t>
            </a:r>
          </a:p>
          <a:p>
            <a:r>
              <a:rPr lang="en-US" altLang="de-DE">
                <a:latin typeface="Arial" panose="020B0604020202020204" pitchFamily="34" charset="0"/>
              </a:rPr>
              <a:t>● Calculation of serum osmolal gap if toxic alcohol exposure is suspected or cause of acidosis is not immediately</a:t>
            </a:r>
          </a:p>
          <a:p>
            <a:r>
              <a:rPr lang="de-DE" altLang="de-DE">
                <a:latin typeface="Arial" panose="020B0604020202020204" pitchFamily="34" charset="0"/>
              </a:rPr>
              <a:t>Obvious</a:t>
            </a:r>
          </a:p>
          <a:p>
            <a:r>
              <a:rPr lang="en-US" altLang="de-DE">
                <a:latin typeface="Arial" panose="020B0604020202020204" pitchFamily="34" charset="0"/>
              </a:rPr>
              <a:t>● Measurement of urine electrolytes, pH, and calculation of urine anion gap and/or urine osmolal gap if normal-aniongap </a:t>
            </a:r>
            <a:r>
              <a:rPr lang="de-DE" altLang="de-DE">
                <a:latin typeface="Arial" panose="020B0604020202020204" pitchFamily="34" charset="0"/>
              </a:rPr>
              <a:t>metabolic acidosis is present</a:t>
            </a:r>
          </a:p>
          <a:p>
            <a:r>
              <a:rPr lang="en-US" altLang="de-DE">
                <a:latin typeface="Arial" panose="020B0604020202020204" pitchFamily="34" charset="0"/>
              </a:rPr>
              <a:t>● Measurement of urine chloride and urine pH when evaluating metabolic alkalosis</a:t>
            </a:r>
          </a:p>
          <a:p>
            <a:r>
              <a:rPr lang="en-US" altLang="de-DE">
                <a:latin typeface="Arial" panose="020B0604020202020204" pitchFamily="34" charset="0"/>
              </a:rPr>
              <a:t>● Calculation of urine osmolal gap if toxic exposure is suspected</a:t>
            </a:r>
            <a:endParaRPr lang="de-DE" altLang="de-DE">
              <a:latin typeface="Arial" panose="020B0604020202020204" pitchFamily="34" charset="0"/>
            </a:endParaRPr>
          </a:p>
        </p:txBody>
      </p:sp>
      <p:sp>
        <p:nvSpPr>
          <p:cNvPr id="57348" name="Foliennummernplatzhalter 3">
            <a:extLst>
              <a:ext uri="{FF2B5EF4-FFF2-40B4-BE49-F238E27FC236}">
                <a16:creationId xmlns:a16="http://schemas.microsoft.com/office/drawing/2014/main" id="{CCA0EDA1-1B46-4A9E-88FA-173C8A8BB66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72279B9-3A86-4138-A5D8-8CDD1050E388}" type="slidenum">
              <a:rPr lang="de-DE" altLang="de-DE" smtClean="0"/>
              <a:pPr/>
              <a:t>201</a:t>
            </a:fld>
            <a:endParaRPr lang="de-DE" altLang="de-DE"/>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491E918D-B2AE-4EB4-8A10-E02A9C9E7D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D4F9D34-F91C-48FF-ADA6-A149638E888B}" type="slidenum">
              <a:rPr lang="de-DE" altLang="de-DE" smtClean="0"/>
              <a:pPr>
                <a:spcBef>
                  <a:spcPct val="0"/>
                </a:spcBef>
              </a:pPr>
              <a:t>202</a:t>
            </a:fld>
            <a:endParaRPr lang="de-DE" altLang="de-DE"/>
          </a:p>
        </p:txBody>
      </p:sp>
      <p:sp>
        <p:nvSpPr>
          <p:cNvPr id="59395" name="Rectangle 2">
            <a:extLst>
              <a:ext uri="{FF2B5EF4-FFF2-40B4-BE49-F238E27FC236}">
                <a16:creationId xmlns:a16="http://schemas.microsoft.com/office/drawing/2014/main" id="{4AB3CA26-1D9B-4948-8C57-E18A3BEF5137}"/>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0DD2BEC0-A76C-40D9-9735-1CC3F06B45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Folienbildplatzhalter 1">
            <a:extLst>
              <a:ext uri="{FF2B5EF4-FFF2-40B4-BE49-F238E27FC236}">
                <a16:creationId xmlns:a16="http://schemas.microsoft.com/office/drawing/2014/main" id="{18650225-4546-4F3C-95D9-94D709D688DA}"/>
              </a:ext>
            </a:extLst>
          </p:cNvPr>
          <p:cNvSpPr>
            <a:spLocks noGrp="1" noRot="1" noChangeAspect="1" noTextEdit="1"/>
          </p:cNvSpPr>
          <p:nvPr>
            <p:ph type="sldImg"/>
          </p:nvPr>
        </p:nvSpPr>
        <p:spPr>
          <a:ln/>
        </p:spPr>
      </p:sp>
      <p:sp>
        <p:nvSpPr>
          <p:cNvPr id="61443" name="Notizenplatzhalter 2">
            <a:extLst>
              <a:ext uri="{FF2B5EF4-FFF2-40B4-BE49-F238E27FC236}">
                <a16:creationId xmlns:a16="http://schemas.microsoft.com/office/drawing/2014/main" id="{54E35912-5FB7-49A8-8CC9-44B16F0274B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Arial" panose="020B0604020202020204" pitchFamily="34" charset="0"/>
            </a:endParaRPr>
          </a:p>
        </p:txBody>
      </p:sp>
      <p:sp>
        <p:nvSpPr>
          <p:cNvPr id="61444" name="Foliennummernplatzhalter 3">
            <a:extLst>
              <a:ext uri="{FF2B5EF4-FFF2-40B4-BE49-F238E27FC236}">
                <a16:creationId xmlns:a16="http://schemas.microsoft.com/office/drawing/2014/main" id="{8B8875AE-5B17-4963-A163-FD7E98D53D8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6173485-8D85-47FA-9934-5F28903BEA42}" type="slidenum">
              <a:rPr lang="de-DE" altLang="de-DE" smtClean="0"/>
              <a:pPr/>
              <a:t>203</a:t>
            </a:fld>
            <a:endParaRPr lang="de-DE" altLang="de-DE"/>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Folienbildplatzhalter 1">
            <a:extLst>
              <a:ext uri="{FF2B5EF4-FFF2-40B4-BE49-F238E27FC236}">
                <a16:creationId xmlns:a16="http://schemas.microsoft.com/office/drawing/2014/main" id="{CF3252D5-932E-4C84-885F-311FAEF10006}"/>
              </a:ext>
            </a:extLst>
          </p:cNvPr>
          <p:cNvSpPr>
            <a:spLocks noGrp="1" noRot="1" noChangeAspect="1" noTextEdit="1"/>
          </p:cNvSpPr>
          <p:nvPr>
            <p:ph type="sldImg"/>
          </p:nvPr>
        </p:nvSpPr>
        <p:spPr>
          <a:ln/>
        </p:spPr>
      </p:sp>
      <p:sp>
        <p:nvSpPr>
          <p:cNvPr id="63491" name="Notizenplatzhalter 2">
            <a:extLst>
              <a:ext uri="{FF2B5EF4-FFF2-40B4-BE49-F238E27FC236}">
                <a16:creationId xmlns:a16="http://schemas.microsoft.com/office/drawing/2014/main" id="{EFD81C5F-C44D-428B-9778-4D944A0C713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Arial" panose="020B0604020202020204" pitchFamily="34" charset="0"/>
            </a:endParaRPr>
          </a:p>
        </p:txBody>
      </p:sp>
      <p:sp>
        <p:nvSpPr>
          <p:cNvPr id="63492" name="Foliennummernplatzhalter 3">
            <a:extLst>
              <a:ext uri="{FF2B5EF4-FFF2-40B4-BE49-F238E27FC236}">
                <a16:creationId xmlns:a16="http://schemas.microsoft.com/office/drawing/2014/main" id="{5A4631DE-594E-4691-B893-BB5BBC13E68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83876B9-6819-4494-892F-A1173C4D1926}" type="slidenum">
              <a:rPr lang="de-DE" altLang="de-DE" smtClean="0"/>
              <a:pPr/>
              <a:t>204</a:t>
            </a:fld>
            <a:endParaRPr lang="de-DE" altLang="de-DE"/>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3947FB92-6D98-4DCF-921C-8886AC64F2E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CCD6555F-E4FC-44FE-BBDD-DAAAC854BC07}" type="slidenum">
              <a:rPr lang="de-DE" altLang="de-DE"/>
              <a:pPr algn="r" eaLnBrk="1" hangingPunct="1">
                <a:spcBef>
                  <a:spcPct val="0"/>
                </a:spcBef>
              </a:pPr>
              <a:t>205</a:t>
            </a:fld>
            <a:endParaRPr lang="de-DE" altLang="de-DE"/>
          </a:p>
        </p:txBody>
      </p:sp>
      <p:sp>
        <p:nvSpPr>
          <p:cNvPr id="65539" name="Rectangle 2">
            <a:extLst>
              <a:ext uri="{FF2B5EF4-FFF2-40B4-BE49-F238E27FC236}">
                <a16:creationId xmlns:a16="http://schemas.microsoft.com/office/drawing/2014/main" id="{BE7B7B8D-D8E1-4CB6-84CA-618561684E53}"/>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5052DCA9-A6F8-4FB0-85F1-B072EC92A101}"/>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8364FC10-DD25-4132-83B6-9F5A3752ADA5}"/>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DEA04782-5B3B-4874-8FE0-DA4165767F23}" type="slidenum">
              <a:rPr lang="en-US" altLang="de-DE">
                <a:ea typeface="MS PGothic" panose="020B0600070205080204" pitchFamily="34" charset="-128"/>
              </a:rPr>
              <a:pPr algn="r" eaLnBrk="1" hangingPunct="1">
                <a:spcBef>
                  <a:spcPct val="0"/>
                </a:spcBef>
              </a:pPr>
              <a:t>206</a:t>
            </a:fld>
            <a:endParaRPr lang="en-US" altLang="de-DE">
              <a:ea typeface="MS PGothic" panose="020B0600070205080204" pitchFamily="34" charset="-128"/>
            </a:endParaRPr>
          </a:p>
        </p:txBody>
      </p:sp>
      <p:sp>
        <p:nvSpPr>
          <p:cNvPr id="67587" name="Rectangle 2">
            <a:extLst>
              <a:ext uri="{FF2B5EF4-FFF2-40B4-BE49-F238E27FC236}">
                <a16:creationId xmlns:a16="http://schemas.microsoft.com/office/drawing/2014/main" id="{AEF4BD39-2BF0-4830-996D-E8AA650DE3B5}"/>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4CAC8126-9C61-4868-9839-2F5D3AED953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de-DE" i="1" u="sng">
                <a:latin typeface="Times New Roman" panose="02020603050405020304" pitchFamily="18" charset="0"/>
              </a:rPr>
              <a:t>Ketoacidosis</a:t>
            </a:r>
            <a:r>
              <a:rPr lang="en-US" altLang="de-DE" u="sng">
                <a:latin typeface="Times New Roman" panose="02020603050405020304" pitchFamily="18" charset="0"/>
              </a:rPr>
              <a:t>:</a:t>
            </a:r>
            <a:r>
              <a:rPr lang="en-US" altLang="de-DE">
                <a:latin typeface="Times New Roman" panose="02020603050405020304" pitchFamily="18" charset="0"/>
              </a:rPr>
              <a:t> Increased fat metabolism, in starvation or insulin deficiency - leading to overproduction of ketoacids.</a:t>
            </a:r>
          </a:p>
          <a:p>
            <a:r>
              <a:rPr lang="en-US" altLang="de-DE" i="1" u="sng">
                <a:latin typeface="Times New Roman" panose="02020603050405020304" pitchFamily="18" charset="0"/>
              </a:rPr>
              <a:t>Lactic Acidosis</a:t>
            </a:r>
            <a:r>
              <a:rPr lang="en-US" altLang="de-DE" u="sng">
                <a:latin typeface="Times New Roman" panose="02020603050405020304" pitchFamily="18" charset="0"/>
              </a:rPr>
              <a:t>:</a:t>
            </a:r>
            <a:r>
              <a:rPr lang="en-US" altLang="de-DE">
                <a:latin typeface="Times New Roman" panose="02020603050405020304" pitchFamily="18" charset="0"/>
              </a:rPr>
              <a:t> Increased anaerobic metabolism‑ lactic acid from increased muscle production after seizures or severe exercise; increased anaerobic metabolism in hypoperfusion states ‑ sepsis; also from metabolic disturbance in liver -cyanide, other toxins, enzyme deficiencies.</a:t>
            </a:r>
          </a:p>
          <a:p>
            <a:r>
              <a:rPr lang="en-US" altLang="de-DE" i="1">
                <a:latin typeface="Times New Roman" panose="02020603050405020304" pitchFamily="18" charset="0"/>
              </a:rPr>
              <a:t>Renal failure</a:t>
            </a:r>
          </a:p>
          <a:p>
            <a:r>
              <a:rPr lang="en-US" altLang="de-DE" i="1">
                <a:latin typeface="Times New Roman" panose="02020603050405020304" pitchFamily="18" charset="0"/>
              </a:rPr>
              <a:t>Ingestions</a:t>
            </a:r>
          </a:p>
          <a:p>
            <a:r>
              <a:rPr lang="en-US" altLang="de-DE">
                <a:latin typeface="Times New Roman" panose="02020603050405020304" pitchFamily="18" charset="0"/>
              </a:rPr>
              <a:t>methanol ‑ metabolized to formic acid</a:t>
            </a:r>
          </a:p>
          <a:p>
            <a:r>
              <a:rPr lang="en-US" altLang="de-DE">
                <a:latin typeface="Times New Roman" panose="02020603050405020304" pitchFamily="18" charset="0"/>
              </a:rPr>
              <a:t>ethylene glycol ‑ metabolized to oxalic acid</a:t>
            </a:r>
          </a:p>
          <a:p>
            <a:r>
              <a:rPr lang="en-US" altLang="de-DE">
                <a:latin typeface="Times New Roman" panose="02020603050405020304" pitchFamily="18" charset="0"/>
              </a:rPr>
              <a:t>salicylate (Note ‑ also causes respiratory alkalosis)</a:t>
            </a:r>
          </a:p>
          <a:p>
            <a:endParaRPr lang="en-US" altLang="de-DE">
              <a:latin typeface="Times New Roman" panose="02020603050405020304" pitchFamily="18" charset="0"/>
            </a:endParaRPr>
          </a:p>
          <a:p>
            <a:endParaRPr lang="en-US" altLang="de-DE">
              <a:latin typeface="Times New Roman" panose="02020603050405020304" pitchFamily="18"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BC13F812-8A74-45B8-83CE-CC1F66AD4D30}"/>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BCAD5445-CBCE-48E1-A997-E4F7E8E4C6E3}" type="slidenum">
              <a:rPr lang="en-US" altLang="de-DE">
                <a:ea typeface="MS PGothic" panose="020B0600070205080204" pitchFamily="34" charset="-128"/>
              </a:rPr>
              <a:pPr algn="r" eaLnBrk="1" hangingPunct="1">
                <a:spcBef>
                  <a:spcPct val="0"/>
                </a:spcBef>
              </a:pPr>
              <a:t>207</a:t>
            </a:fld>
            <a:endParaRPr lang="en-US" altLang="de-DE">
              <a:ea typeface="MS PGothic" panose="020B0600070205080204" pitchFamily="34" charset="-128"/>
            </a:endParaRPr>
          </a:p>
        </p:txBody>
      </p:sp>
      <p:sp>
        <p:nvSpPr>
          <p:cNvPr id="69635" name="Rectangle 2">
            <a:extLst>
              <a:ext uri="{FF2B5EF4-FFF2-40B4-BE49-F238E27FC236}">
                <a16:creationId xmlns:a16="http://schemas.microsoft.com/office/drawing/2014/main" id="{04D1AA87-3668-4BC6-A837-857E8C639C9A}"/>
              </a:ext>
            </a:extLst>
          </p:cNvPr>
          <p:cNvSpPr>
            <a:spLocks noGrp="1" noRot="1" noChangeAspect="1" noChangeArrowheads="1" noTextEdit="1"/>
          </p:cNvSpPr>
          <p:nvPr>
            <p:ph type="sldImg"/>
          </p:nvPr>
        </p:nvSpPr>
        <p:spPr>
          <a:ln/>
        </p:spPr>
      </p:sp>
      <p:sp>
        <p:nvSpPr>
          <p:cNvPr id="69636" name="Rectangle 3">
            <a:extLst>
              <a:ext uri="{FF2B5EF4-FFF2-40B4-BE49-F238E27FC236}">
                <a16:creationId xmlns:a16="http://schemas.microsoft.com/office/drawing/2014/main" id="{E94F7335-84E1-48D2-B198-689CF03F024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Times New Roman" panose="02020603050405020304" pitchFamily="18"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base"/>
            <a:r>
              <a:rPr lang="en-US" sz="1200" b="1" i="0" kern="1200" dirty="0">
                <a:solidFill>
                  <a:schemeClr val="tx1"/>
                </a:solidFill>
                <a:effectLst/>
                <a:latin typeface="Times New Roman" panose="02020603050405020304" pitchFamily="18" charset="0"/>
                <a:ea typeface="+mn-ea"/>
                <a:cs typeface="+mn-cs"/>
              </a:rPr>
              <a:t>Why did this patient develop metabolic alkalosis on days 3 and 4?</a:t>
            </a:r>
          </a:p>
          <a:p>
            <a:pPr fontAlgn="base"/>
            <a:r>
              <a:rPr lang="en-US" sz="1200" b="0" i="0" kern="1200" dirty="0">
                <a:solidFill>
                  <a:schemeClr val="tx1"/>
                </a:solidFill>
                <a:effectLst/>
                <a:latin typeface="Times New Roman" panose="02020603050405020304" pitchFamily="18" charset="0"/>
                <a:ea typeface="+mn-ea"/>
                <a:cs typeface="+mn-cs"/>
              </a:rPr>
              <a:t>The first step is to look for the common causes of metabolic alkalosis. Because there is no history of vomiting, there is no evidence for a loss of HCl. Similarly, there is no evidence of a large loss of NaCl by any of the usual routes; the absence of a rise in hematocrit also provides evidence to support the impression that there is not a large deficit of NaCl. Therefore, only a </a:t>
            </a:r>
            <a:r>
              <a:rPr lang="en-US" sz="1200" b="0" i="0" kern="1200" dirty="0" err="1">
                <a:solidFill>
                  <a:schemeClr val="tx1"/>
                </a:solidFill>
                <a:effectLst/>
                <a:latin typeface="Times New Roman" panose="02020603050405020304" pitchFamily="18" charset="0"/>
                <a:ea typeface="+mn-ea"/>
                <a:cs typeface="+mn-cs"/>
              </a:rPr>
              <a:t>KCl</a:t>
            </a:r>
            <a:r>
              <a:rPr lang="en-US" sz="1200" b="0" i="0" kern="1200" dirty="0">
                <a:solidFill>
                  <a:schemeClr val="tx1"/>
                </a:solidFill>
                <a:effectLst/>
                <a:latin typeface="Times New Roman" panose="02020603050405020304" pitchFamily="18" charset="0"/>
                <a:ea typeface="+mn-ea"/>
                <a:cs typeface="+mn-cs"/>
              </a:rPr>
              <a:t> deficit is a possible explanation for the metabolic alkalosis in this patient.</a:t>
            </a:r>
          </a:p>
          <a:p>
            <a:pPr fontAlgn="base"/>
            <a:r>
              <a:rPr lang="en-US" sz="1200" b="0" i="0" kern="1200" dirty="0">
                <a:solidFill>
                  <a:schemeClr val="tx1"/>
                </a:solidFill>
                <a:effectLst/>
                <a:latin typeface="Times New Roman" panose="02020603050405020304" pitchFamily="18" charset="0"/>
                <a:ea typeface="+mn-ea"/>
                <a:cs typeface="+mn-cs"/>
              </a:rPr>
              <a:t>He appears to have renal K</a:t>
            </a:r>
            <a:r>
              <a:rPr lang="en-US" sz="1200" b="0" i="0" kern="1200" baseline="30000" dirty="0">
                <a:solidFill>
                  <a:schemeClr val="tx1"/>
                </a:solidFill>
                <a:effectLst/>
                <a:latin typeface="Times New Roman" panose="02020603050405020304" pitchFamily="18" charset="0"/>
                <a:ea typeface="+mn-ea"/>
                <a:cs typeface="+mn-cs"/>
              </a:rPr>
              <a:t>+</a:t>
            </a:r>
            <a:r>
              <a:rPr lang="en-US" sz="1200" b="0" i="0" kern="1200" dirty="0">
                <a:solidFill>
                  <a:schemeClr val="tx1"/>
                </a:solidFill>
                <a:effectLst/>
                <a:latin typeface="Times New Roman" panose="02020603050405020304" pitchFamily="18" charset="0"/>
                <a:ea typeface="+mn-ea"/>
                <a:cs typeface="+mn-cs"/>
              </a:rPr>
              <a:t> ion wasting on day 3 because he is modestly hypokalemic (P</a:t>
            </a:r>
            <a:r>
              <a:rPr lang="en-US" sz="1200" b="0" i="0" kern="1200" baseline="-25000" dirty="0">
                <a:solidFill>
                  <a:schemeClr val="tx1"/>
                </a:solidFill>
                <a:effectLst/>
                <a:latin typeface="Times New Roman" panose="02020603050405020304" pitchFamily="18" charset="0"/>
                <a:ea typeface="+mn-ea"/>
                <a:cs typeface="+mn-cs"/>
              </a:rPr>
              <a:t>K</a:t>
            </a:r>
            <a:r>
              <a:rPr lang="en-US" sz="1200" b="0" i="0" kern="1200" dirty="0">
                <a:solidFill>
                  <a:schemeClr val="tx1"/>
                </a:solidFill>
                <a:effectLst/>
                <a:latin typeface="Times New Roman" panose="02020603050405020304" pitchFamily="18" charset="0"/>
                <a:ea typeface="+mn-ea"/>
                <a:cs typeface="+mn-cs"/>
              </a:rPr>
              <a:t> 3.2 mmol/L) and his urine on the morning of day 4 contained more K</a:t>
            </a:r>
            <a:r>
              <a:rPr lang="en-US" sz="1200" b="0" i="0" kern="1200" baseline="30000" dirty="0">
                <a:solidFill>
                  <a:schemeClr val="tx1"/>
                </a:solidFill>
                <a:effectLst/>
                <a:latin typeface="Times New Roman" panose="02020603050405020304" pitchFamily="18" charset="0"/>
                <a:ea typeface="+mn-ea"/>
                <a:cs typeface="+mn-cs"/>
              </a:rPr>
              <a:t>+</a:t>
            </a:r>
            <a:r>
              <a:rPr lang="en-US" sz="1200" b="0" i="0" kern="1200" dirty="0">
                <a:solidFill>
                  <a:schemeClr val="tx1"/>
                </a:solidFill>
                <a:effectLst/>
                <a:latin typeface="Times New Roman" panose="02020603050405020304" pitchFamily="18" charset="0"/>
                <a:ea typeface="+mn-ea"/>
                <a:cs typeface="+mn-cs"/>
              </a:rPr>
              <a:t> ions than expected (∼4 mmol K</a:t>
            </a:r>
            <a:r>
              <a:rPr lang="en-US" sz="1200" b="0" i="0" kern="1200" baseline="30000" dirty="0">
                <a:solidFill>
                  <a:schemeClr val="tx1"/>
                </a:solidFill>
                <a:effectLst/>
                <a:latin typeface="Times New Roman" panose="02020603050405020304" pitchFamily="18" charset="0"/>
                <a:ea typeface="+mn-ea"/>
                <a:cs typeface="+mn-cs"/>
              </a:rPr>
              <a:t>+</a:t>
            </a:r>
            <a:r>
              <a:rPr lang="en-US" sz="1200" b="0" i="0" kern="1200" dirty="0">
                <a:solidFill>
                  <a:schemeClr val="tx1"/>
                </a:solidFill>
                <a:effectLst/>
                <a:latin typeface="Times New Roman" panose="02020603050405020304" pitchFamily="18" charset="0"/>
                <a:ea typeface="+mn-ea"/>
                <a:cs typeface="+mn-cs"/>
              </a:rPr>
              <a:t> ions/mmol creatinine, expected less than 1 to 1.5 mmol K</a:t>
            </a:r>
            <a:r>
              <a:rPr lang="en-US" sz="1200" b="0" i="0" kern="1200" baseline="30000" dirty="0">
                <a:solidFill>
                  <a:schemeClr val="tx1"/>
                </a:solidFill>
                <a:effectLst/>
                <a:latin typeface="Times New Roman" panose="02020603050405020304" pitchFamily="18" charset="0"/>
                <a:ea typeface="+mn-ea"/>
                <a:cs typeface="+mn-cs"/>
              </a:rPr>
              <a:t>+</a:t>
            </a:r>
            <a:r>
              <a:rPr lang="en-US" sz="1200" b="0" i="0" kern="1200" dirty="0">
                <a:solidFill>
                  <a:schemeClr val="tx1"/>
                </a:solidFill>
                <a:effectLst/>
                <a:latin typeface="Times New Roman" panose="02020603050405020304" pitchFamily="18" charset="0"/>
                <a:ea typeface="+mn-ea"/>
                <a:cs typeface="+mn-cs"/>
              </a:rPr>
              <a:t> ions/mmol creatinine). A possible reason for the excessive excretion of K</a:t>
            </a:r>
            <a:r>
              <a:rPr lang="en-US" sz="1200" b="0" i="0" kern="1200" baseline="30000" dirty="0">
                <a:solidFill>
                  <a:schemeClr val="tx1"/>
                </a:solidFill>
                <a:effectLst/>
                <a:latin typeface="Times New Roman" panose="02020603050405020304" pitchFamily="18" charset="0"/>
                <a:ea typeface="+mn-ea"/>
                <a:cs typeface="+mn-cs"/>
              </a:rPr>
              <a:t>+</a:t>
            </a:r>
            <a:r>
              <a:rPr lang="en-US" sz="1200" b="0" i="0" kern="1200" dirty="0">
                <a:solidFill>
                  <a:schemeClr val="tx1"/>
                </a:solidFill>
                <a:effectLst/>
                <a:latin typeface="Times New Roman" panose="02020603050405020304" pitchFamily="18" charset="0"/>
                <a:ea typeface="+mn-ea"/>
                <a:cs typeface="+mn-cs"/>
              </a:rPr>
              <a:t> ions is the administration of high doses of cortisol. When very large amounts of cortisol are given, some of this hormone escapes destruction by the enzymes, 11 β-HSD2 in principal cells of the CDN. As a result, some cortisol binds to the mineralocorticoid receptor, resulting in aldosterone-like actions that promote </a:t>
            </a:r>
            <a:r>
              <a:rPr lang="en-US" sz="1200" b="0" i="0" kern="1200" dirty="0" err="1">
                <a:solidFill>
                  <a:schemeClr val="tx1"/>
                </a:solidFill>
                <a:effectLst/>
                <a:latin typeface="Times New Roman" panose="02020603050405020304" pitchFamily="18" charset="0"/>
                <a:ea typeface="+mn-ea"/>
                <a:cs typeface="+mn-cs"/>
              </a:rPr>
              <a:t>kaliuresis</a:t>
            </a:r>
            <a:r>
              <a:rPr lang="en-US" sz="1200" b="0" i="0" kern="1200" dirty="0">
                <a:solidFill>
                  <a:schemeClr val="tx1"/>
                </a:solidFill>
                <a:effectLst/>
                <a:latin typeface="Times New Roman" panose="02020603050405020304" pitchFamily="18" charset="0"/>
                <a:ea typeface="+mn-ea"/>
                <a:cs typeface="+mn-cs"/>
              </a:rPr>
              <a:t> (see </a:t>
            </a:r>
            <a:r>
              <a:rPr lang="en-US" sz="1200" b="0" i="0" u="none" strike="noStrike" kern="1200" dirty="0">
                <a:solidFill>
                  <a:schemeClr val="tx1"/>
                </a:solidFill>
                <a:effectLst/>
                <a:latin typeface="Times New Roman" panose="02020603050405020304" pitchFamily="18" charset="0"/>
                <a:ea typeface="+mn-ea"/>
                <a:cs typeface="+mn-cs"/>
                <a:hlinkClick r:id="rId3"/>
              </a:rPr>
              <a:t>Chapter 14</a:t>
            </a:r>
            <a:r>
              <a:rPr lang="en-US" sz="1200" b="0" i="0" kern="1200" dirty="0">
                <a:solidFill>
                  <a:schemeClr val="tx1"/>
                </a:solidFill>
                <a:effectLst/>
                <a:latin typeface="Times New Roman" panose="02020603050405020304" pitchFamily="18" charset="0"/>
                <a:ea typeface="+mn-ea"/>
                <a:cs typeface="+mn-cs"/>
              </a:rPr>
              <a:t> for more discussion).</a:t>
            </a:r>
          </a:p>
          <a:p>
            <a:pPr fontAlgn="base"/>
            <a:r>
              <a:rPr lang="en-US" sz="1200" b="0" i="0" kern="1200" dirty="0">
                <a:solidFill>
                  <a:schemeClr val="tx1"/>
                </a:solidFill>
                <a:effectLst/>
                <a:latin typeface="Times New Roman" panose="02020603050405020304" pitchFamily="18" charset="0"/>
                <a:ea typeface="+mn-ea"/>
                <a:cs typeface="+mn-cs"/>
              </a:rPr>
              <a:t>The sudden fall in P</a:t>
            </a:r>
            <a:r>
              <a:rPr lang="en-US" sz="1200" b="0" i="0" kern="1200" baseline="-25000" dirty="0">
                <a:solidFill>
                  <a:schemeClr val="tx1"/>
                </a:solidFill>
                <a:effectLst/>
                <a:latin typeface="Times New Roman" panose="02020603050405020304" pitchFamily="18" charset="0"/>
                <a:ea typeface="+mn-ea"/>
                <a:cs typeface="+mn-cs"/>
              </a:rPr>
              <a:t>K</a:t>
            </a:r>
            <a:r>
              <a:rPr lang="en-US" sz="1200" b="0" i="0" kern="1200" dirty="0">
                <a:solidFill>
                  <a:schemeClr val="tx1"/>
                </a:solidFill>
                <a:effectLst/>
                <a:latin typeface="Times New Roman" panose="02020603050405020304" pitchFamily="18" charset="0"/>
                <a:ea typeface="+mn-ea"/>
                <a:cs typeface="+mn-cs"/>
              </a:rPr>
              <a:t> from 3.2 to 1.7 mmol/L in just 24 hours while the </a:t>
            </a:r>
            <a:r>
              <a:rPr lang="en-US" sz="1200" b="0" i="0" kern="1200" dirty="0" err="1">
                <a:solidFill>
                  <a:schemeClr val="tx1"/>
                </a:solidFill>
                <a:effectLst/>
                <a:latin typeface="Times New Roman" panose="02020603050405020304" pitchFamily="18" charset="0"/>
                <a:ea typeface="+mn-ea"/>
                <a:cs typeface="+mn-cs"/>
              </a:rPr>
              <a:t>K</a:t>
            </a:r>
            <a:r>
              <a:rPr lang="en-US" sz="1200" b="0" i="0" kern="1200" baseline="30000" dirty="0" err="1">
                <a:solidFill>
                  <a:schemeClr val="tx1"/>
                </a:solidFill>
                <a:effectLst/>
                <a:latin typeface="Times New Roman" panose="02020603050405020304" pitchFamily="18" charset="0"/>
                <a:ea typeface="+mn-ea"/>
                <a:cs typeface="+mn-cs"/>
              </a:rPr>
              <a:t>+</a:t>
            </a:r>
            <a:r>
              <a:rPr lang="en-US" sz="1200" b="0" i="0" kern="1200" dirty="0" err="1">
                <a:solidFill>
                  <a:schemeClr val="tx1"/>
                </a:solidFill>
                <a:effectLst/>
                <a:latin typeface="Times New Roman" panose="02020603050405020304" pitchFamily="18" charset="0"/>
                <a:ea typeface="+mn-ea"/>
                <a:cs typeface="+mn-cs"/>
              </a:rPr>
              <a:t>excretion</a:t>
            </a:r>
            <a:r>
              <a:rPr lang="en-US" sz="1200" b="0" i="0" kern="1200" dirty="0">
                <a:solidFill>
                  <a:schemeClr val="tx1"/>
                </a:solidFill>
                <a:effectLst/>
                <a:latin typeface="Times New Roman" panose="02020603050405020304" pitchFamily="18" charset="0"/>
                <a:ea typeface="+mn-ea"/>
                <a:cs typeface="+mn-cs"/>
              </a:rPr>
              <a:t> rate was modest suggests that there had been an acute shift of K</a:t>
            </a:r>
            <a:r>
              <a:rPr lang="en-US" sz="1200" b="0" i="0" kern="1200" baseline="30000" dirty="0">
                <a:solidFill>
                  <a:schemeClr val="tx1"/>
                </a:solidFill>
                <a:effectLst/>
                <a:latin typeface="Times New Roman" panose="02020603050405020304" pitchFamily="18" charset="0"/>
                <a:ea typeface="+mn-ea"/>
                <a:cs typeface="+mn-cs"/>
              </a:rPr>
              <a:t>+</a:t>
            </a:r>
            <a:r>
              <a:rPr lang="en-US" sz="1200" b="0" i="0" kern="1200" dirty="0">
                <a:solidFill>
                  <a:schemeClr val="tx1"/>
                </a:solidFill>
                <a:effectLst/>
                <a:latin typeface="Times New Roman" panose="02020603050405020304" pitchFamily="18" charset="0"/>
                <a:ea typeface="+mn-ea"/>
                <a:cs typeface="+mn-cs"/>
              </a:rPr>
              <a:t> ions into cells. Perhaps this is related to high insulin levels (dietary intake of carbohydrate), prolonged β</a:t>
            </a:r>
            <a:r>
              <a:rPr lang="en-US" sz="1200" b="0" i="0" kern="1200" baseline="-25000" dirty="0">
                <a:solidFill>
                  <a:schemeClr val="tx1"/>
                </a:solidFill>
                <a:effectLst/>
                <a:latin typeface="Times New Roman" panose="02020603050405020304" pitchFamily="18" charset="0"/>
                <a:ea typeface="+mn-ea"/>
                <a:cs typeface="+mn-cs"/>
              </a:rPr>
              <a:t>2</a:t>
            </a:r>
            <a:r>
              <a:rPr lang="en-US" sz="1200" b="0" i="0" kern="1200" dirty="0">
                <a:solidFill>
                  <a:schemeClr val="tx1"/>
                </a:solidFill>
                <a:effectLst/>
                <a:latin typeface="Times New Roman" panose="02020603050405020304" pitchFamily="18" charset="0"/>
                <a:ea typeface="+mn-ea"/>
                <a:cs typeface="+mn-cs"/>
              </a:rPr>
              <a:t>-adrenergic actions of his medications for treatment of asthma, and the acute rise in his .</a:t>
            </a:r>
          </a:p>
          <a:p>
            <a:pPr fontAlgn="base"/>
            <a:r>
              <a:rPr lang="en-US" sz="1200" b="0" i="0" kern="1200" dirty="0">
                <a:solidFill>
                  <a:schemeClr val="tx1"/>
                </a:solidFill>
                <a:effectLst/>
                <a:latin typeface="Times New Roman" panose="02020603050405020304" pitchFamily="18" charset="0"/>
                <a:ea typeface="+mn-ea"/>
                <a:cs typeface="+mn-cs"/>
              </a:rPr>
              <a:t>For a rise in , he needs an input of alkali and the preservation of the stimuli for the reabsorption of NaHCO</a:t>
            </a:r>
            <a:r>
              <a:rPr lang="en-US" sz="1200" b="0" i="0" kern="1200" baseline="-25000" dirty="0">
                <a:solidFill>
                  <a:schemeClr val="tx1"/>
                </a:solidFill>
                <a:effectLst/>
                <a:latin typeface="Times New Roman" panose="02020603050405020304" pitchFamily="18" charset="0"/>
                <a:ea typeface="+mn-ea"/>
                <a:cs typeface="+mn-cs"/>
              </a:rPr>
              <a:t>3</a:t>
            </a:r>
            <a:r>
              <a:rPr lang="en-US" sz="1200" b="0" i="0" kern="1200" dirty="0">
                <a:solidFill>
                  <a:schemeClr val="tx1"/>
                </a:solidFill>
                <a:effectLst/>
                <a:latin typeface="Times New Roman" panose="02020603050405020304" pitchFamily="18" charset="0"/>
                <a:ea typeface="+mn-ea"/>
                <a:cs typeface="+mn-cs"/>
              </a:rPr>
              <a:t> in the PCT. The input of alkali was due to his dietary intake of fruit and vegetables (but the amount needed is larger than that in the usual dietary intake). The presence of the mild degree of hypokalemia leads to an acidified PCT cell pH, which promotes the reabsorption of  ions and diminishes the elimination of dietary alkali via the excretion of citrate and other organic anions (see </a:t>
            </a:r>
            <a:r>
              <a:rPr lang="en-US" sz="1200" b="0" i="0" u="none" strike="noStrike" kern="1200" dirty="0">
                <a:solidFill>
                  <a:schemeClr val="tx1"/>
                </a:solidFill>
                <a:effectLst/>
                <a:latin typeface="Times New Roman" panose="02020603050405020304" pitchFamily="18" charset="0"/>
                <a:ea typeface="+mn-ea"/>
                <a:cs typeface="+mn-cs"/>
                <a:hlinkClick r:id="rId4"/>
              </a:rPr>
              <a:t>Figure 7-2</a:t>
            </a:r>
            <a:r>
              <a:rPr lang="en-US" sz="1200" b="0" i="0" kern="1200" dirty="0">
                <a:solidFill>
                  <a:schemeClr val="tx1"/>
                </a:solidFill>
                <a:effectLst/>
                <a:latin typeface="Times New Roman" panose="02020603050405020304" pitchFamily="18" charset="0"/>
                <a:ea typeface="+mn-ea"/>
                <a:cs typeface="+mn-cs"/>
              </a:rPr>
              <a:t>). Of note, he did have a high urine pH and a large excretion of NaHCO</a:t>
            </a:r>
            <a:r>
              <a:rPr lang="en-US" sz="1200" b="0" i="0" kern="1200" baseline="-25000" dirty="0">
                <a:solidFill>
                  <a:schemeClr val="tx1"/>
                </a:solidFill>
                <a:effectLst/>
                <a:latin typeface="Times New Roman" panose="02020603050405020304" pitchFamily="18" charset="0"/>
                <a:ea typeface="+mn-ea"/>
                <a:cs typeface="+mn-cs"/>
              </a:rPr>
              <a:t>3</a:t>
            </a:r>
            <a:r>
              <a:rPr lang="en-US" sz="1200" b="0" i="0" kern="1200" dirty="0">
                <a:solidFill>
                  <a:schemeClr val="tx1"/>
                </a:solidFill>
                <a:effectLst/>
                <a:latin typeface="Times New Roman" panose="02020603050405020304" pitchFamily="18" charset="0"/>
                <a:ea typeface="+mn-ea"/>
                <a:cs typeface="+mn-cs"/>
              </a:rPr>
              <a:t> during therapy, suggesting that the basis for the metabolic alkalosis was a net gain of alkali.</a:t>
            </a:r>
          </a:p>
          <a:p>
            <a:pPr fontAlgn="base"/>
            <a:r>
              <a:rPr lang="en-US" sz="1200" b="0" i="0" kern="1200" dirty="0">
                <a:solidFill>
                  <a:schemeClr val="tx1"/>
                </a:solidFill>
                <a:effectLst/>
                <a:latin typeface="Times New Roman" panose="02020603050405020304" pitchFamily="18" charset="0"/>
                <a:ea typeface="+mn-ea"/>
                <a:cs typeface="+mn-cs"/>
              </a:rPr>
              <a:t>Although it is difficult to determine how large a deficit of </a:t>
            </a:r>
            <a:r>
              <a:rPr lang="en-US" sz="1200" b="0" i="0" kern="1200" dirty="0" err="1">
                <a:solidFill>
                  <a:schemeClr val="tx1"/>
                </a:solidFill>
                <a:effectLst/>
                <a:latin typeface="Times New Roman" panose="02020603050405020304" pitchFamily="18" charset="0"/>
                <a:ea typeface="+mn-ea"/>
                <a:cs typeface="+mn-cs"/>
              </a:rPr>
              <a:t>KCl</a:t>
            </a:r>
            <a:r>
              <a:rPr lang="en-US" sz="1200" b="0" i="0" kern="1200" dirty="0">
                <a:solidFill>
                  <a:schemeClr val="tx1"/>
                </a:solidFill>
                <a:effectLst/>
                <a:latin typeface="Times New Roman" panose="02020603050405020304" pitchFamily="18" charset="0"/>
                <a:ea typeface="+mn-ea"/>
                <a:cs typeface="+mn-cs"/>
              </a:rPr>
              <a:t> was present and to what degree an acute shift of K</a:t>
            </a:r>
            <a:r>
              <a:rPr lang="en-US" sz="1200" b="0" i="0" kern="1200" baseline="30000" dirty="0">
                <a:solidFill>
                  <a:schemeClr val="tx1"/>
                </a:solidFill>
                <a:effectLst/>
                <a:latin typeface="Times New Roman" panose="02020603050405020304" pitchFamily="18" charset="0"/>
                <a:ea typeface="+mn-ea"/>
                <a:cs typeface="+mn-cs"/>
              </a:rPr>
              <a:t>+</a:t>
            </a:r>
            <a:r>
              <a:rPr lang="en-US" sz="1200" b="0" i="0" kern="1200" dirty="0">
                <a:solidFill>
                  <a:schemeClr val="tx1"/>
                </a:solidFill>
                <a:effectLst/>
                <a:latin typeface="Times New Roman" panose="02020603050405020304" pitchFamily="18" charset="0"/>
                <a:ea typeface="+mn-ea"/>
                <a:cs typeface="+mn-cs"/>
              </a:rPr>
              <a:t> ions into cells was contributing to this profound degree of hypokalemia, this will become evident from the amount of </a:t>
            </a:r>
            <a:r>
              <a:rPr lang="en-US" sz="1200" b="0" i="0" kern="1200" dirty="0" err="1">
                <a:solidFill>
                  <a:schemeClr val="tx1"/>
                </a:solidFill>
                <a:effectLst/>
                <a:latin typeface="Times New Roman" panose="02020603050405020304" pitchFamily="18" charset="0"/>
                <a:ea typeface="+mn-ea"/>
                <a:cs typeface="+mn-cs"/>
              </a:rPr>
              <a:t>KCl</a:t>
            </a:r>
            <a:r>
              <a:rPr lang="en-US" sz="1200" b="0" i="0" kern="1200" dirty="0">
                <a:solidFill>
                  <a:schemeClr val="tx1"/>
                </a:solidFill>
                <a:effectLst/>
                <a:latin typeface="Times New Roman" panose="02020603050405020304" pitchFamily="18" charset="0"/>
                <a:ea typeface="+mn-ea"/>
                <a:cs typeface="+mn-cs"/>
              </a:rPr>
              <a:t> that is needed to correct the hypokalemia.</a:t>
            </a:r>
          </a:p>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209</a:t>
            </a:fld>
            <a:endParaRPr lang="de-DE" altLang="de-DE"/>
          </a:p>
        </p:txBody>
      </p:sp>
    </p:spTree>
    <p:extLst>
      <p:ext uri="{BB962C8B-B14F-4D97-AF65-F5344CB8AC3E}">
        <p14:creationId xmlns:p14="http://schemas.microsoft.com/office/powerpoint/2010/main" val="71559459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base"/>
            <a:r>
              <a:rPr lang="en-US" sz="1200" b="1" i="0" kern="1200" dirty="0">
                <a:solidFill>
                  <a:schemeClr val="tx1"/>
                </a:solidFill>
                <a:effectLst/>
                <a:latin typeface="Times New Roman" panose="02020603050405020304" pitchFamily="18" charset="0"/>
                <a:ea typeface="+mn-ea"/>
                <a:cs typeface="+mn-cs"/>
              </a:rPr>
              <a:t>Why did this patient develop metabolic alkalosis on days 3 and 4?</a:t>
            </a:r>
          </a:p>
          <a:p>
            <a:pPr fontAlgn="base"/>
            <a:r>
              <a:rPr lang="en-US" sz="1200" b="0" i="0" kern="1200" dirty="0">
                <a:solidFill>
                  <a:schemeClr val="tx1"/>
                </a:solidFill>
                <a:effectLst/>
                <a:latin typeface="Times New Roman" panose="02020603050405020304" pitchFamily="18" charset="0"/>
                <a:ea typeface="+mn-ea"/>
                <a:cs typeface="+mn-cs"/>
              </a:rPr>
              <a:t>The first step is to look for the common causes of metabolic alkalosis. Because there is no history of vomiting, there is no evidence for a loss of HCl. Similarly, there is no evidence of a large loss of NaCl by any of the usual routes; the absence of a rise in hematocrit also provides evidence to support the impression that there is not a large deficit of NaCl. Therefore, only a </a:t>
            </a:r>
            <a:r>
              <a:rPr lang="en-US" sz="1200" b="0" i="0" kern="1200" dirty="0" err="1">
                <a:solidFill>
                  <a:schemeClr val="tx1"/>
                </a:solidFill>
                <a:effectLst/>
                <a:latin typeface="Times New Roman" panose="02020603050405020304" pitchFamily="18" charset="0"/>
                <a:ea typeface="+mn-ea"/>
                <a:cs typeface="+mn-cs"/>
              </a:rPr>
              <a:t>KCl</a:t>
            </a:r>
            <a:r>
              <a:rPr lang="en-US" sz="1200" b="0" i="0" kern="1200" dirty="0">
                <a:solidFill>
                  <a:schemeClr val="tx1"/>
                </a:solidFill>
                <a:effectLst/>
                <a:latin typeface="Times New Roman" panose="02020603050405020304" pitchFamily="18" charset="0"/>
                <a:ea typeface="+mn-ea"/>
                <a:cs typeface="+mn-cs"/>
              </a:rPr>
              <a:t> deficit is a possible explanation for the metabolic alkalosis in this patient.</a:t>
            </a:r>
          </a:p>
          <a:p>
            <a:pPr fontAlgn="base"/>
            <a:r>
              <a:rPr lang="en-US" sz="1200" b="0" i="0" kern="1200" dirty="0">
                <a:solidFill>
                  <a:schemeClr val="tx1"/>
                </a:solidFill>
                <a:effectLst/>
                <a:latin typeface="Times New Roman" panose="02020603050405020304" pitchFamily="18" charset="0"/>
                <a:ea typeface="+mn-ea"/>
                <a:cs typeface="+mn-cs"/>
              </a:rPr>
              <a:t>He appears to have renal K</a:t>
            </a:r>
            <a:r>
              <a:rPr lang="en-US" sz="1200" b="0" i="0" kern="1200" baseline="30000" dirty="0">
                <a:solidFill>
                  <a:schemeClr val="tx1"/>
                </a:solidFill>
                <a:effectLst/>
                <a:latin typeface="Times New Roman" panose="02020603050405020304" pitchFamily="18" charset="0"/>
                <a:ea typeface="+mn-ea"/>
                <a:cs typeface="+mn-cs"/>
              </a:rPr>
              <a:t>+</a:t>
            </a:r>
            <a:r>
              <a:rPr lang="en-US" sz="1200" b="0" i="0" kern="1200" dirty="0">
                <a:solidFill>
                  <a:schemeClr val="tx1"/>
                </a:solidFill>
                <a:effectLst/>
                <a:latin typeface="Times New Roman" panose="02020603050405020304" pitchFamily="18" charset="0"/>
                <a:ea typeface="+mn-ea"/>
                <a:cs typeface="+mn-cs"/>
              </a:rPr>
              <a:t> ion wasting on day 3 because he is modestly hypokalemic (P</a:t>
            </a:r>
            <a:r>
              <a:rPr lang="en-US" sz="1200" b="0" i="0" kern="1200" baseline="-25000" dirty="0">
                <a:solidFill>
                  <a:schemeClr val="tx1"/>
                </a:solidFill>
                <a:effectLst/>
                <a:latin typeface="Times New Roman" panose="02020603050405020304" pitchFamily="18" charset="0"/>
                <a:ea typeface="+mn-ea"/>
                <a:cs typeface="+mn-cs"/>
              </a:rPr>
              <a:t>K</a:t>
            </a:r>
            <a:r>
              <a:rPr lang="en-US" sz="1200" b="0" i="0" kern="1200" dirty="0">
                <a:solidFill>
                  <a:schemeClr val="tx1"/>
                </a:solidFill>
                <a:effectLst/>
                <a:latin typeface="Times New Roman" panose="02020603050405020304" pitchFamily="18" charset="0"/>
                <a:ea typeface="+mn-ea"/>
                <a:cs typeface="+mn-cs"/>
              </a:rPr>
              <a:t> 3.2 mmol/L) and his urine on the morning of day 4 contained more K</a:t>
            </a:r>
            <a:r>
              <a:rPr lang="en-US" sz="1200" b="0" i="0" kern="1200" baseline="30000" dirty="0">
                <a:solidFill>
                  <a:schemeClr val="tx1"/>
                </a:solidFill>
                <a:effectLst/>
                <a:latin typeface="Times New Roman" panose="02020603050405020304" pitchFamily="18" charset="0"/>
                <a:ea typeface="+mn-ea"/>
                <a:cs typeface="+mn-cs"/>
              </a:rPr>
              <a:t>+</a:t>
            </a:r>
            <a:r>
              <a:rPr lang="en-US" sz="1200" b="0" i="0" kern="1200" dirty="0">
                <a:solidFill>
                  <a:schemeClr val="tx1"/>
                </a:solidFill>
                <a:effectLst/>
                <a:latin typeface="Times New Roman" panose="02020603050405020304" pitchFamily="18" charset="0"/>
                <a:ea typeface="+mn-ea"/>
                <a:cs typeface="+mn-cs"/>
              </a:rPr>
              <a:t> ions than expected (∼4 mmol K</a:t>
            </a:r>
            <a:r>
              <a:rPr lang="en-US" sz="1200" b="0" i="0" kern="1200" baseline="30000" dirty="0">
                <a:solidFill>
                  <a:schemeClr val="tx1"/>
                </a:solidFill>
                <a:effectLst/>
                <a:latin typeface="Times New Roman" panose="02020603050405020304" pitchFamily="18" charset="0"/>
                <a:ea typeface="+mn-ea"/>
                <a:cs typeface="+mn-cs"/>
              </a:rPr>
              <a:t>+</a:t>
            </a:r>
            <a:r>
              <a:rPr lang="en-US" sz="1200" b="0" i="0" kern="1200" dirty="0">
                <a:solidFill>
                  <a:schemeClr val="tx1"/>
                </a:solidFill>
                <a:effectLst/>
                <a:latin typeface="Times New Roman" panose="02020603050405020304" pitchFamily="18" charset="0"/>
                <a:ea typeface="+mn-ea"/>
                <a:cs typeface="+mn-cs"/>
              </a:rPr>
              <a:t> ions/mmol creatinine, expected less than 1 to 1.5 mmol K</a:t>
            </a:r>
            <a:r>
              <a:rPr lang="en-US" sz="1200" b="0" i="0" kern="1200" baseline="30000" dirty="0">
                <a:solidFill>
                  <a:schemeClr val="tx1"/>
                </a:solidFill>
                <a:effectLst/>
                <a:latin typeface="Times New Roman" panose="02020603050405020304" pitchFamily="18" charset="0"/>
                <a:ea typeface="+mn-ea"/>
                <a:cs typeface="+mn-cs"/>
              </a:rPr>
              <a:t>+</a:t>
            </a:r>
            <a:r>
              <a:rPr lang="en-US" sz="1200" b="0" i="0" kern="1200" dirty="0">
                <a:solidFill>
                  <a:schemeClr val="tx1"/>
                </a:solidFill>
                <a:effectLst/>
                <a:latin typeface="Times New Roman" panose="02020603050405020304" pitchFamily="18" charset="0"/>
                <a:ea typeface="+mn-ea"/>
                <a:cs typeface="+mn-cs"/>
              </a:rPr>
              <a:t> ions/mmol creatinine). A possible reason for the excessive excretion of K</a:t>
            </a:r>
            <a:r>
              <a:rPr lang="en-US" sz="1200" b="0" i="0" kern="1200" baseline="30000" dirty="0">
                <a:solidFill>
                  <a:schemeClr val="tx1"/>
                </a:solidFill>
                <a:effectLst/>
                <a:latin typeface="Times New Roman" panose="02020603050405020304" pitchFamily="18" charset="0"/>
                <a:ea typeface="+mn-ea"/>
                <a:cs typeface="+mn-cs"/>
              </a:rPr>
              <a:t>+</a:t>
            </a:r>
            <a:r>
              <a:rPr lang="en-US" sz="1200" b="0" i="0" kern="1200" dirty="0">
                <a:solidFill>
                  <a:schemeClr val="tx1"/>
                </a:solidFill>
                <a:effectLst/>
                <a:latin typeface="Times New Roman" panose="02020603050405020304" pitchFamily="18" charset="0"/>
                <a:ea typeface="+mn-ea"/>
                <a:cs typeface="+mn-cs"/>
              </a:rPr>
              <a:t> ions is the administration of high doses of cortisol. When very large amounts of cortisol are given, some of this hormone escapes destruction by the enzymes, 11 β-HSD2 in principal cells of the CDN. As a result, some cortisol binds to the mineralocorticoid receptor, resulting in aldosterone-like actions that promote </a:t>
            </a:r>
            <a:r>
              <a:rPr lang="en-US" sz="1200" b="0" i="0" kern="1200" dirty="0" err="1">
                <a:solidFill>
                  <a:schemeClr val="tx1"/>
                </a:solidFill>
                <a:effectLst/>
                <a:latin typeface="Times New Roman" panose="02020603050405020304" pitchFamily="18" charset="0"/>
                <a:ea typeface="+mn-ea"/>
                <a:cs typeface="+mn-cs"/>
              </a:rPr>
              <a:t>kaliuresis</a:t>
            </a:r>
            <a:r>
              <a:rPr lang="en-US" sz="1200" b="0" i="0" kern="1200" dirty="0">
                <a:solidFill>
                  <a:schemeClr val="tx1"/>
                </a:solidFill>
                <a:effectLst/>
                <a:latin typeface="Times New Roman" panose="02020603050405020304" pitchFamily="18" charset="0"/>
                <a:ea typeface="+mn-ea"/>
                <a:cs typeface="+mn-cs"/>
              </a:rPr>
              <a:t> (see </a:t>
            </a:r>
            <a:r>
              <a:rPr lang="en-US" sz="1200" b="0" i="0" u="none" strike="noStrike" kern="1200" dirty="0">
                <a:solidFill>
                  <a:schemeClr val="tx1"/>
                </a:solidFill>
                <a:effectLst/>
                <a:latin typeface="Times New Roman" panose="02020603050405020304" pitchFamily="18" charset="0"/>
                <a:ea typeface="+mn-ea"/>
                <a:cs typeface="+mn-cs"/>
                <a:hlinkClick r:id="rId3"/>
              </a:rPr>
              <a:t>Chapter 14</a:t>
            </a:r>
            <a:r>
              <a:rPr lang="en-US" sz="1200" b="0" i="0" kern="1200" dirty="0">
                <a:solidFill>
                  <a:schemeClr val="tx1"/>
                </a:solidFill>
                <a:effectLst/>
                <a:latin typeface="Times New Roman" panose="02020603050405020304" pitchFamily="18" charset="0"/>
                <a:ea typeface="+mn-ea"/>
                <a:cs typeface="+mn-cs"/>
              </a:rPr>
              <a:t> for more discussion).</a:t>
            </a:r>
          </a:p>
          <a:p>
            <a:pPr fontAlgn="base"/>
            <a:r>
              <a:rPr lang="en-US" sz="1200" b="0" i="0" kern="1200" dirty="0">
                <a:solidFill>
                  <a:schemeClr val="tx1"/>
                </a:solidFill>
                <a:effectLst/>
                <a:latin typeface="Times New Roman" panose="02020603050405020304" pitchFamily="18" charset="0"/>
                <a:ea typeface="+mn-ea"/>
                <a:cs typeface="+mn-cs"/>
              </a:rPr>
              <a:t>The sudden fall in P</a:t>
            </a:r>
            <a:r>
              <a:rPr lang="en-US" sz="1200" b="0" i="0" kern="1200" baseline="-25000" dirty="0">
                <a:solidFill>
                  <a:schemeClr val="tx1"/>
                </a:solidFill>
                <a:effectLst/>
                <a:latin typeface="Times New Roman" panose="02020603050405020304" pitchFamily="18" charset="0"/>
                <a:ea typeface="+mn-ea"/>
                <a:cs typeface="+mn-cs"/>
              </a:rPr>
              <a:t>K</a:t>
            </a:r>
            <a:r>
              <a:rPr lang="en-US" sz="1200" b="0" i="0" kern="1200" dirty="0">
                <a:solidFill>
                  <a:schemeClr val="tx1"/>
                </a:solidFill>
                <a:effectLst/>
                <a:latin typeface="Times New Roman" panose="02020603050405020304" pitchFamily="18" charset="0"/>
                <a:ea typeface="+mn-ea"/>
                <a:cs typeface="+mn-cs"/>
              </a:rPr>
              <a:t> from 3.2 to 1.7 mmol/L in just 24 hours while the </a:t>
            </a:r>
            <a:r>
              <a:rPr lang="en-US" sz="1200" b="0" i="0" kern="1200" dirty="0" err="1">
                <a:solidFill>
                  <a:schemeClr val="tx1"/>
                </a:solidFill>
                <a:effectLst/>
                <a:latin typeface="Times New Roman" panose="02020603050405020304" pitchFamily="18" charset="0"/>
                <a:ea typeface="+mn-ea"/>
                <a:cs typeface="+mn-cs"/>
              </a:rPr>
              <a:t>K</a:t>
            </a:r>
            <a:r>
              <a:rPr lang="en-US" sz="1200" b="0" i="0" kern="1200" baseline="30000" dirty="0" err="1">
                <a:solidFill>
                  <a:schemeClr val="tx1"/>
                </a:solidFill>
                <a:effectLst/>
                <a:latin typeface="Times New Roman" panose="02020603050405020304" pitchFamily="18" charset="0"/>
                <a:ea typeface="+mn-ea"/>
                <a:cs typeface="+mn-cs"/>
              </a:rPr>
              <a:t>+</a:t>
            </a:r>
            <a:r>
              <a:rPr lang="en-US" sz="1200" b="0" i="0" kern="1200" dirty="0" err="1">
                <a:solidFill>
                  <a:schemeClr val="tx1"/>
                </a:solidFill>
                <a:effectLst/>
                <a:latin typeface="Times New Roman" panose="02020603050405020304" pitchFamily="18" charset="0"/>
                <a:ea typeface="+mn-ea"/>
                <a:cs typeface="+mn-cs"/>
              </a:rPr>
              <a:t>excretion</a:t>
            </a:r>
            <a:r>
              <a:rPr lang="en-US" sz="1200" b="0" i="0" kern="1200" dirty="0">
                <a:solidFill>
                  <a:schemeClr val="tx1"/>
                </a:solidFill>
                <a:effectLst/>
                <a:latin typeface="Times New Roman" panose="02020603050405020304" pitchFamily="18" charset="0"/>
                <a:ea typeface="+mn-ea"/>
                <a:cs typeface="+mn-cs"/>
              </a:rPr>
              <a:t> rate was modest suggests that there had been an acute shift of K</a:t>
            </a:r>
            <a:r>
              <a:rPr lang="en-US" sz="1200" b="0" i="0" kern="1200" baseline="30000" dirty="0">
                <a:solidFill>
                  <a:schemeClr val="tx1"/>
                </a:solidFill>
                <a:effectLst/>
                <a:latin typeface="Times New Roman" panose="02020603050405020304" pitchFamily="18" charset="0"/>
                <a:ea typeface="+mn-ea"/>
                <a:cs typeface="+mn-cs"/>
              </a:rPr>
              <a:t>+</a:t>
            </a:r>
            <a:r>
              <a:rPr lang="en-US" sz="1200" b="0" i="0" kern="1200" dirty="0">
                <a:solidFill>
                  <a:schemeClr val="tx1"/>
                </a:solidFill>
                <a:effectLst/>
                <a:latin typeface="Times New Roman" panose="02020603050405020304" pitchFamily="18" charset="0"/>
                <a:ea typeface="+mn-ea"/>
                <a:cs typeface="+mn-cs"/>
              </a:rPr>
              <a:t> ions into cells. Perhaps this is related to high insulin levels (dietary intake of carbohydrate), prolonged β</a:t>
            </a:r>
            <a:r>
              <a:rPr lang="en-US" sz="1200" b="0" i="0" kern="1200" baseline="-25000" dirty="0">
                <a:solidFill>
                  <a:schemeClr val="tx1"/>
                </a:solidFill>
                <a:effectLst/>
                <a:latin typeface="Times New Roman" panose="02020603050405020304" pitchFamily="18" charset="0"/>
                <a:ea typeface="+mn-ea"/>
                <a:cs typeface="+mn-cs"/>
              </a:rPr>
              <a:t>2</a:t>
            </a:r>
            <a:r>
              <a:rPr lang="en-US" sz="1200" b="0" i="0" kern="1200" dirty="0">
                <a:solidFill>
                  <a:schemeClr val="tx1"/>
                </a:solidFill>
                <a:effectLst/>
                <a:latin typeface="Times New Roman" panose="02020603050405020304" pitchFamily="18" charset="0"/>
                <a:ea typeface="+mn-ea"/>
                <a:cs typeface="+mn-cs"/>
              </a:rPr>
              <a:t>-adrenergic actions of his medications for treatment of asthma, and the acute rise in his .</a:t>
            </a:r>
          </a:p>
          <a:p>
            <a:pPr fontAlgn="base"/>
            <a:r>
              <a:rPr lang="en-US" sz="1200" b="0" i="0" kern="1200" dirty="0">
                <a:solidFill>
                  <a:schemeClr val="tx1"/>
                </a:solidFill>
                <a:effectLst/>
                <a:latin typeface="Times New Roman" panose="02020603050405020304" pitchFamily="18" charset="0"/>
                <a:ea typeface="+mn-ea"/>
                <a:cs typeface="+mn-cs"/>
              </a:rPr>
              <a:t>For a rise in , he needs an input of alkali and the preservation of the stimuli for the reabsorption of NaHCO</a:t>
            </a:r>
            <a:r>
              <a:rPr lang="en-US" sz="1200" b="0" i="0" kern="1200" baseline="-25000" dirty="0">
                <a:solidFill>
                  <a:schemeClr val="tx1"/>
                </a:solidFill>
                <a:effectLst/>
                <a:latin typeface="Times New Roman" panose="02020603050405020304" pitchFamily="18" charset="0"/>
                <a:ea typeface="+mn-ea"/>
                <a:cs typeface="+mn-cs"/>
              </a:rPr>
              <a:t>3</a:t>
            </a:r>
            <a:r>
              <a:rPr lang="en-US" sz="1200" b="0" i="0" kern="1200" dirty="0">
                <a:solidFill>
                  <a:schemeClr val="tx1"/>
                </a:solidFill>
                <a:effectLst/>
                <a:latin typeface="Times New Roman" panose="02020603050405020304" pitchFamily="18" charset="0"/>
                <a:ea typeface="+mn-ea"/>
                <a:cs typeface="+mn-cs"/>
              </a:rPr>
              <a:t> in the PCT. The input of alkali was due to his dietary intake of fruit and vegetables (but the amount needed is larger than that in the usual dietary intake). The presence of the mild degree of hypokalemia leads to an acidified PCT cell pH, which promotes the reabsorption of  ions and diminishes the elimination of dietary alkali via the excretion of citrate and other organic anions (see </a:t>
            </a:r>
            <a:r>
              <a:rPr lang="en-US" sz="1200" b="0" i="0" u="none" strike="noStrike" kern="1200" dirty="0">
                <a:solidFill>
                  <a:schemeClr val="tx1"/>
                </a:solidFill>
                <a:effectLst/>
                <a:latin typeface="Times New Roman" panose="02020603050405020304" pitchFamily="18" charset="0"/>
                <a:ea typeface="+mn-ea"/>
                <a:cs typeface="+mn-cs"/>
                <a:hlinkClick r:id="rId4"/>
              </a:rPr>
              <a:t>Figure 7-2</a:t>
            </a:r>
            <a:r>
              <a:rPr lang="en-US" sz="1200" b="0" i="0" kern="1200" dirty="0">
                <a:solidFill>
                  <a:schemeClr val="tx1"/>
                </a:solidFill>
                <a:effectLst/>
                <a:latin typeface="Times New Roman" panose="02020603050405020304" pitchFamily="18" charset="0"/>
                <a:ea typeface="+mn-ea"/>
                <a:cs typeface="+mn-cs"/>
              </a:rPr>
              <a:t>). Of note, he did have a high urine pH and a large excretion of NaHCO</a:t>
            </a:r>
            <a:r>
              <a:rPr lang="en-US" sz="1200" b="0" i="0" kern="1200" baseline="-25000" dirty="0">
                <a:solidFill>
                  <a:schemeClr val="tx1"/>
                </a:solidFill>
                <a:effectLst/>
                <a:latin typeface="Times New Roman" panose="02020603050405020304" pitchFamily="18" charset="0"/>
                <a:ea typeface="+mn-ea"/>
                <a:cs typeface="+mn-cs"/>
              </a:rPr>
              <a:t>3</a:t>
            </a:r>
            <a:r>
              <a:rPr lang="en-US" sz="1200" b="0" i="0" kern="1200" dirty="0">
                <a:solidFill>
                  <a:schemeClr val="tx1"/>
                </a:solidFill>
                <a:effectLst/>
                <a:latin typeface="Times New Roman" panose="02020603050405020304" pitchFamily="18" charset="0"/>
                <a:ea typeface="+mn-ea"/>
                <a:cs typeface="+mn-cs"/>
              </a:rPr>
              <a:t> during therapy, suggesting that the basis for the metabolic alkalosis was a net gain of alkali.</a:t>
            </a:r>
          </a:p>
          <a:p>
            <a:pPr fontAlgn="base"/>
            <a:r>
              <a:rPr lang="en-US" sz="1200" b="0" i="0" kern="1200" dirty="0">
                <a:solidFill>
                  <a:schemeClr val="tx1"/>
                </a:solidFill>
                <a:effectLst/>
                <a:latin typeface="Times New Roman" panose="02020603050405020304" pitchFamily="18" charset="0"/>
                <a:ea typeface="+mn-ea"/>
                <a:cs typeface="+mn-cs"/>
              </a:rPr>
              <a:t>Although it is difficult to determine how large a deficit of </a:t>
            </a:r>
            <a:r>
              <a:rPr lang="en-US" sz="1200" b="0" i="0" kern="1200" dirty="0" err="1">
                <a:solidFill>
                  <a:schemeClr val="tx1"/>
                </a:solidFill>
                <a:effectLst/>
                <a:latin typeface="Times New Roman" panose="02020603050405020304" pitchFamily="18" charset="0"/>
                <a:ea typeface="+mn-ea"/>
                <a:cs typeface="+mn-cs"/>
              </a:rPr>
              <a:t>KCl</a:t>
            </a:r>
            <a:r>
              <a:rPr lang="en-US" sz="1200" b="0" i="0" kern="1200" dirty="0">
                <a:solidFill>
                  <a:schemeClr val="tx1"/>
                </a:solidFill>
                <a:effectLst/>
                <a:latin typeface="Times New Roman" panose="02020603050405020304" pitchFamily="18" charset="0"/>
                <a:ea typeface="+mn-ea"/>
                <a:cs typeface="+mn-cs"/>
              </a:rPr>
              <a:t> was present and to what degree an acute shift of K</a:t>
            </a:r>
            <a:r>
              <a:rPr lang="en-US" sz="1200" b="0" i="0" kern="1200" baseline="30000" dirty="0">
                <a:solidFill>
                  <a:schemeClr val="tx1"/>
                </a:solidFill>
                <a:effectLst/>
                <a:latin typeface="Times New Roman" panose="02020603050405020304" pitchFamily="18" charset="0"/>
                <a:ea typeface="+mn-ea"/>
                <a:cs typeface="+mn-cs"/>
              </a:rPr>
              <a:t>+</a:t>
            </a:r>
            <a:r>
              <a:rPr lang="en-US" sz="1200" b="0" i="0" kern="1200" dirty="0">
                <a:solidFill>
                  <a:schemeClr val="tx1"/>
                </a:solidFill>
                <a:effectLst/>
                <a:latin typeface="Times New Roman" panose="02020603050405020304" pitchFamily="18" charset="0"/>
                <a:ea typeface="+mn-ea"/>
                <a:cs typeface="+mn-cs"/>
              </a:rPr>
              <a:t> ions into cells was contributing to this profound degree of hypokalemia, this will become evident from the amount of </a:t>
            </a:r>
            <a:r>
              <a:rPr lang="en-US" sz="1200" b="0" i="0" kern="1200" dirty="0" err="1">
                <a:solidFill>
                  <a:schemeClr val="tx1"/>
                </a:solidFill>
                <a:effectLst/>
                <a:latin typeface="Times New Roman" panose="02020603050405020304" pitchFamily="18" charset="0"/>
                <a:ea typeface="+mn-ea"/>
                <a:cs typeface="+mn-cs"/>
              </a:rPr>
              <a:t>KCl</a:t>
            </a:r>
            <a:r>
              <a:rPr lang="en-US" sz="1200" b="0" i="0" kern="1200" dirty="0">
                <a:solidFill>
                  <a:schemeClr val="tx1"/>
                </a:solidFill>
                <a:effectLst/>
                <a:latin typeface="Times New Roman" panose="02020603050405020304" pitchFamily="18" charset="0"/>
                <a:ea typeface="+mn-ea"/>
                <a:cs typeface="+mn-cs"/>
              </a:rPr>
              <a:t> that is needed to correct the hypokalemia.</a:t>
            </a:r>
          </a:p>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210</a:t>
            </a:fld>
            <a:endParaRPr lang="de-DE" altLang="de-DE"/>
          </a:p>
        </p:txBody>
      </p:sp>
    </p:spTree>
    <p:extLst>
      <p:ext uri="{BB962C8B-B14F-4D97-AF65-F5344CB8AC3E}">
        <p14:creationId xmlns:p14="http://schemas.microsoft.com/office/powerpoint/2010/main" val="9027228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48F8A8DB-FF61-4CBD-944B-B0DD22F3E6CC}" type="slidenum">
              <a:rPr lang="de-DE" altLang="de-DE" sz="1200" smtClean="0">
                <a:cs typeface="Arial" panose="020B0604020202020204" pitchFamily="34" charset="0"/>
              </a:rPr>
              <a:pPr/>
              <a:t>15</a:t>
            </a:fld>
            <a:endParaRPr lang="de-DE" altLang="de-DE" sz="1200">
              <a:cs typeface="Arial" panose="020B0604020202020204" pitchFamily="34" charset="0"/>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7121015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213</a:t>
            </a:fld>
            <a:endParaRPr lang="de-DE" altLang="de-DE"/>
          </a:p>
        </p:txBody>
      </p:sp>
    </p:spTree>
    <p:extLst>
      <p:ext uri="{BB962C8B-B14F-4D97-AF65-F5344CB8AC3E}">
        <p14:creationId xmlns:p14="http://schemas.microsoft.com/office/powerpoint/2010/main" val="1942528853"/>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D59C865C-045D-40FE-85CF-5206BF2E58B8}"/>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6516C794-54FC-4E73-91F7-7EB70B74CEC7}" type="slidenum">
              <a:rPr lang="en-US" altLang="de-DE">
                <a:latin typeface="Times New Roman" panose="02020603050405020304" pitchFamily="18" charset="0"/>
                <a:ea typeface="MS PGothic" panose="020B0600070205080204" pitchFamily="34" charset="-128"/>
              </a:rPr>
              <a:pPr algn="r" eaLnBrk="1" hangingPunct="1">
                <a:spcBef>
                  <a:spcPct val="0"/>
                </a:spcBef>
              </a:pPr>
              <a:t>214</a:t>
            </a:fld>
            <a:endParaRPr lang="en-US" altLang="de-DE">
              <a:latin typeface="Times New Roman" panose="02020603050405020304" pitchFamily="18" charset="0"/>
              <a:ea typeface="MS PGothic" panose="020B0600070205080204" pitchFamily="34" charset="-128"/>
            </a:endParaRPr>
          </a:p>
        </p:txBody>
      </p:sp>
      <p:sp>
        <p:nvSpPr>
          <p:cNvPr id="75779" name="Rectangle 2">
            <a:extLst>
              <a:ext uri="{FF2B5EF4-FFF2-40B4-BE49-F238E27FC236}">
                <a16:creationId xmlns:a16="http://schemas.microsoft.com/office/drawing/2014/main" id="{CB7FFC03-61A9-4BC0-B310-E9D154395B97}"/>
              </a:ext>
            </a:extLst>
          </p:cNvPr>
          <p:cNvSpPr>
            <a:spLocks noGrp="1" noRot="1" noChangeAspect="1" noChangeArrowheads="1" noTextEdit="1"/>
          </p:cNvSpPr>
          <p:nvPr>
            <p:ph type="sldImg"/>
          </p:nvPr>
        </p:nvSpPr>
        <p:spPr>
          <a:ln/>
        </p:spPr>
      </p:sp>
      <p:sp>
        <p:nvSpPr>
          <p:cNvPr id="75780" name="Rectangle 3">
            <a:extLst>
              <a:ext uri="{FF2B5EF4-FFF2-40B4-BE49-F238E27FC236}">
                <a16:creationId xmlns:a16="http://schemas.microsoft.com/office/drawing/2014/main" id="{1503DA1B-FFFF-4F2B-B658-A8556948AD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dirty="0">
              <a:latin typeface="Times New Roman" panose="02020603050405020304" pitchFamily="18" charset="0"/>
            </a:endParaRPr>
          </a:p>
        </p:txBody>
      </p:sp>
    </p:spTree>
    <p:extLst>
      <p:ext uri="{BB962C8B-B14F-4D97-AF65-F5344CB8AC3E}">
        <p14:creationId xmlns:p14="http://schemas.microsoft.com/office/powerpoint/2010/main" val="18558234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lienbildplatzhalter 1"/>
          <p:cNvSpPr>
            <a:spLocks noGrp="1" noRot="1" noChangeAspect="1" noTextEdit="1"/>
          </p:cNvSpPr>
          <p:nvPr>
            <p:ph type="sldImg"/>
          </p:nvPr>
        </p:nvSpPr>
        <p:spPr>
          <a:ln/>
        </p:spPr>
      </p:sp>
      <p:sp>
        <p:nvSpPr>
          <p:cNvPr id="2355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de-DE">
                <a:latin typeface="Arial" panose="020B0604020202020204" pitchFamily="34" charset="0"/>
              </a:rPr>
              <a:t>Assess the accuracy of the acid-base measurements and the reliability of blood sampling using the Henderson equation: </a:t>
            </a:r>
            <a:r>
              <a:rPr lang="de-DE" altLang="de-DE">
                <a:latin typeface="Arial" panose="020B0604020202020204" pitchFamily="34" charset="0"/>
              </a:rPr>
              <a:t>[H] =  24  * PaCO2/[HCO3</a:t>
            </a:r>
            <a:r>
              <a:rPr lang="en-US" altLang="de-DE">
                <a:latin typeface="Arial" panose="020B0604020202020204" pitchFamily="34" charset="0"/>
              </a:rPr>
              <a:t>], or the Henderson-Hasselbalch equation: pH  6.1  log [HCO3</a:t>
            </a:r>
            <a:r>
              <a:rPr lang="de-DE" altLang="de-DE">
                <a:latin typeface="Arial" panose="020B0604020202020204" pitchFamily="34" charset="0"/>
              </a:rPr>
              <a:t>]/0.03  PaCO2</a:t>
            </a:r>
          </a:p>
          <a:p>
            <a:r>
              <a:rPr lang="en-US" altLang="de-DE">
                <a:latin typeface="Arial" panose="020B0604020202020204" pitchFamily="34" charset="0"/>
              </a:rPr>
              <a:t>2. Obtain clinical information, including history and physical examination, for clues to a particular acid-base disorder</a:t>
            </a:r>
          </a:p>
          <a:p>
            <a:r>
              <a:rPr lang="en-US" altLang="de-DE">
                <a:latin typeface="Arial" panose="020B0604020202020204" pitchFamily="34" charset="0"/>
              </a:rPr>
              <a:t>3. Identify the dominant acid-base disorder, if possible</a:t>
            </a:r>
          </a:p>
          <a:p>
            <a:r>
              <a:rPr lang="en-US" altLang="de-DE">
                <a:latin typeface="Arial" panose="020B0604020202020204" pitchFamily="34" charset="0"/>
              </a:rPr>
              <a:t>4. Assess the expected secondary response to determine whether a simple or mixed acid-base disorder is present</a:t>
            </a:r>
          </a:p>
          <a:p>
            <a:r>
              <a:rPr lang="en-US" altLang="de-DE">
                <a:latin typeface="Arial" panose="020B0604020202020204" pitchFamily="34" charset="0"/>
              </a:rPr>
              <a:t>5. Establish the cause of the acid-base disorder by evaluating other laboratory parameters, as appropriate, including:</a:t>
            </a:r>
          </a:p>
          <a:p>
            <a:r>
              <a:rPr lang="en-US" altLang="de-DE">
                <a:latin typeface="Arial" panose="020B0604020202020204" pitchFamily="34" charset="0"/>
              </a:rPr>
              <a:t>● Calculation of serum anion gap: [Na]  ([Cl]  [HCO3</a:t>
            </a:r>
            <a:r>
              <a:rPr lang="de-DE" altLang="de-DE">
                <a:latin typeface="Arial" panose="020B0604020202020204" pitchFamily="34" charset="0"/>
              </a:rPr>
              <a:t>])</a:t>
            </a:r>
          </a:p>
          <a:p>
            <a:r>
              <a:rPr lang="de-DE" altLang="de-DE">
                <a:latin typeface="Arial" panose="020B0604020202020204" pitchFamily="34" charset="0"/>
              </a:rPr>
              <a:t>● Measurement of serum potassium</a:t>
            </a:r>
          </a:p>
          <a:p>
            <a:r>
              <a:rPr lang="de-DE" altLang="de-DE">
                <a:latin typeface="Arial" panose="020B0604020202020204" pitchFamily="34" charset="0"/>
              </a:rPr>
              <a:t>● Measurement of other relevant parameters (eg, serum ketones, lactate, methanol, ethylene glycol, salicylate, serum </a:t>
            </a:r>
            <a:r>
              <a:rPr lang="en-US" altLang="de-DE">
                <a:latin typeface="Arial" panose="020B0604020202020204" pitchFamily="34" charset="0"/>
              </a:rPr>
              <a:t>creatinine in patients with metabolic acidosis)</a:t>
            </a:r>
          </a:p>
          <a:p>
            <a:r>
              <a:rPr lang="en-US" altLang="de-DE">
                <a:latin typeface="Arial" panose="020B0604020202020204" pitchFamily="34" charset="0"/>
              </a:rPr>
              <a:t>● Calculation of serum osmolal gap if toxic alcohol exposure is suspected or cause of acidosis is not immediately</a:t>
            </a:r>
          </a:p>
          <a:p>
            <a:r>
              <a:rPr lang="de-DE" altLang="de-DE">
                <a:latin typeface="Arial" panose="020B0604020202020204" pitchFamily="34" charset="0"/>
              </a:rPr>
              <a:t>Obvious</a:t>
            </a:r>
          </a:p>
          <a:p>
            <a:r>
              <a:rPr lang="en-US" altLang="de-DE">
                <a:latin typeface="Arial" panose="020B0604020202020204" pitchFamily="34" charset="0"/>
              </a:rPr>
              <a:t>● Measurement of urine electrolytes, pH, and calculation of urine anion gap and/or urine osmolal gap if normal-aniongap </a:t>
            </a:r>
            <a:r>
              <a:rPr lang="de-DE" altLang="de-DE">
                <a:latin typeface="Arial" panose="020B0604020202020204" pitchFamily="34" charset="0"/>
              </a:rPr>
              <a:t>metabolic acidosis is present</a:t>
            </a:r>
          </a:p>
          <a:p>
            <a:r>
              <a:rPr lang="en-US" altLang="de-DE">
                <a:latin typeface="Arial" panose="020B0604020202020204" pitchFamily="34" charset="0"/>
              </a:rPr>
              <a:t>● Measurement of urine chloride and urine pH when evaluating metabolic alkalosis</a:t>
            </a:r>
          </a:p>
          <a:p>
            <a:r>
              <a:rPr lang="en-US" altLang="de-DE">
                <a:latin typeface="Arial" panose="020B0604020202020204" pitchFamily="34" charset="0"/>
              </a:rPr>
              <a:t>● Calculation of urine osmolal gap if toxic exposure is suspected</a:t>
            </a:r>
            <a:endParaRPr lang="de-DE" altLang="de-DE">
              <a:latin typeface="Arial" panose="020B0604020202020204" pitchFamily="34" charset="0"/>
            </a:endParaRPr>
          </a:p>
        </p:txBody>
      </p:sp>
      <p:sp>
        <p:nvSpPr>
          <p:cNvPr id="2355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F982AE4A-2D8F-4E67-A72A-150D31494DFD}" type="slidenum">
              <a:rPr lang="de-DE" altLang="de-DE" sz="1200" smtClean="0">
                <a:cs typeface="Arial" panose="020B0604020202020204" pitchFamily="34" charset="0"/>
              </a:rPr>
              <a:pPr/>
              <a:t>17</a:t>
            </a:fld>
            <a:endParaRPr lang="de-DE" altLang="de-DE" sz="1200">
              <a:cs typeface="Arial" panose="020B0604020202020204" pitchFamily="34" charset="0"/>
            </a:endParaRPr>
          </a:p>
        </p:txBody>
      </p:sp>
    </p:spTree>
    <p:extLst>
      <p:ext uri="{BB962C8B-B14F-4D97-AF65-F5344CB8AC3E}">
        <p14:creationId xmlns:p14="http://schemas.microsoft.com/office/powerpoint/2010/main" val="703209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55800A5-0F1B-4B67-B939-6428423EA702}" type="slidenum">
              <a:rPr lang="de-DE" altLang="de-DE" smtClean="0"/>
              <a:pPr>
                <a:spcBef>
                  <a:spcPct val="0"/>
                </a:spcBef>
              </a:pPr>
              <a:t>18</a:t>
            </a:fld>
            <a:endParaRPr lang="de-DE" altLang="de-DE"/>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ndParaRPr>
          </a:p>
        </p:txBody>
      </p:sp>
    </p:spTree>
    <p:extLst>
      <p:ext uri="{BB962C8B-B14F-4D97-AF65-F5344CB8AC3E}">
        <p14:creationId xmlns:p14="http://schemas.microsoft.com/office/powerpoint/2010/main" val="22767048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en-US" sz="1800" b="0" i="0" u="none" strike="noStrike" baseline="0" dirty="0">
                <a:latin typeface="AdvTT62cab712.B"/>
              </a:rPr>
              <a:t>Figure 2. | Because the concentration of unmeasured anions, predominantly albumin, is greater than that of unmeasured cations, there</a:t>
            </a:r>
          </a:p>
          <a:p>
            <a:pPr algn="l"/>
            <a:r>
              <a:rPr lang="en-US" sz="1800" b="0" i="0" u="none" strike="noStrike" baseline="0" dirty="0">
                <a:latin typeface="AdvTT62cab712.B"/>
              </a:rPr>
              <a:t>is an anion gap (AG) (Na</a:t>
            </a:r>
            <a:r>
              <a:rPr lang="en-US" sz="1800" b="0" i="0" u="none" strike="noStrike" baseline="0" dirty="0">
                <a:latin typeface="AdvOT9d186844"/>
              </a:rPr>
              <a:t>1 2 </a:t>
            </a:r>
            <a:r>
              <a:rPr lang="en-US" sz="1800" b="0" i="0" u="none" strike="noStrike" baseline="0" dirty="0">
                <a:latin typeface="AdvTT62cab712.B"/>
              </a:rPr>
              <a:t>[Cl</a:t>
            </a:r>
            <a:r>
              <a:rPr lang="en-US" sz="1800" b="0" i="0" u="none" strike="noStrike" baseline="0" dirty="0">
                <a:latin typeface="AdvOT9d186844"/>
              </a:rPr>
              <a:t>2 1 </a:t>
            </a:r>
            <a:r>
              <a:rPr lang="en-US" sz="1800" b="0" i="0" u="none" strike="noStrike" baseline="0" dirty="0">
                <a:latin typeface="AdvTT62cab712.B"/>
              </a:rPr>
              <a:t>HCO3</a:t>
            </a:r>
            <a:r>
              <a:rPr lang="en-US" sz="1800" b="0" i="0" u="none" strike="noStrike" baseline="0" dirty="0">
                <a:latin typeface="AdvOT9d186844"/>
              </a:rPr>
              <a:t>2</a:t>
            </a:r>
            <a:r>
              <a:rPr lang="en-US" sz="1800" b="0" i="0" u="none" strike="noStrike" baseline="0" dirty="0">
                <a:latin typeface="AdvTT62cab712.B"/>
              </a:rPr>
              <a:t>]) between 8 and 10 </a:t>
            </a:r>
            <a:r>
              <a:rPr lang="en-US" sz="1800" b="0" i="0" u="none" strike="noStrike" baseline="0" dirty="0" err="1">
                <a:latin typeface="AdvTT62cab712.B"/>
              </a:rPr>
              <a:t>meq</a:t>
            </a:r>
            <a:r>
              <a:rPr lang="en-US" sz="1800" b="0" i="0" u="none" strike="noStrike" baseline="0" dirty="0">
                <a:latin typeface="AdvTT62cab712.B"/>
              </a:rPr>
              <a:t>/L. </a:t>
            </a:r>
            <a:r>
              <a:rPr lang="en-US" sz="1800" b="0" i="0" u="none" strike="noStrike" baseline="0" dirty="0">
                <a:latin typeface="AdvTTdf14dd7e"/>
              </a:rPr>
              <a:t>The addition of an organic anion (</a:t>
            </a:r>
            <a:r>
              <a:rPr lang="en-US" sz="1800" b="0" i="0" u="none" strike="noStrike" baseline="0" dirty="0">
                <a:latin typeface="AdvTT09f75a75.I"/>
              </a:rPr>
              <a:t>i.e</a:t>
            </a:r>
            <a:r>
              <a:rPr lang="en-US" sz="1800" b="0" i="0" u="none" strike="noStrike" baseline="0" dirty="0">
                <a:latin typeface="AdvTTdf14dd7e"/>
              </a:rPr>
              <a:t>., lactate, </a:t>
            </a:r>
            <a:r>
              <a:rPr lang="en-US" sz="1800" b="0" i="0" u="none" strike="noStrike" baseline="0" dirty="0">
                <a:latin typeface="AdvOT8817665d"/>
              </a:rPr>
              <a:t>b</a:t>
            </a:r>
            <a:r>
              <a:rPr lang="en-US" sz="1800" b="0" i="0" u="none" strike="noStrike" baseline="0" dirty="0">
                <a:latin typeface="AdvTTdf14dd7e"/>
              </a:rPr>
              <a:t>-hydroxybutyrate)</a:t>
            </a:r>
          </a:p>
          <a:p>
            <a:pPr algn="l"/>
            <a:r>
              <a:rPr lang="en-US" sz="1800" b="0" i="0" u="none" strike="noStrike" baseline="0" dirty="0">
                <a:latin typeface="AdvTTdf14dd7e"/>
              </a:rPr>
              <a:t>increases the AG. However, when Cl</a:t>
            </a:r>
            <a:r>
              <a:rPr lang="en-US" sz="1800" b="0" i="0" u="none" strike="noStrike" baseline="0" dirty="0">
                <a:latin typeface="AdvOT8817665d"/>
              </a:rPr>
              <a:t>2 </a:t>
            </a:r>
            <a:r>
              <a:rPr lang="en-US" sz="1800" b="0" i="0" u="none" strike="noStrike" baseline="0" dirty="0">
                <a:latin typeface="AdvTTdf14dd7e"/>
              </a:rPr>
              <a:t>is the anion that accompanies H</a:t>
            </a:r>
            <a:r>
              <a:rPr lang="en-US" sz="1800" b="0" i="0" u="none" strike="noStrike" baseline="0" dirty="0">
                <a:latin typeface="AdvOT8817665d"/>
              </a:rPr>
              <a:t>1</a:t>
            </a:r>
            <a:r>
              <a:rPr lang="en-US" sz="1800" b="0" i="0" u="none" strike="noStrike" baseline="0" dirty="0">
                <a:latin typeface="AdvTTdf14dd7e"/>
              </a:rPr>
              <a:t>, there is no change in the AG.</a:t>
            </a:r>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19</a:t>
            </a:fld>
            <a:endParaRPr lang="de-DE" altLang="de-DE"/>
          </a:p>
        </p:txBody>
      </p:sp>
    </p:spTree>
    <p:extLst>
      <p:ext uri="{BB962C8B-B14F-4D97-AF65-F5344CB8AC3E}">
        <p14:creationId xmlns:p14="http://schemas.microsoft.com/office/powerpoint/2010/main" val="11576245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dirty="0" err="1">
                <a:effectLst/>
                <a:latin typeface="Calibri" panose="020F0502020204030204" pitchFamily="34" charset="0"/>
                <a:ea typeface="Calibri" panose="020F0502020204030204" pitchFamily="34" charset="0"/>
              </a:rPr>
              <a:t>Achanti</a:t>
            </a:r>
            <a:r>
              <a:rPr lang="en-US" sz="1800" dirty="0">
                <a:effectLst/>
                <a:latin typeface="Calibri" panose="020F0502020204030204" pitchFamily="34" charset="0"/>
                <a:ea typeface="Calibri" panose="020F0502020204030204" pitchFamily="34" charset="0"/>
              </a:rPr>
              <a:t>, A. and H. M. </a:t>
            </a:r>
            <a:r>
              <a:rPr lang="en-US" sz="1800" dirty="0" err="1">
                <a:effectLst/>
                <a:latin typeface="Calibri" panose="020F0502020204030204" pitchFamily="34" charset="0"/>
                <a:ea typeface="Calibri" panose="020F0502020204030204" pitchFamily="34" charset="0"/>
              </a:rPr>
              <a:t>Szerlip</a:t>
            </a:r>
            <a:r>
              <a:rPr lang="en-US" sz="1800" dirty="0">
                <a:effectLst/>
                <a:latin typeface="Calibri" panose="020F0502020204030204" pitchFamily="34" charset="0"/>
                <a:ea typeface="Calibri" panose="020F0502020204030204" pitchFamily="34" charset="0"/>
              </a:rPr>
              <a:t> (2022). "Acid-Base Disorders in the Critically Ill Patient." </a:t>
            </a:r>
            <a:r>
              <a:rPr lang="en-US" sz="1800" u="sng" dirty="0">
                <a:effectLst/>
                <a:latin typeface="Calibri" panose="020F0502020204030204" pitchFamily="34" charset="0"/>
                <a:ea typeface="Calibri" panose="020F0502020204030204" pitchFamily="34" charset="0"/>
              </a:rPr>
              <a:t>Clinical Journal of the American Society of Nephrology</a:t>
            </a:r>
            <a:r>
              <a:rPr lang="en-US" sz="1800" dirty="0">
                <a:effectLst/>
                <a:latin typeface="Calibri" panose="020F0502020204030204" pitchFamily="34" charset="0"/>
                <a:ea typeface="Calibri" panose="020F0502020204030204" pitchFamily="34" charset="0"/>
              </a:rPr>
              <a:t>: CJN.04500422.</a:t>
            </a:r>
            <a:endParaRPr lang="de-DE" sz="1800" dirty="0">
              <a:effectLst/>
              <a:latin typeface="Calibri" panose="020F0502020204030204" pitchFamily="34" charset="0"/>
              <a:ea typeface="Calibri" panose="020F0502020204030204" pitchFamily="34" charset="0"/>
            </a:endParaRPr>
          </a:p>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20</a:t>
            </a:fld>
            <a:endParaRPr lang="de-DE" altLang="de-DE"/>
          </a:p>
        </p:txBody>
      </p:sp>
    </p:spTree>
    <p:extLst>
      <p:ext uri="{BB962C8B-B14F-4D97-AF65-F5344CB8AC3E}">
        <p14:creationId xmlns:p14="http://schemas.microsoft.com/office/powerpoint/2010/main" val="1790086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2</a:t>
            </a:fld>
            <a:endParaRPr lang="de-DE" altLang="de-DE"/>
          </a:p>
        </p:txBody>
      </p:sp>
    </p:spTree>
    <p:extLst>
      <p:ext uri="{BB962C8B-B14F-4D97-AF65-F5344CB8AC3E}">
        <p14:creationId xmlns:p14="http://schemas.microsoft.com/office/powerpoint/2010/main" val="39753207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dirty="0" err="1">
                <a:effectLst/>
                <a:latin typeface="Calibri" panose="020F0502020204030204" pitchFamily="34" charset="0"/>
                <a:ea typeface="Calibri" panose="020F0502020204030204" pitchFamily="34" charset="0"/>
              </a:rPr>
              <a:t>Achanti</a:t>
            </a:r>
            <a:r>
              <a:rPr lang="en-US" sz="1800" dirty="0">
                <a:effectLst/>
                <a:latin typeface="Calibri" panose="020F0502020204030204" pitchFamily="34" charset="0"/>
                <a:ea typeface="Calibri" panose="020F0502020204030204" pitchFamily="34" charset="0"/>
              </a:rPr>
              <a:t>, A. and H. M. </a:t>
            </a:r>
            <a:r>
              <a:rPr lang="en-US" sz="1800" dirty="0" err="1">
                <a:effectLst/>
                <a:latin typeface="Calibri" panose="020F0502020204030204" pitchFamily="34" charset="0"/>
                <a:ea typeface="Calibri" panose="020F0502020204030204" pitchFamily="34" charset="0"/>
              </a:rPr>
              <a:t>Szerlip</a:t>
            </a:r>
            <a:r>
              <a:rPr lang="en-US" sz="1800" dirty="0">
                <a:effectLst/>
                <a:latin typeface="Calibri" panose="020F0502020204030204" pitchFamily="34" charset="0"/>
                <a:ea typeface="Calibri" panose="020F0502020204030204" pitchFamily="34" charset="0"/>
              </a:rPr>
              <a:t> (2022). "Acid-Base Disorders in the Critically Ill Patient." </a:t>
            </a:r>
            <a:r>
              <a:rPr lang="en-US" sz="1800" u="sng" dirty="0">
                <a:effectLst/>
                <a:latin typeface="Calibri" panose="020F0502020204030204" pitchFamily="34" charset="0"/>
                <a:ea typeface="Calibri" panose="020F0502020204030204" pitchFamily="34" charset="0"/>
              </a:rPr>
              <a:t>Clinical Journal of the American Society of Nephrology</a:t>
            </a:r>
            <a:r>
              <a:rPr lang="en-US" sz="1800" dirty="0">
                <a:effectLst/>
                <a:latin typeface="Calibri" panose="020F0502020204030204" pitchFamily="34" charset="0"/>
                <a:ea typeface="Calibri" panose="020F0502020204030204" pitchFamily="34" charset="0"/>
              </a:rPr>
              <a:t>: CJN.04500422.</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800" dirty="0">
              <a:effectLst/>
              <a:latin typeface="Calibri" panose="020F0502020204030204" pitchFamily="34" charset="0"/>
              <a:ea typeface="Calibri" panose="020F0502020204030204" pitchFamily="34" charset="0"/>
            </a:endParaRPr>
          </a:p>
          <a:p>
            <a:pPr algn="l"/>
            <a:r>
              <a:rPr lang="en-US" sz="1800" b="0" i="0" u="none" strike="noStrike" baseline="0" dirty="0">
                <a:latin typeface="AdvTT62cab712.B"/>
              </a:rPr>
              <a:t>Figure 5. | Relationship between AG acidosis and osmolality after ingestion of a toxic alcohol. </a:t>
            </a:r>
            <a:r>
              <a:rPr lang="en-US" sz="1800" b="0" i="0" u="none" strike="noStrike" baseline="0" dirty="0">
                <a:latin typeface="AdvTTdf14dd7e"/>
              </a:rPr>
              <a:t>Initially, the alcohol produces an increase in osmolality without an increase in the AG. Metabolism of the alcohol reduces the osmolality and increases the AG. </a:t>
            </a:r>
            <a:endParaRPr lang="de-DE" sz="1800" dirty="0">
              <a:effectLst/>
              <a:latin typeface="Calibri" panose="020F0502020204030204" pitchFamily="34" charset="0"/>
              <a:ea typeface="Calibri" panose="020F0502020204030204" pitchFamily="34" charset="0"/>
            </a:endParaRPr>
          </a:p>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21</a:t>
            </a:fld>
            <a:endParaRPr lang="de-DE" altLang="de-DE"/>
          </a:p>
        </p:txBody>
      </p:sp>
    </p:spTree>
    <p:extLst>
      <p:ext uri="{BB962C8B-B14F-4D97-AF65-F5344CB8AC3E}">
        <p14:creationId xmlns:p14="http://schemas.microsoft.com/office/powerpoint/2010/main" val="6410095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dirty="0" err="1">
                <a:effectLst/>
                <a:latin typeface="Calibri" panose="020F0502020204030204" pitchFamily="34" charset="0"/>
                <a:ea typeface="Calibri" panose="020F0502020204030204" pitchFamily="34" charset="0"/>
              </a:rPr>
              <a:t>Achanti</a:t>
            </a:r>
            <a:r>
              <a:rPr lang="en-US" sz="1800" dirty="0">
                <a:effectLst/>
                <a:latin typeface="Calibri" panose="020F0502020204030204" pitchFamily="34" charset="0"/>
                <a:ea typeface="Calibri" panose="020F0502020204030204" pitchFamily="34" charset="0"/>
              </a:rPr>
              <a:t>, A. and H. M. </a:t>
            </a:r>
            <a:r>
              <a:rPr lang="en-US" sz="1800" dirty="0" err="1">
                <a:effectLst/>
                <a:latin typeface="Calibri" panose="020F0502020204030204" pitchFamily="34" charset="0"/>
                <a:ea typeface="Calibri" panose="020F0502020204030204" pitchFamily="34" charset="0"/>
              </a:rPr>
              <a:t>Szerlip</a:t>
            </a:r>
            <a:r>
              <a:rPr lang="en-US" sz="1800" dirty="0">
                <a:effectLst/>
                <a:latin typeface="Calibri" panose="020F0502020204030204" pitchFamily="34" charset="0"/>
                <a:ea typeface="Calibri" panose="020F0502020204030204" pitchFamily="34" charset="0"/>
              </a:rPr>
              <a:t> (2022). "Acid-Base Disorders in the Critically Ill Patient." </a:t>
            </a:r>
            <a:r>
              <a:rPr lang="en-US" sz="1800" u="sng" dirty="0">
                <a:effectLst/>
                <a:latin typeface="Calibri" panose="020F0502020204030204" pitchFamily="34" charset="0"/>
                <a:ea typeface="Calibri" panose="020F0502020204030204" pitchFamily="34" charset="0"/>
              </a:rPr>
              <a:t>Clinical Journal of the American Society of Nephrology</a:t>
            </a:r>
            <a:r>
              <a:rPr lang="en-US" sz="1800" dirty="0">
                <a:effectLst/>
                <a:latin typeface="Calibri" panose="020F0502020204030204" pitchFamily="34" charset="0"/>
                <a:ea typeface="Calibri" panose="020F0502020204030204" pitchFamily="34" charset="0"/>
              </a:rPr>
              <a:t>: CJN.04500422.</a:t>
            </a:r>
            <a:endParaRPr lang="de-DE" sz="1800" dirty="0">
              <a:effectLst/>
              <a:latin typeface="Calibri" panose="020F0502020204030204" pitchFamily="34" charset="0"/>
              <a:ea typeface="Calibri" panose="020F0502020204030204" pitchFamily="34" charset="0"/>
            </a:endParaRPr>
          </a:p>
          <a:p>
            <a:endParaRPr lang="de-DE" dirty="0"/>
          </a:p>
          <a:p>
            <a:pPr algn="l"/>
            <a:r>
              <a:rPr lang="en-US" sz="1800" b="0" i="0" u="none" strike="noStrike" baseline="0" dirty="0">
                <a:latin typeface="AdvTT62cab712.B"/>
              </a:rPr>
              <a:t>Figure 4. | Pyruvate, which is a byproduct of glycolysis, can enter the </a:t>
            </a:r>
            <a:r>
              <a:rPr lang="en-US" sz="1800" b="0" i="0" u="none" strike="noStrike" baseline="0" dirty="0" err="1">
                <a:latin typeface="AdvTT62cab712.B"/>
              </a:rPr>
              <a:t>tricarboxcylic</a:t>
            </a:r>
            <a:r>
              <a:rPr lang="en-US" sz="1800" b="0" i="0" u="none" strike="noStrike" baseline="0" dirty="0">
                <a:latin typeface="AdvTT62cab712.B"/>
              </a:rPr>
              <a:t> acid cycle where it is further metabolized to CO2 and water, enter the Cori cycle to regenerate glucose, or, under anaerobic conditions, be hydrolyzed to lactate.</a:t>
            </a:r>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22</a:t>
            </a:fld>
            <a:endParaRPr lang="de-DE" altLang="de-DE"/>
          </a:p>
        </p:txBody>
      </p:sp>
    </p:spTree>
    <p:extLst>
      <p:ext uri="{BB962C8B-B14F-4D97-AF65-F5344CB8AC3E}">
        <p14:creationId xmlns:p14="http://schemas.microsoft.com/office/powerpoint/2010/main" val="29407307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olienbildplatzhalter 1"/>
          <p:cNvSpPr>
            <a:spLocks noGrp="1" noRot="1" noChangeAspect="1" noTextEdit="1"/>
          </p:cNvSpPr>
          <p:nvPr>
            <p:ph type="sldImg"/>
          </p:nvPr>
        </p:nvSpPr>
        <p:spPr>
          <a:ln/>
        </p:spPr>
      </p:sp>
      <p:sp>
        <p:nvSpPr>
          <p:cNvPr id="2560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Arial" panose="020B0604020202020204" pitchFamily="34" charset="0"/>
            </a:endParaRPr>
          </a:p>
        </p:txBody>
      </p:sp>
      <p:sp>
        <p:nvSpPr>
          <p:cNvPr id="25604"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75026D48-7237-4B0E-8756-45368087D283}" type="slidenum">
              <a:rPr lang="de-DE" altLang="de-DE" sz="1200" smtClean="0"/>
              <a:pPr/>
              <a:t>23</a:t>
            </a:fld>
            <a:endParaRPr lang="de-DE" altLang="de-DE" sz="1200"/>
          </a:p>
        </p:txBody>
      </p:sp>
    </p:spTree>
    <p:extLst>
      <p:ext uri="{BB962C8B-B14F-4D97-AF65-F5344CB8AC3E}">
        <p14:creationId xmlns:p14="http://schemas.microsoft.com/office/powerpoint/2010/main" val="13209759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24</a:t>
            </a:fld>
            <a:endParaRPr lang="de-DE" altLang="de-DE"/>
          </a:p>
        </p:txBody>
      </p:sp>
    </p:spTree>
    <p:extLst>
      <p:ext uri="{BB962C8B-B14F-4D97-AF65-F5344CB8AC3E}">
        <p14:creationId xmlns:p14="http://schemas.microsoft.com/office/powerpoint/2010/main" val="12624132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02D5A7EE-388A-4B27-9879-1F19D85CA05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8B1A402D-3DB1-4244-89E5-16026D2EC9E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de-DE" dirty="0">
                <a:latin typeface="Frutiger LT 47 Light Condensed" pitchFamily="-84" charset="0"/>
              </a:rPr>
              <a:t>Subjects who were ascending higher than 7950 m had all previously ascend- ed higher than that altitude without incident. </a:t>
            </a:r>
          </a:p>
          <a:p>
            <a:pPr eaLnBrk="1" hangingPunct="1">
              <a:spcBef>
                <a:spcPct val="0"/>
              </a:spcBef>
            </a:pPr>
            <a:endParaRPr lang="en-US" altLang="de-DE" dirty="0">
              <a:latin typeface="Frutiger LT 47 Light Condensed" pitchFamily="-84" charset="0"/>
            </a:endParaRPr>
          </a:p>
          <a:p>
            <a:pPr eaLnBrk="1" hangingPunct="1">
              <a:spcBef>
                <a:spcPct val="0"/>
              </a:spcBef>
            </a:pPr>
            <a:r>
              <a:rPr lang="en-US" altLang="de-DE" dirty="0"/>
              <a:t>Syringes were </a:t>
            </a:r>
            <a:r>
              <a:rPr lang="en-US" altLang="de-DE" dirty="0" err="1"/>
              <a:t>imme</a:t>
            </a:r>
            <a:r>
              <a:rPr lang="en-US" altLang="de-DE" dirty="0"/>
              <a:t>- </a:t>
            </a:r>
            <a:r>
              <a:rPr lang="en-US" altLang="de-DE" dirty="0" err="1"/>
              <a:t>diately</a:t>
            </a:r>
            <a:r>
              <a:rPr lang="en-US" altLang="de-DE" dirty="0"/>
              <a:t> sealed with an airtight cap and placed in a plastic bag, which in turn was placed in an ice- water slurry inside an insulated vacuum flask. The flask was rapidly transported to a laboratory at Camp 2 in the Western Cwm; </a:t>
            </a:r>
          </a:p>
          <a:p>
            <a:pPr eaLnBrk="1" hangingPunct="1">
              <a:spcBef>
                <a:spcPct val="0"/>
              </a:spcBef>
            </a:pPr>
            <a:endParaRPr lang="en-US" altLang="de-DE" dirty="0">
              <a:latin typeface="Frutiger LT 47 Light Condensed" pitchFamily="-84" charset="0"/>
            </a:endParaRPr>
          </a:p>
          <a:p>
            <a:pPr eaLnBrk="1" hangingPunct="1">
              <a:spcBef>
                <a:spcPct val="0"/>
              </a:spcBef>
            </a:pPr>
            <a:endParaRPr lang="en-US" altLang="de-DE" dirty="0"/>
          </a:p>
        </p:txBody>
      </p:sp>
      <p:sp>
        <p:nvSpPr>
          <p:cNvPr id="16388" name="Slide Number Placeholder 3">
            <a:extLst>
              <a:ext uri="{FF2B5EF4-FFF2-40B4-BE49-F238E27FC236}">
                <a16:creationId xmlns:a16="http://schemas.microsoft.com/office/drawing/2014/main" id="{3E5E15C5-82EE-481D-A805-6E760FAF573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F5FFA0A5-3EDC-4975-B7EF-F685B465F08F}" type="slidenum">
              <a:rPr lang="en-US" altLang="de-DE"/>
              <a:pPr>
                <a:spcBef>
                  <a:spcPct val="0"/>
                </a:spcBef>
              </a:pPr>
              <a:t>25</a:t>
            </a:fld>
            <a:endParaRPr lang="en-US" altLang="de-DE"/>
          </a:p>
        </p:txBody>
      </p:sp>
    </p:spTree>
    <p:extLst>
      <p:ext uri="{BB962C8B-B14F-4D97-AF65-F5344CB8AC3E}">
        <p14:creationId xmlns:p14="http://schemas.microsoft.com/office/powerpoint/2010/main" val="21888063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26</a:t>
            </a:fld>
            <a:endParaRPr lang="de-DE" altLang="de-DE"/>
          </a:p>
        </p:txBody>
      </p:sp>
    </p:spTree>
    <p:extLst>
      <p:ext uri="{BB962C8B-B14F-4D97-AF65-F5344CB8AC3E}">
        <p14:creationId xmlns:p14="http://schemas.microsoft.com/office/powerpoint/2010/main" val="29823884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AB544EBC-0D19-404B-AB5B-97D16D3ADA1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1065ACCB-0F75-4249-A7FC-7E9537F9FF2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de-DE" dirty="0"/>
              <a:t>CaO2 oxygen content = SaO2 x Hb x 1,34</a:t>
            </a:r>
          </a:p>
        </p:txBody>
      </p:sp>
      <p:sp>
        <p:nvSpPr>
          <p:cNvPr id="34820" name="Slide Number Placeholder 3">
            <a:extLst>
              <a:ext uri="{FF2B5EF4-FFF2-40B4-BE49-F238E27FC236}">
                <a16:creationId xmlns:a16="http://schemas.microsoft.com/office/drawing/2014/main" id="{661B9DC0-DBEF-43DA-93AF-A288E59F24C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359DB7AA-EA2C-489A-B068-628E318221AE}" type="slidenum">
              <a:rPr lang="en-US" altLang="de-DE"/>
              <a:pPr>
                <a:spcBef>
                  <a:spcPct val="0"/>
                </a:spcBef>
              </a:pPr>
              <a:t>27</a:t>
            </a:fld>
            <a:endParaRPr lang="en-US" altLang="de-DE"/>
          </a:p>
        </p:txBody>
      </p:sp>
    </p:spTree>
    <p:extLst>
      <p:ext uri="{BB962C8B-B14F-4D97-AF65-F5344CB8AC3E}">
        <p14:creationId xmlns:p14="http://schemas.microsoft.com/office/powerpoint/2010/main" val="42413396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1" u="none" strike="noStrike" kern="1200" baseline="0" dirty="0">
                <a:solidFill>
                  <a:schemeClr val="tx1"/>
                </a:solidFill>
                <a:latin typeface="Times New Roman" panose="02020603050405020304" pitchFamily="18" charset="0"/>
                <a:ea typeface="+mn-ea"/>
                <a:cs typeface="+mn-cs"/>
              </a:rPr>
              <a:t>Note: </a:t>
            </a:r>
            <a:r>
              <a:rPr lang="en-US" sz="1200" b="0" i="0" u="none" strike="noStrike" kern="1200" baseline="0" dirty="0">
                <a:solidFill>
                  <a:schemeClr val="tx1"/>
                </a:solidFill>
                <a:latin typeface="Times New Roman" panose="02020603050405020304" pitchFamily="18" charset="0"/>
                <a:ea typeface="+mn-ea"/>
                <a:cs typeface="+mn-cs"/>
              </a:rPr>
              <a:t>Measurements obtained from 4 climbers at 8,400 m during descent from the summit of Mt Everest. At the summit of Mt Everest, alveolar ventilation is increased approximately 5-fold.</a:t>
            </a:r>
          </a:p>
          <a:p>
            <a:endParaRPr lang="en-US" sz="1200" b="0" i="0" u="none" strike="noStrike" kern="1200" baseline="0" dirty="0">
              <a:solidFill>
                <a:schemeClr val="tx1"/>
              </a:solidFill>
              <a:latin typeface="Times New Roman" panose="02020603050405020304" pitchFamily="18" charset="0"/>
              <a:ea typeface="+mn-ea"/>
              <a:cs typeface="+mn-cs"/>
            </a:endParaRPr>
          </a:p>
          <a:p>
            <a:r>
              <a:rPr lang="en-US" sz="1200" b="0" i="0" u="none" strike="noStrike" kern="1200" baseline="0" dirty="0">
                <a:solidFill>
                  <a:schemeClr val="tx1"/>
                </a:solidFill>
                <a:latin typeface="Times New Roman" panose="02020603050405020304" pitchFamily="18" charset="0"/>
                <a:ea typeface="+mn-ea"/>
                <a:cs typeface="+mn-cs"/>
              </a:rPr>
              <a:t>Conversion factors for units: lactate in mg/dL to mmol/L, 0.111; </a:t>
            </a:r>
          </a:p>
          <a:p>
            <a:r>
              <a:rPr lang="en-US" sz="1200" b="0" i="0" u="none" strike="noStrike" kern="1200" baseline="0" dirty="0">
                <a:solidFill>
                  <a:schemeClr val="tx1"/>
                </a:solidFill>
                <a:latin typeface="Times New Roman" panose="02020603050405020304" pitchFamily="18" charset="0"/>
                <a:ea typeface="+mn-ea"/>
                <a:cs typeface="+mn-cs"/>
              </a:rPr>
              <a:t>Hb in g/dL to g/L, 10. No conversion necessary for bicarbonate in </a:t>
            </a:r>
            <a:r>
              <a:rPr lang="en-US" sz="1200" b="0" i="0" u="none" strike="noStrike" kern="1200" baseline="0" dirty="0" err="1">
                <a:solidFill>
                  <a:schemeClr val="tx1"/>
                </a:solidFill>
                <a:latin typeface="Times New Roman" panose="02020603050405020304" pitchFamily="18" charset="0"/>
                <a:ea typeface="+mn-ea"/>
                <a:cs typeface="+mn-cs"/>
              </a:rPr>
              <a:t>mEq</a:t>
            </a:r>
            <a:r>
              <a:rPr lang="en-US" sz="1200" b="0" i="0" u="none" strike="noStrike" kern="1200" baseline="0" dirty="0">
                <a:solidFill>
                  <a:schemeClr val="tx1"/>
                </a:solidFill>
                <a:latin typeface="Times New Roman" panose="02020603050405020304" pitchFamily="18" charset="0"/>
                <a:ea typeface="+mn-ea"/>
                <a:cs typeface="+mn-cs"/>
              </a:rPr>
              <a:t>/L and mmol/L.</a:t>
            </a:r>
          </a:p>
          <a:p>
            <a:r>
              <a:rPr lang="de-DE" sz="1200" b="0" i="0" u="none" strike="noStrike" kern="1200" baseline="0" dirty="0" err="1">
                <a:solidFill>
                  <a:schemeClr val="tx1"/>
                </a:solidFill>
                <a:latin typeface="Times New Roman" panose="02020603050405020304" pitchFamily="18" charset="0"/>
                <a:ea typeface="+mn-ea"/>
                <a:cs typeface="+mn-cs"/>
              </a:rPr>
              <a:t>Abbreviations</a:t>
            </a:r>
            <a:r>
              <a:rPr lang="de-DE" sz="1200" b="0" i="0" u="none" strike="noStrike" kern="1200" baseline="0" dirty="0">
                <a:solidFill>
                  <a:schemeClr val="tx1"/>
                </a:solidFill>
                <a:latin typeface="Times New Roman" panose="02020603050405020304" pitchFamily="18" charset="0"/>
                <a:ea typeface="+mn-ea"/>
                <a:cs typeface="+mn-cs"/>
              </a:rPr>
              <a:t>: Hb, </a:t>
            </a:r>
            <a:r>
              <a:rPr lang="de-DE" sz="1200" b="0" i="0" u="none" strike="noStrike" kern="1200" baseline="0" dirty="0" err="1">
                <a:solidFill>
                  <a:schemeClr val="tx1"/>
                </a:solidFill>
                <a:latin typeface="Times New Roman" panose="02020603050405020304" pitchFamily="18" charset="0"/>
                <a:ea typeface="+mn-ea"/>
                <a:cs typeface="+mn-cs"/>
              </a:rPr>
              <a:t>hemoglobin</a:t>
            </a:r>
            <a:r>
              <a:rPr lang="de-DE" sz="1200" b="0" i="0" u="none" strike="noStrike" kern="1200" baseline="0" dirty="0">
                <a:solidFill>
                  <a:schemeClr val="tx1"/>
                </a:solidFill>
                <a:latin typeface="Times New Roman" panose="02020603050405020304" pitchFamily="18" charset="0"/>
                <a:ea typeface="+mn-ea"/>
                <a:cs typeface="+mn-cs"/>
              </a:rPr>
              <a:t>; HCO3, </a:t>
            </a:r>
            <a:r>
              <a:rPr lang="de-DE" sz="1200" b="0" i="0" u="none" strike="noStrike" kern="1200" baseline="0" dirty="0" err="1">
                <a:solidFill>
                  <a:schemeClr val="tx1"/>
                </a:solidFill>
                <a:latin typeface="Times New Roman" panose="02020603050405020304" pitchFamily="18" charset="0"/>
                <a:ea typeface="+mn-ea"/>
                <a:cs typeface="+mn-cs"/>
              </a:rPr>
              <a:t>bicarbonate</a:t>
            </a:r>
            <a:r>
              <a:rPr lang="de-DE" sz="1200" b="0" i="0" u="none" strike="noStrike" kern="1200" baseline="0" dirty="0">
                <a:solidFill>
                  <a:schemeClr val="tx1"/>
                </a:solidFill>
                <a:latin typeface="Times New Roman" panose="02020603050405020304" pitchFamily="18" charset="0"/>
                <a:ea typeface="+mn-ea"/>
                <a:cs typeface="+mn-cs"/>
              </a:rPr>
              <a:t>; SaO2, </a:t>
            </a:r>
            <a:r>
              <a:rPr lang="de-DE" sz="1200" b="0" i="0" u="none" strike="noStrike" kern="1200" baseline="0" dirty="0" err="1">
                <a:solidFill>
                  <a:schemeClr val="tx1"/>
                </a:solidFill>
                <a:latin typeface="Times New Roman" panose="02020603050405020304" pitchFamily="18" charset="0"/>
                <a:ea typeface="+mn-ea"/>
                <a:cs typeface="+mn-cs"/>
              </a:rPr>
              <a:t>arterial</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err="1">
                <a:solidFill>
                  <a:schemeClr val="tx1"/>
                </a:solidFill>
                <a:latin typeface="Times New Roman" panose="02020603050405020304" pitchFamily="18" charset="0"/>
                <a:ea typeface="+mn-ea"/>
                <a:cs typeface="+mn-cs"/>
              </a:rPr>
              <a:t>saturation</a:t>
            </a:r>
            <a:r>
              <a:rPr lang="de-DE" sz="1200" b="0" i="0" u="none" strike="noStrike" kern="1200" baseline="0" dirty="0">
                <a:solidFill>
                  <a:schemeClr val="tx1"/>
                </a:solidFill>
                <a:latin typeface="Times New Roman" panose="02020603050405020304" pitchFamily="18" charset="0"/>
                <a:ea typeface="+mn-ea"/>
                <a:cs typeface="+mn-cs"/>
              </a:rPr>
              <a:t>. </a:t>
            </a:r>
          </a:p>
          <a:p>
            <a:r>
              <a:rPr lang="en-US" sz="1200" b="0" i="0" u="none" strike="noStrike" kern="1200" baseline="0" dirty="0">
                <a:solidFill>
                  <a:schemeClr val="tx1"/>
                </a:solidFill>
                <a:latin typeface="Times New Roman" panose="02020603050405020304" pitchFamily="18" charset="0"/>
                <a:ea typeface="+mn-ea"/>
                <a:cs typeface="+mn-cs"/>
              </a:rPr>
              <a:t>Based on data from </a:t>
            </a:r>
            <a:r>
              <a:rPr lang="en-US" sz="1200" b="0" i="0" u="none" strike="noStrike" kern="1200" baseline="0" dirty="0" err="1">
                <a:solidFill>
                  <a:schemeClr val="tx1"/>
                </a:solidFill>
                <a:latin typeface="Times New Roman" panose="02020603050405020304" pitchFamily="18" charset="0"/>
                <a:ea typeface="+mn-ea"/>
                <a:cs typeface="+mn-cs"/>
              </a:rPr>
              <a:t>Grocott</a:t>
            </a:r>
            <a:r>
              <a:rPr lang="en-US" sz="1200" b="0" i="0" u="none" strike="noStrike" kern="1200" baseline="0" dirty="0">
                <a:solidFill>
                  <a:schemeClr val="tx1"/>
                </a:solidFill>
                <a:latin typeface="Times New Roman" panose="02020603050405020304" pitchFamily="18" charset="0"/>
                <a:ea typeface="+mn-ea"/>
                <a:cs typeface="+mn-cs"/>
              </a:rPr>
              <a:t> et al.2</a:t>
            </a:r>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29</a:t>
            </a:fld>
            <a:endParaRPr lang="de-DE" altLang="de-DE"/>
          </a:p>
        </p:txBody>
      </p:sp>
    </p:spTree>
    <p:extLst>
      <p:ext uri="{BB962C8B-B14F-4D97-AF65-F5344CB8AC3E}">
        <p14:creationId xmlns:p14="http://schemas.microsoft.com/office/powerpoint/2010/main" val="23673204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30</a:t>
            </a:fld>
            <a:endParaRPr lang="de-DE" altLang="de-DE"/>
          </a:p>
        </p:txBody>
      </p:sp>
    </p:spTree>
    <p:extLst>
      <p:ext uri="{BB962C8B-B14F-4D97-AF65-F5344CB8AC3E}">
        <p14:creationId xmlns:p14="http://schemas.microsoft.com/office/powerpoint/2010/main" val="23200923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31</a:t>
            </a:fld>
            <a:endParaRPr lang="de-DE" altLang="de-DE"/>
          </a:p>
        </p:txBody>
      </p:sp>
    </p:spTree>
    <p:extLst>
      <p:ext uri="{BB962C8B-B14F-4D97-AF65-F5344CB8AC3E}">
        <p14:creationId xmlns:p14="http://schemas.microsoft.com/office/powerpoint/2010/main" val="1433939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olienbildplatzhalter 1"/>
          <p:cNvSpPr>
            <a:spLocks noGrp="1" noRot="1" noChangeAspect="1" noTextEdit="1"/>
          </p:cNvSpPr>
          <p:nvPr>
            <p:ph type="sldImg"/>
          </p:nvPr>
        </p:nvSpPr>
        <p:spPr>
          <a:ln/>
        </p:spPr>
      </p:sp>
      <p:sp>
        <p:nvSpPr>
          <p:cNvPr id="1024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Arial" panose="020B0604020202020204" pitchFamily="34" charset="0"/>
            </a:endParaRPr>
          </a:p>
        </p:txBody>
      </p:sp>
      <p:sp>
        <p:nvSpPr>
          <p:cNvPr id="10244"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fld id="{C00ABE15-D334-42BE-986D-238C6F0773C8}" type="slidenum">
              <a:rPr lang="de-DE" altLang="de-DE" sz="1200" smtClean="0">
                <a:cs typeface="Arial" panose="020B0604020202020204" pitchFamily="34" charset="0"/>
              </a:rPr>
              <a:pPr/>
              <a:t>3</a:t>
            </a:fld>
            <a:endParaRPr lang="de-DE" altLang="de-DE" sz="1200">
              <a:cs typeface="Arial" panose="020B0604020202020204" pitchFamily="34" charset="0"/>
            </a:endParaRPr>
          </a:p>
        </p:txBody>
      </p:sp>
    </p:spTree>
    <p:extLst>
      <p:ext uri="{BB962C8B-B14F-4D97-AF65-F5344CB8AC3E}">
        <p14:creationId xmlns:p14="http://schemas.microsoft.com/office/powerpoint/2010/main" val="38837779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32</a:t>
            </a:fld>
            <a:endParaRPr lang="de-DE" altLang="de-DE"/>
          </a:p>
        </p:txBody>
      </p:sp>
    </p:spTree>
    <p:extLst>
      <p:ext uri="{BB962C8B-B14F-4D97-AF65-F5344CB8AC3E}">
        <p14:creationId xmlns:p14="http://schemas.microsoft.com/office/powerpoint/2010/main" val="5383864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A72E3DC-E8E3-4E68-A545-53CE8F70F5CA}" type="slidenum">
              <a:rPr lang="de-DE" altLang="de-DE" smtClean="0"/>
              <a:pPr>
                <a:spcBef>
                  <a:spcPct val="0"/>
                </a:spcBef>
              </a:pPr>
              <a:t>33</a:t>
            </a:fld>
            <a:endParaRPr lang="de-DE" altLang="de-DE"/>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dirty="0">
              <a:latin typeface="Arial" panose="020B0604020202020204" pitchFamily="34" charset="0"/>
            </a:endParaRPr>
          </a:p>
        </p:txBody>
      </p:sp>
    </p:spTree>
    <p:extLst>
      <p:ext uri="{BB962C8B-B14F-4D97-AF65-F5344CB8AC3E}">
        <p14:creationId xmlns:p14="http://schemas.microsoft.com/office/powerpoint/2010/main" val="898004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pPr>
            <a:fld id="{B2BB69E2-0262-4BEE-B65E-30315AE56A63}" type="slidenum">
              <a:rPr lang="de-DE" altLang="de-DE"/>
              <a:pPr algn="r" eaLnBrk="1" hangingPunct="1">
                <a:spcBef>
                  <a:spcPct val="0"/>
                </a:spcBef>
              </a:pPr>
              <a:t>35</a:t>
            </a:fld>
            <a:endParaRPr lang="de-DE" altLang="de-DE"/>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dirty="0">
              <a:latin typeface="Arial" panose="020B0604020202020204" pitchFamily="34" charset="0"/>
            </a:endParaRPr>
          </a:p>
        </p:txBody>
      </p:sp>
    </p:spTree>
    <p:extLst>
      <p:ext uri="{BB962C8B-B14F-4D97-AF65-F5344CB8AC3E}">
        <p14:creationId xmlns:p14="http://schemas.microsoft.com/office/powerpoint/2010/main" val="13118893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lienbildplatzhalter 1"/>
          <p:cNvSpPr>
            <a:spLocks noGrp="1" noRot="1" noChangeAspect="1" noTextEdit="1"/>
          </p:cNvSpPr>
          <p:nvPr>
            <p:ph type="sldImg"/>
          </p:nvPr>
        </p:nvSpPr>
        <p:spPr>
          <a:ln/>
        </p:spPr>
      </p:sp>
      <p:sp>
        <p:nvSpPr>
          <p:cNvPr id="3072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Arial" panose="020B0604020202020204" pitchFamily="34" charset="0"/>
            </a:endParaRPr>
          </a:p>
        </p:txBody>
      </p:sp>
      <p:sp>
        <p:nvSpPr>
          <p:cNvPr id="30724"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F7FDE972-2501-4D86-8559-8F7510A8F689}" type="slidenum">
              <a:rPr lang="de-DE" altLang="de-DE" sz="1200" smtClean="0">
                <a:cs typeface="Arial" panose="020B0604020202020204" pitchFamily="34" charset="0"/>
              </a:rPr>
              <a:pPr/>
              <a:t>37</a:t>
            </a:fld>
            <a:endParaRPr lang="de-DE" altLang="de-DE" sz="1200">
              <a:cs typeface="Arial" panose="020B0604020202020204" pitchFamily="34" charset="0"/>
            </a:endParaRPr>
          </a:p>
        </p:txBody>
      </p:sp>
    </p:spTree>
    <p:extLst>
      <p:ext uri="{BB962C8B-B14F-4D97-AF65-F5344CB8AC3E}">
        <p14:creationId xmlns:p14="http://schemas.microsoft.com/office/powerpoint/2010/main" val="7702382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lgn="r" eaLnBrk="1" hangingPunct="1">
              <a:spcBef>
                <a:spcPct val="0"/>
              </a:spcBef>
            </a:pPr>
            <a:fld id="{5F2F446E-C185-4CCF-872D-D52F346B635F}" type="slidenum">
              <a:rPr lang="de-DE" altLang="de-DE"/>
              <a:pPr algn="r" eaLnBrk="1" hangingPunct="1">
                <a:spcBef>
                  <a:spcPct val="0"/>
                </a:spcBef>
              </a:pPr>
              <a:t>38</a:t>
            </a:fld>
            <a:endParaRPr lang="de-DE" altLang="de-DE"/>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dirty="0">
              <a:latin typeface="Arial" panose="020B0604020202020204" pitchFamily="34" charset="0"/>
            </a:endParaRPr>
          </a:p>
        </p:txBody>
      </p:sp>
    </p:spTree>
    <p:extLst>
      <p:ext uri="{BB962C8B-B14F-4D97-AF65-F5344CB8AC3E}">
        <p14:creationId xmlns:p14="http://schemas.microsoft.com/office/powerpoint/2010/main" val="37756718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39</a:t>
            </a:fld>
            <a:endParaRPr lang="de-DE" altLang="de-DE"/>
          </a:p>
        </p:txBody>
      </p:sp>
    </p:spTree>
    <p:extLst>
      <p:ext uri="{BB962C8B-B14F-4D97-AF65-F5344CB8AC3E}">
        <p14:creationId xmlns:p14="http://schemas.microsoft.com/office/powerpoint/2010/main" val="28518486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7CD2E8E-1053-4378-9D4F-3FE27FBC80E5}" type="slidenum">
              <a:rPr lang="de-DE" altLang="de-DE" smtClean="0"/>
              <a:pPr>
                <a:spcBef>
                  <a:spcPct val="0"/>
                </a:spcBef>
              </a:pPr>
              <a:t>40</a:t>
            </a:fld>
            <a:endParaRPr lang="de-DE" altLang="de-DE"/>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dirty="0">
              <a:latin typeface="Arial" panose="020B0604020202020204" pitchFamily="34" charset="0"/>
            </a:endParaRPr>
          </a:p>
        </p:txBody>
      </p:sp>
    </p:spTree>
    <p:extLst>
      <p:ext uri="{BB962C8B-B14F-4D97-AF65-F5344CB8AC3E}">
        <p14:creationId xmlns:p14="http://schemas.microsoft.com/office/powerpoint/2010/main" val="17874802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The </a:t>
            </a:r>
            <a:r>
              <a:rPr lang="de-DE" dirty="0" err="1"/>
              <a:t>combination</a:t>
            </a:r>
            <a:r>
              <a:rPr lang="de-DE" dirty="0"/>
              <a:t> </a:t>
            </a:r>
            <a:r>
              <a:rPr lang="en-US" dirty="0"/>
              <a:t>of hyperlactatemia with pCO2-related markers of tissue hypoxia provides a stronger prognostic signal than either one alone. </a:t>
            </a:r>
            <a:endParaRPr lang="de-DE" dirty="0"/>
          </a:p>
          <a:p>
            <a:endParaRPr lang="en-US" sz="1200" b="1" i="0" u="none" strike="noStrike" kern="1200" baseline="0" dirty="0">
              <a:solidFill>
                <a:schemeClr val="tx1"/>
              </a:solidFill>
              <a:latin typeface="Times New Roman" panose="02020603050405020304" pitchFamily="18" charset="0"/>
              <a:ea typeface="+mn-ea"/>
              <a:cs typeface="+mn-cs"/>
            </a:endParaRPr>
          </a:p>
          <a:p>
            <a:r>
              <a:rPr lang="en-US" sz="1200" b="1" i="0" u="none" strike="noStrike" kern="1200" baseline="0" dirty="0">
                <a:solidFill>
                  <a:schemeClr val="tx1"/>
                </a:solidFill>
                <a:latin typeface="Times New Roman" panose="02020603050405020304" pitchFamily="18" charset="0"/>
                <a:ea typeface="+mn-ea"/>
                <a:cs typeface="+mn-cs"/>
              </a:rPr>
              <a:t>Fig. 1 Sequential Organ Failure Assessment (SOFA) scores at day 3 for predefined groups</a:t>
            </a:r>
            <a:r>
              <a:rPr lang="en-US" sz="1200" b="0" i="0" u="none" strike="noStrike" kern="1200" baseline="0" dirty="0">
                <a:solidFill>
                  <a:schemeClr val="tx1"/>
                </a:solidFill>
                <a:latin typeface="Times New Roman" panose="02020603050405020304" pitchFamily="18" charset="0"/>
                <a:ea typeface="+mn-ea"/>
                <a:cs typeface="+mn-cs"/>
              </a:rPr>
              <a:t>. Data presented as median (percentiles).</a:t>
            </a:r>
          </a:p>
          <a:p>
            <a:r>
              <a:rPr lang="en-US" sz="1200" b="0" i="0" u="none" strike="noStrike" kern="1200" baseline="0" dirty="0">
                <a:solidFill>
                  <a:schemeClr val="tx1"/>
                </a:solidFill>
                <a:latin typeface="Times New Roman" panose="02020603050405020304" pitchFamily="18" charset="0"/>
                <a:ea typeface="+mn-ea"/>
                <a:cs typeface="+mn-cs"/>
              </a:rPr>
              <a:t>Patients were separated into four groups according to lactate and Cv-aCO2/Da-vO2 ratio measured after the first 6 h of </a:t>
            </a:r>
            <a:r>
              <a:rPr lang="de-DE" sz="1200" b="0" i="0" u="none" strike="noStrike" kern="1200" baseline="0" dirty="0" err="1">
                <a:solidFill>
                  <a:schemeClr val="tx1"/>
                </a:solidFill>
                <a:latin typeface="Times New Roman" panose="02020603050405020304" pitchFamily="18" charset="0"/>
                <a:ea typeface="+mn-ea"/>
                <a:cs typeface="+mn-cs"/>
              </a:rPr>
              <a:t>resuscitation</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err="1">
                <a:solidFill>
                  <a:schemeClr val="tx1"/>
                </a:solidFill>
                <a:latin typeface="Times New Roman" panose="02020603050405020304" pitchFamily="18" charset="0"/>
                <a:ea typeface="+mn-ea"/>
                <a:cs typeface="+mn-cs"/>
              </a:rPr>
              <a:t>group</a:t>
            </a:r>
            <a:r>
              <a:rPr lang="de-DE" sz="1200" b="0" i="0" u="none" strike="noStrike" kern="1200" baseline="0" dirty="0">
                <a:solidFill>
                  <a:schemeClr val="tx1"/>
                </a:solidFill>
                <a:latin typeface="Times New Roman" panose="02020603050405020304" pitchFamily="18" charset="0"/>
                <a:ea typeface="+mn-ea"/>
                <a:cs typeface="+mn-cs"/>
              </a:rPr>
              <a:t> 1, </a:t>
            </a:r>
            <a:r>
              <a:rPr lang="de-DE" sz="1200" b="0" i="0" u="none" strike="noStrike" kern="1200" baseline="0" dirty="0" err="1">
                <a:solidFill>
                  <a:schemeClr val="tx1"/>
                </a:solidFill>
                <a:latin typeface="Times New Roman" panose="02020603050405020304" pitchFamily="18" charset="0"/>
                <a:ea typeface="+mn-ea"/>
                <a:cs typeface="+mn-cs"/>
              </a:rPr>
              <a:t>lactate</a:t>
            </a:r>
            <a:r>
              <a:rPr lang="de-DE" sz="1200" b="0" i="0" u="none" strike="noStrike" kern="1200" baseline="0" dirty="0">
                <a:solidFill>
                  <a:schemeClr val="tx1"/>
                </a:solidFill>
                <a:latin typeface="Times New Roman" panose="02020603050405020304" pitchFamily="18" charset="0"/>
                <a:ea typeface="+mn-ea"/>
                <a:cs typeface="+mn-cs"/>
              </a:rPr>
              <a:t>  &gt;2.0 mmol/L and Cv-aCO2/Da-vO2 </a:t>
            </a:r>
            <a:r>
              <a:rPr lang="de-DE" sz="1200" b="0" i="0" u="none" strike="noStrike" kern="1200" baseline="0" dirty="0" err="1">
                <a:solidFill>
                  <a:schemeClr val="tx1"/>
                </a:solidFill>
                <a:latin typeface="Times New Roman" panose="02020603050405020304" pitchFamily="18" charset="0"/>
                <a:ea typeface="+mn-ea"/>
                <a:cs typeface="+mn-cs"/>
              </a:rPr>
              <a:t>ratio</a:t>
            </a:r>
            <a:r>
              <a:rPr lang="de-DE" sz="1200" b="0" i="0" u="none" strike="noStrike" kern="1200" baseline="0" dirty="0">
                <a:solidFill>
                  <a:schemeClr val="tx1"/>
                </a:solidFill>
                <a:latin typeface="Times New Roman" panose="02020603050405020304" pitchFamily="18" charset="0"/>
                <a:ea typeface="+mn-ea"/>
                <a:cs typeface="+mn-cs"/>
              </a:rPr>
              <a:t> &gt; 1.0; </a:t>
            </a:r>
            <a:r>
              <a:rPr lang="de-DE" sz="1200" b="0" i="0" u="none" strike="noStrike" kern="1200" baseline="0" dirty="0" err="1">
                <a:solidFill>
                  <a:schemeClr val="tx1"/>
                </a:solidFill>
                <a:latin typeface="Times New Roman" panose="02020603050405020304" pitchFamily="18" charset="0"/>
                <a:ea typeface="+mn-ea"/>
                <a:cs typeface="+mn-cs"/>
              </a:rPr>
              <a:t>group</a:t>
            </a:r>
            <a:r>
              <a:rPr lang="de-DE" sz="1200" b="0" i="0" u="none" strike="noStrike" kern="1200" baseline="0" dirty="0">
                <a:solidFill>
                  <a:schemeClr val="tx1"/>
                </a:solidFill>
                <a:latin typeface="Times New Roman" panose="02020603050405020304" pitchFamily="18" charset="0"/>
                <a:ea typeface="+mn-ea"/>
                <a:cs typeface="+mn-cs"/>
              </a:rPr>
              <a:t> 2, </a:t>
            </a:r>
            <a:r>
              <a:rPr lang="de-DE" sz="1200" b="0" i="0" u="none" strike="noStrike" kern="1200" baseline="0" dirty="0" err="1">
                <a:solidFill>
                  <a:schemeClr val="tx1"/>
                </a:solidFill>
                <a:latin typeface="Times New Roman" panose="02020603050405020304" pitchFamily="18" charset="0"/>
                <a:ea typeface="+mn-ea"/>
                <a:cs typeface="+mn-cs"/>
              </a:rPr>
              <a:t>lactate</a:t>
            </a:r>
            <a:r>
              <a:rPr lang="de-DE" sz="1200" b="0" i="0" u="none" strike="noStrike" kern="1200" baseline="0" dirty="0">
                <a:solidFill>
                  <a:schemeClr val="tx1"/>
                </a:solidFill>
                <a:latin typeface="Times New Roman" panose="02020603050405020304" pitchFamily="18" charset="0"/>
                <a:ea typeface="+mn-ea"/>
                <a:cs typeface="+mn-cs"/>
              </a:rPr>
              <a:t> &gt;2.0 mmol/L and Cv-aCO2/Da-vO2 </a:t>
            </a:r>
            <a:r>
              <a:rPr lang="en-US" sz="1200" b="0" i="0" u="none" strike="noStrike" kern="1200" baseline="0" dirty="0">
                <a:solidFill>
                  <a:schemeClr val="tx1"/>
                </a:solidFill>
                <a:latin typeface="Times New Roman" panose="02020603050405020304" pitchFamily="18" charset="0"/>
                <a:ea typeface="+mn-ea"/>
                <a:cs typeface="+mn-cs"/>
              </a:rPr>
              <a:t>ratio &lt;1.0; group 3, lactate &lt; 2.0 mmol/L and Cv-aCO2/Da-vO2 ratio&gt; 1.0; and group 4, lactate&lt; 2.0 mmol/L and Cv-aCO2/Da-vO2 ratio &lt; 1.0. Kruskal–Wallis one-way ANOVA, p\0.001.</a:t>
            </a:r>
          </a:p>
          <a:p>
            <a:r>
              <a:rPr lang="en-US" sz="1200" b="0" i="0" u="none" strike="noStrike" kern="1200" baseline="0" dirty="0">
                <a:solidFill>
                  <a:schemeClr val="tx1"/>
                </a:solidFill>
                <a:latin typeface="Times New Roman" panose="02020603050405020304" pitchFamily="18" charset="0"/>
                <a:ea typeface="+mn-ea"/>
                <a:cs typeface="+mn-cs"/>
              </a:rPr>
              <a:t>**p\0.01 by Tukey–Kramer showing differences between groups 1 vs. 3 and 1 vs. 4</a:t>
            </a:r>
          </a:p>
          <a:p>
            <a:endParaRPr lang="de-DE" dirty="0"/>
          </a:p>
          <a:p>
            <a:r>
              <a:rPr lang="en-US" sz="1200" b="1" i="0" u="none" strike="noStrike" kern="1200" baseline="0" dirty="0">
                <a:solidFill>
                  <a:schemeClr val="tx1"/>
                </a:solidFill>
                <a:latin typeface="Times New Roman" panose="02020603050405020304" pitchFamily="18" charset="0"/>
                <a:ea typeface="+mn-ea"/>
                <a:cs typeface="+mn-cs"/>
              </a:rPr>
              <a:t>Fig. 2 Survival probabilities up to day 28 according to lactate and </a:t>
            </a:r>
            <a:r>
              <a:rPr lang="de-DE" sz="1200" b="1" i="0" u="none" strike="noStrike" kern="1200" baseline="0" dirty="0">
                <a:solidFill>
                  <a:schemeClr val="tx1"/>
                </a:solidFill>
                <a:latin typeface="Times New Roman" panose="02020603050405020304" pitchFamily="18" charset="0"/>
                <a:ea typeface="+mn-ea"/>
                <a:cs typeface="+mn-cs"/>
              </a:rPr>
              <a:t>Cv-aCO2/Da-vO2 after 6 h of </a:t>
            </a:r>
            <a:r>
              <a:rPr lang="de-DE" sz="1200" b="1" i="0" u="none" strike="noStrike" kern="1200" baseline="0" dirty="0" err="1">
                <a:solidFill>
                  <a:schemeClr val="tx1"/>
                </a:solidFill>
                <a:latin typeface="Times New Roman" panose="02020603050405020304" pitchFamily="18" charset="0"/>
                <a:ea typeface="+mn-ea"/>
                <a:cs typeface="+mn-cs"/>
              </a:rPr>
              <a:t>resuscitation</a:t>
            </a:r>
            <a:r>
              <a:rPr lang="de-DE" sz="1200" b="1" i="0" u="none" strike="noStrike" kern="1200" baseline="0" dirty="0">
                <a:solidFill>
                  <a:schemeClr val="tx1"/>
                </a:solidFill>
                <a:latin typeface="Times New Roman" panose="02020603050405020304" pitchFamily="18" charset="0"/>
                <a:ea typeface="+mn-ea"/>
                <a:cs typeface="+mn-cs"/>
              </a:rPr>
              <a:t>. </a:t>
            </a:r>
          </a:p>
          <a:p>
            <a:r>
              <a:rPr lang="de-DE" sz="1200" b="0" i="0" u="none" strike="noStrike" kern="1200" baseline="0" dirty="0">
                <a:solidFill>
                  <a:schemeClr val="tx1"/>
                </a:solidFill>
                <a:latin typeface="Times New Roman" panose="02020603050405020304" pitchFamily="18" charset="0"/>
                <a:ea typeface="+mn-ea"/>
                <a:cs typeface="+mn-cs"/>
              </a:rPr>
              <a:t>Log rank (Mantel– </a:t>
            </a:r>
            <a:r>
              <a:rPr lang="en-US" sz="1200" b="0" i="0" u="none" strike="noStrike" kern="1200" baseline="0" dirty="0">
                <a:solidFill>
                  <a:schemeClr val="tx1"/>
                </a:solidFill>
                <a:latin typeface="Times New Roman" panose="02020603050405020304" pitchFamily="18" charset="0"/>
                <a:ea typeface="+mn-ea"/>
                <a:cs typeface="+mn-cs"/>
              </a:rPr>
              <a:t>Cox) = 31.39, p\0.0001. Group 1, lactate C2.0 mmol/L and CvaCO2/ Da-vO2 ratio [1.0; group 2, lactate C2.0 mmol/L and CvaCO2/</a:t>
            </a:r>
          </a:p>
          <a:p>
            <a:r>
              <a:rPr lang="en-US" sz="1200" b="0" i="0" u="none" strike="noStrike" kern="1200" baseline="0" dirty="0">
                <a:solidFill>
                  <a:schemeClr val="tx1"/>
                </a:solidFill>
                <a:latin typeface="Times New Roman" panose="02020603050405020304" pitchFamily="18" charset="0"/>
                <a:ea typeface="+mn-ea"/>
                <a:cs typeface="+mn-cs"/>
              </a:rPr>
              <a:t>Da-vO2 ratio B1.0; group 3, lactate \2.0 mmol/L and CvaCO2/ Da-vO2 ratio [1.0; and group 4, lactate \2.0 mmol/L and </a:t>
            </a:r>
            <a:r>
              <a:rPr lang="de-DE" sz="1200" b="0" i="0" u="none" strike="noStrike" kern="1200" baseline="0" dirty="0">
                <a:solidFill>
                  <a:schemeClr val="tx1"/>
                </a:solidFill>
                <a:latin typeface="Times New Roman" panose="02020603050405020304" pitchFamily="18" charset="0"/>
                <a:ea typeface="+mn-ea"/>
                <a:cs typeface="+mn-cs"/>
              </a:rPr>
              <a:t>Cv-aCO2/Da-vO2 </a:t>
            </a:r>
            <a:r>
              <a:rPr lang="de-DE" sz="1200" b="0" i="0" u="none" strike="noStrike" kern="1200" baseline="0" dirty="0" err="1">
                <a:solidFill>
                  <a:schemeClr val="tx1"/>
                </a:solidFill>
                <a:latin typeface="Times New Roman" panose="02020603050405020304" pitchFamily="18" charset="0"/>
                <a:ea typeface="+mn-ea"/>
                <a:cs typeface="+mn-cs"/>
              </a:rPr>
              <a:t>ratio</a:t>
            </a:r>
            <a:r>
              <a:rPr lang="de-DE" sz="1200" b="0" i="0" u="none" strike="noStrike" kern="1200" baseline="0" dirty="0">
                <a:solidFill>
                  <a:schemeClr val="tx1"/>
                </a:solidFill>
                <a:latin typeface="Times New Roman" panose="02020603050405020304" pitchFamily="18" charset="0"/>
                <a:ea typeface="+mn-ea"/>
                <a:cs typeface="+mn-cs"/>
              </a:rPr>
              <a:t> B1.0</a:t>
            </a:r>
            <a:endParaRPr lang="de-DE" dirty="0"/>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41</a:t>
            </a:fld>
            <a:endParaRPr lang="de-DE" altLang="de-DE"/>
          </a:p>
        </p:txBody>
      </p:sp>
    </p:spTree>
    <p:extLst>
      <p:ext uri="{BB962C8B-B14F-4D97-AF65-F5344CB8AC3E}">
        <p14:creationId xmlns:p14="http://schemas.microsoft.com/office/powerpoint/2010/main" val="16234894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42</a:t>
            </a:fld>
            <a:endParaRPr lang="de-DE" altLang="de-DE"/>
          </a:p>
        </p:txBody>
      </p:sp>
    </p:spTree>
    <p:extLst>
      <p:ext uri="{BB962C8B-B14F-4D97-AF65-F5344CB8AC3E}">
        <p14:creationId xmlns:p14="http://schemas.microsoft.com/office/powerpoint/2010/main" val="36570006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olienbildplatzhalter 1"/>
          <p:cNvSpPr>
            <a:spLocks noGrp="1" noRot="1" noChangeAspect="1" noTextEdit="1"/>
          </p:cNvSpPr>
          <p:nvPr>
            <p:ph type="sldImg"/>
          </p:nvPr>
        </p:nvSpPr>
        <p:spPr>
          <a:ln/>
        </p:spPr>
      </p:sp>
      <p:sp>
        <p:nvSpPr>
          <p:cNvPr id="3481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de-DE" dirty="0">
                <a:latin typeface="Arial" panose="020B0604020202020204" pitchFamily="34" charset="0"/>
              </a:rPr>
              <a:t>Fig. 1 The distribution of peak </a:t>
            </a:r>
            <a:r>
              <a:rPr lang="de-DE" altLang="de-DE" dirty="0" err="1">
                <a:latin typeface="Arial" panose="020B0604020202020204" pitchFamily="34" charset="0"/>
              </a:rPr>
              <a:t>lactate</a:t>
            </a:r>
            <a:r>
              <a:rPr lang="de-DE" altLang="de-DE" dirty="0">
                <a:latin typeface="Arial" panose="020B0604020202020204" pitchFamily="34" charset="0"/>
              </a:rPr>
              <a:t> </a:t>
            </a:r>
            <a:r>
              <a:rPr lang="de-DE" altLang="de-DE" dirty="0" err="1">
                <a:latin typeface="Arial" panose="020B0604020202020204" pitchFamily="34" charset="0"/>
              </a:rPr>
              <a:t>concentrations</a:t>
            </a:r>
            <a:r>
              <a:rPr lang="de-DE" altLang="de-DE" dirty="0">
                <a:latin typeface="Arial" panose="020B0604020202020204" pitchFamily="34" charset="0"/>
              </a:rPr>
              <a:t> (mmol/L) </a:t>
            </a:r>
            <a:r>
              <a:rPr lang="de-DE" altLang="de-DE" dirty="0" err="1">
                <a:latin typeface="Arial" panose="020B0604020202020204" pitchFamily="34" charset="0"/>
              </a:rPr>
              <a:t>by</a:t>
            </a:r>
            <a:r>
              <a:rPr lang="de-DE" altLang="de-DE" dirty="0">
                <a:latin typeface="Arial" panose="020B0604020202020204" pitchFamily="34" charset="0"/>
              </a:rPr>
              <a:t> </a:t>
            </a:r>
            <a:r>
              <a:rPr lang="de-DE" altLang="de-DE" dirty="0" err="1">
                <a:latin typeface="Arial" panose="020B0604020202020204" pitchFamily="34" charset="0"/>
              </a:rPr>
              <a:t>subgroup</a:t>
            </a:r>
            <a:r>
              <a:rPr lang="de-DE" altLang="de-DE" dirty="0">
                <a:latin typeface="Arial" panose="020B0604020202020204" pitchFamily="34" charset="0"/>
              </a:rPr>
              <a:t>. The </a:t>
            </a:r>
            <a:r>
              <a:rPr lang="de-DE" altLang="de-DE" dirty="0" err="1">
                <a:latin typeface="Arial" panose="020B0604020202020204" pitchFamily="34" charset="0"/>
              </a:rPr>
              <a:t>percentage</a:t>
            </a:r>
            <a:r>
              <a:rPr lang="de-DE" altLang="de-DE" dirty="0">
                <a:latin typeface="Arial" panose="020B0604020202020204" pitchFamily="34" charset="0"/>
              </a:rPr>
              <a:t> </a:t>
            </a:r>
            <a:r>
              <a:rPr lang="de-DE" altLang="de-DE" dirty="0" err="1">
                <a:latin typeface="Arial" panose="020B0604020202020204" pitchFamily="34" charset="0"/>
              </a:rPr>
              <a:t>fractions</a:t>
            </a:r>
            <a:r>
              <a:rPr lang="de-DE" altLang="de-DE" dirty="0">
                <a:latin typeface="Arial" panose="020B0604020202020204" pitchFamily="34" charset="0"/>
              </a:rPr>
              <a:t> of all </a:t>
            </a:r>
            <a:r>
              <a:rPr lang="de-DE" altLang="de-DE" dirty="0" err="1">
                <a:latin typeface="Arial" panose="020B0604020202020204" pitchFamily="34" charset="0"/>
              </a:rPr>
              <a:t>subgroup</a:t>
            </a:r>
            <a:endParaRPr lang="de-DE" altLang="de-DE" dirty="0">
              <a:latin typeface="Arial" panose="020B0604020202020204" pitchFamily="34" charset="0"/>
            </a:endParaRPr>
          </a:p>
          <a:p>
            <a:r>
              <a:rPr lang="en-US" altLang="de-DE" dirty="0">
                <a:latin typeface="Arial" panose="020B0604020202020204" pitchFamily="34" charset="0"/>
              </a:rPr>
              <a:t>proportional to the entire study cohort are given in parentheses</a:t>
            </a:r>
          </a:p>
          <a:p>
            <a:endParaRPr lang="en-US" altLang="de-DE" dirty="0">
              <a:latin typeface="Arial" panose="020B0604020202020204" pitchFamily="34" charset="0"/>
            </a:endParaRPr>
          </a:p>
          <a:p>
            <a:r>
              <a:rPr lang="en-US" altLang="de-DE" dirty="0">
                <a:latin typeface="Arial" panose="020B0604020202020204" pitchFamily="34" charset="0"/>
              </a:rPr>
              <a:t>Haas SA et al: </a:t>
            </a:r>
            <a:r>
              <a:rPr lang="de-DE" altLang="de-DE" b="1" dirty="0" err="1">
                <a:latin typeface="Arial" panose="020B0604020202020204" pitchFamily="34" charset="0"/>
              </a:rPr>
              <a:t>Severe</a:t>
            </a:r>
            <a:r>
              <a:rPr lang="de-DE" altLang="de-DE" b="1" dirty="0">
                <a:latin typeface="Arial" panose="020B0604020202020204" pitchFamily="34" charset="0"/>
              </a:rPr>
              <a:t> </a:t>
            </a:r>
            <a:r>
              <a:rPr lang="de-DE" altLang="de-DE" b="1" dirty="0" err="1">
                <a:latin typeface="Arial" panose="020B0604020202020204" pitchFamily="34" charset="0"/>
              </a:rPr>
              <a:t>hyperlactatemia</a:t>
            </a:r>
            <a:r>
              <a:rPr lang="de-DE" altLang="de-DE" b="1" dirty="0">
                <a:latin typeface="Arial" panose="020B0604020202020204" pitchFamily="34" charset="0"/>
              </a:rPr>
              <a:t>, </a:t>
            </a:r>
            <a:r>
              <a:rPr lang="de-DE" altLang="de-DE" b="1" dirty="0" err="1">
                <a:latin typeface="Arial" panose="020B0604020202020204" pitchFamily="34" charset="0"/>
              </a:rPr>
              <a:t>lactate</a:t>
            </a:r>
            <a:r>
              <a:rPr lang="de-DE" altLang="de-DE" b="1" dirty="0">
                <a:latin typeface="Arial" panose="020B0604020202020204" pitchFamily="34" charset="0"/>
              </a:rPr>
              <a:t> </a:t>
            </a:r>
            <a:r>
              <a:rPr lang="de-DE" altLang="de-DE" b="1" dirty="0" err="1">
                <a:latin typeface="Arial" panose="020B0604020202020204" pitchFamily="34" charset="0"/>
              </a:rPr>
              <a:t>clearance</a:t>
            </a:r>
            <a:r>
              <a:rPr lang="de-DE" altLang="de-DE" b="1" dirty="0">
                <a:latin typeface="Arial" panose="020B0604020202020204" pitchFamily="34" charset="0"/>
              </a:rPr>
              <a:t> </a:t>
            </a:r>
            <a:r>
              <a:rPr lang="en-US" altLang="de-DE" b="1" dirty="0">
                <a:latin typeface="Arial" panose="020B0604020202020204" pitchFamily="34" charset="0"/>
              </a:rPr>
              <a:t>and mortality in unselected critically ill </a:t>
            </a:r>
            <a:r>
              <a:rPr lang="de-DE" altLang="de-DE" b="1" dirty="0" err="1">
                <a:latin typeface="Arial" panose="020B0604020202020204" pitchFamily="34" charset="0"/>
              </a:rPr>
              <a:t>patients</a:t>
            </a:r>
            <a:r>
              <a:rPr lang="de-DE" altLang="de-DE" b="1" dirty="0">
                <a:latin typeface="Arial" panose="020B0604020202020204" pitchFamily="34" charset="0"/>
              </a:rPr>
              <a:t>. </a:t>
            </a:r>
            <a:r>
              <a:rPr lang="de-DE" altLang="de-DE" dirty="0">
                <a:latin typeface="Arial" panose="020B0604020202020204" pitchFamily="34" charset="0"/>
              </a:rPr>
              <a:t>Intensive Care Med (2016) 42:202–210</a:t>
            </a:r>
          </a:p>
        </p:txBody>
      </p:sp>
      <p:sp>
        <p:nvSpPr>
          <p:cNvPr id="34820"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fld id="{DA9586F7-DAD5-4DBF-9636-421B9DF1285F}" type="slidenum">
              <a:rPr lang="de-DE" altLang="de-DE" sz="1200" smtClean="0"/>
              <a:pPr/>
              <a:t>43</a:t>
            </a:fld>
            <a:endParaRPr lang="de-DE" altLang="de-DE" sz="1200"/>
          </a:p>
        </p:txBody>
      </p:sp>
    </p:spTree>
    <p:extLst>
      <p:ext uri="{BB962C8B-B14F-4D97-AF65-F5344CB8AC3E}">
        <p14:creationId xmlns:p14="http://schemas.microsoft.com/office/powerpoint/2010/main" val="3701200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pPr>
            <a:fld id="{B1B6426E-89DD-4098-A39F-2212485779BF}" type="slidenum">
              <a:rPr lang="de-DE" altLang="de-DE"/>
              <a:pPr algn="r" eaLnBrk="1" hangingPunct="1">
                <a:spcBef>
                  <a:spcPct val="0"/>
                </a:spcBef>
              </a:pPr>
              <a:t>4</a:t>
            </a:fld>
            <a:endParaRPr lang="de-DE" altLang="de-DE"/>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20795594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Folienbildplatzhalter 1"/>
          <p:cNvSpPr>
            <a:spLocks noGrp="1" noRot="1" noChangeAspect="1" noTextEdit="1"/>
          </p:cNvSpPr>
          <p:nvPr>
            <p:ph type="sldImg"/>
          </p:nvPr>
        </p:nvSpPr>
        <p:spPr>
          <a:ln/>
        </p:spPr>
      </p:sp>
      <p:sp>
        <p:nvSpPr>
          <p:cNvPr id="3686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de-DE" dirty="0">
                <a:latin typeface="Arial" panose="020B0604020202020204" pitchFamily="34" charset="0"/>
              </a:rPr>
              <a:t>Fig. 2 The distribution of peak lactate concentrations (</a:t>
            </a:r>
            <a:r>
              <a:rPr lang="en-US" altLang="de-DE" dirty="0" err="1">
                <a:latin typeface="Arial" panose="020B0604020202020204" pitchFamily="34" charset="0"/>
              </a:rPr>
              <a:t>mmol</a:t>
            </a:r>
            <a:r>
              <a:rPr lang="en-US" altLang="de-DE" dirty="0">
                <a:latin typeface="Arial" panose="020B0604020202020204" pitchFamily="34" charset="0"/>
              </a:rPr>
              <a:t>/L) by subgroup. Again, the percentage fractions of all subgroup proportional to the entire study cohort are given in parentheses. The y-axis is truncated at lactate 30 </a:t>
            </a:r>
            <a:r>
              <a:rPr lang="en-US" altLang="de-DE" dirty="0" err="1">
                <a:latin typeface="Arial" panose="020B0604020202020204" pitchFamily="34" charset="0"/>
              </a:rPr>
              <a:t>mmol</a:t>
            </a:r>
            <a:r>
              <a:rPr lang="en-US" altLang="de-DE" dirty="0">
                <a:latin typeface="Arial" panose="020B0604020202020204" pitchFamily="34" charset="0"/>
              </a:rPr>
              <a:t>/L (//). Subgroups are </a:t>
            </a:r>
            <a:r>
              <a:rPr lang="en-US" altLang="de-DE" dirty="0" err="1">
                <a:latin typeface="Arial" panose="020B0604020202020204" pitchFamily="34" charset="0"/>
              </a:rPr>
              <a:t>organised</a:t>
            </a:r>
            <a:r>
              <a:rPr lang="en-US" altLang="de-DE" dirty="0">
                <a:latin typeface="Arial" panose="020B0604020202020204" pitchFamily="34" charset="0"/>
              </a:rPr>
              <a:t> by median lactate values (from higher to lower). In red, ICU mortality (</a:t>
            </a:r>
            <a:r>
              <a:rPr lang="en-US" altLang="de-DE" dirty="0" err="1">
                <a:latin typeface="Arial" panose="020B0604020202020204" pitchFamily="34" charset="0"/>
              </a:rPr>
              <a:t>righthand</a:t>
            </a:r>
            <a:r>
              <a:rPr lang="en-US" altLang="de-DE" dirty="0">
                <a:latin typeface="Arial" panose="020B0604020202020204" pitchFamily="34" charset="0"/>
              </a:rPr>
              <a:t> scale) is shown for each subgroup</a:t>
            </a:r>
          </a:p>
          <a:p>
            <a:endParaRPr lang="en-US" altLang="de-DE" dirty="0">
              <a:latin typeface="Arial" panose="020B0604020202020204" pitchFamily="34" charset="0"/>
            </a:endParaRPr>
          </a:p>
          <a:p>
            <a:r>
              <a:rPr lang="de-DE" dirty="0"/>
              <a:t>Passagere Laktatazidosen im Rahmen</a:t>
            </a:r>
            <a:r>
              <a:rPr lang="de-DE" baseline="0" dirty="0"/>
              <a:t> </a:t>
            </a:r>
            <a:r>
              <a:rPr lang="de-DE" dirty="0"/>
              <a:t>einer außerordentlichen körperlichen Aktivität oder</a:t>
            </a:r>
          </a:p>
          <a:p>
            <a:r>
              <a:rPr lang="de-DE" dirty="0"/>
              <a:t>nach einem zerebralen Krampfanfall bewirken nahezu keine Dysfunktion. Ähnliches gilt für </a:t>
            </a:r>
            <a:r>
              <a:rPr lang="de-DE" dirty="0" err="1"/>
              <a:t>Ketoazidosen</a:t>
            </a:r>
            <a:r>
              <a:rPr lang="de-DE" dirty="0"/>
              <a:t>, obgleich diese nicht selten mit einem pH-Wert von unter 6,9 einhergehen.</a:t>
            </a:r>
          </a:p>
          <a:p>
            <a:endParaRPr lang="de-DE" altLang="de-DE" dirty="0">
              <a:latin typeface="Arial" panose="020B0604020202020204" pitchFamily="34" charset="0"/>
            </a:endParaRPr>
          </a:p>
        </p:txBody>
      </p:sp>
      <p:sp>
        <p:nvSpPr>
          <p:cNvPr id="36868"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fld id="{710CD844-E494-40C0-BACD-646D723DF727}" type="slidenum">
              <a:rPr lang="de-DE" altLang="de-DE" sz="1200" smtClean="0"/>
              <a:pPr/>
              <a:t>44</a:t>
            </a:fld>
            <a:endParaRPr lang="de-DE" altLang="de-DE" sz="1200"/>
          </a:p>
        </p:txBody>
      </p:sp>
    </p:spTree>
    <p:extLst>
      <p:ext uri="{BB962C8B-B14F-4D97-AF65-F5344CB8AC3E}">
        <p14:creationId xmlns:p14="http://schemas.microsoft.com/office/powerpoint/2010/main" val="5781982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Folienbildplatzhalter 1"/>
          <p:cNvSpPr>
            <a:spLocks noGrp="1" noRot="1" noChangeAspect="1" noTextEdit="1"/>
          </p:cNvSpPr>
          <p:nvPr>
            <p:ph type="sldImg"/>
          </p:nvPr>
        </p:nvSpPr>
        <p:spPr>
          <a:ln/>
        </p:spPr>
      </p:sp>
      <p:sp>
        <p:nvSpPr>
          <p:cNvPr id="3891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de-DE" dirty="0">
                <a:latin typeface="Arial" panose="020B0604020202020204" pitchFamily="34" charset="0"/>
              </a:rPr>
              <a:t>Fig. 5 Association between 12 h lactate clearance and mortality. Non-</a:t>
            </a:r>
            <a:r>
              <a:rPr lang="en-US" altLang="de-DE" dirty="0" err="1">
                <a:latin typeface="Arial" panose="020B0604020202020204" pitchFamily="34" charset="0"/>
              </a:rPr>
              <a:t>survivers</a:t>
            </a:r>
            <a:r>
              <a:rPr lang="en-US" altLang="de-DE" dirty="0">
                <a:latin typeface="Arial" panose="020B0604020202020204" pitchFamily="34" charset="0"/>
              </a:rPr>
              <a:t> are plotted by blue dots and </a:t>
            </a:r>
            <a:r>
              <a:rPr lang="en-US" altLang="de-DE" dirty="0" err="1">
                <a:latin typeface="Arial" panose="020B0604020202020204" pitchFamily="34" charset="0"/>
              </a:rPr>
              <a:t>survivers</a:t>
            </a:r>
            <a:r>
              <a:rPr lang="en-US" altLang="de-DE" dirty="0">
                <a:latin typeface="Arial" panose="020B0604020202020204" pitchFamily="34" charset="0"/>
              </a:rPr>
              <a:t> by green dots. The black lines show 12 h lactate clearance of 0 % and the cut off having highest ability to predict ICU mortality regarding sensitivity and </a:t>
            </a:r>
            <a:r>
              <a:rPr lang="en-US" altLang="de-DE" dirty="0" err="1">
                <a:latin typeface="Arial" panose="020B0604020202020204" pitchFamily="34" charset="0"/>
              </a:rPr>
              <a:t>specifity</a:t>
            </a:r>
            <a:r>
              <a:rPr lang="en-US" altLang="de-DE" dirty="0">
                <a:latin typeface="Arial" panose="020B0604020202020204" pitchFamily="34" charset="0"/>
              </a:rPr>
              <a:t> (12 h lactate clearance of 32.8 %)</a:t>
            </a:r>
            <a:endParaRPr lang="de-DE" altLang="de-DE" dirty="0">
              <a:latin typeface="Arial" panose="020B0604020202020204" pitchFamily="34" charset="0"/>
            </a:endParaRPr>
          </a:p>
        </p:txBody>
      </p:sp>
      <p:sp>
        <p:nvSpPr>
          <p:cNvPr id="3891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fld id="{7A95E3AF-C3B4-4295-A011-758741BF3E6A}" type="slidenum">
              <a:rPr lang="de-DE" altLang="de-DE" sz="1200" smtClean="0"/>
              <a:pPr/>
              <a:t>45</a:t>
            </a:fld>
            <a:endParaRPr lang="de-DE" altLang="de-DE" sz="1200"/>
          </a:p>
        </p:txBody>
      </p:sp>
    </p:spTree>
    <p:extLst>
      <p:ext uri="{BB962C8B-B14F-4D97-AF65-F5344CB8AC3E}">
        <p14:creationId xmlns:p14="http://schemas.microsoft.com/office/powerpoint/2010/main" val="8192138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lienbildplatzhalter 1"/>
          <p:cNvSpPr>
            <a:spLocks noGrp="1" noRot="1" noChangeAspect="1" noTextEdit="1"/>
          </p:cNvSpPr>
          <p:nvPr>
            <p:ph type="sldImg"/>
          </p:nvPr>
        </p:nvSpPr>
        <p:spPr>
          <a:ln/>
        </p:spPr>
      </p:sp>
      <p:sp>
        <p:nvSpPr>
          <p:cNvPr id="4301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de-DE">
                <a:latin typeface="Arial" panose="020B0604020202020204" pitchFamily="34" charset="0"/>
              </a:rPr>
              <a:t>Carsten Hafer: </a:t>
            </a:r>
            <a:r>
              <a:rPr lang="en-US" altLang="de-DE" b="1">
                <a:latin typeface="Arial" panose="020B0604020202020204" pitchFamily="34" charset="0"/>
              </a:rPr>
              <a:t>Säure-Basen-Störungen. </a:t>
            </a:r>
            <a:r>
              <a:rPr lang="en-US" altLang="de-DE">
                <a:latin typeface="Arial" panose="020B0604020202020204" pitchFamily="34" charset="0"/>
              </a:rPr>
              <a:t>Intensivmedizin up2date 2016</a:t>
            </a:r>
            <a:endParaRPr lang="de-DE" altLang="de-DE">
              <a:latin typeface="Arial" panose="020B0604020202020204" pitchFamily="34" charset="0"/>
            </a:endParaRPr>
          </a:p>
        </p:txBody>
      </p:sp>
      <p:sp>
        <p:nvSpPr>
          <p:cNvPr id="43012"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35D5C7F0-29C2-4E68-873F-454552D53FBF}" type="slidenum">
              <a:rPr lang="de-DE" altLang="de-DE" sz="1200" smtClean="0"/>
              <a:pPr/>
              <a:t>47</a:t>
            </a:fld>
            <a:endParaRPr lang="de-DE" altLang="de-DE" sz="1200"/>
          </a:p>
        </p:txBody>
      </p:sp>
    </p:spTree>
    <p:extLst>
      <p:ext uri="{BB962C8B-B14F-4D97-AF65-F5344CB8AC3E}">
        <p14:creationId xmlns:p14="http://schemas.microsoft.com/office/powerpoint/2010/main" val="1981604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lgn="r" eaLnBrk="1" hangingPunct="1">
              <a:spcBef>
                <a:spcPct val="0"/>
              </a:spcBef>
            </a:pPr>
            <a:fld id="{27CC8A89-4877-4186-9BE8-D3C7E759C89B}" type="slidenum">
              <a:rPr lang="en-US" altLang="de-DE"/>
              <a:pPr algn="r" eaLnBrk="1" hangingPunct="1">
                <a:spcBef>
                  <a:spcPct val="0"/>
                </a:spcBef>
              </a:pPr>
              <a:t>48</a:t>
            </a:fld>
            <a:endParaRPr lang="en-US" altLang="de-DE"/>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de-DE" i="1" u="sng">
                <a:latin typeface="Times New Roman" panose="02020603050405020304" pitchFamily="18" charset="0"/>
              </a:rPr>
              <a:t>Ketoacidosis</a:t>
            </a:r>
            <a:r>
              <a:rPr lang="en-US" altLang="de-DE" u="sng">
                <a:latin typeface="Times New Roman" panose="02020603050405020304" pitchFamily="18" charset="0"/>
              </a:rPr>
              <a:t>:</a:t>
            </a:r>
            <a:r>
              <a:rPr lang="en-US" altLang="de-DE">
                <a:latin typeface="Times New Roman" panose="02020603050405020304" pitchFamily="18" charset="0"/>
              </a:rPr>
              <a:t> Increased fat metabolism, in starvation or insulin deficiency - leading to overproduction of ketoacids.</a:t>
            </a:r>
          </a:p>
          <a:p>
            <a:r>
              <a:rPr lang="en-US" altLang="de-DE" i="1" u="sng">
                <a:latin typeface="Times New Roman" panose="02020603050405020304" pitchFamily="18" charset="0"/>
              </a:rPr>
              <a:t>Lactic Acidosis</a:t>
            </a:r>
            <a:r>
              <a:rPr lang="en-US" altLang="de-DE" u="sng">
                <a:latin typeface="Times New Roman" panose="02020603050405020304" pitchFamily="18" charset="0"/>
              </a:rPr>
              <a:t>:</a:t>
            </a:r>
            <a:r>
              <a:rPr lang="en-US" altLang="de-DE">
                <a:latin typeface="Times New Roman" panose="02020603050405020304" pitchFamily="18" charset="0"/>
              </a:rPr>
              <a:t> Increased anaerobic metabolism‑ lactic acid from increased muscle production after seizures or severe exercise; increased anaerobic metabolism in hypoperfusion states ‑ sepsis; also from metabolic disturbance in liver -cyanide, other toxins, enzyme deficiencies.</a:t>
            </a:r>
          </a:p>
          <a:p>
            <a:r>
              <a:rPr lang="en-US" altLang="de-DE" i="1">
                <a:latin typeface="Times New Roman" panose="02020603050405020304" pitchFamily="18" charset="0"/>
              </a:rPr>
              <a:t>Renal failure</a:t>
            </a:r>
          </a:p>
          <a:p>
            <a:r>
              <a:rPr lang="en-US" altLang="de-DE" i="1">
                <a:latin typeface="Times New Roman" panose="02020603050405020304" pitchFamily="18" charset="0"/>
              </a:rPr>
              <a:t>Ingestions</a:t>
            </a:r>
          </a:p>
          <a:p>
            <a:r>
              <a:rPr lang="en-US" altLang="de-DE">
                <a:latin typeface="Times New Roman" panose="02020603050405020304" pitchFamily="18" charset="0"/>
              </a:rPr>
              <a:t>methanol ‑ metabolized to formic acid</a:t>
            </a:r>
          </a:p>
          <a:p>
            <a:r>
              <a:rPr lang="en-US" altLang="de-DE">
                <a:latin typeface="Times New Roman" panose="02020603050405020304" pitchFamily="18" charset="0"/>
              </a:rPr>
              <a:t>ethylene glycol ‑ metabolized to oxalic acid</a:t>
            </a:r>
          </a:p>
          <a:p>
            <a:r>
              <a:rPr lang="en-US" altLang="de-DE">
                <a:latin typeface="Times New Roman" panose="02020603050405020304" pitchFamily="18" charset="0"/>
              </a:rPr>
              <a:t>salicylate (Note ‑ also causes respiratory alkalosis)</a:t>
            </a:r>
          </a:p>
          <a:p>
            <a:endParaRPr lang="en-US" altLang="de-DE">
              <a:latin typeface="Times New Roman" panose="02020603050405020304" pitchFamily="18" charset="0"/>
            </a:endParaRPr>
          </a:p>
          <a:p>
            <a:endParaRPr lang="en-US" altLang="de-DE">
              <a:latin typeface="Times New Roman" panose="02020603050405020304" pitchFamily="18" charset="0"/>
            </a:endParaRPr>
          </a:p>
        </p:txBody>
      </p:sp>
    </p:spTree>
    <p:extLst>
      <p:ext uri="{BB962C8B-B14F-4D97-AF65-F5344CB8AC3E}">
        <p14:creationId xmlns:p14="http://schemas.microsoft.com/office/powerpoint/2010/main" val="13145206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49</a:t>
            </a:fld>
            <a:endParaRPr lang="de-DE" altLang="de-DE"/>
          </a:p>
        </p:txBody>
      </p:sp>
    </p:spTree>
    <p:extLst>
      <p:ext uri="{BB962C8B-B14F-4D97-AF65-F5344CB8AC3E}">
        <p14:creationId xmlns:p14="http://schemas.microsoft.com/office/powerpoint/2010/main" val="15999541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u="none" strike="noStrike" kern="1200" baseline="0" dirty="0">
                <a:solidFill>
                  <a:schemeClr val="tx1"/>
                </a:solidFill>
                <a:latin typeface="Times New Roman" panose="02020603050405020304" pitchFamily="18" charset="0"/>
                <a:ea typeface="+mn-ea"/>
                <a:cs typeface="+mn-cs"/>
              </a:rPr>
              <a:t>Figure 3. </a:t>
            </a:r>
            <a:r>
              <a:rPr lang="en-US" sz="1200" b="1" i="0" u="none" strike="noStrike" kern="1200" baseline="0" dirty="0">
                <a:solidFill>
                  <a:schemeClr val="tx1"/>
                </a:solidFill>
                <a:latin typeface="Times New Roman" panose="02020603050405020304" pitchFamily="18" charset="0"/>
                <a:ea typeface="+mn-ea"/>
                <a:cs typeface="+mn-cs"/>
              </a:rPr>
              <a:t>Cumulative survival curves for mortality according to sodium bicarbonate administration.</a:t>
            </a:r>
          </a:p>
          <a:p>
            <a:r>
              <a:rPr lang="fr-FR" sz="1200" b="0" i="0" u="none" strike="noStrike" kern="1200" baseline="0" dirty="0">
                <a:solidFill>
                  <a:schemeClr val="tx1"/>
                </a:solidFill>
                <a:latin typeface="Times New Roman" panose="02020603050405020304" pitchFamily="18" charset="0"/>
                <a:ea typeface="+mn-ea"/>
                <a:cs typeface="+mn-cs"/>
              </a:rPr>
              <a:t>doi:10.1371/journal.pone.0065283.g003</a:t>
            </a:r>
          </a:p>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50</a:t>
            </a:fld>
            <a:endParaRPr lang="de-DE" altLang="de-DE" dirty="0"/>
          </a:p>
        </p:txBody>
      </p:sp>
    </p:spTree>
    <p:extLst>
      <p:ext uri="{BB962C8B-B14F-4D97-AF65-F5344CB8AC3E}">
        <p14:creationId xmlns:p14="http://schemas.microsoft.com/office/powerpoint/2010/main" val="9411051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51</a:t>
            </a:fld>
            <a:endParaRPr lang="de-DE" altLang="de-DE"/>
          </a:p>
        </p:txBody>
      </p:sp>
    </p:spTree>
    <p:extLst>
      <p:ext uri="{BB962C8B-B14F-4D97-AF65-F5344CB8AC3E}">
        <p14:creationId xmlns:p14="http://schemas.microsoft.com/office/powerpoint/2010/main" val="10426772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D11F1D69-E672-4D99-8210-26EBC4EFC5C1}" type="slidenum">
              <a:rPr lang="de-DE" altLang="de-DE" smtClean="0"/>
              <a:pPr>
                <a:spcBef>
                  <a:spcPct val="0"/>
                </a:spcBef>
              </a:pPr>
              <a:t>52</a:t>
            </a:fld>
            <a:endParaRPr lang="de-DE" altLang="de-DE"/>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ndParaRPr>
          </a:p>
        </p:txBody>
      </p:sp>
    </p:spTree>
    <p:extLst>
      <p:ext uri="{BB962C8B-B14F-4D97-AF65-F5344CB8AC3E}">
        <p14:creationId xmlns:p14="http://schemas.microsoft.com/office/powerpoint/2010/main" val="42012770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53</a:t>
            </a:fld>
            <a:endParaRPr lang="de-DE" altLang="de-DE"/>
          </a:p>
        </p:txBody>
      </p:sp>
    </p:spTree>
    <p:extLst>
      <p:ext uri="{BB962C8B-B14F-4D97-AF65-F5344CB8AC3E}">
        <p14:creationId xmlns:p14="http://schemas.microsoft.com/office/powerpoint/2010/main" val="2892557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55</a:t>
            </a:fld>
            <a:endParaRPr lang="de-DE" altLang="de-DE" dirty="0"/>
          </a:p>
        </p:txBody>
      </p:sp>
    </p:spTree>
    <p:extLst>
      <p:ext uri="{BB962C8B-B14F-4D97-AF65-F5344CB8AC3E}">
        <p14:creationId xmlns:p14="http://schemas.microsoft.com/office/powerpoint/2010/main" val="4095379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pPr>
            <a:fld id="{0F7EFCBD-B8D4-4052-BCC6-5542259D5401}" type="slidenum">
              <a:rPr lang="de-DE" altLang="de-DE"/>
              <a:pPr algn="r" eaLnBrk="1" hangingPunct="1">
                <a:spcBef>
                  <a:spcPct val="0"/>
                </a:spcBef>
              </a:pPr>
              <a:t>5</a:t>
            </a:fld>
            <a:endParaRPr lang="de-DE" altLang="de-DE"/>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ndParaRPr>
          </a:p>
        </p:txBody>
      </p:sp>
    </p:spTree>
    <p:extLst>
      <p:ext uri="{BB962C8B-B14F-4D97-AF65-F5344CB8AC3E}">
        <p14:creationId xmlns:p14="http://schemas.microsoft.com/office/powerpoint/2010/main" val="17556240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56</a:t>
            </a:fld>
            <a:endParaRPr lang="de-DE" altLang="de-DE"/>
          </a:p>
        </p:txBody>
      </p:sp>
    </p:spTree>
    <p:extLst>
      <p:ext uri="{BB962C8B-B14F-4D97-AF65-F5344CB8AC3E}">
        <p14:creationId xmlns:p14="http://schemas.microsoft.com/office/powerpoint/2010/main" val="24686278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1" i="0" u="none" strike="noStrike" kern="1200" baseline="0" dirty="0">
                <a:solidFill>
                  <a:schemeClr val="tx1"/>
                </a:solidFill>
                <a:latin typeface="Times New Roman" panose="02020603050405020304" pitchFamily="18" charset="0"/>
                <a:ea typeface="+mn-ea"/>
                <a:cs typeface="+mn-cs"/>
              </a:rPr>
              <a:t>Fig. 2 </a:t>
            </a:r>
            <a:r>
              <a:rPr lang="en-US" sz="1200" b="0" i="0" u="none" strike="noStrike" kern="1200" baseline="0" dirty="0">
                <a:solidFill>
                  <a:schemeClr val="tx1"/>
                </a:solidFill>
                <a:latin typeface="Times New Roman" panose="02020603050405020304" pitchFamily="18" charset="0"/>
                <a:ea typeface="+mn-ea"/>
                <a:cs typeface="+mn-cs"/>
              </a:rPr>
              <a:t>Forest plot showing the effect of sodium bicarbonate treatment on mortality in overall sepsis population with metabolic acidosis and subgroups.</a:t>
            </a:r>
          </a:p>
          <a:p>
            <a:r>
              <a:rPr lang="en-US" sz="1200" b="0" i="0" u="none" strike="noStrike" kern="1200" baseline="0" dirty="0">
                <a:solidFill>
                  <a:schemeClr val="tx1"/>
                </a:solidFill>
                <a:latin typeface="Times New Roman" panose="02020603050405020304" pitchFamily="18" charset="0"/>
                <a:ea typeface="+mn-ea"/>
                <a:cs typeface="+mn-cs"/>
              </a:rPr>
              <a:t>The hazard ratios were estimated using the marginal structural Cox model. Person-days were the days of ICU length of stay. The </a:t>
            </a:r>
            <a:r>
              <a:rPr lang="en-US" sz="1200" b="0" i="1" u="none" strike="noStrike" kern="1200" baseline="0" dirty="0">
                <a:solidFill>
                  <a:schemeClr val="tx1"/>
                </a:solidFill>
                <a:latin typeface="Times New Roman" panose="02020603050405020304" pitchFamily="18" charset="0"/>
                <a:ea typeface="+mn-ea"/>
                <a:cs typeface="+mn-cs"/>
              </a:rPr>
              <a:t>x</a:t>
            </a:r>
            <a:r>
              <a:rPr lang="en-US" sz="1200" b="0" i="0" u="none" strike="noStrike" kern="1200" baseline="0" dirty="0">
                <a:solidFill>
                  <a:schemeClr val="tx1"/>
                </a:solidFill>
                <a:latin typeface="Times New Roman" panose="02020603050405020304" pitchFamily="18" charset="0"/>
                <a:ea typeface="+mn-ea"/>
                <a:cs typeface="+mn-cs"/>
              </a:rPr>
              <a:t>-axis tick</a:t>
            </a:r>
          </a:p>
          <a:p>
            <a:r>
              <a:rPr lang="de-DE" sz="1200" b="0" i="0" u="none" strike="noStrike" kern="1200" baseline="0" dirty="0" err="1">
                <a:solidFill>
                  <a:schemeClr val="tx1"/>
                </a:solidFill>
                <a:latin typeface="Times New Roman" panose="02020603050405020304" pitchFamily="18" charset="0"/>
                <a:ea typeface="+mn-ea"/>
                <a:cs typeface="+mn-cs"/>
              </a:rPr>
              <a:t>marks</a:t>
            </a:r>
            <a:r>
              <a:rPr lang="de-DE" sz="1200" b="0" i="0" u="none" strike="noStrike" kern="1200" baseline="0" dirty="0">
                <a:solidFill>
                  <a:schemeClr val="tx1"/>
                </a:solidFill>
                <a:latin typeface="Times New Roman" panose="02020603050405020304" pitchFamily="18" charset="0"/>
                <a:ea typeface="+mn-ea"/>
                <a:cs typeface="+mn-cs"/>
              </a:rPr>
              <a:t> follow a </a:t>
            </a:r>
            <a:r>
              <a:rPr lang="de-DE" sz="1200" b="0" i="0" u="none" strike="noStrike" kern="1200" baseline="0" dirty="0" err="1">
                <a:solidFill>
                  <a:schemeClr val="tx1"/>
                </a:solidFill>
                <a:latin typeface="Times New Roman" panose="02020603050405020304" pitchFamily="18" charset="0"/>
                <a:ea typeface="+mn-ea"/>
                <a:cs typeface="+mn-cs"/>
              </a:rPr>
              <a:t>logarithmic</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err="1">
                <a:solidFill>
                  <a:schemeClr val="tx1"/>
                </a:solidFill>
                <a:latin typeface="Times New Roman" panose="02020603050405020304" pitchFamily="18" charset="0"/>
                <a:ea typeface="+mn-ea"/>
                <a:cs typeface="+mn-cs"/>
              </a:rPr>
              <a:t>scale</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1" u="none" strike="noStrike" kern="1200" baseline="0" dirty="0">
                <a:solidFill>
                  <a:schemeClr val="tx1"/>
                </a:solidFill>
                <a:latin typeface="Times New Roman" panose="02020603050405020304" pitchFamily="18" charset="0"/>
                <a:ea typeface="+mn-ea"/>
                <a:cs typeface="+mn-cs"/>
              </a:rPr>
              <a:t>AKI </a:t>
            </a:r>
            <a:r>
              <a:rPr lang="de-DE" sz="1200" b="0" i="0" u="none" strike="noStrike" kern="1200" baseline="0" dirty="0" err="1">
                <a:solidFill>
                  <a:schemeClr val="tx1"/>
                </a:solidFill>
                <a:latin typeface="Times New Roman" panose="02020603050405020304" pitchFamily="18" charset="0"/>
                <a:ea typeface="+mn-ea"/>
                <a:cs typeface="+mn-cs"/>
              </a:rPr>
              <a:t>acute</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err="1">
                <a:solidFill>
                  <a:schemeClr val="tx1"/>
                </a:solidFill>
                <a:latin typeface="Times New Roman" panose="02020603050405020304" pitchFamily="18" charset="0"/>
                <a:ea typeface="+mn-ea"/>
                <a:cs typeface="+mn-cs"/>
              </a:rPr>
              <a:t>kidney</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err="1">
                <a:solidFill>
                  <a:schemeClr val="tx1"/>
                </a:solidFill>
                <a:latin typeface="Times New Roman" panose="02020603050405020304" pitchFamily="18" charset="0"/>
                <a:ea typeface="+mn-ea"/>
                <a:cs typeface="+mn-cs"/>
              </a:rPr>
              <a:t>injury</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1" u="none" strike="noStrike" kern="1200" baseline="0" dirty="0">
                <a:solidFill>
                  <a:schemeClr val="tx1"/>
                </a:solidFill>
                <a:latin typeface="Times New Roman" panose="02020603050405020304" pitchFamily="18" charset="0"/>
                <a:ea typeface="+mn-ea"/>
                <a:cs typeface="+mn-cs"/>
              </a:rPr>
              <a:t>GI </a:t>
            </a:r>
            <a:r>
              <a:rPr lang="de-DE" sz="1200" b="0" i="0" u="none" strike="noStrike" kern="1200" baseline="0" dirty="0">
                <a:solidFill>
                  <a:schemeClr val="tx1"/>
                </a:solidFill>
                <a:latin typeface="Times New Roman" panose="02020603050405020304" pitchFamily="18" charset="0"/>
                <a:ea typeface="+mn-ea"/>
                <a:cs typeface="+mn-cs"/>
              </a:rPr>
              <a:t>gastrointestinal, </a:t>
            </a:r>
            <a:r>
              <a:rPr lang="de-DE" sz="1200" b="0" i="1" u="none" strike="noStrike" kern="1200" baseline="0" dirty="0">
                <a:solidFill>
                  <a:schemeClr val="tx1"/>
                </a:solidFill>
                <a:latin typeface="Times New Roman" panose="02020603050405020304" pitchFamily="18" charset="0"/>
                <a:ea typeface="+mn-ea"/>
                <a:cs typeface="+mn-cs"/>
              </a:rPr>
              <a:t>HR </a:t>
            </a:r>
            <a:r>
              <a:rPr lang="de-DE" sz="1200" b="0" i="0" u="none" strike="noStrike" kern="1200" baseline="0" dirty="0" err="1">
                <a:solidFill>
                  <a:schemeClr val="tx1"/>
                </a:solidFill>
                <a:latin typeface="Times New Roman" panose="02020603050405020304" pitchFamily="18" charset="0"/>
                <a:ea typeface="+mn-ea"/>
                <a:cs typeface="+mn-cs"/>
              </a:rPr>
              <a:t>hazard</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err="1">
                <a:solidFill>
                  <a:schemeClr val="tx1"/>
                </a:solidFill>
                <a:latin typeface="Times New Roman" panose="02020603050405020304" pitchFamily="18" charset="0"/>
                <a:ea typeface="+mn-ea"/>
                <a:cs typeface="+mn-cs"/>
              </a:rPr>
              <a:t>ratio</a:t>
            </a:r>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58</a:t>
            </a:fld>
            <a:endParaRPr lang="de-DE" altLang="de-DE"/>
          </a:p>
        </p:txBody>
      </p:sp>
    </p:spTree>
    <p:extLst>
      <p:ext uri="{BB962C8B-B14F-4D97-AF65-F5344CB8AC3E}">
        <p14:creationId xmlns:p14="http://schemas.microsoft.com/office/powerpoint/2010/main" val="4293052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u="none" strike="noStrike" kern="1200" baseline="0" dirty="0">
                <a:solidFill>
                  <a:schemeClr val="tx1"/>
                </a:solidFill>
                <a:latin typeface="Times New Roman" panose="02020603050405020304" pitchFamily="18" charset="0"/>
                <a:ea typeface="+mn-ea"/>
                <a:cs typeface="+mn-cs"/>
              </a:rPr>
              <a:t>adult patients (aged ≥18 years) who were  admitted within 48 h to the ICU with severe </a:t>
            </a:r>
            <a:r>
              <a:rPr lang="en-US" sz="1200" b="0" i="0" u="none" strike="noStrike" kern="1200" baseline="0" dirty="0" err="1">
                <a:solidFill>
                  <a:schemeClr val="tx1"/>
                </a:solidFill>
                <a:latin typeface="Times New Roman" panose="02020603050405020304" pitchFamily="18" charset="0"/>
                <a:ea typeface="+mn-ea"/>
                <a:cs typeface="+mn-cs"/>
              </a:rPr>
              <a:t>acidaemia</a:t>
            </a:r>
            <a:r>
              <a:rPr lang="en-US"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a:solidFill>
                  <a:schemeClr val="tx1"/>
                </a:solidFill>
                <a:latin typeface="Times New Roman" panose="02020603050405020304" pitchFamily="18" charset="0"/>
                <a:ea typeface="+mn-ea"/>
                <a:cs typeface="+mn-cs"/>
              </a:rPr>
              <a:t>(pH ≤7⋅20, PaCO2 ≤45 mm </a:t>
            </a:r>
            <a:r>
              <a:rPr lang="de-DE" sz="1200" b="0" i="0" u="none" strike="noStrike" kern="1200" baseline="0" dirty="0" err="1">
                <a:solidFill>
                  <a:schemeClr val="tx1"/>
                </a:solidFill>
                <a:latin typeface="Times New Roman" panose="02020603050405020304" pitchFamily="18" charset="0"/>
                <a:ea typeface="+mn-ea"/>
                <a:cs typeface="+mn-cs"/>
              </a:rPr>
              <a:t>Hg</a:t>
            </a:r>
            <a:r>
              <a:rPr lang="de-DE" sz="1200" b="0" i="0" u="none" strike="noStrike" kern="1200" baseline="0" dirty="0">
                <a:solidFill>
                  <a:schemeClr val="tx1"/>
                </a:solidFill>
                <a:latin typeface="Times New Roman" panose="02020603050405020304" pitchFamily="18" charset="0"/>
                <a:ea typeface="+mn-ea"/>
                <a:cs typeface="+mn-cs"/>
              </a:rPr>
              <a:t>, and </a:t>
            </a:r>
            <a:r>
              <a:rPr lang="de-DE" sz="1200" b="0" i="0" u="none" strike="noStrike" kern="1200" baseline="0" dirty="0" err="1">
                <a:solidFill>
                  <a:schemeClr val="tx1"/>
                </a:solidFill>
                <a:latin typeface="Times New Roman" panose="02020603050405020304" pitchFamily="18" charset="0"/>
                <a:ea typeface="+mn-ea"/>
                <a:cs typeface="+mn-cs"/>
              </a:rPr>
              <a:t>sodium</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err="1">
                <a:solidFill>
                  <a:schemeClr val="tx1"/>
                </a:solidFill>
                <a:latin typeface="Times New Roman" panose="02020603050405020304" pitchFamily="18" charset="0"/>
                <a:ea typeface="+mn-ea"/>
                <a:cs typeface="+mn-cs"/>
              </a:rPr>
              <a:t>bicarbonate</a:t>
            </a:r>
            <a:r>
              <a:rPr lang="de-DE" sz="1200" b="0" i="0" u="none" strike="noStrike" kern="1200" baseline="0" dirty="0">
                <a:solidFill>
                  <a:schemeClr val="tx1"/>
                </a:solidFill>
                <a:latin typeface="Times New Roman" panose="02020603050405020304" pitchFamily="18" charset="0"/>
                <a:ea typeface="+mn-ea"/>
                <a:cs typeface="+mn-cs"/>
              </a:rPr>
              <a:t> </a:t>
            </a:r>
            <a:r>
              <a:rPr lang="en-US" sz="1200" b="0" i="0" u="none" strike="noStrike" kern="1200" baseline="0" dirty="0">
                <a:solidFill>
                  <a:schemeClr val="tx1"/>
                </a:solidFill>
                <a:latin typeface="Times New Roman" panose="02020603050405020304" pitchFamily="18" charset="0"/>
                <a:ea typeface="+mn-ea"/>
                <a:cs typeface="+mn-cs"/>
              </a:rPr>
              <a:t>concentration ≤20 mmol/L) and with a total Sequential Organ Failure Assessment (SOFA) score of 4 or more or an arterial lactate concentration of 2 mmol/L or more</a:t>
            </a:r>
            <a:endParaRPr lang="de-DE" sz="1200" b="0" i="0" u="none" strike="noStrike" kern="1200" baseline="0" dirty="0">
              <a:solidFill>
                <a:schemeClr val="tx1"/>
              </a:solidFill>
              <a:latin typeface="Times New Roman" panose="02020603050405020304" pitchFamily="18" charset="0"/>
              <a:ea typeface="+mn-ea"/>
              <a:cs typeface="+mn-cs"/>
            </a:endParaRPr>
          </a:p>
          <a:p>
            <a:endParaRPr lang="de-DE" sz="1200" b="0" i="0" u="none" strike="noStrike" kern="1200" baseline="0" dirty="0">
              <a:solidFill>
                <a:schemeClr val="tx1"/>
              </a:solidFill>
              <a:latin typeface="Times New Roman" panose="02020603050405020304" pitchFamily="18" charset="0"/>
              <a:ea typeface="+mn-ea"/>
              <a:cs typeface="+mn-cs"/>
            </a:endParaRPr>
          </a:p>
          <a:p>
            <a:r>
              <a:rPr lang="de-DE" sz="1200" b="0" i="0" u="none" strike="noStrike" kern="1200" baseline="0" dirty="0" err="1">
                <a:solidFill>
                  <a:schemeClr val="tx1"/>
                </a:solidFill>
                <a:latin typeface="Times New Roman" panose="02020603050405020304" pitchFamily="18" charset="0"/>
                <a:ea typeface="+mn-ea"/>
                <a:cs typeface="+mn-cs"/>
              </a:rPr>
              <a:t>Our</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err="1">
                <a:solidFill>
                  <a:schemeClr val="tx1"/>
                </a:solidFill>
                <a:latin typeface="Times New Roman" panose="02020603050405020304" pitchFamily="18" charset="0"/>
                <a:ea typeface="+mn-ea"/>
                <a:cs typeface="+mn-cs"/>
              </a:rPr>
              <a:t>protocol</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err="1">
                <a:solidFill>
                  <a:schemeClr val="tx1"/>
                </a:solidFill>
                <a:latin typeface="Times New Roman" panose="02020603050405020304" pitchFamily="18" charset="0"/>
                <a:ea typeface="+mn-ea"/>
                <a:cs typeface="+mn-cs"/>
              </a:rPr>
              <a:t>recommended</a:t>
            </a:r>
            <a:r>
              <a:rPr lang="de-DE" sz="1200" b="0" i="0" u="none" strike="noStrike" kern="1200" baseline="0" dirty="0">
                <a:solidFill>
                  <a:schemeClr val="tx1"/>
                </a:solidFill>
                <a:latin typeface="Times New Roman" panose="02020603050405020304" pitchFamily="18" charset="0"/>
                <a:ea typeface="+mn-ea"/>
                <a:cs typeface="+mn-cs"/>
              </a:rPr>
              <a:t> </a:t>
            </a:r>
            <a:r>
              <a:rPr lang="en-US" sz="1200" b="0" i="0" u="none" strike="noStrike" kern="1200" baseline="0" dirty="0">
                <a:solidFill>
                  <a:schemeClr val="tx1"/>
                </a:solidFill>
                <a:latin typeface="Times New Roman" panose="02020603050405020304" pitchFamily="18" charset="0"/>
                <a:ea typeface="+mn-ea"/>
                <a:cs typeface="+mn-cs"/>
              </a:rPr>
              <a:t>that the volume of each sodium bicarbonate infusion should be within the range of 125–250 mL in 30 min, with a maximum of 1000 mL within 24 h after inclusion,</a:t>
            </a:r>
          </a:p>
          <a:p>
            <a:r>
              <a:rPr lang="en-US" sz="1200" b="0" i="0" u="none" strike="noStrike" kern="1200" baseline="0" dirty="0">
                <a:solidFill>
                  <a:schemeClr val="tx1"/>
                </a:solidFill>
                <a:latin typeface="Times New Roman" panose="02020603050405020304" pitchFamily="18" charset="0"/>
                <a:ea typeface="+mn-ea"/>
                <a:cs typeface="+mn-cs"/>
              </a:rPr>
              <a:t>and that measurement of arterial blood gas should be done 1–4 h after the end of each infusion (appendix p 17).</a:t>
            </a:r>
          </a:p>
          <a:p>
            <a:r>
              <a:rPr lang="de-DE" sz="1200" b="0" i="0" u="none" strike="noStrike" kern="1200" baseline="0" dirty="0">
                <a:solidFill>
                  <a:schemeClr val="tx1"/>
                </a:solidFill>
                <a:latin typeface="Times New Roman" panose="02020603050405020304" pitchFamily="18" charset="0"/>
                <a:ea typeface="+mn-ea"/>
                <a:cs typeface="+mn-cs"/>
              </a:rPr>
              <a:t>Hypertonic 4⋅2% </a:t>
            </a:r>
            <a:r>
              <a:rPr lang="de-DE" sz="1200" b="0" i="0" u="none" strike="noStrike" kern="1200" baseline="0" dirty="0" err="1">
                <a:solidFill>
                  <a:schemeClr val="tx1"/>
                </a:solidFill>
                <a:latin typeface="Times New Roman" panose="02020603050405020304" pitchFamily="18" charset="0"/>
                <a:ea typeface="+mn-ea"/>
                <a:cs typeface="+mn-cs"/>
              </a:rPr>
              <a:t>sodium</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err="1">
                <a:solidFill>
                  <a:schemeClr val="tx1"/>
                </a:solidFill>
                <a:latin typeface="Times New Roman" panose="02020603050405020304" pitchFamily="18" charset="0"/>
                <a:ea typeface="+mn-ea"/>
                <a:cs typeface="+mn-cs"/>
              </a:rPr>
              <a:t>bicarbonate</a:t>
            </a:r>
            <a:r>
              <a:rPr lang="de-DE" sz="1200" b="0" i="0" u="none" strike="noStrike" kern="1200" baseline="0" dirty="0">
                <a:solidFill>
                  <a:schemeClr val="tx1"/>
                </a:solidFill>
                <a:latin typeface="Times New Roman" panose="02020603050405020304" pitchFamily="18" charset="0"/>
                <a:ea typeface="+mn-ea"/>
                <a:cs typeface="+mn-cs"/>
              </a:rPr>
              <a:t> was </a:t>
            </a:r>
            <a:r>
              <a:rPr lang="de-DE" sz="1200" b="0" i="0" u="none" strike="noStrike" kern="1200" baseline="0" dirty="0" err="1">
                <a:solidFill>
                  <a:schemeClr val="tx1"/>
                </a:solidFill>
                <a:latin typeface="Times New Roman" panose="02020603050405020304" pitchFamily="18" charset="0"/>
                <a:ea typeface="+mn-ea"/>
                <a:cs typeface="+mn-cs"/>
              </a:rPr>
              <a:t>chosen</a:t>
            </a:r>
            <a:r>
              <a:rPr lang="de-DE" sz="1200" b="0" i="0" u="none" strike="noStrike" kern="1200" baseline="0" dirty="0">
                <a:solidFill>
                  <a:schemeClr val="tx1"/>
                </a:solidFill>
                <a:latin typeface="Times New Roman" panose="02020603050405020304" pitchFamily="18" charset="0"/>
                <a:ea typeface="+mn-ea"/>
                <a:cs typeface="+mn-cs"/>
              </a:rPr>
              <a:t> </a:t>
            </a:r>
            <a:r>
              <a:rPr lang="en-US" sz="1200" b="0" i="0" u="none" strike="noStrike" kern="1200" baseline="0" dirty="0">
                <a:solidFill>
                  <a:schemeClr val="tx1"/>
                </a:solidFill>
                <a:latin typeface="Times New Roman" panose="02020603050405020304" pitchFamily="18" charset="0"/>
                <a:ea typeface="+mn-ea"/>
                <a:cs typeface="+mn-cs"/>
              </a:rPr>
              <a:t>according to the scarce literature available,10,11,22 the current practice when sodium bicarbonate is used as reported by Jung and colleagues,5 and the objective of titrating a pH target of 7,30 or more.</a:t>
            </a:r>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59</a:t>
            </a:fld>
            <a:endParaRPr lang="de-DE" altLang="de-DE"/>
          </a:p>
        </p:txBody>
      </p:sp>
    </p:spTree>
    <p:extLst>
      <p:ext uri="{BB962C8B-B14F-4D97-AF65-F5344CB8AC3E}">
        <p14:creationId xmlns:p14="http://schemas.microsoft.com/office/powerpoint/2010/main" val="36680953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u="none" strike="noStrike" kern="1200" baseline="0" dirty="0">
                <a:solidFill>
                  <a:schemeClr val="tx1"/>
                </a:solidFill>
                <a:latin typeface="Times New Roman" panose="02020603050405020304" pitchFamily="18" charset="0"/>
                <a:ea typeface="+mn-ea"/>
                <a:cs typeface="+mn-cs"/>
              </a:rPr>
              <a:t>adult patients (aged ≥18 years) who were  admitted within 48 h to the ICU with severe </a:t>
            </a:r>
            <a:r>
              <a:rPr lang="en-US" sz="1200" b="0" i="0" u="none" strike="noStrike" kern="1200" baseline="0" dirty="0" err="1">
                <a:solidFill>
                  <a:schemeClr val="tx1"/>
                </a:solidFill>
                <a:latin typeface="Times New Roman" panose="02020603050405020304" pitchFamily="18" charset="0"/>
                <a:ea typeface="+mn-ea"/>
                <a:cs typeface="+mn-cs"/>
              </a:rPr>
              <a:t>acidaemia</a:t>
            </a:r>
            <a:r>
              <a:rPr lang="en-US"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a:solidFill>
                  <a:schemeClr val="tx1"/>
                </a:solidFill>
                <a:latin typeface="Times New Roman" panose="02020603050405020304" pitchFamily="18" charset="0"/>
                <a:ea typeface="+mn-ea"/>
                <a:cs typeface="+mn-cs"/>
              </a:rPr>
              <a:t>(pH ≤7⋅20, PaCO2 ≤45 mm </a:t>
            </a:r>
            <a:r>
              <a:rPr lang="de-DE" sz="1200" b="0" i="0" u="none" strike="noStrike" kern="1200" baseline="0" dirty="0" err="1">
                <a:solidFill>
                  <a:schemeClr val="tx1"/>
                </a:solidFill>
                <a:latin typeface="Times New Roman" panose="02020603050405020304" pitchFamily="18" charset="0"/>
                <a:ea typeface="+mn-ea"/>
                <a:cs typeface="+mn-cs"/>
              </a:rPr>
              <a:t>Hg</a:t>
            </a:r>
            <a:r>
              <a:rPr lang="de-DE" sz="1200" b="0" i="0" u="none" strike="noStrike" kern="1200" baseline="0" dirty="0">
                <a:solidFill>
                  <a:schemeClr val="tx1"/>
                </a:solidFill>
                <a:latin typeface="Times New Roman" panose="02020603050405020304" pitchFamily="18" charset="0"/>
                <a:ea typeface="+mn-ea"/>
                <a:cs typeface="+mn-cs"/>
              </a:rPr>
              <a:t>, and </a:t>
            </a:r>
            <a:r>
              <a:rPr lang="de-DE" sz="1200" b="0" i="0" u="none" strike="noStrike" kern="1200" baseline="0" dirty="0" err="1">
                <a:solidFill>
                  <a:schemeClr val="tx1"/>
                </a:solidFill>
                <a:latin typeface="Times New Roman" panose="02020603050405020304" pitchFamily="18" charset="0"/>
                <a:ea typeface="+mn-ea"/>
                <a:cs typeface="+mn-cs"/>
              </a:rPr>
              <a:t>sodium</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err="1">
                <a:solidFill>
                  <a:schemeClr val="tx1"/>
                </a:solidFill>
                <a:latin typeface="Times New Roman" panose="02020603050405020304" pitchFamily="18" charset="0"/>
                <a:ea typeface="+mn-ea"/>
                <a:cs typeface="+mn-cs"/>
              </a:rPr>
              <a:t>bicarbonate</a:t>
            </a:r>
            <a:r>
              <a:rPr lang="de-DE" sz="1200" b="0" i="0" u="none" strike="noStrike" kern="1200" baseline="0" dirty="0">
                <a:solidFill>
                  <a:schemeClr val="tx1"/>
                </a:solidFill>
                <a:latin typeface="Times New Roman" panose="02020603050405020304" pitchFamily="18" charset="0"/>
                <a:ea typeface="+mn-ea"/>
                <a:cs typeface="+mn-cs"/>
              </a:rPr>
              <a:t> </a:t>
            </a:r>
            <a:r>
              <a:rPr lang="en-US" sz="1200" b="0" i="0" u="none" strike="noStrike" kern="1200" baseline="0" dirty="0">
                <a:solidFill>
                  <a:schemeClr val="tx1"/>
                </a:solidFill>
                <a:latin typeface="Times New Roman" panose="02020603050405020304" pitchFamily="18" charset="0"/>
                <a:ea typeface="+mn-ea"/>
                <a:cs typeface="+mn-cs"/>
              </a:rPr>
              <a:t>concentration ≤20 mmol/L) and with a total Sequential Organ Failure Assessment (SOFA) score of 4 or more or an arterial lactate concentration of 2 mmol/L or more</a:t>
            </a:r>
            <a:endParaRPr lang="de-DE" sz="1200" b="0" i="0" u="none" strike="noStrike" kern="1200" baseline="0" dirty="0">
              <a:solidFill>
                <a:schemeClr val="tx1"/>
              </a:solidFill>
              <a:latin typeface="Times New Roman" panose="02020603050405020304" pitchFamily="18" charset="0"/>
              <a:ea typeface="+mn-ea"/>
              <a:cs typeface="+mn-cs"/>
            </a:endParaRPr>
          </a:p>
          <a:p>
            <a:endParaRPr lang="de-DE" sz="1200" b="0" i="0" u="none" strike="noStrike" kern="1200" baseline="0" dirty="0">
              <a:solidFill>
                <a:schemeClr val="tx1"/>
              </a:solidFill>
              <a:latin typeface="Times New Roman" panose="02020603050405020304" pitchFamily="18" charset="0"/>
              <a:ea typeface="+mn-ea"/>
              <a:cs typeface="+mn-cs"/>
            </a:endParaRPr>
          </a:p>
          <a:p>
            <a:r>
              <a:rPr lang="de-DE" sz="1200" b="0" i="0" u="none" strike="noStrike" kern="1200" baseline="0" dirty="0" err="1">
                <a:solidFill>
                  <a:schemeClr val="tx1"/>
                </a:solidFill>
                <a:latin typeface="Times New Roman" panose="02020603050405020304" pitchFamily="18" charset="0"/>
                <a:ea typeface="+mn-ea"/>
                <a:cs typeface="+mn-cs"/>
              </a:rPr>
              <a:t>Our</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err="1">
                <a:solidFill>
                  <a:schemeClr val="tx1"/>
                </a:solidFill>
                <a:latin typeface="Times New Roman" panose="02020603050405020304" pitchFamily="18" charset="0"/>
                <a:ea typeface="+mn-ea"/>
                <a:cs typeface="+mn-cs"/>
              </a:rPr>
              <a:t>protocol</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err="1">
                <a:solidFill>
                  <a:schemeClr val="tx1"/>
                </a:solidFill>
                <a:latin typeface="Times New Roman" panose="02020603050405020304" pitchFamily="18" charset="0"/>
                <a:ea typeface="+mn-ea"/>
                <a:cs typeface="+mn-cs"/>
              </a:rPr>
              <a:t>recommended</a:t>
            </a:r>
            <a:r>
              <a:rPr lang="de-DE" sz="1200" b="0" i="0" u="none" strike="noStrike" kern="1200" baseline="0" dirty="0">
                <a:solidFill>
                  <a:schemeClr val="tx1"/>
                </a:solidFill>
                <a:latin typeface="Times New Roman" panose="02020603050405020304" pitchFamily="18" charset="0"/>
                <a:ea typeface="+mn-ea"/>
                <a:cs typeface="+mn-cs"/>
              </a:rPr>
              <a:t> </a:t>
            </a:r>
            <a:r>
              <a:rPr lang="en-US" sz="1200" b="0" i="0" u="none" strike="noStrike" kern="1200" baseline="0" dirty="0">
                <a:solidFill>
                  <a:schemeClr val="tx1"/>
                </a:solidFill>
                <a:latin typeface="Times New Roman" panose="02020603050405020304" pitchFamily="18" charset="0"/>
                <a:ea typeface="+mn-ea"/>
                <a:cs typeface="+mn-cs"/>
              </a:rPr>
              <a:t>that the volume of each sodium bicarbonate infusion should be within the range of 125–250 mL in 30 min, with a maximum of 1000 mL within 24 h after inclusion,</a:t>
            </a:r>
          </a:p>
          <a:p>
            <a:r>
              <a:rPr lang="en-US" sz="1200" b="0" i="0" u="none" strike="noStrike" kern="1200" baseline="0" dirty="0">
                <a:solidFill>
                  <a:schemeClr val="tx1"/>
                </a:solidFill>
                <a:latin typeface="Times New Roman" panose="02020603050405020304" pitchFamily="18" charset="0"/>
                <a:ea typeface="+mn-ea"/>
                <a:cs typeface="+mn-cs"/>
              </a:rPr>
              <a:t>and that measurement of arterial blood gas should be done 1–4 h after the end of each infusion (appendix p 17).</a:t>
            </a:r>
          </a:p>
          <a:p>
            <a:r>
              <a:rPr lang="de-DE" sz="1200" b="0" i="0" u="none" strike="noStrike" kern="1200" baseline="0" dirty="0">
                <a:solidFill>
                  <a:schemeClr val="tx1"/>
                </a:solidFill>
                <a:latin typeface="Times New Roman" panose="02020603050405020304" pitchFamily="18" charset="0"/>
                <a:ea typeface="+mn-ea"/>
                <a:cs typeface="+mn-cs"/>
              </a:rPr>
              <a:t>Hypertonic 4⋅2% </a:t>
            </a:r>
            <a:r>
              <a:rPr lang="de-DE" sz="1200" b="0" i="0" u="none" strike="noStrike" kern="1200" baseline="0" dirty="0" err="1">
                <a:solidFill>
                  <a:schemeClr val="tx1"/>
                </a:solidFill>
                <a:latin typeface="Times New Roman" panose="02020603050405020304" pitchFamily="18" charset="0"/>
                <a:ea typeface="+mn-ea"/>
                <a:cs typeface="+mn-cs"/>
              </a:rPr>
              <a:t>sodium</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err="1">
                <a:solidFill>
                  <a:schemeClr val="tx1"/>
                </a:solidFill>
                <a:latin typeface="Times New Roman" panose="02020603050405020304" pitchFamily="18" charset="0"/>
                <a:ea typeface="+mn-ea"/>
                <a:cs typeface="+mn-cs"/>
              </a:rPr>
              <a:t>bicarbonate</a:t>
            </a:r>
            <a:r>
              <a:rPr lang="de-DE" sz="1200" b="0" i="0" u="none" strike="noStrike" kern="1200" baseline="0" dirty="0">
                <a:solidFill>
                  <a:schemeClr val="tx1"/>
                </a:solidFill>
                <a:latin typeface="Times New Roman" panose="02020603050405020304" pitchFamily="18" charset="0"/>
                <a:ea typeface="+mn-ea"/>
                <a:cs typeface="+mn-cs"/>
              </a:rPr>
              <a:t> was </a:t>
            </a:r>
            <a:r>
              <a:rPr lang="de-DE" sz="1200" b="0" i="0" u="none" strike="noStrike" kern="1200" baseline="0" dirty="0" err="1">
                <a:solidFill>
                  <a:schemeClr val="tx1"/>
                </a:solidFill>
                <a:latin typeface="Times New Roman" panose="02020603050405020304" pitchFamily="18" charset="0"/>
                <a:ea typeface="+mn-ea"/>
                <a:cs typeface="+mn-cs"/>
              </a:rPr>
              <a:t>chosen</a:t>
            </a:r>
            <a:r>
              <a:rPr lang="de-DE" sz="1200" b="0" i="0" u="none" strike="noStrike" kern="1200" baseline="0" dirty="0">
                <a:solidFill>
                  <a:schemeClr val="tx1"/>
                </a:solidFill>
                <a:latin typeface="Times New Roman" panose="02020603050405020304" pitchFamily="18" charset="0"/>
                <a:ea typeface="+mn-ea"/>
                <a:cs typeface="+mn-cs"/>
              </a:rPr>
              <a:t> </a:t>
            </a:r>
            <a:r>
              <a:rPr lang="en-US" sz="1200" b="0" i="0" u="none" strike="noStrike" kern="1200" baseline="0" dirty="0">
                <a:solidFill>
                  <a:schemeClr val="tx1"/>
                </a:solidFill>
                <a:latin typeface="Times New Roman" panose="02020603050405020304" pitchFamily="18" charset="0"/>
                <a:ea typeface="+mn-ea"/>
                <a:cs typeface="+mn-cs"/>
              </a:rPr>
              <a:t>according to the scarce literature available,10,11,22 the current practice when sodium bicarbonate is used as reported by Jung and colleagues,5 and the objective of titrating a pH target of 7,30 or more.</a:t>
            </a:r>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60</a:t>
            </a:fld>
            <a:endParaRPr lang="de-DE" altLang="de-DE"/>
          </a:p>
        </p:txBody>
      </p:sp>
    </p:spTree>
    <p:extLst>
      <p:ext uri="{BB962C8B-B14F-4D97-AF65-F5344CB8AC3E}">
        <p14:creationId xmlns:p14="http://schemas.microsoft.com/office/powerpoint/2010/main" val="19043250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u="none" strike="noStrike" kern="1200" baseline="0" dirty="0">
                <a:solidFill>
                  <a:schemeClr val="tx1"/>
                </a:solidFill>
                <a:latin typeface="Times New Roman" panose="02020603050405020304" pitchFamily="18" charset="0"/>
                <a:ea typeface="+mn-ea"/>
                <a:cs typeface="+mn-cs"/>
              </a:rPr>
              <a:t>adult patients (aged ≥18 years) who were  admitted within 48 h to the ICU with severe </a:t>
            </a:r>
            <a:r>
              <a:rPr lang="en-US" sz="1200" b="0" i="0" u="none" strike="noStrike" kern="1200" baseline="0" dirty="0" err="1">
                <a:solidFill>
                  <a:schemeClr val="tx1"/>
                </a:solidFill>
                <a:latin typeface="Times New Roman" panose="02020603050405020304" pitchFamily="18" charset="0"/>
                <a:ea typeface="+mn-ea"/>
                <a:cs typeface="+mn-cs"/>
              </a:rPr>
              <a:t>acidaemia</a:t>
            </a:r>
            <a:r>
              <a:rPr lang="en-US"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a:solidFill>
                  <a:schemeClr val="tx1"/>
                </a:solidFill>
                <a:latin typeface="Times New Roman" panose="02020603050405020304" pitchFamily="18" charset="0"/>
                <a:ea typeface="+mn-ea"/>
                <a:cs typeface="+mn-cs"/>
              </a:rPr>
              <a:t>(pH ≤7⋅20, PaCO2 ≤45 mm </a:t>
            </a:r>
            <a:r>
              <a:rPr lang="de-DE" sz="1200" b="0" i="0" u="none" strike="noStrike" kern="1200" baseline="0" dirty="0" err="1">
                <a:solidFill>
                  <a:schemeClr val="tx1"/>
                </a:solidFill>
                <a:latin typeface="Times New Roman" panose="02020603050405020304" pitchFamily="18" charset="0"/>
                <a:ea typeface="+mn-ea"/>
                <a:cs typeface="+mn-cs"/>
              </a:rPr>
              <a:t>Hg</a:t>
            </a:r>
            <a:r>
              <a:rPr lang="de-DE" sz="1200" b="0" i="0" u="none" strike="noStrike" kern="1200" baseline="0" dirty="0">
                <a:solidFill>
                  <a:schemeClr val="tx1"/>
                </a:solidFill>
                <a:latin typeface="Times New Roman" panose="02020603050405020304" pitchFamily="18" charset="0"/>
                <a:ea typeface="+mn-ea"/>
                <a:cs typeface="+mn-cs"/>
              </a:rPr>
              <a:t>, and </a:t>
            </a:r>
            <a:r>
              <a:rPr lang="de-DE" sz="1200" b="0" i="0" u="none" strike="noStrike" kern="1200" baseline="0" dirty="0" err="1">
                <a:solidFill>
                  <a:schemeClr val="tx1"/>
                </a:solidFill>
                <a:latin typeface="Times New Roman" panose="02020603050405020304" pitchFamily="18" charset="0"/>
                <a:ea typeface="+mn-ea"/>
                <a:cs typeface="+mn-cs"/>
              </a:rPr>
              <a:t>sodium</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err="1">
                <a:solidFill>
                  <a:schemeClr val="tx1"/>
                </a:solidFill>
                <a:latin typeface="Times New Roman" panose="02020603050405020304" pitchFamily="18" charset="0"/>
                <a:ea typeface="+mn-ea"/>
                <a:cs typeface="+mn-cs"/>
              </a:rPr>
              <a:t>bicarbonate</a:t>
            </a:r>
            <a:r>
              <a:rPr lang="de-DE" sz="1200" b="0" i="0" u="none" strike="noStrike" kern="1200" baseline="0" dirty="0">
                <a:solidFill>
                  <a:schemeClr val="tx1"/>
                </a:solidFill>
                <a:latin typeface="Times New Roman" panose="02020603050405020304" pitchFamily="18" charset="0"/>
                <a:ea typeface="+mn-ea"/>
                <a:cs typeface="+mn-cs"/>
              </a:rPr>
              <a:t> </a:t>
            </a:r>
            <a:r>
              <a:rPr lang="en-US" sz="1200" b="0" i="0" u="none" strike="noStrike" kern="1200" baseline="0" dirty="0">
                <a:solidFill>
                  <a:schemeClr val="tx1"/>
                </a:solidFill>
                <a:latin typeface="Times New Roman" panose="02020603050405020304" pitchFamily="18" charset="0"/>
                <a:ea typeface="+mn-ea"/>
                <a:cs typeface="+mn-cs"/>
              </a:rPr>
              <a:t>concentration ≤20 mmol/L) and with a total Sequential Organ Failure Assessment (SOFA) score of 4 or more or an arterial lactate concentration of 2 mmol/L or more</a:t>
            </a:r>
            <a:endParaRPr lang="de-DE" sz="1200" b="0" i="0" u="none" strike="noStrike" kern="1200" baseline="0" dirty="0">
              <a:solidFill>
                <a:schemeClr val="tx1"/>
              </a:solidFill>
              <a:latin typeface="Times New Roman" panose="02020603050405020304" pitchFamily="18" charset="0"/>
              <a:ea typeface="+mn-ea"/>
              <a:cs typeface="+mn-cs"/>
            </a:endParaRPr>
          </a:p>
          <a:p>
            <a:endParaRPr lang="de-DE" sz="1200" b="0" i="0" u="none" strike="noStrike" kern="1200" baseline="0" dirty="0">
              <a:solidFill>
                <a:schemeClr val="tx1"/>
              </a:solidFill>
              <a:latin typeface="Times New Roman" panose="02020603050405020304" pitchFamily="18" charset="0"/>
              <a:ea typeface="+mn-ea"/>
              <a:cs typeface="+mn-cs"/>
            </a:endParaRPr>
          </a:p>
          <a:p>
            <a:r>
              <a:rPr lang="de-DE" sz="1200" b="0" i="0" u="none" strike="noStrike" kern="1200" baseline="0" dirty="0" err="1">
                <a:solidFill>
                  <a:schemeClr val="tx1"/>
                </a:solidFill>
                <a:latin typeface="Times New Roman" panose="02020603050405020304" pitchFamily="18" charset="0"/>
                <a:ea typeface="+mn-ea"/>
                <a:cs typeface="+mn-cs"/>
              </a:rPr>
              <a:t>Our</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err="1">
                <a:solidFill>
                  <a:schemeClr val="tx1"/>
                </a:solidFill>
                <a:latin typeface="Times New Roman" panose="02020603050405020304" pitchFamily="18" charset="0"/>
                <a:ea typeface="+mn-ea"/>
                <a:cs typeface="+mn-cs"/>
              </a:rPr>
              <a:t>protocol</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err="1">
                <a:solidFill>
                  <a:schemeClr val="tx1"/>
                </a:solidFill>
                <a:latin typeface="Times New Roman" panose="02020603050405020304" pitchFamily="18" charset="0"/>
                <a:ea typeface="+mn-ea"/>
                <a:cs typeface="+mn-cs"/>
              </a:rPr>
              <a:t>recommended</a:t>
            </a:r>
            <a:r>
              <a:rPr lang="de-DE" sz="1200" b="0" i="0" u="none" strike="noStrike" kern="1200" baseline="0" dirty="0">
                <a:solidFill>
                  <a:schemeClr val="tx1"/>
                </a:solidFill>
                <a:latin typeface="Times New Roman" panose="02020603050405020304" pitchFamily="18" charset="0"/>
                <a:ea typeface="+mn-ea"/>
                <a:cs typeface="+mn-cs"/>
              </a:rPr>
              <a:t> </a:t>
            </a:r>
            <a:r>
              <a:rPr lang="en-US" sz="1200" b="0" i="0" u="none" strike="noStrike" kern="1200" baseline="0" dirty="0">
                <a:solidFill>
                  <a:schemeClr val="tx1"/>
                </a:solidFill>
                <a:latin typeface="Times New Roman" panose="02020603050405020304" pitchFamily="18" charset="0"/>
                <a:ea typeface="+mn-ea"/>
                <a:cs typeface="+mn-cs"/>
              </a:rPr>
              <a:t>that the volume of each sodium bicarbonate infusion should be within the range of 125–250 mL in 30 min, with a maximum of 1000 mL within 24 h after inclusion,</a:t>
            </a:r>
          </a:p>
          <a:p>
            <a:r>
              <a:rPr lang="en-US" sz="1200" b="0" i="0" u="none" strike="noStrike" kern="1200" baseline="0" dirty="0">
                <a:solidFill>
                  <a:schemeClr val="tx1"/>
                </a:solidFill>
                <a:latin typeface="Times New Roman" panose="02020603050405020304" pitchFamily="18" charset="0"/>
                <a:ea typeface="+mn-ea"/>
                <a:cs typeface="+mn-cs"/>
              </a:rPr>
              <a:t>and that measurement of arterial blood gas should be done 1–4 h after the end of each infusion (appendix p 17).</a:t>
            </a:r>
          </a:p>
          <a:p>
            <a:r>
              <a:rPr lang="de-DE" sz="1200" b="0" i="0" u="none" strike="noStrike" kern="1200" baseline="0" dirty="0">
                <a:solidFill>
                  <a:schemeClr val="tx1"/>
                </a:solidFill>
                <a:latin typeface="Times New Roman" panose="02020603050405020304" pitchFamily="18" charset="0"/>
                <a:ea typeface="+mn-ea"/>
                <a:cs typeface="+mn-cs"/>
              </a:rPr>
              <a:t>Hypertonic 4⋅2% </a:t>
            </a:r>
            <a:r>
              <a:rPr lang="de-DE" sz="1200" b="0" i="0" u="none" strike="noStrike" kern="1200" baseline="0" dirty="0" err="1">
                <a:solidFill>
                  <a:schemeClr val="tx1"/>
                </a:solidFill>
                <a:latin typeface="Times New Roman" panose="02020603050405020304" pitchFamily="18" charset="0"/>
                <a:ea typeface="+mn-ea"/>
                <a:cs typeface="+mn-cs"/>
              </a:rPr>
              <a:t>sodium</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err="1">
                <a:solidFill>
                  <a:schemeClr val="tx1"/>
                </a:solidFill>
                <a:latin typeface="Times New Roman" panose="02020603050405020304" pitchFamily="18" charset="0"/>
                <a:ea typeface="+mn-ea"/>
                <a:cs typeface="+mn-cs"/>
              </a:rPr>
              <a:t>bicarbonate</a:t>
            </a:r>
            <a:r>
              <a:rPr lang="de-DE" sz="1200" b="0" i="0" u="none" strike="noStrike" kern="1200" baseline="0" dirty="0">
                <a:solidFill>
                  <a:schemeClr val="tx1"/>
                </a:solidFill>
                <a:latin typeface="Times New Roman" panose="02020603050405020304" pitchFamily="18" charset="0"/>
                <a:ea typeface="+mn-ea"/>
                <a:cs typeface="+mn-cs"/>
              </a:rPr>
              <a:t> was </a:t>
            </a:r>
            <a:r>
              <a:rPr lang="de-DE" sz="1200" b="0" i="0" u="none" strike="noStrike" kern="1200" baseline="0" dirty="0" err="1">
                <a:solidFill>
                  <a:schemeClr val="tx1"/>
                </a:solidFill>
                <a:latin typeface="Times New Roman" panose="02020603050405020304" pitchFamily="18" charset="0"/>
                <a:ea typeface="+mn-ea"/>
                <a:cs typeface="+mn-cs"/>
              </a:rPr>
              <a:t>chosen</a:t>
            </a:r>
            <a:r>
              <a:rPr lang="de-DE" sz="1200" b="0" i="0" u="none" strike="noStrike" kern="1200" baseline="0" dirty="0">
                <a:solidFill>
                  <a:schemeClr val="tx1"/>
                </a:solidFill>
                <a:latin typeface="Times New Roman" panose="02020603050405020304" pitchFamily="18" charset="0"/>
                <a:ea typeface="+mn-ea"/>
                <a:cs typeface="+mn-cs"/>
              </a:rPr>
              <a:t> </a:t>
            </a:r>
            <a:r>
              <a:rPr lang="en-US" sz="1200" b="0" i="0" u="none" strike="noStrike" kern="1200" baseline="0" dirty="0">
                <a:solidFill>
                  <a:schemeClr val="tx1"/>
                </a:solidFill>
                <a:latin typeface="Times New Roman" panose="02020603050405020304" pitchFamily="18" charset="0"/>
                <a:ea typeface="+mn-ea"/>
                <a:cs typeface="+mn-cs"/>
              </a:rPr>
              <a:t>according to the scarce literature available,10,11,22 the current practice when sodium bicarbonate is used as reported by Jung and colleagues,5 and the objective of titrating a pH target of 7,30 or more.</a:t>
            </a:r>
          </a:p>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61</a:t>
            </a:fld>
            <a:endParaRPr lang="de-DE" altLang="de-DE"/>
          </a:p>
        </p:txBody>
      </p:sp>
    </p:spTree>
    <p:extLst>
      <p:ext uri="{BB962C8B-B14F-4D97-AF65-F5344CB8AC3E}">
        <p14:creationId xmlns:p14="http://schemas.microsoft.com/office/powerpoint/2010/main" val="363449896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u="none" strike="noStrike" kern="1200" baseline="0" dirty="0">
                <a:solidFill>
                  <a:schemeClr val="tx1"/>
                </a:solidFill>
                <a:latin typeface="Times New Roman" panose="02020603050405020304" pitchFamily="18" charset="0"/>
                <a:ea typeface="+mn-ea"/>
                <a:cs typeface="+mn-cs"/>
              </a:rPr>
              <a:t>adult patients (aged ≥18 years) who were  admitted within 48 h to the ICU with severe </a:t>
            </a:r>
            <a:r>
              <a:rPr lang="en-US" sz="1200" b="0" i="0" u="none" strike="noStrike" kern="1200" baseline="0" dirty="0" err="1">
                <a:solidFill>
                  <a:schemeClr val="tx1"/>
                </a:solidFill>
                <a:latin typeface="Times New Roman" panose="02020603050405020304" pitchFamily="18" charset="0"/>
                <a:ea typeface="+mn-ea"/>
                <a:cs typeface="+mn-cs"/>
              </a:rPr>
              <a:t>acidaemia</a:t>
            </a:r>
            <a:r>
              <a:rPr lang="en-US"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a:solidFill>
                  <a:schemeClr val="tx1"/>
                </a:solidFill>
                <a:latin typeface="Times New Roman" panose="02020603050405020304" pitchFamily="18" charset="0"/>
                <a:ea typeface="+mn-ea"/>
                <a:cs typeface="+mn-cs"/>
              </a:rPr>
              <a:t>(pH ≤7⋅20, PaCO2 ≤45 mm </a:t>
            </a:r>
            <a:r>
              <a:rPr lang="de-DE" sz="1200" b="0" i="0" u="none" strike="noStrike" kern="1200" baseline="0" dirty="0" err="1">
                <a:solidFill>
                  <a:schemeClr val="tx1"/>
                </a:solidFill>
                <a:latin typeface="Times New Roman" panose="02020603050405020304" pitchFamily="18" charset="0"/>
                <a:ea typeface="+mn-ea"/>
                <a:cs typeface="+mn-cs"/>
              </a:rPr>
              <a:t>Hg</a:t>
            </a:r>
            <a:r>
              <a:rPr lang="de-DE" sz="1200" b="0" i="0" u="none" strike="noStrike" kern="1200" baseline="0" dirty="0">
                <a:solidFill>
                  <a:schemeClr val="tx1"/>
                </a:solidFill>
                <a:latin typeface="Times New Roman" panose="02020603050405020304" pitchFamily="18" charset="0"/>
                <a:ea typeface="+mn-ea"/>
                <a:cs typeface="+mn-cs"/>
              </a:rPr>
              <a:t>, and </a:t>
            </a:r>
            <a:r>
              <a:rPr lang="de-DE" sz="1200" b="0" i="0" u="none" strike="noStrike" kern="1200" baseline="0" dirty="0" err="1">
                <a:solidFill>
                  <a:schemeClr val="tx1"/>
                </a:solidFill>
                <a:latin typeface="Times New Roman" panose="02020603050405020304" pitchFamily="18" charset="0"/>
                <a:ea typeface="+mn-ea"/>
                <a:cs typeface="+mn-cs"/>
              </a:rPr>
              <a:t>sodium</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err="1">
                <a:solidFill>
                  <a:schemeClr val="tx1"/>
                </a:solidFill>
                <a:latin typeface="Times New Roman" panose="02020603050405020304" pitchFamily="18" charset="0"/>
                <a:ea typeface="+mn-ea"/>
                <a:cs typeface="+mn-cs"/>
              </a:rPr>
              <a:t>bicarbonate</a:t>
            </a:r>
            <a:r>
              <a:rPr lang="de-DE" sz="1200" b="0" i="0" u="none" strike="noStrike" kern="1200" baseline="0" dirty="0">
                <a:solidFill>
                  <a:schemeClr val="tx1"/>
                </a:solidFill>
                <a:latin typeface="Times New Roman" panose="02020603050405020304" pitchFamily="18" charset="0"/>
                <a:ea typeface="+mn-ea"/>
                <a:cs typeface="+mn-cs"/>
              </a:rPr>
              <a:t> </a:t>
            </a:r>
            <a:r>
              <a:rPr lang="en-US" sz="1200" b="0" i="0" u="none" strike="noStrike" kern="1200" baseline="0" dirty="0">
                <a:solidFill>
                  <a:schemeClr val="tx1"/>
                </a:solidFill>
                <a:latin typeface="Times New Roman" panose="02020603050405020304" pitchFamily="18" charset="0"/>
                <a:ea typeface="+mn-ea"/>
                <a:cs typeface="+mn-cs"/>
              </a:rPr>
              <a:t>concentration ≤20 mmol/L) and with a total Sequential Organ Failure Assessment (SOFA) score of 4 or more or an arterial lactate concentration of 2 mmol/L or more</a:t>
            </a:r>
            <a:endParaRPr lang="de-DE" sz="1200" b="0" i="0" u="none" strike="noStrike" kern="1200" baseline="0" dirty="0">
              <a:solidFill>
                <a:schemeClr val="tx1"/>
              </a:solidFill>
              <a:latin typeface="Times New Roman" panose="02020603050405020304" pitchFamily="18" charset="0"/>
              <a:ea typeface="+mn-ea"/>
              <a:cs typeface="+mn-cs"/>
            </a:endParaRPr>
          </a:p>
          <a:p>
            <a:endParaRPr lang="de-DE" sz="1200" b="0" i="0" u="none" strike="noStrike" kern="1200" baseline="0" dirty="0">
              <a:solidFill>
                <a:schemeClr val="tx1"/>
              </a:solidFill>
              <a:latin typeface="Times New Roman" panose="02020603050405020304" pitchFamily="18" charset="0"/>
              <a:ea typeface="+mn-ea"/>
              <a:cs typeface="+mn-cs"/>
            </a:endParaRPr>
          </a:p>
          <a:p>
            <a:r>
              <a:rPr lang="de-DE" sz="1200" b="0" i="0" u="none" strike="noStrike" kern="1200" baseline="0" dirty="0" err="1">
                <a:solidFill>
                  <a:schemeClr val="tx1"/>
                </a:solidFill>
                <a:latin typeface="Times New Roman" panose="02020603050405020304" pitchFamily="18" charset="0"/>
                <a:ea typeface="+mn-ea"/>
                <a:cs typeface="+mn-cs"/>
              </a:rPr>
              <a:t>Our</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err="1">
                <a:solidFill>
                  <a:schemeClr val="tx1"/>
                </a:solidFill>
                <a:latin typeface="Times New Roman" panose="02020603050405020304" pitchFamily="18" charset="0"/>
                <a:ea typeface="+mn-ea"/>
                <a:cs typeface="+mn-cs"/>
              </a:rPr>
              <a:t>protocol</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err="1">
                <a:solidFill>
                  <a:schemeClr val="tx1"/>
                </a:solidFill>
                <a:latin typeface="Times New Roman" panose="02020603050405020304" pitchFamily="18" charset="0"/>
                <a:ea typeface="+mn-ea"/>
                <a:cs typeface="+mn-cs"/>
              </a:rPr>
              <a:t>recommended</a:t>
            </a:r>
            <a:r>
              <a:rPr lang="de-DE" sz="1200" b="0" i="0" u="none" strike="noStrike" kern="1200" baseline="0" dirty="0">
                <a:solidFill>
                  <a:schemeClr val="tx1"/>
                </a:solidFill>
                <a:latin typeface="Times New Roman" panose="02020603050405020304" pitchFamily="18" charset="0"/>
                <a:ea typeface="+mn-ea"/>
                <a:cs typeface="+mn-cs"/>
              </a:rPr>
              <a:t> </a:t>
            </a:r>
            <a:r>
              <a:rPr lang="en-US" sz="1200" b="0" i="0" u="none" strike="noStrike" kern="1200" baseline="0" dirty="0">
                <a:solidFill>
                  <a:schemeClr val="tx1"/>
                </a:solidFill>
                <a:latin typeface="Times New Roman" panose="02020603050405020304" pitchFamily="18" charset="0"/>
                <a:ea typeface="+mn-ea"/>
                <a:cs typeface="+mn-cs"/>
              </a:rPr>
              <a:t>that the volume of each sodium bicarbonate infusion should be within the range of 125–250 mL in 30 min, with a maximum of 1000 mL within 24 h after inclusion,</a:t>
            </a:r>
          </a:p>
          <a:p>
            <a:r>
              <a:rPr lang="en-US" sz="1200" b="0" i="0" u="none" strike="noStrike" kern="1200" baseline="0" dirty="0">
                <a:solidFill>
                  <a:schemeClr val="tx1"/>
                </a:solidFill>
                <a:latin typeface="Times New Roman" panose="02020603050405020304" pitchFamily="18" charset="0"/>
                <a:ea typeface="+mn-ea"/>
                <a:cs typeface="+mn-cs"/>
              </a:rPr>
              <a:t>and that measurement of arterial blood gas should be done 1–4 h after the end of each infusion (appendix p 17).</a:t>
            </a:r>
          </a:p>
          <a:p>
            <a:r>
              <a:rPr lang="de-DE" sz="1200" b="0" i="0" u="none" strike="noStrike" kern="1200" baseline="0" dirty="0">
                <a:solidFill>
                  <a:schemeClr val="tx1"/>
                </a:solidFill>
                <a:latin typeface="Times New Roman" panose="02020603050405020304" pitchFamily="18" charset="0"/>
                <a:ea typeface="+mn-ea"/>
                <a:cs typeface="+mn-cs"/>
              </a:rPr>
              <a:t>Hypertonic 4⋅2% </a:t>
            </a:r>
            <a:r>
              <a:rPr lang="de-DE" sz="1200" b="0" i="0" u="none" strike="noStrike" kern="1200" baseline="0" dirty="0" err="1">
                <a:solidFill>
                  <a:schemeClr val="tx1"/>
                </a:solidFill>
                <a:latin typeface="Times New Roman" panose="02020603050405020304" pitchFamily="18" charset="0"/>
                <a:ea typeface="+mn-ea"/>
                <a:cs typeface="+mn-cs"/>
              </a:rPr>
              <a:t>sodium</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err="1">
                <a:solidFill>
                  <a:schemeClr val="tx1"/>
                </a:solidFill>
                <a:latin typeface="Times New Roman" panose="02020603050405020304" pitchFamily="18" charset="0"/>
                <a:ea typeface="+mn-ea"/>
                <a:cs typeface="+mn-cs"/>
              </a:rPr>
              <a:t>bicarbonate</a:t>
            </a:r>
            <a:r>
              <a:rPr lang="de-DE" sz="1200" b="0" i="0" u="none" strike="noStrike" kern="1200" baseline="0" dirty="0">
                <a:solidFill>
                  <a:schemeClr val="tx1"/>
                </a:solidFill>
                <a:latin typeface="Times New Roman" panose="02020603050405020304" pitchFamily="18" charset="0"/>
                <a:ea typeface="+mn-ea"/>
                <a:cs typeface="+mn-cs"/>
              </a:rPr>
              <a:t> was </a:t>
            </a:r>
            <a:r>
              <a:rPr lang="de-DE" sz="1200" b="0" i="0" u="none" strike="noStrike" kern="1200" baseline="0" dirty="0" err="1">
                <a:solidFill>
                  <a:schemeClr val="tx1"/>
                </a:solidFill>
                <a:latin typeface="Times New Roman" panose="02020603050405020304" pitchFamily="18" charset="0"/>
                <a:ea typeface="+mn-ea"/>
                <a:cs typeface="+mn-cs"/>
              </a:rPr>
              <a:t>chosen</a:t>
            </a:r>
            <a:r>
              <a:rPr lang="de-DE" sz="1200" b="0" i="0" u="none" strike="noStrike" kern="1200" baseline="0" dirty="0">
                <a:solidFill>
                  <a:schemeClr val="tx1"/>
                </a:solidFill>
                <a:latin typeface="Times New Roman" panose="02020603050405020304" pitchFamily="18" charset="0"/>
                <a:ea typeface="+mn-ea"/>
                <a:cs typeface="+mn-cs"/>
              </a:rPr>
              <a:t> </a:t>
            </a:r>
            <a:r>
              <a:rPr lang="en-US" sz="1200" b="0" i="0" u="none" strike="noStrike" kern="1200" baseline="0" dirty="0">
                <a:solidFill>
                  <a:schemeClr val="tx1"/>
                </a:solidFill>
                <a:latin typeface="Times New Roman" panose="02020603050405020304" pitchFamily="18" charset="0"/>
                <a:ea typeface="+mn-ea"/>
                <a:cs typeface="+mn-cs"/>
              </a:rPr>
              <a:t>according to the scarce literature available,10,11,22 the current practice when sodium bicarbonate is used as reported by Jung and colleagues,5 and the objective of titrating a pH target of 7,30 or more.</a:t>
            </a:r>
          </a:p>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62</a:t>
            </a:fld>
            <a:endParaRPr lang="de-DE" altLang="de-DE"/>
          </a:p>
        </p:txBody>
      </p:sp>
    </p:spTree>
    <p:extLst>
      <p:ext uri="{BB962C8B-B14F-4D97-AF65-F5344CB8AC3E}">
        <p14:creationId xmlns:p14="http://schemas.microsoft.com/office/powerpoint/2010/main" val="10654784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u="none" strike="noStrike" kern="1200" baseline="0" dirty="0">
                <a:solidFill>
                  <a:schemeClr val="tx1"/>
                </a:solidFill>
                <a:latin typeface="Times New Roman" panose="02020603050405020304" pitchFamily="18" charset="0"/>
                <a:ea typeface="+mn-ea"/>
                <a:cs typeface="+mn-cs"/>
              </a:rPr>
              <a:t>A 63-year-old kidney transplant recipient is seen</a:t>
            </a:r>
          </a:p>
          <a:p>
            <a:r>
              <a:rPr lang="en-US" sz="1200" b="0" i="0" u="none" strike="noStrike" kern="1200" baseline="0" dirty="0">
                <a:solidFill>
                  <a:schemeClr val="tx1"/>
                </a:solidFill>
                <a:latin typeface="Times New Roman" panose="02020603050405020304" pitchFamily="18" charset="0"/>
                <a:ea typeface="+mn-ea"/>
                <a:cs typeface="+mn-cs"/>
              </a:rPr>
              <a:t>in consultation for stage 2 AKI complicating</a:t>
            </a:r>
          </a:p>
          <a:p>
            <a:r>
              <a:rPr lang="en-US" sz="1200" b="0" i="0" u="none" strike="noStrike" kern="1200" baseline="0" dirty="0">
                <a:solidFill>
                  <a:schemeClr val="tx1"/>
                </a:solidFill>
                <a:latin typeface="Times New Roman" panose="02020603050405020304" pitchFamily="18" charset="0"/>
                <a:ea typeface="+mn-ea"/>
                <a:cs typeface="+mn-cs"/>
              </a:rPr>
              <a:t>urosepsis. She has received 4 L Ringer’s lactate</a:t>
            </a:r>
          </a:p>
          <a:p>
            <a:r>
              <a:rPr lang="en-US" sz="1200" b="0" i="0" u="none" strike="noStrike" kern="1200" baseline="0" dirty="0">
                <a:solidFill>
                  <a:schemeClr val="tx1"/>
                </a:solidFill>
                <a:latin typeface="Times New Roman" panose="02020603050405020304" pitchFamily="18" charset="0"/>
                <a:ea typeface="+mn-ea"/>
                <a:cs typeface="+mn-cs"/>
              </a:rPr>
              <a:t>solution over the past 8 hours. She remains</a:t>
            </a:r>
          </a:p>
          <a:p>
            <a:r>
              <a:rPr lang="en-US" sz="1200" b="0" i="0" u="none" strike="noStrike" kern="1200" baseline="0" dirty="0">
                <a:solidFill>
                  <a:schemeClr val="tx1"/>
                </a:solidFill>
                <a:latin typeface="Times New Roman" panose="02020603050405020304" pitchFamily="18" charset="0"/>
                <a:ea typeface="+mn-ea"/>
                <a:cs typeface="+mn-cs"/>
              </a:rPr>
              <a:t>intubated and ventilated, and she requires support</a:t>
            </a:r>
          </a:p>
          <a:p>
            <a:r>
              <a:rPr lang="en-US" sz="1200" b="0" i="0" u="none" strike="noStrike" kern="1200" baseline="0" dirty="0">
                <a:solidFill>
                  <a:schemeClr val="tx1"/>
                </a:solidFill>
                <a:latin typeface="Times New Roman" panose="02020603050405020304" pitchFamily="18" charset="0"/>
                <a:ea typeface="+mn-ea"/>
                <a:cs typeface="+mn-cs"/>
              </a:rPr>
              <a:t>with norepinephrine and vasopressin.</a:t>
            </a:r>
          </a:p>
          <a:p>
            <a:r>
              <a:rPr lang="en-US" sz="1200" b="0" i="0" u="none" strike="noStrike" kern="1200" baseline="0" dirty="0">
                <a:solidFill>
                  <a:schemeClr val="tx1"/>
                </a:solidFill>
                <a:latin typeface="Times New Roman" panose="02020603050405020304" pitchFamily="18" charset="0"/>
                <a:ea typeface="+mn-ea"/>
                <a:cs typeface="+mn-cs"/>
              </a:rPr>
              <a:t>Laboratory</a:t>
            </a:r>
          </a:p>
          <a:p>
            <a:r>
              <a:rPr lang="en-US" sz="1200" b="0" i="0" u="none" strike="noStrike" kern="1200" baseline="0" dirty="0">
                <a:solidFill>
                  <a:schemeClr val="tx1"/>
                </a:solidFill>
                <a:latin typeface="Times New Roman" panose="02020603050405020304" pitchFamily="18" charset="0"/>
                <a:ea typeface="+mn-ea"/>
                <a:cs typeface="+mn-cs"/>
              </a:rPr>
              <a:t>studies show sodium 138 </a:t>
            </a:r>
            <a:r>
              <a:rPr lang="en-US" sz="1200" b="0" i="0" u="none" strike="noStrike" kern="1200" baseline="0" dirty="0" err="1">
                <a:solidFill>
                  <a:schemeClr val="tx1"/>
                </a:solidFill>
                <a:latin typeface="Times New Roman" panose="02020603050405020304" pitchFamily="18" charset="0"/>
                <a:ea typeface="+mn-ea"/>
                <a:cs typeface="+mn-cs"/>
              </a:rPr>
              <a:t>mEq</a:t>
            </a:r>
            <a:r>
              <a:rPr lang="en-US" sz="1200" b="0" i="0" u="none" strike="noStrike" kern="1200" baseline="0" dirty="0">
                <a:solidFill>
                  <a:schemeClr val="tx1"/>
                </a:solidFill>
                <a:latin typeface="Times New Roman" panose="02020603050405020304" pitchFamily="18" charset="0"/>
                <a:ea typeface="+mn-ea"/>
                <a:cs typeface="+mn-cs"/>
              </a:rPr>
              <a:t>/L, potassium 4.9</a:t>
            </a:r>
          </a:p>
          <a:p>
            <a:r>
              <a:rPr lang="en-US" sz="1200" b="0" i="0" u="none" strike="noStrike" kern="1200" baseline="0" dirty="0" err="1">
                <a:solidFill>
                  <a:schemeClr val="tx1"/>
                </a:solidFill>
                <a:latin typeface="Times New Roman" panose="02020603050405020304" pitchFamily="18" charset="0"/>
                <a:ea typeface="+mn-ea"/>
                <a:cs typeface="+mn-cs"/>
              </a:rPr>
              <a:t>mEq</a:t>
            </a:r>
            <a:r>
              <a:rPr lang="en-US" sz="1200" b="0" i="0" u="none" strike="noStrike" kern="1200" baseline="0" dirty="0">
                <a:solidFill>
                  <a:schemeClr val="tx1"/>
                </a:solidFill>
                <a:latin typeface="Times New Roman" panose="02020603050405020304" pitchFamily="18" charset="0"/>
                <a:ea typeface="+mn-ea"/>
                <a:cs typeface="+mn-cs"/>
              </a:rPr>
              <a:t>/L, chloride 98 </a:t>
            </a:r>
            <a:r>
              <a:rPr lang="en-US" sz="1200" b="0" i="0" u="none" strike="noStrike" kern="1200" baseline="0" dirty="0" err="1">
                <a:solidFill>
                  <a:schemeClr val="tx1"/>
                </a:solidFill>
                <a:latin typeface="Times New Roman" panose="02020603050405020304" pitchFamily="18" charset="0"/>
                <a:ea typeface="+mn-ea"/>
                <a:cs typeface="+mn-cs"/>
              </a:rPr>
              <a:t>mEq</a:t>
            </a:r>
            <a:r>
              <a:rPr lang="en-US" sz="1200" b="0" i="0" u="none" strike="noStrike" kern="1200" baseline="0" dirty="0">
                <a:solidFill>
                  <a:schemeClr val="tx1"/>
                </a:solidFill>
                <a:latin typeface="Times New Roman" panose="02020603050405020304" pitchFamily="18" charset="0"/>
                <a:ea typeface="+mn-ea"/>
                <a:cs typeface="+mn-cs"/>
              </a:rPr>
              <a:t>/L, total CO2 18 mmol/L,</a:t>
            </a:r>
          </a:p>
          <a:p>
            <a:r>
              <a:rPr lang="en-US" sz="1200" b="0" i="0" u="none" strike="noStrike" kern="1200" baseline="0" dirty="0">
                <a:solidFill>
                  <a:schemeClr val="tx1"/>
                </a:solidFill>
                <a:latin typeface="Times New Roman" panose="02020603050405020304" pitchFamily="18" charset="0"/>
                <a:ea typeface="+mn-ea"/>
                <a:cs typeface="+mn-cs"/>
              </a:rPr>
              <a:t>BUN 36 mg/dl, and creatinine 2.6 mg/dl</a:t>
            </a:r>
          </a:p>
          <a:p>
            <a:r>
              <a:rPr lang="en-US" sz="1200" b="0" i="0" u="none" strike="noStrike" kern="1200" baseline="0" dirty="0">
                <a:solidFill>
                  <a:schemeClr val="tx1"/>
                </a:solidFill>
                <a:latin typeface="Times New Roman" panose="02020603050405020304" pitchFamily="18" charset="0"/>
                <a:ea typeface="+mn-ea"/>
                <a:cs typeface="+mn-cs"/>
              </a:rPr>
              <a:t>(increased from her most recent values, which</a:t>
            </a:r>
          </a:p>
          <a:p>
            <a:r>
              <a:rPr lang="en-US" sz="1200" b="0" i="0" u="none" strike="noStrike" kern="1200" baseline="0" dirty="0">
                <a:solidFill>
                  <a:schemeClr val="tx1"/>
                </a:solidFill>
                <a:latin typeface="Times New Roman" panose="02020603050405020304" pitchFamily="18" charset="0"/>
                <a:ea typeface="+mn-ea"/>
                <a:cs typeface="+mn-cs"/>
              </a:rPr>
              <a:t>averaged 1.1 mg/dl). An arterial blood gas shows</a:t>
            </a:r>
          </a:p>
          <a:p>
            <a:r>
              <a:rPr lang="en-US" sz="1200" b="0" i="0" u="none" strike="noStrike" kern="1200" baseline="0" dirty="0">
                <a:solidFill>
                  <a:schemeClr val="tx1"/>
                </a:solidFill>
                <a:latin typeface="Times New Roman" panose="02020603050405020304" pitchFamily="18" charset="0"/>
                <a:ea typeface="+mn-ea"/>
                <a:cs typeface="+mn-cs"/>
              </a:rPr>
              <a:t>pH 7.17 and PaCO2 20 mmHg. In the setting of</a:t>
            </a:r>
          </a:p>
          <a:p>
            <a:r>
              <a:rPr lang="en-US" sz="1200" b="0" i="0" u="none" strike="noStrike" kern="1200" baseline="0" dirty="0">
                <a:solidFill>
                  <a:schemeClr val="tx1"/>
                </a:solidFill>
                <a:latin typeface="Times New Roman" panose="02020603050405020304" pitchFamily="18" charset="0"/>
                <a:ea typeface="+mn-ea"/>
                <a:cs typeface="+mn-cs"/>
              </a:rPr>
              <a:t>acidosis, AKI, and shock, you recommend an</a:t>
            </a:r>
          </a:p>
          <a:p>
            <a:r>
              <a:rPr lang="en-US" sz="1200" b="0" i="0" u="none" strike="noStrike" kern="1200" baseline="0" dirty="0">
                <a:solidFill>
                  <a:schemeClr val="tx1"/>
                </a:solidFill>
                <a:latin typeface="Times New Roman" panose="02020603050405020304" pitchFamily="18" charset="0"/>
                <a:ea typeface="+mn-ea"/>
                <a:cs typeface="+mn-cs"/>
              </a:rPr>
              <a:t>infusion of 4.2% sodium bicarbonate titrated to</a:t>
            </a:r>
          </a:p>
          <a:p>
            <a:r>
              <a:rPr lang="en-US" sz="1200" b="0" i="0" u="none" strike="noStrike" kern="1200" baseline="0" dirty="0">
                <a:solidFill>
                  <a:schemeClr val="tx1"/>
                </a:solidFill>
                <a:latin typeface="Times New Roman" panose="02020603050405020304" pitchFamily="18" charset="0"/>
                <a:ea typeface="+mn-ea"/>
                <a:cs typeface="+mn-cs"/>
              </a:rPr>
              <a:t>achieve an arterial pH of 7.30.</a:t>
            </a:r>
          </a:p>
          <a:p>
            <a:r>
              <a:rPr lang="en-US" sz="1200" b="0" i="0" u="none" strike="noStrike" kern="1200" baseline="0" dirty="0">
                <a:solidFill>
                  <a:schemeClr val="tx1"/>
                </a:solidFill>
                <a:latin typeface="Times New Roman" panose="02020603050405020304" pitchFamily="18" charset="0"/>
                <a:ea typeface="+mn-ea"/>
                <a:cs typeface="+mn-cs"/>
              </a:rPr>
              <a:t>In this setting, administration of bicarbonate</a:t>
            </a:r>
          </a:p>
          <a:p>
            <a:r>
              <a:rPr lang="en-US" sz="1200" b="0" i="0" u="none" strike="noStrike" kern="1200" baseline="0" dirty="0">
                <a:solidFill>
                  <a:schemeClr val="tx1"/>
                </a:solidFill>
                <a:latin typeface="Times New Roman" panose="02020603050405020304" pitchFamily="18" charset="0"/>
                <a:ea typeface="+mn-ea"/>
                <a:cs typeface="+mn-cs"/>
              </a:rPr>
              <a:t>as specified will be associated with which ONE</a:t>
            </a:r>
          </a:p>
          <a:p>
            <a:r>
              <a:rPr lang="de-DE" sz="1200" b="0" i="0" u="none" strike="noStrike" kern="1200" baseline="0" dirty="0">
                <a:solidFill>
                  <a:schemeClr val="tx1"/>
                </a:solidFill>
                <a:latin typeface="Times New Roman" panose="02020603050405020304" pitchFamily="18" charset="0"/>
                <a:ea typeface="+mn-ea"/>
                <a:cs typeface="+mn-cs"/>
              </a:rPr>
              <a:t>of </a:t>
            </a:r>
            <a:r>
              <a:rPr lang="de-DE" sz="1200" b="0" i="0" u="none" strike="noStrike" kern="1200" baseline="0" dirty="0" err="1">
                <a:solidFill>
                  <a:schemeClr val="tx1"/>
                </a:solidFill>
                <a:latin typeface="Times New Roman" panose="02020603050405020304" pitchFamily="18" charset="0"/>
                <a:ea typeface="+mn-ea"/>
                <a:cs typeface="+mn-cs"/>
              </a:rPr>
              <a:t>the</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err="1">
                <a:solidFill>
                  <a:schemeClr val="tx1"/>
                </a:solidFill>
                <a:latin typeface="Times New Roman" panose="02020603050405020304" pitchFamily="18" charset="0"/>
                <a:ea typeface="+mn-ea"/>
                <a:cs typeface="+mn-cs"/>
              </a:rPr>
              <a:t>following</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err="1">
                <a:solidFill>
                  <a:schemeClr val="tx1"/>
                </a:solidFill>
                <a:latin typeface="Times New Roman" panose="02020603050405020304" pitchFamily="18" charset="0"/>
                <a:ea typeface="+mn-ea"/>
                <a:cs typeface="+mn-cs"/>
              </a:rPr>
              <a:t>outcomes</a:t>
            </a:r>
            <a:r>
              <a:rPr lang="de-DE" sz="1200" b="0" i="0" u="none" strike="noStrike" kern="1200" baseline="0" dirty="0">
                <a:solidFill>
                  <a:schemeClr val="tx1"/>
                </a:solidFill>
                <a:latin typeface="Times New Roman" panose="02020603050405020304" pitchFamily="18" charset="0"/>
                <a:ea typeface="+mn-ea"/>
                <a:cs typeface="+mn-cs"/>
              </a:rPr>
              <a:t>?</a:t>
            </a:r>
          </a:p>
          <a:p>
            <a:r>
              <a:rPr lang="en-US" sz="1200" b="0" i="0" u="none" strike="noStrike" kern="1200" baseline="0" dirty="0">
                <a:solidFill>
                  <a:schemeClr val="tx1"/>
                </a:solidFill>
                <a:latin typeface="Times New Roman" panose="02020603050405020304" pitchFamily="18" charset="0"/>
                <a:ea typeface="+mn-ea"/>
                <a:cs typeface="+mn-cs"/>
              </a:rPr>
              <a:t>A. Increased risk of mortality</a:t>
            </a:r>
          </a:p>
          <a:p>
            <a:r>
              <a:rPr lang="en-US" sz="1200" b="0" i="0" u="none" strike="noStrike" kern="1200" baseline="0" dirty="0">
                <a:solidFill>
                  <a:schemeClr val="tx1"/>
                </a:solidFill>
                <a:latin typeface="Times New Roman" panose="02020603050405020304" pitchFamily="18" charset="0"/>
                <a:ea typeface="+mn-ea"/>
                <a:cs typeface="+mn-cs"/>
              </a:rPr>
              <a:t>B. Increased risk of hypercalcemia</a:t>
            </a:r>
          </a:p>
          <a:p>
            <a:r>
              <a:rPr lang="en-US" sz="1200" b="0" i="0" u="none" strike="noStrike" kern="1200" baseline="0" dirty="0">
                <a:solidFill>
                  <a:schemeClr val="tx1"/>
                </a:solidFill>
                <a:latin typeface="Times New Roman" panose="02020603050405020304" pitchFamily="18" charset="0"/>
                <a:ea typeface="+mn-ea"/>
                <a:cs typeface="+mn-cs"/>
              </a:rPr>
              <a:t>C. Decreased risk of progressive AKI requiring</a:t>
            </a:r>
          </a:p>
          <a:p>
            <a:r>
              <a:rPr lang="de-DE" sz="1200" b="0" i="0" u="none" strike="noStrike" kern="1200" baseline="0" dirty="0" err="1">
                <a:solidFill>
                  <a:schemeClr val="tx1"/>
                </a:solidFill>
                <a:latin typeface="Times New Roman" panose="02020603050405020304" pitchFamily="18" charset="0"/>
                <a:ea typeface="+mn-ea"/>
                <a:cs typeface="+mn-cs"/>
              </a:rPr>
              <a:t>dialysis</a:t>
            </a:r>
            <a:endParaRPr lang="de-DE" sz="1200" b="0" i="0" u="none" strike="noStrike" kern="1200" baseline="0" dirty="0">
              <a:solidFill>
                <a:schemeClr val="tx1"/>
              </a:solidFill>
              <a:latin typeface="Times New Roman" panose="02020603050405020304" pitchFamily="18" charset="0"/>
              <a:ea typeface="+mn-ea"/>
              <a:cs typeface="+mn-cs"/>
            </a:endParaRPr>
          </a:p>
          <a:p>
            <a:r>
              <a:rPr lang="en-US" sz="1200" b="0" i="0" u="none" strike="noStrike" kern="1200" baseline="0" dirty="0">
                <a:solidFill>
                  <a:schemeClr val="tx1"/>
                </a:solidFill>
                <a:latin typeface="Times New Roman" panose="02020603050405020304" pitchFamily="18" charset="0"/>
                <a:ea typeface="+mn-ea"/>
                <a:cs typeface="+mn-cs"/>
              </a:rPr>
              <a:t>D. Decreased risk of intensive care unit-associated</a:t>
            </a:r>
          </a:p>
          <a:p>
            <a:r>
              <a:rPr lang="de-DE" sz="1200" b="0" i="0" u="none" strike="noStrike" kern="1200" baseline="0" dirty="0" err="1">
                <a:solidFill>
                  <a:schemeClr val="tx1"/>
                </a:solidFill>
                <a:latin typeface="Times New Roman" panose="02020603050405020304" pitchFamily="18" charset="0"/>
                <a:ea typeface="+mn-ea"/>
                <a:cs typeface="+mn-cs"/>
              </a:rPr>
              <a:t>delirium</a:t>
            </a:r>
            <a:endParaRPr lang="de-DE" sz="1200" b="0" i="0" u="none" strike="noStrike" kern="1200" baseline="0" dirty="0">
              <a:solidFill>
                <a:schemeClr val="tx1"/>
              </a:solidFill>
              <a:latin typeface="Times New Roman" panose="02020603050405020304" pitchFamily="18" charset="0"/>
              <a:ea typeface="+mn-ea"/>
              <a:cs typeface="+mn-cs"/>
            </a:endParaRPr>
          </a:p>
          <a:p>
            <a:r>
              <a:rPr lang="de-DE" sz="1200" b="0" i="0" u="none" strike="noStrike" kern="1200" baseline="0" dirty="0">
                <a:solidFill>
                  <a:schemeClr val="tx1"/>
                </a:solidFill>
                <a:latin typeface="Times New Roman" panose="02020603050405020304" pitchFamily="18" charset="0"/>
                <a:ea typeface="+mn-ea"/>
                <a:cs typeface="+mn-cs"/>
              </a:rPr>
              <a:t>E. </a:t>
            </a:r>
            <a:r>
              <a:rPr lang="de-DE" sz="1200" b="0" i="0" u="none" strike="noStrike" kern="1200" baseline="0" dirty="0" err="1">
                <a:solidFill>
                  <a:schemeClr val="tx1"/>
                </a:solidFill>
                <a:latin typeface="Times New Roman" panose="02020603050405020304" pitchFamily="18" charset="0"/>
                <a:ea typeface="+mn-ea"/>
                <a:cs typeface="+mn-cs"/>
              </a:rPr>
              <a:t>Fewer</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err="1">
                <a:solidFill>
                  <a:schemeClr val="tx1"/>
                </a:solidFill>
                <a:latin typeface="Times New Roman" panose="02020603050405020304" pitchFamily="18" charset="0"/>
                <a:ea typeface="+mn-ea"/>
                <a:cs typeface="+mn-cs"/>
              </a:rPr>
              <a:t>vasopressor-free</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err="1">
                <a:solidFill>
                  <a:schemeClr val="tx1"/>
                </a:solidFill>
                <a:latin typeface="Times New Roman" panose="02020603050405020304" pitchFamily="18" charset="0"/>
                <a:ea typeface="+mn-ea"/>
                <a:cs typeface="+mn-cs"/>
              </a:rPr>
              <a:t>days</a:t>
            </a:r>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63</a:t>
            </a:fld>
            <a:endParaRPr lang="de-DE" altLang="de-DE"/>
          </a:p>
        </p:txBody>
      </p:sp>
    </p:spTree>
    <p:extLst>
      <p:ext uri="{BB962C8B-B14F-4D97-AF65-F5344CB8AC3E}">
        <p14:creationId xmlns:p14="http://schemas.microsoft.com/office/powerpoint/2010/main" val="19042534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4A9D22-83EF-4436-AF05-ABFB4F5E3837}" type="slidenum">
              <a:rPr lang="de-DE" altLang="de-DE"/>
              <a:pPr/>
              <a:t>64</a:t>
            </a:fld>
            <a:endParaRPr lang="de-DE" altLang="de-DE"/>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endParaRPr lang="de-DE" dirty="0"/>
          </a:p>
          <a:p>
            <a:r>
              <a:rPr lang="de-DE" altLang="de-DE" dirty="0"/>
              <a:t>A. Erhöhtes Sterberisiko</a:t>
            </a:r>
          </a:p>
          <a:p>
            <a:r>
              <a:rPr lang="de-DE" altLang="de-DE" dirty="0"/>
              <a:t>B. Erhöhtes Risiko für Hyperkalzämie</a:t>
            </a:r>
          </a:p>
          <a:p>
            <a:r>
              <a:rPr lang="de-DE" altLang="de-DE" dirty="0"/>
              <a:t>C. Verringertes Risiko, dass eine progressive AKI erforderlich ist</a:t>
            </a:r>
          </a:p>
          <a:p>
            <a:r>
              <a:rPr lang="de-DE" altLang="de-DE" dirty="0"/>
              <a:t>Dialyse</a:t>
            </a:r>
          </a:p>
          <a:p>
            <a:r>
              <a:rPr lang="de-DE" altLang="de-DE" dirty="0"/>
              <a:t>D. Verringertes Risiko von Intensivstationen</a:t>
            </a:r>
          </a:p>
          <a:p>
            <a:r>
              <a:rPr lang="de-DE" altLang="de-DE" dirty="0"/>
              <a:t>Delirium</a:t>
            </a:r>
          </a:p>
          <a:p>
            <a:r>
              <a:rPr lang="de-DE" altLang="de-DE" dirty="0"/>
              <a:t>E. Weniger </a:t>
            </a:r>
            <a:r>
              <a:rPr lang="de-DE" altLang="de-DE" dirty="0" err="1"/>
              <a:t>vasopressorfreie</a:t>
            </a:r>
            <a:r>
              <a:rPr lang="de-DE" altLang="de-DE" dirty="0"/>
              <a:t> Tage</a:t>
            </a:r>
          </a:p>
        </p:txBody>
      </p:sp>
    </p:spTree>
    <p:extLst>
      <p:ext uri="{BB962C8B-B14F-4D97-AF65-F5344CB8AC3E}">
        <p14:creationId xmlns:p14="http://schemas.microsoft.com/office/powerpoint/2010/main" val="42041540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8B5E2F75-2D16-4681-8D24-B307210D66E3}" type="slidenum">
              <a:rPr lang="de-DE" altLang="de-DE" smtClean="0"/>
              <a:pPr>
                <a:spcBef>
                  <a:spcPct val="0"/>
                </a:spcBef>
              </a:pPr>
              <a:t>65</a:t>
            </a:fld>
            <a:endParaRPr lang="de-DE" altLang="de-DE"/>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dirty="0">
              <a:latin typeface="Arial" panose="020B0604020202020204" pitchFamily="34" charset="0"/>
            </a:endParaRPr>
          </a:p>
        </p:txBody>
      </p:sp>
    </p:spTree>
    <p:extLst>
      <p:ext uri="{BB962C8B-B14F-4D97-AF65-F5344CB8AC3E}">
        <p14:creationId xmlns:p14="http://schemas.microsoft.com/office/powerpoint/2010/main" val="30573789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F1B27689-44AA-44A4-B4AA-282363DF1E0B}" type="slidenum">
              <a:rPr lang="de-DE" altLang="de-DE" smtClean="0"/>
              <a:pPr>
                <a:spcBef>
                  <a:spcPct val="0"/>
                </a:spcBef>
              </a:pPr>
              <a:t>66</a:t>
            </a:fld>
            <a:endParaRPr lang="de-DE" altLang="de-DE"/>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dirty="0">
              <a:latin typeface="Arial" panose="020B0604020202020204" pitchFamily="34" charset="0"/>
            </a:endParaRPr>
          </a:p>
        </p:txBody>
      </p:sp>
    </p:spTree>
    <p:extLst>
      <p:ext uri="{BB962C8B-B14F-4D97-AF65-F5344CB8AC3E}">
        <p14:creationId xmlns:p14="http://schemas.microsoft.com/office/powerpoint/2010/main" val="3761827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6</a:t>
            </a:fld>
            <a:endParaRPr lang="de-DE" altLang="de-DE"/>
          </a:p>
        </p:txBody>
      </p:sp>
    </p:spTree>
    <p:extLst>
      <p:ext uri="{BB962C8B-B14F-4D97-AF65-F5344CB8AC3E}">
        <p14:creationId xmlns:p14="http://schemas.microsoft.com/office/powerpoint/2010/main" val="265780486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99A7B425-0441-4EE8-9236-589D177D74A1}" type="slidenum">
              <a:rPr lang="de-DE" altLang="de-DE" smtClean="0"/>
              <a:pPr>
                <a:spcBef>
                  <a:spcPct val="0"/>
                </a:spcBef>
              </a:pPr>
              <a:t>67</a:t>
            </a:fld>
            <a:endParaRPr lang="de-DE" altLang="de-DE"/>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dirty="0">
              <a:latin typeface="Arial" panose="020B0604020202020204" pitchFamily="34" charset="0"/>
            </a:endParaRPr>
          </a:p>
        </p:txBody>
      </p:sp>
    </p:spTree>
    <p:extLst>
      <p:ext uri="{BB962C8B-B14F-4D97-AF65-F5344CB8AC3E}">
        <p14:creationId xmlns:p14="http://schemas.microsoft.com/office/powerpoint/2010/main" val="12560573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1D376447-E27E-43A9-8B2D-B143503E4B47}" type="slidenum">
              <a:rPr lang="de-DE" altLang="de-DE" smtClean="0"/>
              <a:pPr>
                <a:spcBef>
                  <a:spcPct val="0"/>
                </a:spcBef>
              </a:pPr>
              <a:t>68</a:t>
            </a:fld>
            <a:endParaRPr lang="de-DE" altLang="de-DE"/>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dirty="0">
              <a:latin typeface="Arial" panose="020B0604020202020204" pitchFamily="34" charset="0"/>
            </a:endParaRPr>
          </a:p>
        </p:txBody>
      </p:sp>
    </p:spTree>
    <p:extLst>
      <p:ext uri="{BB962C8B-B14F-4D97-AF65-F5344CB8AC3E}">
        <p14:creationId xmlns:p14="http://schemas.microsoft.com/office/powerpoint/2010/main" val="72818187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lgn="r" eaLnBrk="1" hangingPunct="1">
              <a:spcBef>
                <a:spcPct val="0"/>
              </a:spcBef>
            </a:pPr>
            <a:fld id="{48BBCB39-7880-4370-AD23-00DFEB31463B}" type="slidenum">
              <a:rPr lang="en-US" altLang="de-DE"/>
              <a:pPr algn="r" eaLnBrk="1" hangingPunct="1">
                <a:spcBef>
                  <a:spcPct val="0"/>
                </a:spcBef>
              </a:pPr>
              <a:t>70</a:t>
            </a:fld>
            <a:endParaRPr lang="en-US" altLang="de-DE"/>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Times New Roman" panose="02020603050405020304" pitchFamily="18" charset="0"/>
            </a:endParaRPr>
          </a:p>
        </p:txBody>
      </p:sp>
    </p:spTree>
    <p:extLst>
      <p:ext uri="{BB962C8B-B14F-4D97-AF65-F5344CB8AC3E}">
        <p14:creationId xmlns:p14="http://schemas.microsoft.com/office/powerpoint/2010/main" val="145219132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71</a:t>
            </a:fld>
            <a:endParaRPr lang="de-DE" altLang="de-DE"/>
          </a:p>
        </p:txBody>
      </p:sp>
    </p:spTree>
    <p:extLst>
      <p:ext uri="{BB962C8B-B14F-4D97-AF65-F5344CB8AC3E}">
        <p14:creationId xmlns:p14="http://schemas.microsoft.com/office/powerpoint/2010/main" val="191696992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73</a:t>
            </a:fld>
            <a:endParaRPr lang="de-DE" altLang="de-DE"/>
          </a:p>
        </p:txBody>
      </p:sp>
    </p:spTree>
    <p:extLst>
      <p:ext uri="{BB962C8B-B14F-4D97-AF65-F5344CB8AC3E}">
        <p14:creationId xmlns:p14="http://schemas.microsoft.com/office/powerpoint/2010/main" val="76827569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497BCABE-C277-4822-8651-EF4068D14F68}" type="slidenum">
              <a:rPr lang="de-DE" altLang="de-DE" smtClean="0"/>
              <a:pPr>
                <a:defRPr/>
              </a:pPr>
              <a:t>75</a:t>
            </a:fld>
            <a:endParaRPr lang="de-DE" altLang="de-DE"/>
          </a:p>
        </p:txBody>
      </p:sp>
    </p:spTree>
    <p:extLst>
      <p:ext uri="{BB962C8B-B14F-4D97-AF65-F5344CB8AC3E}">
        <p14:creationId xmlns:p14="http://schemas.microsoft.com/office/powerpoint/2010/main" val="202298241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err="1"/>
              <a:t>Friesecke</a:t>
            </a:r>
            <a:r>
              <a:rPr lang="en-US" dirty="0"/>
              <a:t> et al. : </a:t>
            </a:r>
            <a:r>
              <a:rPr lang="en-US" b="1" dirty="0"/>
              <a:t>Outcome of severe lactic acidosis associated with metformin</a:t>
            </a:r>
            <a:r>
              <a:rPr lang="en-US" b="1" baseline="0" dirty="0"/>
              <a:t> accumulation. </a:t>
            </a:r>
            <a:r>
              <a:rPr lang="en-US" dirty="0"/>
              <a:t>Critical Care 2010, 14:R226</a:t>
            </a:r>
            <a:endParaRPr lang="de-DE" dirty="0"/>
          </a:p>
        </p:txBody>
      </p:sp>
      <p:sp>
        <p:nvSpPr>
          <p:cNvPr id="4" name="Foliennummernplatzhalter 3"/>
          <p:cNvSpPr>
            <a:spLocks noGrp="1"/>
          </p:cNvSpPr>
          <p:nvPr>
            <p:ph type="sldNum" sz="quarter" idx="10"/>
          </p:nvPr>
        </p:nvSpPr>
        <p:spPr/>
        <p:txBody>
          <a:bodyPr/>
          <a:lstStyle/>
          <a:p>
            <a:pPr>
              <a:defRPr/>
            </a:pPr>
            <a:fld id="{497BCABE-C277-4822-8651-EF4068D14F68}" type="slidenum">
              <a:rPr lang="de-DE" altLang="de-DE" smtClean="0"/>
              <a:pPr>
                <a:defRPr/>
              </a:pPr>
              <a:t>76</a:t>
            </a:fld>
            <a:endParaRPr lang="de-DE" altLang="de-DE"/>
          </a:p>
        </p:txBody>
      </p:sp>
    </p:spTree>
    <p:extLst>
      <p:ext uri="{BB962C8B-B14F-4D97-AF65-F5344CB8AC3E}">
        <p14:creationId xmlns:p14="http://schemas.microsoft.com/office/powerpoint/2010/main" val="422348311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baseline="0" dirty="0" err="1">
                <a:solidFill>
                  <a:schemeClr val="tx1"/>
                </a:solidFill>
                <a:latin typeface="Arial" charset="0"/>
                <a:ea typeface="ＭＳ Ｐゴシック" pitchFamily="28" charset="-128"/>
                <a:cs typeface="+mn-cs"/>
              </a:rPr>
              <a:t>Though</a:t>
            </a:r>
            <a:r>
              <a:rPr lang="de-DE" sz="1200" b="0" i="0" u="none" strike="noStrike" kern="1200" baseline="0" dirty="0">
                <a:solidFill>
                  <a:schemeClr val="tx1"/>
                </a:solidFill>
                <a:latin typeface="Arial" charset="0"/>
                <a:ea typeface="ＭＳ Ｐゴシック" pitchFamily="28" charset="-128"/>
                <a:cs typeface="+mn-cs"/>
              </a:rPr>
              <a:t> </a:t>
            </a:r>
            <a:r>
              <a:rPr lang="de-DE" sz="1200" b="0" i="0" u="none" strike="noStrike" kern="1200" baseline="0" dirty="0" err="1">
                <a:solidFill>
                  <a:schemeClr val="tx1"/>
                </a:solidFill>
                <a:latin typeface="Arial" charset="0"/>
                <a:ea typeface="ＭＳ Ｐゴシック" pitchFamily="28" charset="-128"/>
                <a:cs typeface="+mn-cs"/>
              </a:rPr>
              <a:t>metformin</a:t>
            </a:r>
            <a:r>
              <a:rPr lang="de-DE" sz="1200" b="0" i="0" u="none" strike="noStrike" kern="1200" baseline="0" dirty="0">
                <a:solidFill>
                  <a:schemeClr val="tx1"/>
                </a:solidFill>
                <a:latin typeface="Arial" charset="0"/>
                <a:ea typeface="ＭＳ Ｐゴシック" pitchFamily="28" charset="-128"/>
                <a:cs typeface="+mn-cs"/>
              </a:rPr>
              <a:t> </a:t>
            </a:r>
            <a:r>
              <a:rPr lang="de-DE" sz="1200" b="0" i="0" u="none" strike="noStrike" kern="1200" baseline="0" dirty="0" err="1">
                <a:solidFill>
                  <a:schemeClr val="tx1"/>
                </a:solidFill>
                <a:latin typeface="Arial" charset="0"/>
                <a:ea typeface="ＭＳ Ｐゴシック" pitchFamily="28" charset="-128"/>
                <a:cs typeface="+mn-cs"/>
              </a:rPr>
              <a:t>users</a:t>
            </a:r>
            <a:r>
              <a:rPr lang="de-DE" sz="1200" b="0" i="0" u="none" strike="noStrike" kern="1200" baseline="0" dirty="0">
                <a:solidFill>
                  <a:schemeClr val="tx1"/>
                </a:solidFill>
                <a:latin typeface="Arial" charset="0"/>
                <a:ea typeface="ＭＳ Ｐゴシック" pitchFamily="28" charset="-128"/>
                <a:cs typeface="+mn-cs"/>
              </a:rPr>
              <a:t> in </a:t>
            </a:r>
            <a:r>
              <a:rPr lang="en-US" sz="1200" b="0" i="0" u="none" strike="noStrike" kern="1200" baseline="0" dirty="0">
                <a:solidFill>
                  <a:schemeClr val="tx1"/>
                </a:solidFill>
                <a:latin typeface="Arial" charset="0"/>
                <a:ea typeface="ＭＳ Ｐゴシック" pitchFamily="28" charset="-128"/>
                <a:cs typeface="+mn-cs"/>
              </a:rPr>
              <a:t>the current study were treated with standard doses, not exceeding 2550 mg/day, 86.7 % of them had AKI, which may predispose to metformin accumulation. While the prognostic value of sepsis-induced lactic acidosis is severe, the prognosis of pure metformin intoxication is significantly better (patients with blood lactate as high as </a:t>
            </a:r>
            <a:r>
              <a:rPr lang="de-DE" sz="1200" b="0" i="0" u="none" strike="noStrike" kern="1200" baseline="0" dirty="0">
                <a:solidFill>
                  <a:schemeClr val="tx1"/>
                </a:solidFill>
                <a:latin typeface="Arial" charset="0"/>
                <a:ea typeface="ＭＳ Ｐゴシック" pitchFamily="28" charset="-128"/>
                <a:cs typeface="+mn-cs"/>
              </a:rPr>
              <a:t>40 mg/</a:t>
            </a:r>
            <a:r>
              <a:rPr lang="de-DE" sz="1200" b="0" i="0" u="none" strike="noStrike" kern="1200" baseline="0" dirty="0" err="1">
                <a:solidFill>
                  <a:schemeClr val="tx1"/>
                </a:solidFill>
                <a:latin typeface="Arial" charset="0"/>
                <a:ea typeface="ＭＳ Ｐゴシック" pitchFamily="28" charset="-128"/>
                <a:cs typeface="+mn-cs"/>
              </a:rPr>
              <a:t>dL</a:t>
            </a:r>
            <a:r>
              <a:rPr lang="de-DE" sz="1200" b="0" i="0" u="none" strike="noStrike" kern="1200" baseline="0" dirty="0">
                <a:solidFill>
                  <a:schemeClr val="tx1"/>
                </a:solidFill>
                <a:latin typeface="Arial" charset="0"/>
                <a:ea typeface="ＭＳ Ｐゴシック" pitchFamily="28" charset="-128"/>
                <a:cs typeface="+mn-cs"/>
              </a:rPr>
              <a:t> </a:t>
            </a:r>
            <a:r>
              <a:rPr lang="de-DE" sz="1200" b="0" i="0" u="none" strike="noStrike" kern="1200" baseline="0" dirty="0" err="1">
                <a:solidFill>
                  <a:schemeClr val="tx1"/>
                </a:solidFill>
                <a:latin typeface="Arial" charset="0"/>
                <a:ea typeface="ＭＳ Ｐゴシック" pitchFamily="28" charset="-128"/>
                <a:cs typeface="+mn-cs"/>
              </a:rPr>
              <a:t>may</a:t>
            </a:r>
            <a:r>
              <a:rPr lang="de-DE" sz="1200" b="0" i="0" u="none" strike="noStrike" kern="1200" baseline="0" dirty="0">
                <a:solidFill>
                  <a:schemeClr val="tx1"/>
                </a:solidFill>
                <a:latin typeface="Arial" charset="0"/>
                <a:ea typeface="ＭＳ Ｐゴシック" pitchFamily="28" charset="-128"/>
                <a:cs typeface="+mn-cs"/>
              </a:rPr>
              <a:t> </a:t>
            </a:r>
            <a:r>
              <a:rPr lang="de-DE" sz="1200" b="0" i="0" u="none" strike="noStrike" kern="1200" baseline="0" dirty="0" err="1">
                <a:solidFill>
                  <a:schemeClr val="tx1"/>
                </a:solidFill>
                <a:latin typeface="Arial" charset="0"/>
                <a:ea typeface="ＭＳ Ｐゴシック" pitchFamily="28" charset="-128"/>
                <a:cs typeface="+mn-cs"/>
              </a:rPr>
              <a:t>survive</a:t>
            </a:r>
            <a:r>
              <a:rPr lang="de-DE" sz="1200" b="0" i="0" u="none" strike="noStrike" kern="1200" baseline="0" dirty="0">
                <a:solidFill>
                  <a:schemeClr val="tx1"/>
                </a:solidFill>
                <a:latin typeface="Arial" charset="0"/>
                <a:ea typeface="ＭＳ Ｐゴシック" pitchFamily="28" charset="-128"/>
                <a:cs typeface="+mn-cs"/>
              </a:rPr>
              <a:t>). </a:t>
            </a:r>
            <a:r>
              <a:rPr lang="en-US" sz="1200" b="0" i="0" u="none" strike="noStrike" kern="1200" baseline="0" dirty="0">
                <a:solidFill>
                  <a:schemeClr val="tx1"/>
                </a:solidFill>
                <a:latin typeface="Arial" charset="0"/>
                <a:ea typeface="ＭＳ Ｐゴシック" pitchFamily="28" charset="-128"/>
                <a:cs typeface="+mn-cs"/>
              </a:rPr>
              <a:t>In addition to metformin accumulation and amplification of hypoxic- induced lactate generation, metformin has pleiotropic effects that may be beneficial during critical </a:t>
            </a:r>
            <a:r>
              <a:rPr lang="de-DE" sz="1200" b="0" i="0" u="none" strike="noStrike" kern="1200" baseline="0" dirty="0" err="1">
                <a:solidFill>
                  <a:schemeClr val="tx1"/>
                </a:solidFill>
                <a:latin typeface="Arial" charset="0"/>
                <a:ea typeface="ＭＳ Ｐゴシック" pitchFamily="28" charset="-128"/>
                <a:cs typeface="+mn-cs"/>
              </a:rPr>
              <a:t>illness</a:t>
            </a:r>
            <a:r>
              <a:rPr lang="de-DE" sz="1200" b="0" i="0" u="none" strike="noStrike" kern="1200" baseline="0" dirty="0">
                <a:solidFill>
                  <a:schemeClr val="tx1"/>
                </a:solidFill>
                <a:latin typeface="Arial" charset="0"/>
                <a:ea typeface="ＭＳ Ｐゴシック" pitchFamily="28" charset="-128"/>
                <a:cs typeface="+mn-cs"/>
              </a:rPr>
              <a:t>.</a:t>
            </a:r>
            <a:endParaRPr lang="de-DE" dirty="0"/>
          </a:p>
        </p:txBody>
      </p:sp>
      <p:sp>
        <p:nvSpPr>
          <p:cNvPr id="4" name="Foliennummernplatzhalter 3"/>
          <p:cNvSpPr>
            <a:spLocks noGrp="1"/>
          </p:cNvSpPr>
          <p:nvPr>
            <p:ph type="sldNum" sz="quarter" idx="10"/>
          </p:nvPr>
        </p:nvSpPr>
        <p:spPr/>
        <p:txBody>
          <a:bodyPr/>
          <a:lstStyle/>
          <a:p>
            <a:pPr>
              <a:defRPr/>
            </a:pPr>
            <a:fld id="{497BCABE-C277-4822-8651-EF4068D14F68}" type="slidenum">
              <a:rPr lang="de-DE" altLang="de-DE" smtClean="0"/>
              <a:pPr>
                <a:defRPr/>
              </a:pPr>
              <a:t>77</a:t>
            </a:fld>
            <a:endParaRPr lang="de-DE" altLang="de-DE"/>
          </a:p>
        </p:txBody>
      </p:sp>
    </p:spTree>
    <p:extLst>
      <p:ext uri="{BB962C8B-B14F-4D97-AF65-F5344CB8AC3E}">
        <p14:creationId xmlns:p14="http://schemas.microsoft.com/office/powerpoint/2010/main" val="272040407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Folienbildplatzhalter 1"/>
          <p:cNvSpPr>
            <a:spLocks noGrp="1" noRot="1" noChangeAspect="1" noTextEdit="1"/>
          </p:cNvSpPr>
          <p:nvPr>
            <p:ph type="sldImg"/>
          </p:nvPr>
        </p:nvSpPr>
        <p:spPr>
          <a:ln/>
        </p:spPr>
      </p:sp>
      <p:sp>
        <p:nvSpPr>
          <p:cNvPr id="4198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dirty="0" err="1">
                <a:latin typeface="Arial" panose="020B0604020202020204" pitchFamily="34" charset="0"/>
              </a:rPr>
              <a:t>Metforminassoziierte</a:t>
            </a:r>
            <a:r>
              <a:rPr lang="de-DE" altLang="de-DE" dirty="0">
                <a:latin typeface="Arial" panose="020B0604020202020204" pitchFamily="34" charset="0"/>
              </a:rPr>
              <a:t> Laktatazidose. </a:t>
            </a:r>
          </a:p>
          <a:p>
            <a:r>
              <a:rPr lang="de-DE" altLang="de-DE" dirty="0">
                <a:latin typeface="Arial" panose="020B0604020202020204" pitchFamily="34" charset="0"/>
              </a:rPr>
              <a:t>Die </a:t>
            </a:r>
            <a:r>
              <a:rPr lang="de-DE" altLang="de-DE" dirty="0" err="1">
                <a:latin typeface="Arial" panose="020B0604020202020204" pitchFamily="34" charset="0"/>
              </a:rPr>
              <a:t>metforminassoziierte</a:t>
            </a:r>
            <a:r>
              <a:rPr lang="de-DE" altLang="de-DE" dirty="0">
                <a:latin typeface="Arial" panose="020B0604020202020204" pitchFamily="34" charset="0"/>
              </a:rPr>
              <a:t>  Laktatazidose (MALA) ist sehr selten (etwa 0,03 Fälle pro 1000 Patientenjahre). Meist liegt bei den diabetischen und damit häufig auch mit zahlreichen Komorbiditäten behafteten Patienten der Laktatazidose nicht die vermutete MALA, sondern eine andere Ursache zugrunde. Ungeachtet dessen sollte man eine MALA in die differenzialtherapeutischen Überlegungen einbeziehen und bei allen kritisch kranken Patienten die bisherige Einnahme von </a:t>
            </a:r>
            <a:r>
              <a:rPr lang="de-DE" altLang="de-DE" dirty="0" err="1">
                <a:latin typeface="Arial" panose="020B0604020202020204" pitchFamily="34" charset="0"/>
              </a:rPr>
              <a:t>Metformin</a:t>
            </a:r>
            <a:r>
              <a:rPr lang="de-DE" altLang="de-DE" dirty="0">
                <a:latin typeface="Arial" panose="020B0604020202020204" pitchFamily="34" charset="0"/>
              </a:rPr>
              <a:t> auch beenden. Ein erhöhtes Risiko für die Akkumulation von </a:t>
            </a:r>
            <a:r>
              <a:rPr lang="de-DE" altLang="de-DE" dirty="0" err="1">
                <a:latin typeface="Arial" panose="020B0604020202020204" pitchFamily="34" charset="0"/>
              </a:rPr>
              <a:t>Metformin</a:t>
            </a:r>
            <a:r>
              <a:rPr lang="de-DE" altLang="de-DE" dirty="0">
                <a:latin typeface="Arial" panose="020B0604020202020204" pitchFamily="34" charset="0"/>
              </a:rPr>
              <a:t> besteht bei einer </a:t>
            </a:r>
            <a:r>
              <a:rPr lang="de-DE" altLang="de-DE" dirty="0" err="1">
                <a:latin typeface="Arial" panose="020B0604020202020204" pitchFamily="34" charset="0"/>
              </a:rPr>
              <a:t>höhergradigen</a:t>
            </a:r>
            <a:r>
              <a:rPr lang="de-DE" altLang="de-DE" dirty="0">
                <a:latin typeface="Arial" panose="020B0604020202020204" pitchFamily="34" charset="0"/>
              </a:rPr>
              <a:t> Nierenfunktionseinschränkung. </a:t>
            </a:r>
          </a:p>
          <a:p>
            <a:r>
              <a:rPr lang="de-DE" altLang="de-DE" dirty="0">
                <a:latin typeface="Arial" panose="020B0604020202020204" pitchFamily="34" charset="0"/>
              </a:rPr>
              <a:t>Die aktuellsten Leitlinien erlauben die Verabreichung von </a:t>
            </a:r>
            <a:r>
              <a:rPr lang="de-DE" altLang="de-DE" dirty="0" err="1">
                <a:latin typeface="Arial" panose="020B0604020202020204" pitchFamily="34" charset="0"/>
              </a:rPr>
              <a:t>Metformin</a:t>
            </a:r>
            <a:r>
              <a:rPr lang="de-DE" altLang="de-DE" dirty="0">
                <a:latin typeface="Arial" panose="020B0604020202020204" pitchFamily="34" charset="0"/>
              </a:rPr>
              <a:t> bis zu einer </a:t>
            </a:r>
            <a:r>
              <a:rPr lang="de-DE" altLang="de-DE" dirty="0" err="1">
                <a:latin typeface="Arial" panose="020B0604020202020204" pitchFamily="34" charset="0"/>
              </a:rPr>
              <a:t>eGFR</a:t>
            </a:r>
            <a:r>
              <a:rPr lang="de-DE" altLang="de-DE" dirty="0">
                <a:latin typeface="Arial" panose="020B0604020202020204" pitchFamily="34" charset="0"/>
              </a:rPr>
              <a:t> von 45ml/min (in den USA sogar bis 30ml/min). Da </a:t>
            </a:r>
            <a:r>
              <a:rPr lang="de-DE" altLang="de-DE" dirty="0" err="1">
                <a:latin typeface="Arial" panose="020B0604020202020204" pitchFamily="34" charset="0"/>
              </a:rPr>
              <a:t>Metformin</a:t>
            </a:r>
            <a:r>
              <a:rPr lang="de-DE" altLang="de-DE" dirty="0">
                <a:latin typeface="Arial" panose="020B0604020202020204" pitchFamily="34" charset="0"/>
              </a:rPr>
              <a:t> </a:t>
            </a:r>
            <a:r>
              <a:rPr lang="de-DE" altLang="de-DE" dirty="0" err="1">
                <a:latin typeface="Arial" panose="020B0604020202020204" pitchFamily="34" charset="0"/>
              </a:rPr>
              <a:t>unmetabolisiert</a:t>
            </a:r>
            <a:r>
              <a:rPr lang="de-DE" altLang="de-DE" dirty="0">
                <a:latin typeface="Arial" panose="020B0604020202020204" pitchFamily="34" charset="0"/>
              </a:rPr>
              <a:t> über den Urin ausgeschieden wird, akkumuliert es bei akuter Nierenschädigung und hemmt bei erhöhter Konzentration den </a:t>
            </a:r>
            <a:r>
              <a:rPr lang="de-DE" altLang="de-DE" dirty="0" err="1">
                <a:latin typeface="Arial" panose="020B0604020202020204" pitchFamily="34" charset="0"/>
              </a:rPr>
              <a:t>mitochondrialen</a:t>
            </a:r>
            <a:r>
              <a:rPr lang="de-DE" altLang="de-DE" dirty="0">
                <a:latin typeface="Arial" panose="020B0604020202020204" pitchFamily="34" charset="0"/>
              </a:rPr>
              <a:t> Stoffwechsel. </a:t>
            </a:r>
            <a:r>
              <a:rPr lang="de-DE" altLang="de-DE" dirty="0">
                <a:latin typeface="Arial" panose="020B0604020202020204" pitchFamily="34" charset="0"/>
                <a:sym typeface="Wingdings" panose="05000000000000000000" pitchFamily="2" charset="2"/>
              </a:rPr>
              <a:t> </a:t>
            </a:r>
            <a:r>
              <a:rPr lang="de-DE" sz="1200" b="0" i="0" u="none" strike="noStrike" kern="1200" baseline="0" dirty="0" err="1">
                <a:solidFill>
                  <a:schemeClr val="tx1"/>
                </a:solidFill>
                <a:latin typeface="Arial" charset="0"/>
                <a:ea typeface="ＭＳ Ｐゴシック" pitchFamily="28" charset="-128"/>
                <a:cs typeface="+mn-cs"/>
              </a:rPr>
              <a:t>metformin</a:t>
            </a:r>
            <a:r>
              <a:rPr lang="de-DE" sz="1200" b="0" i="0" u="none" strike="noStrike" kern="1200" baseline="0" dirty="0">
                <a:solidFill>
                  <a:schemeClr val="tx1"/>
                </a:solidFill>
                <a:latin typeface="Arial" charset="0"/>
                <a:ea typeface="ＭＳ Ｐゴシック" pitchFamily="28" charset="-128"/>
                <a:cs typeface="+mn-cs"/>
              </a:rPr>
              <a:t> </a:t>
            </a:r>
            <a:r>
              <a:rPr lang="de-DE" sz="1200" b="0" i="0" u="none" strike="noStrike" kern="1200" baseline="0" dirty="0" err="1">
                <a:solidFill>
                  <a:schemeClr val="tx1"/>
                </a:solidFill>
                <a:latin typeface="Arial" charset="0"/>
                <a:ea typeface="ＭＳ Ｐゴシック" pitchFamily="28" charset="-128"/>
                <a:cs typeface="+mn-cs"/>
              </a:rPr>
              <a:t>selectively</a:t>
            </a:r>
            <a:r>
              <a:rPr lang="de-DE" sz="1200" b="0" i="0" u="none" strike="noStrike" kern="1200" baseline="0" dirty="0">
                <a:solidFill>
                  <a:schemeClr val="tx1"/>
                </a:solidFill>
                <a:latin typeface="Arial" charset="0"/>
                <a:ea typeface="ＭＳ Ｐゴシック" pitchFamily="28" charset="-128"/>
                <a:cs typeface="+mn-cs"/>
              </a:rPr>
              <a:t> </a:t>
            </a:r>
            <a:r>
              <a:rPr lang="en-US" sz="1200" b="0" i="0" u="none" strike="noStrike" kern="1200" baseline="0" dirty="0">
                <a:solidFill>
                  <a:schemeClr val="tx1"/>
                </a:solidFill>
                <a:latin typeface="Arial" charset="0"/>
                <a:ea typeface="ＭＳ Ｐゴシック" pitchFamily="28" charset="-128"/>
                <a:cs typeface="+mn-cs"/>
              </a:rPr>
              <a:t>inhibits the mitochondrial isoform of </a:t>
            </a:r>
            <a:r>
              <a:rPr lang="en-US" sz="1200" b="0" i="0" u="none" strike="noStrike" kern="1200" baseline="0" dirty="0" err="1">
                <a:solidFill>
                  <a:schemeClr val="tx1"/>
                </a:solidFill>
                <a:latin typeface="Arial" charset="0"/>
                <a:ea typeface="ＭＳ Ｐゴシック" pitchFamily="28" charset="-128"/>
                <a:cs typeface="+mn-cs"/>
              </a:rPr>
              <a:t>glycerophosphate</a:t>
            </a:r>
            <a:r>
              <a:rPr lang="en-US" sz="1200" b="0" i="0" u="none" strike="noStrike" kern="1200" baseline="0" dirty="0">
                <a:solidFill>
                  <a:schemeClr val="tx1"/>
                </a:solidFill>
                <a:latin typeface="Arial" charset="0"/>
                <a:ea typeface="ＭＳ Ｐゴシック" pitchFamily="28" charset="-128"/>
                <a:cs typeface="+mn-cs"/>
              </a:rPr>
              <a:t> </a:t>
            </a:r>
            <a:r>
              <a:rPr lang="de-DE" sz="1200" b="0" i="0" u="none" strike="noStrike" kern="1200" baseline="0" dirty="0" err="1">
                <a:solidFill>
                  <a:schemeClr val="tx1"/>
                </a:solidFill>
                <a:latin typeface="Arial" charset="0"/>
                <a:ea typeface="ＭＳ Ｐゴシック" pitchFamily="28" charset="-128"/>
                <a:cs typeface="+mn-cs"/>
              </a:rPr>
              <a:t>dehydrogenase</a:t>
            </a:r>
            <a:endParaRPr lang="de-DE" altLang="de-DE" dirty="0">
              <a:latin typeface="Arial" panose="020B0604020202020204" pitchFamily="34" charset="0"/>
            </a:endParaRPr>
          </a:p>
          <a:p>
            <a:endParaRPr lang="de-DE" altLang="de-DE" dirty="0">
              <a:latin typeface="Arial" panose="020B0604020202020204" pitchFamily="34" charset="0"/>
            </a:endParaRPr>
          </a:p>
          <a:p>
            <a:r>
              <a:rPr lang="de-DE" altLang="de-DE" dirty="0">
                <a:latin typeface="Arial" panose="020B0604020202020204" pitchFamily="34" charset="0"/>
              </a:rPr>
              <a:t>Differenzialdiagnostisch sollte man eine </a:t>
            </a:r>
            <a:r>
              <a:rPr lang="de-DE" altLang="de-DE" dirty="0" err="1">
                <a:latin typeface="Arial" panose="020B0604020202020204" pitchFamily="34" charset="0"/>
              </a:rPr>
              <a:t>Metforminakkumulation</a:t>
            </a:r>
            <a:r>
              <a:rPr lang="de-DE" altLang="de-DE" dirty="0">
                <a:latin typeface="Arial" panose="020B0604020202020204" pitchFamily="34" charset="0"/>
              </a:rPr>
              <a:t> insbesondere dann erwägen, wenn neben einer Niereninsuffizienz (oder einer akuten Nierenschädigung) ein scheinbar normaler Glukosespiegel vorliegt (Infobox 6) [29]. Die Sterblichkeit liegt zwar mit etwa 50% sehr hoch, dennoch ist die Überlebenswahrscheinlichkeit bei einer </a:t>
            </a:r>
            <a:r>
              <a:rPr lang="de-DE" altLang="de-DE" dirty="0" err="1">
                <a:latin typeface="Arial" panose="020B0604020202020204" pitchFamily="34" charset="0"/>
              </a:rPr>
              <a:t>Metforminintoxikation</a:t>
            </a:r>
            <a:r>
              <a:rPr lang="de-DE" altLang="de-DE" dirty="0">
                <a:latin typeface="Arial" panose="020B0604020202020204" pitchFamily="34" charset="0"/>
              </a:rPr>
              <a:t> besser als bei den Laktatazidosen Typ A (</a:t>
            </a:r>
            <a:r>
              <a:rPr lang="de-DE" altLang="de-DE" dirty="0" err="1">
                <a:latin typeface="Arial" panose="020B0604020202020204" pitchFamily="34" charset="0"/>
              </a:rPr>
              <a:t>Mesenterialinfarkt</a:t>
            </a:r>
            <a:r>
              <a:rPr lang="de-DE" altLang="de-DE" dirty="0">
                <a:latin typeface="Arial" panose="020B0604020202020204" pitchFamily="34" charset="0"/>
              </a:rPr>
              <a:t>, septischer oder </a:t>
            </a:r>
            <a:r>
              <a:rPr lang="de-DE" altLang="de-DE" dirty="0" err="1">
                <a:latin typeface="Arial" panose="020B0604020202020204" pitchFamily="34" charset="0"/>
              </a:rPr>
              <a:t>kardiogener</a:t>
            </a:r>
            <a:r>
              <a:rPr lang="de-DE" altLang="de-DE" dirty="0">
                <a:latin typeface="Arial" panose="020B0604020202020204" pitchFamily="34" charset="0"/>
              </a:rPr>
              <a:t> Schock). </a:t>
            </a:r>
          </a:p>
          <a:p>
            <a:r>
              <a:rPr lang="de-DE" altLang="de-DE" dirty="0">
                <a:latin typeface="Arial" panose="020B0604020202020204" pitchFamily="34" charset="0"/>
              </a:rPr>
              <a:t>Therapeutisch sollte man eine Nierenersatztherapie (idealerweise eine Hämodialyse) durchführen, da damit nicht nur die metabolische Azidose ausgeglichen, sondern auch </a:t>
            </a:r>
            <a:r>
              <a:rPr lang="de-DE" altLang="de-DE" dirty="0" err="1">
                <a:latin typeface="Arial" panose="020B0604020202020204" pitchFamily="34" charset="0"/>
              </a:rPr>
              <a:t>Metformin</a:t>
            </a:r>
            <a:r>
              <a:rPr lang="de-DE" altLang="de-DE" dirty="0">
                <a:latin typeface="Arial" panose="020B0604020202020204" pitchFamily="34" charset="0"/>
              </a:rPr>
              <a:t> eliminiert werden kann</a:t>
            </a:r>
          </a:p>
          <a:p>
            <a:endParaRPr lang="de-DE" altLang="de-DE" dirty="0">
              <a:latin typeface="Arial" panose="020B0604020202020204" pitchFamily="34" charset="0"/>
            </a:endParaRPr>
          </a:p>
        </p:txBody>
      </p:sp>
      <p:sp>
        <p:nvSpPr>
          <p:cNvPr id="41988"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fld id="{ABC6B78D-5F25-4C93-83BD-4FEA1789DB8C}" type="slidenum">
              <a:rPr lang="de-DE" altLang="de-DE" sz="1200" smtClean="0"/>
              <a:pPr/>
              <a:t>78</a:t>
            </a:fld>
            <a:endParaRPr lang="de-DE" altLang="de-DE" sz="1200"/>
          </a:p>
        </p:txBody>
      </p:sp>
    </p:spTree>
    <p:extLst>
      <p:ext uri="{BB962C8B-B14F-4D97-AF65-F5344CB8AC3E}">
        <p14:creationId xmlns:p14="http://schemas.microsoft.com/office/powerpoint/2010/main" val="390492324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baseline="0" dirty="0" err="1">
                <a:solidFill>
                  <a:schemeClr val="tx1"/>
                </a:solidFill>
                <a:latin typeface="Arial" charset="0"/>
                <a:ea typeface="ＭＳ Ｐゴシック" pitchFamily="28" charset="-128"/>
                <a:cs typeface="+mn-cs"/>
              </a:rPr>
              <a:t>Doenyas</a:t>
            </a:r>
            <a:r>
              <a:rPr lang="de-DE" sz="1200" b="0" i="0" u="none" strike="noStrike" kern="1200" baseline="0" dirty="0">
                <a:solidFill>
                  <a:schemeClr val="tx1"/>
                </a:solidFill>
                <a:latin typeface="Arial" charset="0"/>
                <a:ea typeface="ＭＳ Ｐゴシック" pitchFamily="28" charset="-128"/>
                <a:cs typeface="+mn-cs"/>
              </a:rPr>
              <a:t>-Barak et al. et al: </a:t>
            </a:r>
            <a:r>
              <a:rPr lang="en-US" sz="1200" b="1" i="0" u="none" strike="noStrike" kern="1200" baseline="0" dirty="0">
                <a:solidFill>
                  <a:schemeClr val="tx1"/>
                </a:solidFill>
                <a:latin typeface="Arial" charset="0"/>
                <a:ea typeface="ＭＳ Ｐゴシック" pitchFamily="28" charset="-128"/>
                <a:cs typeface="+mn-cs"/>
              </a:rPr>
              <a:t>Lactic acidosis and severe septic shock in metformin users: a cohort study. </a:t>
            </a:r>
            <a:r>
              <a:rPr lang="de-DE" sz="1200" b="0" i="0" u="none" strike="noStrike" kern="1200" baseline="0" dirty="0">
                <a:solidFill>
                  <a:schemeClr val="tx1"/>
                </a:solidFill>
                <a:latin typeface="Arial" charset="0"/>
                <a:ea typeface="ＭＳ Ｐゴシック" pitchFamily="28" charset="-128"/>
                <a:cs typeface="+mn-cs"/>
              </a:rPr>
              <a:t>Critical Care (2016) 20:10 </a:t>
            </a:r>
            <a:endParaRPr lang="de-DE" b="1" dirty="0"/>
          </a:p>
        </p:txBody>
      </p:sp>
      <p:sp>
        <p:nvSpPr>
          <p:cNvPr id="4" name="Foliennummernplatzhalter 3"/>
          <p:cNvSpPr>
            <a:spLocks noGrp="1"/>
          </p:cNvSpPr>
          <p:nvPr>
            <p:ph type="sldNum" sz="quarter" idx="10"/>
          </p:nvPr>
        </p:nvSpPr>
        <p:spPr/>
        <p:txBody>
          <a:bodyPr/>
          <a:lstStyle/>
          <a:p>
            <a:pPr>
              <a:defRPr/>
            </a:pPr>
            <a:fld id="{497BCABE-C277-4822-8651-EF4068D14F68}" type="slidenum">
              <a:rPr lang="de-DE" altLang="de-DE" smtClean="0"/>
              <a:pPr>
                <a:defRPr/>
              </a:pPr>
              <a:t>79</a:t>
            </a:fld>
            <a:endParaRPr lang="de-DE" altLang="de-DE"/>
          </a:p>
        </p:txBody>
      </p:sp>
    </p:spTree>
    <p:extLst>
      <p:ext uri="{BB962C8B-B14F-4D97-AF65-F5344CB8AC3E}">
        <p14:creationId xmlns:p14="http://schemas.microsoft.com/office/powerpoint/2010/main" val="4153511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1" i="0" u="none" strike="noStrike" kern="1200" baseline="0" dirty="0">
                <a:solidFill>
                  <a:schemeClr val="tx1"/>
                </a:solidFill>
                <a:latin typeface="Times New Roman" panose="02020603050405020304" pitchFamily="18" charset="0"/>
                <a:ea typeface="+mn-ea"/>
                <a:cs typeface="+mn-cs"/>
              </a:rPr>
              <a:t>4.10 Transcellular Ion Shifts with Acute Acid Loading</a:t>
            </a:r>
          </a:p>
          <a:p>
            <a:r>
              <a:rPr lang="en-US" sz="1200" b="0" i="0" u="none" strike="noStrike" kern="1200" baseline="0" dirty="0">
                <a:solidFill>
                  <a:schemeClr val="tx1"/>
                </a:solidFill>
                <a:latin typeface="Times New Roman" panose="02020603050405020304" pitchFamily="18" charset="0"/>
                <a:ea typeface="+mn-ea"/>
                <a:cs typeface="+mn-cs"/>
              </a:rPr>
              <a:t>The maintenance of pH in the face of acid loading is on account of ion fluxes across the cell membrane. The coupled exchange of ions (H + for HCO 3 − and Na + for Cl − )</a:t>
            </a:r>
          </a:p>
          <a:p>
            <a:r>
              <a:rPr lang="en-US" sz="1200" b="0" i="0" u="none" strike="noStrike" kern="1200" baseline="0" dirty="0">
                <a:solidFill>
                  <a:schemeClr val="tx1"/>
                </a:solidFill>
                <a:latin typeface="Times New Roman" panose="02020603050405020304" pitchFamily="18" charset="0"/>
                <a:ea typeface="+mn-ea"/>
                <a:cs typeface="+mn-cs"/>
              </a:rPr>
              <a:t>is an electroneutral process; this means that the membrane potential remains </a:t>
            </a:r>
            <a:r>
              <a:rPr lang="de-DE" sz="1200" b="0" i="0" u="none" strike="noStrike" kern="1200" baseline="0" dirty="0" err="1">
                <a:solidFill>
                  <a:schemeClr val="tx1"/>
                </a:solidFill>
                <a:latin typeface="Times New Roman" panose="02020603050405020304" pitchFamily="18" charset="0"/>
                <a:ea typeface="+mn-ea"/>
                <a:cs typeface="+mn-cs"/>
              </a:rPr>
              <a:t>unaltered</a:t>
            </a:r>
            <a:r>
              <a:rPr lang="de-DE" sz="1200" b="0" i="0" u="none" strike="noStrike" kern="1200" baseline="0" dirty="0">
                <a:solidFill>
                  <a:schemeClr val="tx1"/>
                </a:solidFill>
                <a:latin typeface="Times New Roman" panose="02020603050405020304" pitchFamily="18" charset="0"/>
                <a:ea typeface="+mn-ea"/>
                <a:cs typeface="+mn-cs"/>
              </a:rPr>
              <a:t>.</a:t>
            </a:r>
            <a:endParaRPr lang="de-DE" dirty="0"/>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7</a:t>
            </a:fld>
            <a:endParaRPr lang="de-DE" altLang="de-DE"/>
          </a:p>
        </p:txBody>
      </p:sp>
    </p:spTree>
    <p:extLst>
      <p:ext uri="{BB962C8B-B14F-4D97-AF65-F5344CB8AC3E}">
        <p14:creationId xmlns:p14="http://schemas.microsoft.com/office/powerpoint/2010/main" val="240905588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olienbildplatzhalter 1"/>
          <p:cNvSpPr>
            <a:spLocks noGrp="1" noRot="1" noChangeAspect="1" noTextEdit="1"/>
          </p:cNvSpPr>
          <p:nvPr>
            <p:ph type="sldImg"/>
          </p:nvPr>
        </p:nvSpPr>
        <p:spPr>
          <a:ln/>
        </p:spPr>
      </p:sp>
      <p:sp>
        <p:nvSpPr>
          <p:cNvPr id="4505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de-DE" dirty="0">
                <a:latin typeface="Arial" panose="020B0604020202020204" pitchFamily="34" charset="0"/>
              </a:rPr>
              <a:t>Fig. 1 The distribution of peak </a:t>
            </a:r>
            <a:r>
              <a:rPr lang="de-DE" altLang="de-DE" dirty="0" err="1">
                <a:latin typeface="Arial" panose="020B0604020202020204" pitchFamily="34" charset="0"/>
              </a:rPr>
              <a:t>lactate</a:t>
            </a:r>
            <a:r>
              <a:rPr lang="de-DE" altLang="de-DE" dirty="0">
                <a:latin typeface="Arial" panose="020B0604020202020204" pitchFamily="34" charset="0"/>
              </a:rPr>
              <a:t> </a:t>
            </a:r>
            <a:r>
              <a:rPr lang="de-DE" altLang="de-DE" dirty="0" err="1">
                <a:latin typeface="Arial" panose="020B0604020202020204" pitchFamily="34" charset="0"/>
              </a:rPr>
              <a:t>concentrations</a:t>
            </a:r>
            <a:r>
              <a:rPr lang="de-DE" altLang="de-DE" dirty="0">
                <a:latin typeface="Arial" panose="020B0604020202020204" pitchFamily="34" charset="0"/>
              </a:rPr>
              <a:t> (mmol/L) </a:t>
            </a:r>
            <a:r>
              <a:rPr lang="de-DE" altLang="de-DE" dirty="0" err="1">
                <a:latin typeface="Arial" panose="020B0604020202020204" pitchFamily="34" charset="0"/>
              </a:rPr>
              <a:t>by</a:t>
            </a:r>
            <a:r>
              <a:rPr lang="de-DE" altLang="de-DE" dirty="0">
                <a:latin typeface="Arial" panose="020B0604020202020204" pitchFamily="34" charset="0"/>
              </a:rPr>
              <a:t> </a:t>
            </a:r>
            <a:r>
              <a:rPr lang="de-DE" altLang="de-DE" dirty="0" err="1">
                <a:latin typeface="Arial" panose="020B0604020202020204" pitchFamily="34" charset="0"/>
              </a:rPr>
              <a:t>subgroup</a:t>
            </a:r>
            <a:r>
              <a:rPr lang="de-DE" altLang="de-DE" dirty="0">
                <a:latin typeface="Arial" panose="020B0604020202020204" pitchFamily="34" charset="0"/>
              </a:rPr>
              <a:t>. The </a:t>
            </a:r>
            <a:r>
              <a:rPr lang="de-DE" altLang="de-DE" dirty="0" err="1">
                <a:latin typeface="Arial" panose="020B0604020202020204" pitchFamily="34" charset="0"/>
              </a:rPr>
              <a:t>percentage</a:t>
            </a:r>
            <a:r>
              <a:rPr lang="de-DE" altLang="de-DE" dirty="0">
                <a:latin typeface="Arial" panose="020B0604020202020204" pitchFamily="34" charset="0"/>
              </a:rPr>
              <a:t> </a:t>
            </a:r>
            <a:r>
              <a:rPr lang="de-DE" altLang="de-DE" dirty="0" err="1">
                <a:latin typeface="Arial" panose="020B0604020202020204" pitchFamily="34" charset="0"/>
              </a:rPr>
              <a:t>fractions</a:t>
            </a:r>
            <a:r>
              <a:rPr lang="de-DE" altLang="de-DE" dirty="0">
                <a:latin typeface="Arial" panose="020B0604020202020204" pitchFamily="34" charset="0"/>
              </a:rPr>
              <a:t> of all </a:t>
            </a:r>
            <a:r>
              <a:rPr lang="de-DE" altLang="de-DE" dirty="0" err="1">
                <a:latin typeface="Arial" panose="020B0604020202020204" pitchFamily="34" charset="0"/>
              </a:rPr>
              <a:t>subgroup</a:t>
            </a:r>
            <a:endParaRPr lang="de-DE" altLang="de-DE" dirty="0">
              <a:latin typeface="Arial" panose="020B0604020202020204" pitchFamily="34" charset="0"/>
            </a:endParaRPr>
          </a:p>
          <a:p>
            <a:r>
              <a:rPr lang="en-US" altLang="de-DE" dirty="0">
                <a:latin typeface="Arial" panose="020B0604020202020204" pitchFamily="34" charset="0"/>
              </a:rPr>
              <a:t>proportional to the entire study cohort are given in parentheses</a:t>
            </a:r>
          </a:p>
          <a:p>
            <a:endParaRPr lang="en-US" altLang="de-DE" dirty="0">
              <a:latin typeface="Arial" panose="020B0604020202020204" pitchFamily="34" charset="0"/>
            </a:endParaRPr>
          </a:p>
          <a:p>
            <a:r>
              <a:rPr lang="en-US" altLang="de-DE" dirty="0">
                <a:latin typeface="Arial" panose="020B0604020202020204" pitchFamily="34" charset="0"/>
              </a:rPr>
              <a:t>Haas SA et al: </a:t>
            </a:r>
            <a:r>
              <a:rPr lang="de-DE" altLang="de-DE" b="1" dirty="0" err="1">
                <a:latin typeface="Arial" panose="020B0604020202020204" pitchFamily="34" charset="0"/>
              </a:rPr>
              <a:t>Severe</a:t>
            </a:r>
            <a:r>
              <a:rPr lang="de-DE" altLang="de-DE" b="1" dirty="0">
                <a:latin typeface="Arial" panose="020B0604020202020204" pitchFamily="34" charset="0"/>
              </a:rPr>
              <a:t> </a:t>
            </a:r>
            <a:r>
              <a:rPr lang="de-DE" altLang="de-DE" b="1" dirty="0" err="1">
                <a:latin typeface="Arial" panose="020B0604020202020204" pitchFamily="34" charset="0"/>
              </a:rPr>
              <a:t>hyperlactatemia</a:t>
            </a:r>
            <a:r>
              <a:rPr lang="de-DE" altLang="de-DE" b="1" dirty="0">
                <a:latin typeface="Arial" panose="020B0604020202020204" pitchFamily="34" charset="0"/>
              </a:rPr>
              <a:t>, </a:t>
            </a:r>
            <a:r>
              <a:rPr lang="de-DE" altLang="de-DE" b="1" dirty="0" err="1">
                <a:latin typeface="Arial" panose="020B0604020202020204" pitchFamily="34" charset="0"/>
              </a:rPr>
              <a:t>lactate</a:t>
            </a:r>
            <a:r>
              <a:rPr lang="de-DE" altLang="de-DE" b="1" dirty="0">
                <a:latin typeface="Arial" panose="020B0604020202020204" pitchFamily="34" charset="0"/>
              </a:rPr>
              <a:t> </a:t>
            </a:r>
            <a:r>
              <a:rPr lang="de-DE" altLang="de-DE" b="1" dirty="0" err="1">
                <a:latin typeface="Arial" panose="020B0604020202020204" pitchFamily="34" charset="0"/>
              </a:rPr>
              <a:t>clearance</a:t>
            </a:r>
            <a:r>
              <a:rPr lang="de-DE" altLang="de-DE" b="1" dirty="0">
                <a:latin typeface="Arial" panose="020B0604020202020204" pitchFamily="34" charset="0"/>
              </a:rPr>
              <a:t> </a:t>
            </a:r>
            <a:r>
              <a:rPr lang="en-US" altLang="de-DE" b="1" dirty="0">
                <a:latin typeface="Arial" panose="020B0604020202020204" pitchFamily="34" charset="0"/>
              </a:rPr>
              <a:t>and mortality in unselected critically ill </a:t>
            </a:r>
            <a:r>
              <a:rPr lang="de-DE" altLang="de-DE" b="1" dirty="0" err="1">
                <a:latin typeface="Arial" panose="020B0604020202020204" pitchFamily="34" charset="0"/>
              </a:rPr>
              <a:t>patients</a:t>
            </a:r>
            <a:r>
              <a:rPr lang="de-DE" altLang="de-DE" b="1" dirty="0">
                <a:latin typeface="Arial" panose="020B0604020202020204" pitchFamily="34" charset="0"/>
              </a:rPr>
              <a:t>. </a:t>
            </a:r>
            <a:r>
              <a:rPr lang="de-DE" altLang="de-DE" dirty="0">
                <a:latin typeface="Arial" panose="020B0604020202020204" pitchFamily="34" charset="0"/>
              </a:rPr>
              <a:t>Intensive Care Med (2016) 42:202–210</a:t>
            </a:r>
          </a:p>
        </p:txBody>
      </p:sp>
      <p:sp>
        <p:nvSpPr>
          <p:cNvPr id="45060"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73D87507-F348-4DDB-9C92-E594E7EBA6E9}" type="slidenum">
              <a:rPr lang="de-DE" altLang="de-DE" sz="1200" smtClean="0"/>
              <a:pPr/>
              <a:t>80</a:t>
            </a:fld>
            <a:endParaRPr lang="de-DE" altLang="de-DE" sz="1200"/>
          </a:p>
        </p:txBody>
      </p:sp>
    </p:spTree>
    <p:extLst>
      <p:ext uri="{BB962C8B-B14F-4D97-AF65-F5344CB8AC3E}">
        <p14:creationId xmlns:p14="http://schemas.microsoft.com/office/powerpoint/2010/main" val="420512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Folienbildplatzhalter 1"/>
          <p:cNvSpPr>
            <a:spLocks noGrp="1" noRot="1" noChangeAspect="1" noTextEdit="1"/>
          </p:cNvSpPr>
          <p:nvPr>
            <p:ph type="sldImg"/>
          </p:nvPr>
        </p:nvSpPr>
        <p:spPr>
          <a:ln/>
        </p:spPr>
      </p:sp>
      <p:sp>
        <p:nvSpPr>
          <p:cNvPr id="4710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de-DE" dirty="0">
                <a:latin typeface="Arial" panose="020B0604020202020204" pitchFamily="34" charset="0"/>
              </a:rPr>
              <a:t>Fig. 2 The distribution of peak lactate concentrations (mmol/L) by subgroup. Again, the percentage fractions of all subgroup proportional to the entire study cohort are given in parentheses. The y-axis is truncated at lactate 30 mmol/L (//). Subgroups are </a:t>
            </a:r>
            <a:r>
              <a:rPr lang="en-US" altLang="de-DE" dirty="0" err="1">
                <a:latin typeface="Arial" panose="020B0604020202020204" pitchFamily="34" charset="0"/>
              </a:rPr>
              <a:t>organised</a:t>
            </a:r>
            <a:r>
              <a:rPr lang="en-US" altLang="de-DE" dirty="0">
                <a:latin typeface="Arial" panose="020B0604020202020204" pitchFamily="34" charset="0"/>
              </a:rPr>
              <a:t> by median lactate values (from higher to lower). In red, ICU mortality (righthand scale) is shown for each subgroup</a:t>
            </a:r>
          </a:p>
          <a:p>
            <a:endParaRPr lang="en-US" altLang="de-DE" dirty="0">
              <a:latin typeface="Arial" panose="020B0604020202020204" pitchFamily="34" charset="0"/>
            </a:endParaRPr>
          </a:p>
          <a:p>
            <a:r>
              <a:rPr lang="de-DE" altLang="de-DE" dirty="0">
                <a:latin typeface="Arial" panose="020B0604020202020204" pitchFamily="34" charset="0"/>
              </a:rPr>
              <a:t>Passagere Laktatazidosen im Rahmen einer außerordentlichen körperlichen Aktivität oder</a:t>
            </a:r>
          </a:p>
          <a:p>
            <a:r>
              <a:rPr lang="de-DE" altLang="de-DE" dirty="0">
                <a:latin typeface="Arial" panose="020B0604020202020204" pitchFamily="34" charset="0"/>
              </a:rPr>
              <a:t>nach einem zerebralen Krampfanfall bewirken nahezu keine Dysfunktion. Ähnliches gilt für Ketoazidosen, obgleich diese nicht selten mit einem pH-Wert von unter 6,9 einhergehen.</a:t>
            </a:r>
          </a:p>
          <a:p>
            <a:endParaRPr lang="de-DE" altLang="de-DE" dirty="0">
              <a:latin typeface="Arial" panose="020B0604020202020204" pitchFamily="34" charset="0"/>
            </a:endParaRPr>
          </a:p>
        </p:txBody>
      </p:sp>
      <p:sp>
        <p:nvSpPr>
          <p:cNvPr id="47108"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00BFAEF3-FAEF-412B-87BD-B3CDB4A581A1}" type="slidenum">
              <a:rPr lang="de-DE" altLang="de-DE" sz="1200" smtClean="0"/>
              <a:pPr/>
              <a:t>81</a:t>
            </a:fld>
            <a:endParaRPr lang="de-DE" altLang="de-DE" sz="1200"/>
          </a:p>
        </p:txBody>
      </p:sp>
    </p:spTree>
    <p:extLst>
      <p:ext uri="{BB962C8B-B14F-4D97-AF65-F5344CB8AC3E}">
        <p14:creationId xmlns:p14="http://schemas.microsoft.com/office/powerpoint/2010/main" val="338673830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DE" sz="1200" b="0" i="0" u="none" strike="noStrike" kern="1200" baseline="0" dirty="0">
                <a:solidFill>
                  <a:schemeClr val="tx1"/>
                </a:solidFill>
                <a:latin typeface="Arial" charset="0"/>
                <a:ea typeface="ＭＳ Ｐゴシック" pitchFamily="28" charset="-128"/>
                <a:cs typeface="+mn-cs"/>
              </a:rPr>
              <a:t>Sigrun Friesecke et al: </a:t>
            </a:r>
            <a:r>
              <a:rPr lang="en-US" sz="1200" b="1" i="0" u="none" strike="noStrike" kern="1200" baseline="0" dirty="0">
                <a:solidFill>
                  <a:schemeClr val="tx1"/>
                </a:solidFill>
                <a:latin typeface="Arial" charset="0"/>
                <a:ea typeface="ＭＳ Ｐゴシック" pitchFamily="28" charset="-128"/>
                <a:cs typeface="+mn-cs"/>
              </a:rPr>
              <a:t>Outcome of severe lactic acidosis associated with </a:t>
            </a:r>
            <a:r>
              <a:rPr lang="de-DE" sz="1200" b="1" i="0" u="none" strike="noStrike" kern="1200" baseline="0" dirty="0" err="1">
                <a:solidFill>
                  <a:schemeClr val="tx1"/>
                </a:solidFill>
                <a:latin typeface="Arial" charset="0"/>
                <a:ea typeface="ＭＳ Ｐゴシック" pitchFamily="28" charset="-128"/>
                <a:cs typeface="+mn-cs"/>
              </a:rPr>
              <a:t>metformin</a:t>
            </a:r>
            <a:r>
              <a:rPr lang="de-DE" sz="1200" b="1" i="0" u="none" strike="noStrike" kern="1200" baseline="0" dirty="0">
                <a:solidFill>
                  <a:schemeClr val="tx1"/>
                </a:solidFill>
                <a:latin typeface="Arial" charset="0"/>
                <a:ea typeface="ＭＳ Ｐゴシック" pitchFamily="28" charset="-128"/>
                <a:cs typeface="+mn-cs"/>
              </a:rPr>
              <a:t> </a:t>
            </a:r>
            <a:r>
              <a:rPr lang="de-DE" sz="1200" b="1" i="0" u="none" strike="noStrike" kern="1200" baseline="0" dirty="0" err="1">
                <a:solidFill>
                  <a:schemeClr val="tx1"/>
                </a:solidFill>
                <a:latin typeface="Arial" charset="0"/>
                <a:ea typeface="ＭＳ Ｐゴシック" pitchFamily="28" charset="-128"/>
                <a:cs typeface="+mn-cs"/>
              </a:rPr>
              <a:t>accumulation</a:t>
            </a:r>
            <a:r>
              <a:rPr lang="de-DE" sz="1200" b="1" i="0" u="none" strike="noStrike" kern="1200" baseline="0" dirty="0">
                <a:solidFill>
                  <a:schemeClr val="tx1"/>
                </a:solidFill>
                <a:latin typeface="Arial" charset="0"/>
                <a:ea typeface="ＭＳ Ｐゴシック" pitchFamily="28" charset="-128"/>
                <a:cs typeface="+mn-cs"/>
              </a:rPr>
              <a:t>. </a:t>
            </a:r>
            <a:r>
              <a:rPr lang="de-DE" sz="1200" b="0" i="0" u="none" strike="noStrike" kern="1200" baseline="0" dirty="0">
                <a:solidFill>
                  <a:schemeClr val="tx1"/>
                </a:solidFill>
                <a:latin typeface="Arial" charset="0"/>
                <a:ea typeface="ＭＳ Ｐゴシック" pitchFamily="28" charset="-128"/>
                <a:cs typeface="+mn-cs"/>
              </a:rPr>
              <a:t>Critical Care 2010, 14:R226</a:t>
            </a:r>
            <a:endParaRPr lang="de-DE" sz="1200" b="1" i="0" u="none" strike="noStrike" kern="1200" baseline="0" dirty="0">
              <a:solidFill>
                <a:schemeClr val="tx1"/>
              </a:solidFill>
              <a:latin typeface="Arial" charset="0"/>
              <a:ea typeface="ＭＳ Ｐゴシック" pitchFamily="28" charset="-128"/>
              <a:cs typeface="+mn-cs"/>
            </a:endParaRPr>
          </a:p>
        </p:txBody>
      </p:sp>
      <p:sp>
        <p:nvSpPr>
          <p:cNvPr id="4" name="Foliennummernplatzhalter 3"/>
          <p:cNvSpPr>
            <a:spLocks noGrp="1"/>
          </p:cNvSpPr>
          <p:nvPr>
            <p:ph type="sldNum" sz="quarter" idx="10"/>
          </p:nvPr>
        </p:nvSpPr>
        <p:spPr/>
        <p:txBody>
          <a:bodyPr/>
          <a:lstStyle/>
          <a:p>
            <a:pPr>
              <a:defRPr/>
            </a:pPr>
            <a:fld id="{497BCABE-C277-4822-8651-EF4068D14F68}" type="slidenum">
              <a:rPr lang="de-DE" altLang="de-DE" smtClean="0"/>
              <a:pPr>
                <a:defRPr/>
              </a:pPr>
              <a:t>82</a:t>
            </a:fld>
            <a:endParaRPr lang="de-DE" altLang="de-DE"/>
          </a:p>
        </p:txBody>
      </p:sp>
    </p:spTree>
    <p:extLst>
      <p:ext uri="{BB962C8B-B14F-4D97-AF65-F5344CB8AC3E}">
        <p14:creationId xmlns:p14="http://schemas.microsoft.com/office/powerpoint/2010/main" val="40410757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83</a:t>
            </a:fld>
            <a:endParaRPr lang="de-DE" altLang="de-DE"/>
          </a:p>
        </p:txBody>
      </p:sp>
    </p:spTree>
    <p:extLst>
      <p:ext uri="{BB962C8B-B14F-4D97-AF65-F5344CB8AC3E}">
        <p14:creationId xmlns:p14="http://schemas.microsoft.com/office/powerpoint/2010/main" val="8770383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4A9D22-83EF-4436-AF05-ABFB4F5E3837}" type="slidenum">
              <a:rPr lang="de-DE" altLang="de-DE"/>
              <a:pPr/>
              <a:t>84</a:t>
            </a:fld>
            <a:endParaRPr lang="de-DE" altLang="de-DE"/>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endParaRPr lang="de-DE" dirty="0"/>
          </a:p>
          <a:p>
            <a:endParaRPr lang="de-DE" dirty="0"/>
          </a:p>
          <a:p>
            <a:endParaRPr lang="de-DE" altLang="de-DE" dirty="0"/>
          </a:p>
        </p:txBody>
      </p:sp>
    </p:spTree>
    <p:extLst>
      <p:ext uri="{BB962C8B-B14F-4D97-AF65-F5344CB8AC3E}">
        <p14:creationId xmlns:p14="http://schemas.microsoft.com/office/powerpoint/2010/main" val="142616441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Diese Frau mit Typ-2-Diabetes mellitus, die mit </a:t>
            </a:r>
            <a:r>
              <a:rPr lang="de-DE" dirty="0" err="1"/>
              <a:t>Metformin</a:t>
            </a:r>
            <a:r>
              <a:rPr lang="de-DE" dirty="0"/>
              <a:t> behandelt wurde, leidet jetzt unter </a:t>
            </a:r>
            <a:r>
              <a:rPr lang="de-DE" dirty="0" err="1"/>
              <a:t>prerenaler</a:t>
            </a:r>
            <a:r>
              <a:rPr lang="de-DE" dirty="0"/>
              <a:t> Azotämie, Laktatazidose und Hypovolämie. Obwohl die Laktatazidose das Ergebnis einer verminderten Organperfusion sein könnte, könnte </a:t>
            </a:r>
            <a:r>
              <a:rPr lang="de-DE" dirty="0" err="1"/>
              <a:t>Metformin</a:t>
            </a:r>
            <a:r>
              <a:rPr lang="de-DE" dirty="0"/>
              <a:t> eine Rolle bei der Pathogenese der Azidose dieses Patienten spielen. Diese Frau ist aufmerksam und leidet unter einer milden Laktatazidose, die sich wahrscheinlich durch die Korrektur der Hypovolämie und der </a:t>
            </a:r>
            <a:r>
              <a:rPr lang="de-DE" dirty="0" err="1"/>
              <a:t>prerenalen</a:t>
            </a:r>
            <a:r>
              <a:rPr lang="de-DE" dirty="0"/>
              <a:t> Azotämie bessert. Daher ist die Volumenexpansion mit isotonischem Kristalloid unter Beobachtung ihres klinischen Zustands nach Korrektur der Hypovolämie die beste anfängliche Behandlungsstrategie. Daher ist Option D korrekt. </a:t>
            </a:r>
          </a:p>
          <a:p>
            <a:r>
              <a:rPr lang="de-DE" dirty="0"/>
              <a:t>Die klinischen Befunde, nicht die Serumspiegel, sollten die Behandlung der </a:t>
            </a:r>
            <a:r>
              <a:rPr lang="de-DE" dirty="0" err="1"/>
              <a:t>Metformin</a:t>
            </a:r>
            <a:r>
              <a:rPr lang="de-DE" dirty="0"/>
              <a:t>-Toxizität leiten, deren Ergebnisse in der Regel nicht sofort verfügbar sind. daher ist Option A falsch. Eine </a:t>
            </a:r>
            <a:r>
              <a:rPr lang="de-DE" dirty="0" err="1"/>
              <a:t>Bikarbonattherapie</a:t>
            </a:r>
            <a:r>
              <a:rPr lang="de-DE" dirty="0"/>
              <a:t> wird empfohlen, wenn der arterielle pH-Wert &lt;7,1 ist. Die Nierenersatztherapie ist in der Regel für Patienten mit schwerer Laktatazidose (arterielle Laktatwerte&gt; 20 mmol / l; arterieller pH-Wert ≤ 7,0) reserviert, insbesondere bei Bewusstseinsstörungen, Schock oder Versagen der üblichen unterstützenden Maßnahmen. Die Hämodialyse ist der kontinuierlichen Nierenersatztherapie ohne hämodynamischen Kompromiss vorzuziehen. Die Optionen B und C sind falsch, da diese Frau eine relativ milde Laktatazidose und eine </a:t>
            </a:r>
            <a:r>
              <a:rPr lang="de-DE" dirty="0" err="1"/>
              <a:t>prerenale</a:t>
            </a:r>
            <a:r>
              <a:rPr lang="de-DE" dirty="0"/>
              <a:t> Azotämie hat, die sich wahrscheinlich mit der Volumenexpansion verbessern wird.</a:t>
            </a:r>
            <a:endParaRPr lang="en-US" dirty="0"/>
          </a:p>
          <a:p>
            <a:endParaRPr lang="en-US" dirty="0"/>
          </a:p>
          <a:p>
            <a:r>
              <a:rPr lang="en-US" dirty="0"/>
              <a:t>This woman with type 2 diabetes mellitus managed with metformin now has prerenal azotemia, lactic acidosis, and hypovolemia. Although the lactic acidosis could be the result of decreased organ perfusion, metformin could be playing a role in the pathogenesis of this patient’s acidosis. This woman is alert and has mild lactic acidosis that likely will improve with correction of the hypovolemia and prerenal azotemia. Therefore, volume expansion with isotonic crystalloid with observation of her clinical status after correction of hypovolemia is the best initial management strategy; therefore, option D is correct. The clinical findings, not serum levels, should guide treatment of metformin toxicity], the results of which are usually not immediately available; hence, option A is incorrect. Bicarbonate therapy is recommended when the arterial pH is &lt;7.1. Renal replacement therapy is usually reserved for patients with severe lactic acidosis (arterial lactate levels &gt;20 mmol/L; arterial pH ≤7.0), particularly when there is impaired consciousness, shock, or failure of standard supportive measures. Hemodialysis is favored over continuous renal replacement therapy in the absence of hemodynamic compromise. Options B and C are incorrect because this woman has relatively mild lactic acidosis and prerenal azotemia that will likely improve with volume expansion. </a:t>
            </a:r>
          </a:p>
          <a:p>
            <a:r>
              <a:rPr lang="en-US" dirty="0"/>
              <a:t>• Kraut JA, </a:t>
            </a:r>
            <a:r>
              <a:rPr lang="en-US" dirty="0" err="1"/>
              <a:t>Madias</a:t>
            </a:r>
            <a:r>
              <a:rPr lang="en-US" dirty="0"/>
              <a:t> NE: Lactic acidosis. N </a:t>
            </a:r>
            <a:r>
              <a:rPr lang="en-US" dirty="0" err="1"/>
              <a:t>Engl</a:t>
            </a:r>
            <a:r>
              <a:rPr lang="en-US" dirty="0"/>
              <a:t> J Med 371:2309-19, 2014 </a:t>
            </a:r>
          </a:p>
          <a:p>
            <a:r>
              <a:rPr lang="en-US" dirty="0"/>
              <a:t>• </a:t>
            </a:r>
            <a:r>
              <a:rPr lang="en-US" dirty="0" err="1"/>
              <a:t>Inzucchi</a:t>
            </a:r>
            <a:r>
              <a:rPr lang="en-US" dirty="0"/>
              <a:t> SE, </a:t>
            </a:r>
            <a:r>
              <a:rPr lang="en-US" dirty="0" err="1"/>
              <a:t>Lipska</a:t>
            </a:r>
            <a:r>
              <a:rPr lang="en-US" dirty="0"/>
              <a:t> KJ, Mayo H, Bailey CJ, McGuire DK: Metformin in patients with type 2 diabetes and kidney disease: a systematic review. diabetes and kidney disease: a systematic review. JAMA 312(24):2668-2675, 2014</a:t>
            </a:r>
          </a:p>
          <a:p>
            <a:r>
              <a:rPr lang="en-US" dirty="0"/>
              <a:t>• http://www.fda.gov/Drugs/DrugSafety/ucm493244.htm </a:t>
            </a:r>
          </a:p>
          <a:p>
            <a:r>
              <a:rPr lang="en-US" dirty="0"/>
              <a:t>• </a:t>
            </a:r>
            <a:r>
              <a:rPr lang="en-US" dirty="0" err="1"/>
              <a:t>Calello</a:t>
            </a:r>
            <a:r>
              <a:rPr lang="en-US" dirty="0"/>
              <a:t> DP, Liu KD, Wiegand TJ, Roberts DM, Lavergne V, Gosselin S, Hoffman RS, Nolin TD, </a:t>
            </a:r>
            <a:r>
              <a:rPr lang="en-US" dirty="0" err="1"/>
              <a:t>Ghannoum</a:t>
            </a:r>
            <a:r>
              <a:rPr lang="en-US" dirty="0"/>
              <a:t> M, on behalf of the Extracorporeal Treatments in Poisoning Workgroup: Extracorporeal Treatment for Metformin Poisoning: Systematic Review and Recommendations From the Extracorporeal Treatments in Poisoning Workgroup. Critical Care Med 43: 1716-1730, 2015</a:t>
            </a:r>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85</a:t>
            </a:fld>
            <a:endParaRPr lang="de-DE" altLang="de-DE"/>
          </a:p>
        </p:txBody>
      </p:sp>
    </p:spTree>
    <p:extLst>
      <p:ext uri="{BB962C8B-B14F-4D97-AF65-F5344CB8AC3E}">
        <p14:creationId xmlns:p14="http://schemas.microsoft.com/office/powerpoint/2010/main" val="255736794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Folienbildplatzhalter 1"/>
          <p:cNvSpPr>
            <a:spLocks noGrp="1" noRot="1" noChangeAspect="1" noTextEdit="1"/>
          </p:cNvSpPr>
          <p:nvPr>
            <p:ph type="sldImg"/>
          </p:nvPr>
        </p:nvSpPr>
        <p:spPr>
          <a:ln/>
        </p:spPr>
      </p:sp>
      <p:sp>
        <p:nvSpPr>
          <p:cNvPr id="5017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dirty="0">
                <a:latin typeface="Arial" panose="020B0604020202020204" pitchFamily="34" charset="0"/>
              </a:rPr>
              <a:t>Bei einem Schock geben zentralvenöse Blutgasanalysen die Beeinträchtigung der Gewebeperfusion und den damit einhergehenden Stress der Endorgane gut wieder. Ein gesteigerter </a:t>
            </a:r>
            <a:r>
              <a:rPr lang="de-DE" altLang="de-DE" dirty="0" err="1">
                <a:latin typeface="Arial" panose="020B0604020202020204" pitchFamily="34" charset="0"/>
              </a:rPr>
              <a:t>arteriovenöser</a:t>
            </a:r>
            <a:r>
              <a:rPr lang="de-DE" altLang="de-DE" dirty="0">
                <a:latin typeface="Arial" panose="020B0604020202020204" pitchFamily="34" charset="0"/>
              </a:rPr>
              <a:t> Gradient zwischen pH-, </a:t>
            </a:r>
            <a:r>
              <a:rPr lang="de-DE" altLang="de-DE" dirty="0" err="1">
                <a:latin typeface="Arial" panose="020B0604020202020204" pitchFamily="34" charset="0"/>
              </a:rPr>
              <a:t>Bikarbonatkonzentration</a:t>
            </a:r>
            <a:r>
              <a:rPr lang="de-DE" altLang="de-DE" dirty="0">
                <a:latin typeface="Arial" panose="020B0604020202020204" pitchFamily="34" charset="0"/>
              </a:rPr>
              <a:t> und CO</a:t>
            </a:r>
            <a:r>
              <a:rPr lang="de-DE" altLang="de-DE" baseline="-25000" dirty="0">
                <a:latin typeface="Arial" panose="020B0604020202020204" pitchFamily="34" charset="0"/>
              </a:rPr>
              <a:t>2</a:t>
            </a:r>
            <a:r>
              <a:rPr lang="de-DE" altLang="de-DE" dirty="0">
                <a:latin typeface="Arial" panose="020B0604020202020204" pitchFamily="34" charset="0"/>
              </a:rPr>
              <a:t>-Wert lässt indirekt auf das Ausmaß der peripheren Minderperfusion schließen. Die zentralvenöse </a:t>
            </a:r>
            <a:r>
              <a:rPr lang="de-DE" altLang="de-DE" dirty="0" err="1">
                <a:latin typeface="Arial" panose="020B0604020202020204" pitchFamily="34" charset="0"/>
              </a:rPr>
              <a:t>Bikarbonatkonzentration</a:t>
            </a:r>
            <a:r>
              <a:rPr lang="de-DE" altLang="de-DE" dirty="0">
                <a:latin typeface="Arial" panose="020B0604020202020204" pitchFamily="34" charset="0"/>
              </a:rPr>
              <a:t> weist auf den Verbrauch an Bikarbonat zur Pufferung der Gewebeazidose hin und ist bei verminderter Gewebeperfusion erniedrigt. Entsprechend dem höheren Quotienten zwischen CO2 und Bikarbonat kommt es zu einem deutlichen Abfall des pH-Werts.</a:t>
            </a:r>
          </a:p>
          <a:p>
            <a:r>
              <a:rPr lang="de-DE" altLang="de-DE" dirty="0">
                <a:latin typeface="Arial" panose="020B0604020202020204" pitchFamily="34" charset="0"/>
              </a:rPr>
              <a:t>Passagere Laktatazidosen im Rahmen einer außerordentlichen körperlichen Aktivität oder</a:t>
            </a:r>
          </a:p>
          <a:p>
            <a:r>
              <a:rPr lang="de-DE" altLang="de-DE" dirty="0">
                <a:latin typeface="Arial" panose="020B0604020202020204" pitchFamily="34" charset="0"/>
              </a:rPr>
              <a:t>nach einem zerebralen Krampfanfall bewirken nahezu keine Dysfunktion. Ähnliches gilt für Ketoazidosen, obgleich diese nicht selten mit einem pH-Wert von unter 6,9 einhergehen.</a:t>
            </a:r>
          </a:p>
        </p:txBody>
      </p:sp>
      <p:sp>
        <p:nvSpPr>
          <p:cNvPr id="50180"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70B1CD6D-2BC9-40E3-8D78-DB3A87066E2B}" type="slidenum">
              <a:rPr lang="de-DE" altLang="de-DE" sz="1200" smtClean="0"/>
              <a:pPr/>
              <a:t>87</a:t>
            </a:fld>
            <a:endParaRPr lang="de-DE" altLang="de-DE" sz="1200"/>
          </a:p>
        </p:txBody>
      </p:sp>
    </p:spTree>
    <p:extLst>
      <p:ext uri="{BB962C8B-B14F-4D97-AF65-F5344CB8AC3E}">
        <p14:creationId xmlns:p14="http://schemas.microsoft.com/office/powerpoint/2010/main" val="271285959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Folienbildplatzhalter 1"/>
          <p:cNvSpPr>
            <a:spLocks noGrp="1" noRot="1" noChangeAspect="1" noTextEdit="1"/>
          </p:cNvSpPr>
          <p:nvPr>
            <p:ph type="sldImg"/>
          </p:nvPr>
        </p:nvSpPr>
        <p:spPr>
          <a:ln/>
        </p:spPr>
      </p:sp>
      <p:sp>
        <p:nvSpPr>
          <p:cNvPr id="5222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de-DE" dirty="0">
                <a:latin typeface="Arial" panose="020B0604020202020204" pitchFamily="34" charset="0"/>
              </a:rPr>
              <a:t>Fig. 5 Association between 12 h lactate clearance and mortality. Non-</a:t>
            </a:r>
            <a:r>
              <a:rPr lang="en-US" altLang="de-DE" dirty="0" err="1">
                <a:latin typeface="Arial" panose="020B0604020202020204" pitchFamily="34" charset="0"/>
              </a:rPr>
              <a:t>survivers</a:t>
            </a:r>
            <a:r>
              <a:rPr lang="en-US" altLang="de-DE" dirty="0">
                <a:latin typeface="Arial" panose="020B0604020202020204" pitchFamily="34" charset="0"/>
              </a:rPr>
              <a:t> are plotted by blue dots and </a:t>
            </a:r>
            <a:r>
              <a:rPr lang="en-US" altLang="de-DE" dirty="0" err="1">
                <a:latin typeface="Arial" panose="020B0604020202020204" pitchFamily="34" charset="0"/>
              </a:rPr>
              <a:t>survivers</a:t>
            </a:r>
            <a:r>
              <a:rPr lang="en-US" altLang="de-DE" dirty="0">
                <a:latin typeface="Arial" panose="020B0604020202020204" pitchFamily="34" charset="0"/>
              </a:rPr>
              <a:t> by green dots. The black lines show 12 h lactate clearance of 0 % and the cut off having highest ability to predict ICU mortality regarding sensitivity and </a:t>
            </a:r>
            <a:r>
              <a:rPr lang="en-US" altLang="de-DE" dirty="0" err="1">
                <a:latin typeface="Arial" panose="020B0604020202020204" pitchFamily="34" charset="0"/>
              </a:rPr>
              <a:t>specifity</a:t>
            </a:r>
            <a:r>
              <a:rPr lang="en-US" altLang="de-DE" dirty="0">
                <a:latin typeface="Arial" panose="020B0604020202020204" pitchFamily="34" charset="0"/>
              </a:rPr>
              <a:t> (12 h lactate clearance of 32.8 %)</a:t>
            </a:r>
            <a:endParaRPr lang="de-DE" altLang="de-DE" dirty="0">
              <a:latin typeface="Arial" panose="020B0604020202020204" pitchFamily="34" charset="0"/>
            </a:endParaRPr>
          </a:p>
        </p:txBody>
      </p:sp>
      <p:sp>
        <p:nvSpPr>
          <p:cNvPr id="52228"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F80C1EC3-107C-4957-93EB-E7EC1040B256}" type="slidenum">
              <a:rPr lang="de-DE" altLang="de-DE" sz="1200" smtClean="0"/>
              <a:pPr/>
              <a:t>88</a:t>
            </a:fld>
            <a:endParaRPr lang="de-DE" altLang="de-DE" sz="1200"/>
          </a:p>
        </p:txBody>
      </p:sp>
    </p:spTree>
    <p:extLst>
      <p:ext uri="{BB962C8B-B14F-4D97-AF65-F5344CB8AC3E}">
        <p14:creationId xmlns:p14="http://schemas.microsoft.com/office/powerpoint/2010/main" val="151772394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89</a:t>
            </a:fld>
            <a:endParaRPr lang="de-DE" altLang="de-DE"/>
          </a:p>
        </p:txBody>
      </p:sp>
    </p:spTree>
    <p:extLst>
      <p:ext uri="{BB962C8B-B14F-4D97-AF65-F5344CB8AC3E}">
        <p14:creationId xmlns:p14="http://schemas.microsoft.com/office/powerpoint/2010/main" val="419639835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a:solidFill>
                  <a:schemeClr val="tx1"/>
                </a:solidFill>
                <a:effectLst/>
                <a:latin typeface="Times New Roman" panose="02020603050405020304" pitchFamily="18" charset="0"/>
                <a:ea typeface="+mn-ea"/>
                <a:cs typeface="+mn-cs"/>
              </a:rPr>
              <a:t>Für die Resorption von Vitamin B</a:t>
            </a:r>
            <a:r>
              <a:rPr lang="de-DE" sz="1200" b="0" i="0" kern="1200" baseline="-25000" dirty="0">
                <a:solidFill>
                  <a:schemeClr val="tx1"/>
                </a:solidFill>
                <a:effectLst/>
                <a:latin typeface="Times New Roman" panose="02020603050405020304" pitchFamily="18" charset="0"/>
                <a:ea typeface="+mn-ea"/>
                <a:cs typeface="+mn-cs"/>
              </a:rPr>
              <a:t>12</a:t>
            </a:r>
            <a:r>
              <a:rPr lang="de-DE" sz="1200" b="0" i="0" kern="1200" dirty="0">
                <a:solidFill>
                  <a:schemeClr val="tx1"/>
                </a:solidFill>
                <a:effectLst/>
                <a:latin typeface="Times New Roman" panose="02020603050405020304" pitchFamily="18" charset="0"/>
                <a:ea typeface="+mn-ea"/>
                <a:cs typeface="+mn-cs"/>
              </a:rPr>
              <a:t> muss das Vitamin einen Komplex mit dem im Magen gebildeten </a:t>
            </a:r>
            <a:r>
              <a:rPr lang="de-DE" sz="1200" b="0" i="0" kern="1200" dirty="0" err="1">
                <a:solidFill>
                  <a:schemeClr val="tx1"/>
                </a:solidFill>
                <a:effectLst/>
                <a:latin typeface="Times New Roman" panose="02020603050405020304" pitchFamily="18" charset="0"/>
                <a:ea typeface="+mn-ea"/>
                <a:cs typeface="+mn-cs"/>
              </a:rPr>
              <a:t>Intrinsic</a:t>
            </a:r>
            <a:r>
              <a:rPr lang="de-DE" sz="1200" b="0" i="0" kern="1200" dirty="0">
                <a:solidFill>
                  <a:schemeClr val="tx1"/>
                </a:solidFill>
                <a:effectLst/>
                <a:latin typeface="Times New Roman" panose="02020603050405020304" pitchFamily="18" charset="0"/>
                <a:ea typeface="+mn-ea"/>
                <a:cs typeface="+mn-cs"/>
              </a:rPr>
              <a:t>-Faktor bilden. Der IF-B</a:t>
            </a:r>
            <a:r>
              <a:rPr lang="de-DE" sz="1200" b="0" i="0" kern="1200" baseline="-25000" dirty="0">
                <a:solidFill>
                  <a:schemeClr val="tx1"/>
                </a:solidFill>
                <a:effectLst/>
                <a:latin typeface="Times New Roman" panose="02020603050405020304" pitchFamily="18" charset="0"/>
                <a:ea typeface="+mn-ea"/>
                <a:cs typeface="+mn-cs"/>
              </a:rPr>
              <a:t>12</a:t>
            </a:r>
            <a:r>
              <a:rPr lang="de-DE" sz="1200" b="0" i="0" kern="1200" dirty="0">
                <a:solidFill>
                  <a:schemeClr val="tx1"/>
                </a:solidFill>
                <a:effectLst/>
                <a:latin typeface="Times New Roman" panose="02020603050405020304" pitchFamily="18" charset="0"/>
                <a:ea typeface="+mn-ea"/>
                <a:cs typeface="+mn-cs"/>
              </a:rPr>
              <a:t>-Komplex wird im terminalen Ileum bei An­wesenheit von Calciumionen resorbiert. </a:t>
            </a:r>
            <a:r>
              <a:rPr lang="de-DE" sz="1200" b="0" i="0" kern="1200" dirty="0" err="1">
                <a:solidFill>
                  <a:schemeClr val="tx1"/>
                </a:solidFill>
                <a:effectLst/>
                <a:latin typeface="Times New Roman" panose="02020603050405020304" pitchFamily="18" charset="0"/>
                <a:ea typeface="+mn-ea"/>
                <a:cs typeface="+mn-cs"/>
              </a:rPr>
              <a:t>Metformin</a:t>
            </a:r>
            <a:r>
              <a:rPr lang="de-DE" sz="1200" b="0" i="0" kern="1200" dirty="0">
                <a:solidFill>
                  <a:schemeClr val="tx1"/>
                </a:solidFill>
                <a:effectLst/>
                <a:latin typeface="Times New Roman" panose="02020603050405020304" pitchFamily="18" charset="0"/>
                <a:ea typeface="+mn-ea"/>
                <a:cs typeface="+mn-cs"/>
              </a:rPr>
              <a:t> verringert die Konzentration der Calciumionen und beeinträchtigt dadurch die Vitamin-B</a:t>
            </a:r>
            <a:r>
              <a:rPr lang="de-DE" sz="1200" b="0" i="0" kern="1200" baseline="-25000" dirty="0">
                <a:solidFill>
                  <a:schemeClr val="tx1"/>
                </a:solidFill>
                <a:effectLst/>
                <a:latin typeface="Times New Roman" panose="02020603050405020304" pitchFamily="18" charset="0"/>
                <a:ea typeface="+mn-ea"/>
                <a:cs typeface="+mn-cs"/>
              </a:rPr>
              <a:t>12</a:t>
            </a:r>
            <a:r>
              <a:rPr lang="de-DE" sz="1200" b="0" i="0" kern="1200" dirty="0">
                <a:solidFill>
                  <a:schemeClr val="tx1"/>
                </a:solidFill>
                <a:effectLst/>
                <a:latin typeface="Times New Roman" panose="02020603050405020304" pitchFamily="18" charset="0"/>
                <a:ea typeface="+mn-ea"/>
                <a:cs typeface="+mn-cs"/>
              </a:rPr>
              <a:t>-­Resorption [Quelle: nach Gröber U: Vitamin-B</a:t>
            </a:r>
            <a:r>
              <a:rPr lang="de-DE" sz="1200" b="0" i="0" kern="1200" baseline="-25000" dirty="0">
                <a:solidFill>
                  <a:schemeClr val="tx1"/>
                </a:solidFill>
                <a:effectLst/>
                <a:latin typeface="Times New Roman" panose="02020603050405020304" pitchFamily="18" charset="0"/>
                <a:ea typeface="+mn-ea"/>
                <a:cs typeface="+mn-cs"/>
              </a:rPr>
              <a:t>12</a:t>
            </a:r>
            <a:r>
              <a:rPr lang="de-DE" sz="1200" b="0" i="0" kern="1200" dirty="0">
                <a:solidFill>
                  <a:schemeClr val="tx1"/>
                </a:solidFill>
                <a:effectLst/>
                <a:latin typeface="Times New Roman" panose="02020603050405020304" pitchFamily="18" charset="0"/>
                <a:ea typeface="+mn-ea"/>
                <a:cs typeface="+mn-cs"/>
              </a:rPr>
              <a:t> -Mangel durch </a:t>
            </a:r>
            <a:r>
              <a:rPr lang="de-DE" sz="1200" b="0" i="0" kern="1200" dirty="0" err="1">
                <a:solidFill>
                  <a:schemeClr val="tx1"/>
                </a:solidFill>
                <a:effectLst/>
                <a:latin typeface="Times New Roman" panose="02020603050405020304" pitchFamily="18" charset="0"/>
                <a:ea typeface="+mn-ea"/>
                <a:cs typeface="+mn-cs"/>
              </a:rPr>
              <a:t>Metformin</a:t>
            </a:r>
            <a:r>
              <a:rPr lang="de-DE" sz="1200" b="0" i="0" kern="1200" dirty="0">
                <a:solidFill>
                  <a:schemeClr val="tx1"/>
                </a:solidFill>
                <a:effectLst/>
                <a:latin typeface="Times New Roman" panose="02020603050405020304" pitchFamily="18" charset="0"/>
                <a:ea typeface="+mn-ea"/>
                <a:cs typeface="+mn-cs"/>
              </a:rPr>
              <a:t>. </a:t>
            </a:r>
          </a:p>
          <a:p>
            <a:r>
              <a:rPr lang="de-DE" sz="1200" b="0" i="0" u="none" strike="noStrike" kern="1200" dirty="0">
                <a:solidFill>
                  <a:schemeClr val="tx1"/>
                </a:solidFill>
                <a:effectLst/>
                <a:latin typeface="Times New Roman" panose="02020603050405020304" pitchFamily="18" charset="0"/>
                <a:ea typeface="+mn-ea"/>
                <a:cs typeface="+mn-cs"/>
              </a:rPr>
              <a:t>DAZ 1/2009 S. 72 – 73</a:t>
            </a:r>
          </a:p>
          <a:p>
            <a:endParaRPr lang="de-DE" sz="1200" b="0" i="0" kern="1200" dirty="0">
              <a:solidFill>
                <a:schemeClr val="tx1"/>
              </a:solidFill>
              <a:effectLst/>
              <a:latin typeface="Times New Roman" panose="02020603050405020304" pitchFamily="18" charset="0"/>
              <a:ea typeface="+mn-ea"/>
              <a:cs typeface="+mn-cs"/>
            </a:endParaRPr>
          </a:p>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90</a:t>
            </a:fld>
            <a:endParaRPr lang="de-DE" altLang="de-DE"/>
          </a:p>
        </p:txBody>
      </p:sp>
    </p:spTree>
    <p:extLst>
      <p:ext uri="{BB962C8B-B14F-4D97-AF65-F5344CB8AC3E}">
        <p14:creationId xmlns:p14="http://schemas.microsoft.com/office/powerpoint/2010/main" val="3364262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pPr>
            <a:fld id="{5D38CA9D-D14A-4D0B-A822-DC66958E1C5B}" type="slidenum">
              <a:rPr lang="de-DE" altLang="de-DE"/>
              <a:pPr algn="r" eaLnBrk="1" hangingPunct="1">
                <a:spcBef>
                  <a:spcPct val="0"/>
                </a:spcBef>
              </a:pPr>
              <a:t>8</a:t>
            </a:fld>
            <a:endParaRPr lang="de-DE" altLang="de-DE"/>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241281827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A 55-year-old man with oxygen-requiring pulmonary sarcoidosis (complicated by pulmonary hypertension and right ventricular failure) and chronic obstructive pulmonary disease is seen for a 2-day history of progressive dyspnea. Furosemide was recently increased because of worsening edema and dyspnea on exertion. Medications are prednisone, fluticasone </a:t>
            </a:r>
            <a:r>
              <a:rPr lang="en-US" dirty="0" err="1"/>
              <a:t>proprionate</a:t>
            </a:r>
            <a:r>
              <a:rPr lang="en-US" dirty="0"/>
              <a:t>/salmeterol inhaler, and rescue albuterol inhaler.</a:t>
            </a:r>
            <a:endParaRPr lang="de-DE" dirty="0"/>
          </a:p>
          <a:p>
            <a:r>
              <a:rPr lang="en-US" dirty="0"/>
              <a:t>On physical examination, he is in moderate respiratory distress. His temperature is 37°C, pulse is 105 beats/min, respiratory rate is 24 breaths/min, and blood pressure is 106/80 mmHg. Oxygen saturation is 86% on 2 L/min nasal oxygen. The jugular venous pressure is 10 cm, and there is hepatojugular reflux and prominent V waves. Lungs show decreased breath sounds bilaterally with dullness to percussion at both lung bases. S2 is widely split with an accentuated P2 component, and a 2/6 substernal holosystolic murmur is present that augments with inspiration. The abdomen is distended with shifting dullness. There is 3+ pretibial edema bilaterally.</a:t>
            </a:r>
            <a:endParaRPr lang="de-DE" dirty="0"/>
          </a:p>
          <a:p>
            <a:endParaRPr lang="de-DE" dirty="0"/>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91</a:t>
            </a:fld>
            <a:endParaRPr lang="de-DE" altLang="de-DE"/>
          </a:p>
        </p:txBody>
      </p:sp>
    </p:spTree>
    <p:extLst>
      <p:ext uri="{BB962C8B-B14F-4D97-AF65-F5344CB8AC3E}">
        <p14:creationId xmlns:p14="http://schemas.microsoft.com/office/powerpoint/2010/main" val="256855095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92</a:t>
            </a:fld>
            <a:endParaRPr lang="de-DE" altLang="de-DE"/>
          </a:p>
        </p:txBody>
      </p:sp>
    </p:spTree>
    <p:extLst>
      <p:ext uri="{BB962C8B-B14F-4D97-AF65-F5344CB8AC3E}">
        <p14:creationId xmlns:p14="http://schemas.microsoft.com/office/powerpoint/2010/main" val="99616284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Arterial blood gas (on 2 L/min oxygen) shows a pH of 7.44, PO</a:t>
            </a:r>
            <a:r>
              <a:rPr lang="en-US" baseline="-25000" dirty="0"/>
              <a:t>2</a:t>
            </a:r>
            <a:r>
              <a:rPr lang="en-US" dirty="0"/>
              <a:t> of 55 mmHg, and PCO</a:t>
            </a:r>
            <a:r>
              <a:rPr lang="en-US" baseline="-25000" dirty="0"/>
              <a:t>2</a:t>
            </a:r>
            <a:r>
              <a:rPr lang="en-US" dirty="0"/>
              <a:t> of 60 mmHg. The serum sodium level is 146 </a:t>
            </a:r>
            <a:r>
              <a:rPr lang="en-US" dirty="0" err="1"/>
              <a:t>mEq</a:t>
            </a:r>
            <a:r>
              <a:rPr lang="en-US" dirty="0"/>
              <a:t>/L, potassium level is 3.3 </a:t>
            </a:r>
            <a:r>
              <a:rPr lang="en-US" dirty="0" err="1"/>
              <a:t>mEq</a:t>
            </a:r>
            <a:r>
              <a:rPr lang="en-US" dirty="0"/>
              <a:t>/L, chloride level is 100 </a:t>
            </a:r>
            <a:r>
              <a:rPr lang="en-US" dirty="0" err="1"/>
              <a:t>mEq</a:t>
            </a:r>
            <a:r>
              <a:rPr lang="en-US" dirty="0"/>
              <a:t>/L, total CO</a:t>
            </a:r>
            <a:r>
              <a:rPr lang="en-US" baseline="-25000" dirty="0"/>
              <a:t>2</a:t>
            </a:r>
            <a:r>
              <a:rPr lang="en-US" dirty="0"/>
              <a:t> is 39 </a:t>
            </a:r>
            <a:r>
              <a:rPr lang="en-US" dirty="0" err="1"/>
              <a:t>mEq</a:t>
            </a:r>
            <a:r>
              <a:rPr lang="en-US" dirty="0"/>
              <a:t>/L, BUN level is 35 mg/dl, creatinine level is 1.5 mg/dl, and albumin level is 4.2 g/dl.</a:t>
            </a:r>
            <a:endParaRPr lang="de-DE" dirty="0"/>
          </a:p>
          <a:p>
            <a:endParaRPr lang="de-DE" dirty="0"/>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93</a:t>
            </a:fld>
            <a:endParaRPr lang="de-DE" altLang="de-DE"/>
          </a:p>
        </p:txBody>
      </p:sp>
    </p:spTree>
    <p:extLst>
      <p:ext uri="{BB962C8B-B14F-4D97-AF65-F5344CB8AC3E}">
        <p14:creationId xmlns:p14="http://schemas.microsoft.com/office/powerpoint/2010/main" val="75882634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4A9D22-83EF-4436-AF05-ABFB4F5E3837}" type="slidenum">
              <a:rPr lang="de-DE" altLang="de-DE"/>
              <a:pPr/>
              <a:t>94</a:t>
            </a:fld>
            <a:endParaRPr lang="de-DE" altLang="de-DE"/>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r>
              <a:rPr lang="en-US" b="1" dirty="0"/>
              <a:t>Which of the following BEST describes this patient’s acid–base disorder?</a:t>
            </a:r>
            <a:endParaRPr lang="de-DE" dirty="0"/>
          </a:p>
          <a:p>
            <a:pPr lvl="0"/>
            <a:r>
              <a:rPr lang="en-US" dirty="0"/>
              <a:t>A Respiratory acidosis with expected metabolic compensation		11</a:t>
            </a:r>
            <a:endParaRPr lang="de-DE" dirty="0"/>
          </a:p>
          <a:p>
            <a:pPr lvl="0"/>
            <a:r>
              <a:rPr lang="en-US" dirty="0"/>
              <a:t>B Metabolic alkalosis with expected respiratory compensation		10</a:t>
            </a:r>
            <a:endParaRPr lang="de-DE" dirty="0"/>
          </a:p>
          <a:p>
            <a:pPr lvl="0"/>
            <a:r>
              <a:rPr lang="en-US" dirty="0"/>
              <a:t>C Metabolic alkalosis, metabolic acidosis, and respiratory acidosis		9	</a:t>
            </a:r>
            <a:endParaRPr lang="de-DE" dirty="0"/>
          </a:p>
          <a:p>
            <a:pPr lvl="0"/>
            <a:r>
              <a:rPr lang="en-US" dirty="0"/>
              <a:t>D Metabolic alkalosis and respiratory acidosis			66</a:t>
            </a:r>
            <a:endParaRPr lang="de-DE" dirty="0"/>
          </a:p>
          <a:p>
            <a:pPr lvl="0"/>
            <a:r>
              <a:rPr lang="en-US" dirty="0"/>
              <a:t>E Metabolic alkalosis and respiratory alkalosis			5</a:t>
            </a:r>
            <a:endParaRPr lang="de-DE" dirty="0"/>
          </a:p>
          <a:p>
            <a:r>
              <a:rPr lang="en-US" b="1" dirty="0"/>
              <a:t>Metabolic alkalosis and respiratory acidosis</a:t>
            </a:r>
            <a:endParaRPr lang="de-DE" dirty="0"/>
          </a:p>
          <a:p>
            <a:endParaRPr lang="de-DE" dirty="0"/>
          </a:p>
          <a:p>
            <a:endParaRPr lang="de-DE" dirty="0"/>
          </a:p>
          <a:p>
            <a:endParaRPr lang="de-DE" altLang="de-DE" dirty="0"/>
          </a:p>
        </p:txBody>
      </p:sp>
    </p:spTree>
    <p:extLst>
      <p:ext uri="{BB962C8B-B14F-4D97-AF65-F5344CB8AC3E}">
        <p14:creationId xmlns:p14="http://schemas.microsoft.com/office/powerpoint/2010/main" val="174175148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e-DE" dirty="0"/>
              <a:t>∆ </a:t>
            </a:r>
            <a:r>
              <a:rPr lang="de-DE" dirty="0">
                <a:sym typeface="Symbol" panose="05050102010706020507" pitchFamily="18" charset="2"/>
              </a:rPr>
              <a:t>   ≤ ≥ </a:t>
            </a:r>
            <a:endParaRPr lang="de-DE" dirty="0"/>
          </a:p>
          <a:p>
            <a:endParaRPr lang="de-DE" dirty="0"/>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95</a:t>
            </a:fld>
            <a:endParaRPr lang="de-DE" altLang="de-DE"/>
          </a:p>
        </p:txBody>
      </p:sp>
    </p:spTree>
    <p:extLst>
      <p:ext uri="{BB962C8B-B14F-4D97-AF65-F5344CB8AC3E}">
        <p14:creationId xmlns:p14="http://schemas.microsoft.com/office/powerpoint/2010/main" val="354246460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96</a:t>
            </a:fld>
            <a:endParaRPr lang="de-DE" altLang="de-DE"/>
          </a:p>
        </p:txBody>
      </p:sp>
    </p:spTree>
    <p:extLst>
      <p:ext uri="{BB962C8B-B14F-4D97-AF65-F5344CB8AC3E}">
        <p14:creationId xmlns:p14="http://schemas.microsoft.com/office/powerpoint/2010/main" val="139587491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Folienbildplatzhalter 1"/>
          <p:cNvSpPr>
            <a:spLocks noGrp="1" noRot="1" noChangeAspect="1" noTextEdit="1"/>
          </p:cNvSpPr>
          <p:nvPr>
            <p:ph type="sldImg"/>
          </p:nvPr>
        </p:nvSpPr>
        <p:spPr>
          <a:ln/>
        </p:spPr>
      </p:sp>
      <p:sp>
        <p:nvSpPr>
          <p:cNvPr id="6041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dirty="0">
              <a:latin typeface="Arial" panose="020B0604020202020204" pitchFamily="34" charset="0"/>
            </a:endParaRPr>
          </a:p>
        </p:txBody>
      </p:sp>
      <p:sp>
        <p:nvSpPr>
          <p:cNvPr id="60420"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A27B49EA-9233-4C77-8949-D931D2D95DDB}" type="slidenum">
              <a:rPr lang="de-DE" altLang="de-DE" sz="1200" smtClean="0">
                <a:cs typeface="Arial" panose="020B0604020202020204" pitchFamily="34" charset="0"/>
              </a:rPr>
              <a:pPr/>
              <a:t>98</a:t>
            </a:fld>
            <a:endParaRPr lang="de-DE" altLang="de-DE" sz="1200">
              <a:cs typeface="Arial" panose="020B0604020202020204" pitchFamily="34" charset="0"/>
            </a:endParaRPr>
          </a:p>
        </p:txBody>
      </p:sp>
    </p:spTree>
    <p:extLst>
      <p:ext uri="{BB962C8B-B14F-4D97-AF65-F5344CB8AC3E}">
        <p14:creationId xmlns:p14="http://schemas.microsoft.com/office/powerpoint/2010/main" val="44513237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a:extLst>
              <a:ext uri="{FF2B5EF4-FFF2-40B4-BE49-F238E27FC236}">
                <a16:creationId xmlns:a16="http://schemas.microsoft.com/office/drawing/2014/main" id="{FC4C5D7E-92FF-4E34-85B0-6DF88B9BFA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AA7C795-B6AD-43CF-AFCE-1498841CE0ED}" type="slidenum">
              <a:rPr lang="de-DE" altLang="de-DE" smtClean="0"/>
              <a:pPr>
                <a:spcBef>
                  <a:spcPct val="0"/>
                </a:spcBef>
              </a:pPr>
              <a:t>99</a:t>
            </a:fld>
            <a:endParaRPr lang="de-DE" altLang="de-DE"/>
          </a:p>
        </p:txBody>
      </p:sp>
      <p:sp>
        <p:nvSpPr>
          <p:cNvPr id="119811" name="Rectangle 2">
            <a:extLst>
              <a:ext uri="{FF2B5EF4-FFF2-40B4-BE49-F238E27FC236}">
                <a16:creationId xmlns:a16="http://schemas.microsoft.com/office/drawing/2014/main" id="{9D374D9D-C6D3-4F56-9E63-ED62150D7A16}"/>
              </a:ext>
            </a:extLst>
          </p:cNvPr>
          <p:cNvSpPr>
            <a:spLocks noGrp="1" noRot="1" noChangeAspect="1" noChangeArrowheads="1" noTextEdit="1"/>
          </p:cNvSpPr>
          <p:nvPr>
            <p:ph type="sldImg"/>
          </p:nvPr>
        </p:nvSpPr>
        <p:spPr>
          <a:ln/>
        </p:spPr>
      </p:sp>
      <p:sp>
        <p:nvSpPr>
          <p:cNvPr id="119812" name="Rectangle 3">
            <a:extLst>
              <a:ext uri="{FF2B5EF4-FFF2-40B4-BE49-F238E27FC236}">
                <a16:creationId xmlns:a16="http://schemas.microsoft.com/office/drawing/2014/main" id="{9DB3D792-CE7E-4DA6-9988-FBDC31B5A92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ndParaRPr>
          </a:p>
        </p:txBody>
      </p:sp>
    </p:spTree>
    <p:extLst>
      <p:ext uri="{BB962C8B-B14F-4D97-AF65-F5344CB8AC3E}">
        <p14:creationId xmlns:p14="http://schemas.microsoft.com/office/powerpoint/2010/main" val="141846634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a:extLst>
              <a:ext uri="{FF2B5EF4-FFF2-40B4-BE49-F238E27FC236}">
                <a16:creationId xmlns:a16="http://schemas.microsoft.com/office/drawing/2014/main" id="{3191733B-D891-42A3-B3D4-0B9C0084CC9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D09918A-91E3-4F5B-BACA-3B769B5C85DD}" type="slidenum">
              <a:rPr lang="de-DE" altLang="de-DE" smtClean="0"/>
              <a:pPr>
                <a:spcBef>
                  <a:spcPct val="0"/>
                </a:spcBef>
              </a:pPr>
              <a:t>100</a:t>
            </a:fld>
            <a:endParaRPr lang="de-DE" altLang="de-DE"/>
          </a:p>
        </p:txBody>
      </p:sp>
      <p:sp>
        <p:nvSpPr>
          <p:cNvPr id="121859" name="Rectangle 2">
            <a:extLst>
              <a:ext uri="{FF2B5EF4-FFF2-40B4-BE49-F238E27FC236}">
                <a16:creationId xmlns:a16="http://schemas.microsoft.com/office/drawing/2014/main" id="{D81E68D1-0B80-4260-90EE-52FFB77A1A75}"/>
              </a:ext>
            </a:extLst>
          </p:cNvPr>
          <p:cNvSpPr>
            <a:spLocks noGrp="1" noRot="1" noChangeAspect="1" noChangeArrowheads="1" noTextEdit="1"/>
          </p:cNvSpPr>
          <p:nvPr>
            <p:ph type="sldImg"/>
          </p:nvPr>
        </p:nvSpPr>
        <p:spPr>
          <a:ln/>
        </p:spPr>
      </p:sp>
      <p:sp>
        <p:nvSpPr>
          <p:cNvPr id="121860" name="Rectangle 3">
            <a:extLst>
              <a:ext uri="{FF2B5EF4-FFF2-40B4-BE49-F238E27FC236}">
                <a16:creationId xmlns:a16="http://schemas.microsoft.com/office/drawing/2014/main" id="{CF16A08D-01E3-4D62-BBA0-7E305C7FD9E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ndParaRPr>
          </a:p>
        </p:txBody>
      </p:sp>
    </p:spTree>
    <p:extLst>
      <p:ext uri="{BB962C8B-B14F-4D97-AF65-F5344CB8AC3E}">
        <p14:creationId xmlns:p14="http://schemas.microsoft.com/office/powerpoint/2010/main" val="153224189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u="none" strike="noStrike" kern="1200" baseline="0" dirty="0">
                <a:solidFill>
                  <a:schemeClr val="tx1"/>
                </a:solidFill>
                <a:latin typeface="Times New Roman" panose="02020603050405020304" pitchFamily="18" charset="0"/>
                <a:ea typeface="+mn-ea"/>
                <a:cs typeface="+mn-cs"/>
              </a:rPr>
              <a:t>Figure 2. Hospital Mortality With Increasing Partial Pressure of Carbon Dioxide in Patients With Hypercapnic Acidosis </a:t>
            </a:r>
            <a:r>
              <a:rPr lang="de-DE" sz="1200" b="0" i="0" u="none" strike="noStrike" kern="1200" baseline="0" dirty="0">
                <a:solidFill>
                  <a:schemeClr val="tx1"/>
                </a:solidFill>
                <a:latin typeface="Times New Roman" panose="02020603050405020304" pitchFamily="18" charset="0"/>
                <a:ea typeface="+mn-ea"/>
                <a:cs typeface="+mn-cs"/>
              </a:rPr>
              <a:t>and </a:t>
            </a:r>
            <a:r>
              <a:rPr lang="de-DE" sz="1200" b="0" i="0" u="none" strike="noStrike" kern="1200" baseline="0" dirty="0" err="1">
                <a:solidFill>
                  <a:schemeClr val="tx1"/>
                </a:solidFill>
                <a:latin typeface="Times New Roman" panose="02020603050405020304" pitchFamily="18" charset="0"/>
                <a:ea typeface="+mn-ea"/>
                <a:cs typeface="+mn-cs"/>
              </a:rPr>
              <a:t>Compensated</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err="1">
                <a:solidFill>
                  <a:schemeClr val="tx1"/>
                </a:solidFill>
                <a:latin typeface="Times New Roman" panose="02020603050405020304" pitchFamily="18" charset="0"/>
                <a:ea typeface="+mn-ea"/>
                <a:cs typeface="+mn-cs"/>
              </a:rPr>
              <a:t>Hypercapnia</a:t>
            </a:r>
            <a:endParaRPr lang="de-DE" sz="1200" b="0" i="0" u="none" strike="noStrike" kern="1200" baseline="0" dirty="0">
              <a:solidFill>
                <a:schemeClr val="tx1"/>
              </a:solidFill>
              <a:latin typeface="Times New Roman" panose="02020603050405020304" pitchFamily="18" charset="0"/>
              <a:ea typeface="+mn-ea"/>
              <a:cs typeface="+mn-cs"/>
            </a:endParaRPr>
          </a:p>
          <a:p>
            <a:endParaRPr lang="de-DE" sz="1200" b="0" i="0" u="none" strike="noStrike" kern="1200" baseline="0" dirty="0">
              <a:solidFill>
                <a:schemeClr val="tx1"/>
              </a:solidFill>
              <a:latin typeface="Times New Roman" panose="02020603050405020304" pitchFamily="18" charset="0"/>
              <a:ea typeface="+mn-ea"/>
              <a:cs typeface="+mn-cs"/>
            </a:endParaRPr>
          </a:p>
          <a:p>
            <a:r>
              <a:rPr lang="en-US" sz="1200" b="0" i="0" u="none" strike="noStrike" baseline="0" dirty="0">
                <a:latin typeface="Times New Roman" panose="02020603050405020304" pitchFamily="18" charset="0"/>
              </a:rPr>
              <a:t>In patients with ischemic stroke, acidosis is common and has been demonstrated to be associated with toxic calcium influx into the cell and programmed cell death'" and </a:t>
            </a:r>
            <a:r>
              <a:rPr lang="de-DE" sz="1200" b="0" i="0" u="none" strike="noStrike" baseline="0" dirty="0" err="1">
                <a:latin typeface="Times New Roman" panose="02020603050405020304" pitchFamily="18" charset="0"/>
              </a:rPr>
              <a:t>poorer</a:t>
            </a:r>
            <a:r>
              <a:rPr lang="de-DE" sz="1200" b="0" i="0" u="none" strike="noStrike" baseline="0" dirty="0">
                <a:latin typeface="Times New Roman" panose="02020603050405020304" pitchFamily="18" charset="0"/>
              </a:rPr>
              <a:t> </a:t>
            </a:r>
            <a:r>
              <a:rPr lang="de-DE" sz="1200" b="0" i="0" u="none" strike="noStrike" baseline="0" dirty="0" err="1">
                <a:latin typeface="Times New Roman" panose="02020603050405020304" pitchFamily="18" charset="0"/>
              </a:rPr>
              <a:t>outcomes</a:t>
            </a:r>
            <a:r>
              <a:rPr lang="de-DE" sz="1200" b="0" i="0" u="none" strike="noStrike" baseline="0" dirty="0">
                <a:latin typeface="Times New Roman" panose="02020603050405020304" pitchFamily="18" charset="0"/>
              </a:rPr>
              <a:t>. </a:t>
            </a:r>
          </a:p>
          <a:p>
            <a:endParaRPr lang="de-DE" sz="1200" b="0" i="0" u="none" strike="noStrike" baseline="0" dirty="0">
              <a:latin typeface="Times New Roman" panose="02020603050405020304" pitchFamily="18" charset="0"/>
            </a:endParaRPr>
          </a:p>
          <a:p>
            <a:r>
              <a:rPr lang="de-DE" sz="1200" b="0" i="0" u="none" strike="noStrike" baseline="0" dirty="0">
                <a:latin typeface="Times New Roman" panose="02020603050405020304" pitchFamily="18" charset="0"/>
              </a:rPr>
              <a:t>Editorial: </a:t>
            </a:r>
          </a:p>
          <a:p>
            <a:r>
              <a:rPr lang="en-US" sz="1200" b="0" i="0" u="none" strike="noStrike" baseline="0" dirty="0">
                <a:latin typeface="Times New Roman" panose="02020603050405020304" pitchFamily="18" charset="0"/>
              </a:rPr>
              <a:t>In patients with ischemic stroke, acidosis is </a:t>
            </a:r>
            <a:r>
              <a:rPr lang="en-US" sz="1200" b="0" i="0" u="none" strike="noStrike" baseline="0" dirty="0" err="1">
                <a:latin typeface="Times New Roman" panose="02020603050405020304" pitchFamily="18" charset="0"/>
              </a:rPr>
              <a:t>cornmon</a:t>
            </a:r>
            <a:r>
              <a:rPr lang="en-US" sz="1200" b="0" i="0" u="none" strike="noStrike" baseline="0" dirty="0">
                <a:latin typeface="Times New Roman" panose="02020603050405020304" pitchFamily="18" charset="0"/>
              </a:rPr>
              <a:t> and has been demonstrated to be associated with </a:t>
            </a:r>
            <a:r>
              <a:rPr lang="en-US" sz="1200" b="0" i="0" u="none" strike="noStrike" baseline="0" dirty="0" err="1">
                <a:latin typeface="Times New Roman" panose="02020603050405020304" pitchFamily="18" charset="0"/>
              </a:rPr>
              <a:t>toxie</a:t>
            </a:r>
            <a:r>
              <a:rPr lang="en-US" sz="1200" b="0" i="0" u="none" strike="noStrike" baseline="0" dirty="0">
                <a:latin typeface="Times New Roman" panose="02020603050405020304" pitchFamily="18" charset="0"/>
              </a:rPr>
              <a:t> calcium influx into the cell and programmed cell death'" and</a:t>
            </a:r>
          </a:p>
          <a:p>
            <a:r>
              <a:rPr lang="de-DE" sz="1200" b="0" i="0" u="none" strike="noStrike" baseline="0" dirty="0" err="1">
                <a:latin typeface="Times New Roman" panose="02020603050405020304" pitchFamily="18" charset="0"/>
              </a:rPr>
              <a:t>poorer</a:t>
            </a:r>
            <a:r>
              <a:rPr lang="de-DE" sz="1200" b="0" i="0" u="none" strike="noStrike" baseline="0" dirty="0">
                <a:latin typeface="Times New Roman" panose="02020603050405020304" pitchFamily="18" charset="0"/>
              </a:rPr>
              <a:t> </a:t>
            </a:r>
            <a:r>
              <a:rPr lang="de-DE" sz="1200" b="0" i="0" u="none" strike="noStrike" baseline="0" dirty="0" err="1">
                <a:latin typeface="Times New Roman" panose="02020603050405020304" pitchFamily="18" charset="0"/>
              </a:rPr>
              <a:t>outcornes.P</a:t>
            </a:r>
            <a:r>
              <a:rPr lang="de-DE" sz="1200" b="0" i="0" u="none" strike="noStrike" baseline="0" dirty="0">
                <a:latin typeface="Times New Roman" panose="02020603050405020304" pitchFamily="18" charset="0"/>
              </a:rPr>
              <a:t>'!"</a:t>
            </a:r>
            <a:endParaRPr lang="de-DE" dirty="0"/>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101</a:t>
            </a:fld>
            <a:endParaRPr lang="de-DE" altLang="de-DE"/>
          </a:p>
        </p:txBody>
      </p:sp>
    </p:spTree>
    <p:extLst>
      <p:ext uri="{BB962C8B-B14F-4D97-AF65-F5344CB8AC3E}">
        <p14:creationId xmlns:p14="http://schemas.microsoft.com/office/powerpoint/2010/main" val="42542496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Folienbildplatzhalter 1"/>
          <p:cNvSpPr>
            <a:spLocks noGrp="1" noRot="1" noChangeAspect="1" noTextEdit="1"/>
          </p:cNvSpPr>
          <p:nvPr>
            <p:ph type="sldImg"/>
          </p:nvPr>
        </p:nvSpPr>
        <p:spPr>
          <a:ln/>
        </p:spPr>
      </p:sp>
      <p:sp>
        <p:nvSpPr>
          <p:cNvPr id="3686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Arial" panose="020B0604020202020204" pitchFamily="34" charset="0"/>
            </a:endParaRPr>
          </a:p>
        </p:txBody>
      </p:sp>
      <p:sp>
        <p:nvSpPr>
          <p:cNvPr id="36868"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C76B9E2B-2AC6-4F79-926F-9C89922A07DA}" type="slidenum">
              <a:rPr lang="de-DE" altLang="de-DE" sz="1200" smtClean="0">
                <a:cs typeface="Arial" panose="020B0604020202020204" pitchFamily="34" charset="0"/>
              </a:rPr>
              <a:pPr/>
              <a:t>9</a:t>
            </a:fld>
            <a:endParaRPr lang="de-DE" altLang="de-DE" sz="1200">
              <a:cs typeface="Arial" panose="020B0604020202020204" pitchFamily="34" charset="0"/>
            </a:endParaRPr>
          </a:p>
        </p:txBody>
      </p:sp>
    </p:spTree>
    <p:extLst>
      <p:ext uri="{BB962C8B-B14F-4D97-AF65-F5344CB8AC3E}">
        <p14:creationId xmlns:p14="http://schemas.microsoft.com/office/powerpoint/2010/main" val="198483061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Folienbildplatzhalter 1">
            <a:extLst>
              <a:ext uri="{FF2B5EF4-FFF2-40B4-BE49-F238E27FC236}">
                <a16:creationId xmlns:a16="http://schemas.microsoft.com/office/drawing/2014/main" id="{DFAB5CBF-8243-4F28-8861-16FE99686392}"/>
              </a:ext>
            </a:extLst>
          </p:cNvPr>
          <p:cNvSpPr>
            <a:spLocks noGrp="1" noRot="1" noChangeAspect="1" noTextEdit="1"/>
          </p:cNvSpPr>
          <p:nvPr>
            <p:ph type="sldImg"/>
          </p:nvPr>
        </p:nvSpPr>
        <p:spPr>
          <a:ln/>
        </p:spPr>
      </p:sp>
      <p:sp>
        <p:nvSpPr>
          <p:cNvPr id="96259" name="Notizenplatzhalter 2">
            <a:extLst>
              <a:ext uri="{FF2B5EF4-FFF2-40B4-BE49-F238E27FC236}">
                <a16:creationId xmlns:a16="http://schemas.microsoft.com/office/drawing/2014/main" id="{E95FA6C6-EDA3-4FB4-A4F0-DF60D19136B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Arial" panose="020B0604020202020204" pitchFamily="34" charset="0"/>
            </a:endParaRPr>
          </a:p>
        </p:txBody>
      </p:sp>
      <p:sp>
        <p:nvSpPr>
          <p:cNvPr id="96260" name="Foliennummernplatzhalter 3">
            <a:extLst>
              <a:ext uri="{FF2B5EF4-FFF2-40B4-BE49-F238E27FC236}">
                <a16:creationId xmlns:a16="http://schemas.microsoft.com/office/drawing/2014/main" id="{2189ABDD-911F-4297-90A9-D53291134D5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E14682B-797C-423C-A36E-3126E112B642}" type="slidenum">
              <a:rPr lang="de-DE" altLang="de-DE" smtClean="0"/>
              <a:pPr/>
              <a:t>104</a:t>
            </a:fld>
            <a:endParaRPr lang="de-DE" altLang="de-DE"/>
          </a:p>
        </p:txBody>
      </p:sp>
    </p:spTree>
    <p:extLst>
      <p:ext uri="{BB962C8B-B14F-4D97-AF65-F5344CB8AC3E}">
        <p14:creationId xmlns:p14="http://schemas.microsoft.com/office/powerpoint/2010/main" val="336322360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1581EBA-1C96-4F36-8BCA-DF6F7DED1E12}" type="slidenum">
              <a:rPr lang="de-DE" altLang="de-DE" smtClean="0"/>
              <a:pPr>
                <a:spcBef>
                  <a:spcPct val="0"/>
                </a:spcBef>
              </a:pPr>
              <a:t>105</a:t>
            </a:fld>
            <a:endParaRPr lang="de-DE" altLang="de-DE"/>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dirty="0">
              <a:latin typeface="Arial" panose="020B0604020202020204" pitchFamily="34" charset="0"/>
            </a:endParaRPr>
          </a:p>
        </p:txBody>
      </p:sp>
    </p:spTree>
    <p:extLst>
      <p:ext uri="{BB962C8B-B14F-4D97-AF65-F5344CB8AC3E}">
        <p14:creationId xmlns:p14="http://schemas.microsoft.com/office/powerpoint/2010/main" val="388547448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Folienbildplatzhalter 1">
            <a:extLst>
              <a:ext uri="{FF2B5EF4-FFF2-40B4-BE49-F238E27FC236}">
                <a16:creationId xmlns:a16="http://schemas.microsoft.com/office/drawing/2014/main" id="{014E7EA6-CB11-4DDA-BF88-E8E09DA1A6B7}"/>
              </a:ext>
            </a:extLst>
          </p:cNvPr>
          <p:cNvSpPr>
            <a:spLocks noGrp="1" noRot="1" noChangeAspect="1" noTextEdit="1"/>
          </p:cNvSpPr>
          <p:nvPr>
            <p:ph type="sldImg"/>
          </p:nvPr>
        </p:nvSpPr>
        <p:spPr>
          <a:ln/>
        </p:spPr>
      </p:sp>
      <p:sp>
        <p:nvSpPr>
          <p:cNvPr id="100355" name="Notizenplatzhalter 2">
            <a:extLst>
              <a:ext uri="{FF2B5EF4-FFF2-40B4-BE49-F238E27FC236}">
                <a16:creationId xmlns:a16="http://schemas.microsoft.com/office/drawing/2014/main" id="{B8E5A8F8-68B9-48EC-9005-106838E6525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Arial" panose="020B0604020202020204" pitchFamily="34" charset="0"/>
            </a:endParaRPr>
          </a:p>
        </p:txBody>
      </p:sp>
      <p:sp>
        <p:nvSpPr>
          <p:cNvPr id="100356" name="Foliennummernplatzhalter 3">
            <a:extLst>
              <a:ext uri="{FF2B5EF4-FFF2-40B4-BE49-F238E27FC236}">
                <a16:creationId xmlns:a16="http://schemas.microsoft.com/office/drawing/2014/main" id="{0141171B-8C1C-4571-BA75-7DBA9352C2E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AC1A1E6-997B-49D7-9D60-92279C4B8ABD}" type="slidenum">
              <a:rPr lang="de-DE" altLang="de-DE" smtClean="0"/>
              <a:pPr/>
              <a:t>106</a:t>
            </a:fld>
            <a:endParaRPr lang="de-DE" altLang="de-DE"/>
          </a:p>
        </p:txBody>
      </p:sp>
    </p:spTree>
    <p:extLst>
      <p:ext uri="{BB962C8B-B14F-4D97-AF65-F5344CB8AC3E}">
        <p14:creationId xmlns:p14="http://schemas.microsoft.com/office/powerpoint/2010/main" val="313876551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108</a:t>
            </a:fld>
            <a:endParaRPr lang="de-DE" altLang="de-DE"/>
          </a:p>
        </p:txBody>
      </p:sp>
    </p:spTree>
    <p:extLst>
      <p:ext uri="{BB962C8B-B14F-4D97-AF65-F5344CB8AC3E}">
        <p14:creationId xmlns:p14="http://schemas.microsoft.com/office/powerpoint/2010/main" val="215218467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Folienbildplatzhalter 1">
            <a:extLst>
              <a:ext uri="{FF2B5EF4-FFF2-40B4-BE49-F238E27FC236}">
                <a16:creationId xmlns:a16="http://schemas.microsoft.com/office/drawing/2014/main" id="{4EA5329A-292A-490B-9B20-1E98633E3F23}"/>
              </a:ext>
            </a:extLst>
          </p:cNvPr>
          <p:cNvSpPr>
            <a:spLocks noGrp="1" noRot="1" noChangeAspect="1" noTextEdit="1"/>
          </p:cNvSpPr>
          <p:nvPr>
            <p:ph type="sldImg"/>
          </p:nvPr>
        </p:nvSpPr>
        <p:spPr>
          <a:ln/>
        </p:spPr>
      </p:sp>
      <p:sp>
        <p:nvSpPr>
          <p:cNvPr id="105475" name="Notizenplatzhalter 2">
            <a:extLst>
              <a:ext uri="{FF2B5EF4-FFF2-40B4-BE49-F238E27FC236}">
                <a16:creationId xmlns:a16="http://schemas.microsoft.com/office/drawing/2014/main" id="{508BB597-A75F-4C3F-8DCF-B3B3B2EDFFE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Arial" panose="020B0604020202020204" pitchFamily="34" charset="0"/>
            </a:endParaRPr>
          </a:p>
        </p:txBody>
      </p:sp>
      <p:sp>
        <p:nvSpPr>
          <p:cNvPr id="105476" name="Foliennummernplatzhalter 3">
            <a:extLst>
              <a:ext uri="{FF2B5EF4-FFF2-40B4-BE49-F238E27FC236}">
                <a16:creationId xmlns:a16="http://schemas.microsoft.com/office/drawing/2014/main" id="{5B6F529C-98D1-420F-9000-124AFB06795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941FE53-3558-4F98-99A3-60D455029F27}" type="slidenum">
              <a:rPr lang="de-DE" altLang="de-DE" smtClean="0"/>
              <a:pPr/>
              <a:t>111</a:t>
            </a:fld>
            <a:endParaRPr lang="de-DE" altLang="de-DE"/>
          </a:p>
        </p:txBody>
      </p:sp>
    </p:spTree>
    <p:extLst>
      <p:ext uri="{BB962C8B-B14F-4D97-AF65-F5344CB8AC3E}">
        <p14:creationId xmlns:p14="http://schemas.microsoft.com/office/powerpoint/2010/main" val="404566850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Folienbildplatzhalter 1">
            <a:extLst>
              <a:ext uri="{FF2B5EF4-FFF2-40B4-BE49-F238E27FC236}">
                <a16:creationId xmlns:a16="http://schemas.microsoft.com/office/drawing/2014/main" id="{595F3975-0192-4919-8A06-20ED6804FD2A}"/>
              </a:ext>
            </a:extLst>
          </p:cNvPr>
          <p:cNvSpPr>
            <a:spLocks noGrp="1" noRot="1" noChangeAspect="1" noTextEdit="1"/>
          </p:cNvSpPr>
          <p:nvPr>
            <p:ph type="sldImg"/>
          </p:nvPr>
        </p:nvSpPr>
        <p:spPr>
          <a:ln/>
        </p:spPr>
      </p:sp>
      <p:sp>
        <p:nvSpPr>
          <p:cNvPr id="107523" name="Notizenplatzhalter 2">
            <a:extLst>
              <a:ext uri="{FF2B5EF4-FFF2-40B4-BE49-F238E27FC236}">
                <a16:creationId xmlns:a16="http://schemas.microsoft.com/office/drawing/2014/main" id="{CD6813E2-02DD-463C-8FBD-19B762A034F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de-DE" b="1">
                <a:latin typeface="Arial" panose="020B0604020202020204" pitchFamily="34" charset="0"/>
              </a:rPr>
              <a:t>Figure 1. </a:t>
            </a:r>
            <a:r>
              <a:rPr lang="en-US" altLang="de-DE">
                <a:latin typeface="Arial" panose="020B0604020202020204" pitchFamily="34" charset="0"/>
              </a:rPr>
              <a:t>Time course of </a:t>
            </a:r>
            <a:r>
              <a:rPr lang="de-DE" altLang="de-DE">
                <a:latin typeface="Arial" panose="020B0604020202020204" pitchFamily="34" charset="0"/>
              </a:rPr>
              <a:t>changes in acid-base composition during the development of primary hypercapnia. An abrupt </a:t>
            </a:r>
            <a:r>
              <a:rPr lang="en-US" altLang="de-DE">
                <a:latin typeface="Arial" panose="020B0604020202020204" pitchFamily="34" charset="0"/>
              </a:rPr>
              <a:t>increase in PaCO2 from 40 to 80 mm Hg is shown, and the </a:t>
            </a:r>
            <a:r>
              <a:rPr lang="de-DE" altLang="de-DE">
                <a:latin typeface="Arial" panose="020B0604020202020204" pitchFamily="34" charset="0"/>
              </a:rPr>
              <a:t>high PaCO2 is unchanged thereafter. </a:t>
            </a:r>
          </a:p>
          <a:p>
            <a:r>
              <a:rPr lang="de-DE" altLang="de-DE">
                <a:latin typeface="Arial" panose="020B0604020202020204" pitchFamily="34" charset="0"/>
              </a:rPr>
              <a:t>Abbreviations: H,hydrogen ion; [HCO3], bicarbonate concentration.</a:t>
            </a:r>
          </a:p>
        </p:txBody>
      </p:sp>
      <p:sp>
        <p:nvSpPr>
          <p:cNvPr id="107524" name="Foliennummernplatzhalter 3">
            <a:extLst>
              <a:ext uri="{FF2B5EF4-FFF2-40B4-BE49-F238E27FC236}">
                <a16:creationId xmlns:a16="http://schemas.microsoft.com/office/drawing/2014/main" id="{687C2CAD-9C8C-4C65-8493-ED8F5DFB67C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BC5AC49-62B3-4071-A399-C9C92996ABA6}" type="slidenum">
              <a:rPr lang="de-DE" altLang="de-DE" smtClean="0"/>
              <a:pPr/>
              <a:t>112</a:t>
            </a:fld>
            <a:endParaRPr lang="de-DE" altLang="de-DE"/>
          </a:p>
        </p:txBody>
      </p:sp>
    </p:spTree>
    <p:extLst>
      <p:ext uri="{BB962C8B-B14F-4D97-AF65-F5344CB8AC3E}">
        <p14:creationId xmlns:p14="http://schemas.microsoft.com/office/powerpoint/2010/main" val="250323513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Folienbildplatzhalter 1">
            <a:extLst>
              <a:ext uri="{FF2B5EF4-FFF2-40B4-BE49-F238E27FC236}">
                <a16:creationId xmlns:a16="http://schemas.microsoft.com/office/drawing/2014/main" id="{A2BE3332-D922-46E4-9C9B-B7FEC737FDB3}"/>
              </a:ext>
            </a:extLst>
          </p:cNvPr>
          <p:cNvSpPr>
            <a:spLocks noGrp="1" noRot="1" noChangeAspect="1" noTextEdit="1"/>
          </p:cNvSpPr>
          <p:nvPr>
            <p:ph type="sldImg"/>
          </p:nvPr>
        </p:nvSpPr>
        <p:spPr>
          <a:ln/>
        </p:spPr>
      </p:sp>
      <p:sp>
        <p:nvSpPr>
          <p:cNvPr id="109571" name="Notizenplatzhalter 2">
            <a:extLst>
              <a:ext uri="{FF2B5EF4-FFF2-40B4-BE49-F238E27FC236}">
                <a16:creationId xmlns:a16="http://schemas.microsoft.com/office/drawing/2014/main" id="{D362FF06-1732-4256-AFB8-E15C0A938EB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de-DE">
                <a:latin typeface="Arial" panose="020B0604020202020204" pitchFamily="34" charset="0"/>
              </a:rPr>
              <a:t>These acid-base data show the presence of substantial worsening of carbon dioxide retention, indicating that acute respiratory acidosis now is superimposed on chronic respiratory acidosis. </a:t>
            </a:r>
          </a:p>
          <a:p>
            <a:r>
              <a:rPr lang="en-US" altLang="de-DE">
                <a:latin typeface="Arial" panose="020B0604020202020204" pitchFamily="34" charset="0"/>
              </a:rPr>
              <a:t>Although venous blood PCO2 is approximately 5 mm Hg higher than that of arterial</a:t>
            </a:r>
          </a:p>
          <a:p>
            <a:r>
              <a:rPr lang="en-US" altLang="de-DE">
                <a:latin typeface="Arial" panose="020B0604020202020204" pitchFamily="34" charset="0"/>
              </a:rPr>
              <a:t>blood, its measurement is acceptable and less traumatic than arterial bloods ampling</a:t>
            </a:r>
            <a:endParaRPr lang="de-DE" altLang="de-DE">
              <a:latin typeface="Arial" panose="020B0604020202020204" pitchFamily="34" charset="0"/>
            </a:endParaRPr>
          </a:p>
          <a:p>
            <a:endParaRPr lang="de-DE" altLang="de-DE">
              <a:latin typeface="Arial" panose="020B0604020202020204" pitchFamily="34" charset="0"/>
            </a:endParaRPr>
          </a:p>
        </p:txBody>
      </p:sp>
      <p:sp>
        <p:nvSpPr>
          <p:cNvPr id="109572" name="Foliennummernplatzhalter 3">
            <a:extLst>
              <a:ext uri="{FF2B5EF4-FFF2-40B4-BE49-F238E27FC236}">
                <a16:creationId xmlns:a16="http://schemas.microsoft.com/office/drawing/2014/main" id="{1124DEC5-7943-4267-B63D-0D67811E76A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A085676-35E9-4B5D-9CDB-AB456E7EEB46}" type="slidenum">
              <a:rPr lang="de-DE" altLang="de-DE" smtClean="0"/>
              <a:pPr/>
              <a:t>113</a:t>
            </a:fld>
            <a:endParaRPr lang="de-DE" altLang="de-DE"/>
          </a:p>
        </p:txBody>
      </p:sp>
    </p:spTree>
    <p:extLst>
      <p:ext uri="{BB962C8B-B14F-4D97-AF65-F5344CB8AC3E}">
        <p14:creationId xmlns:p14="http://schemas.microsoft.com/office/powerpoint/2010/main" val="282409060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Folienbildplatzhalter 1">
            <a:extLst>
              <a:ext uri="{FF2B5EF4-FFF2-40B4-BE49-F238E27FC236}">
                <a16:creationId xmlns:a16="http://schemas.microsoft.com/office/drawing/2014/main" id="{BD302E43-B102-4A8F-A9DE-02D6B7F162E4}"/>
              </a:ext>
            </a:extLst>
          </p:cNvPr>
          <p:cNvSpPr>
            <a:spLocks noGrp="1" noRot="1" noChangeAspect="1" noTextEdit="1"/>
          </p:cNvSpPr>
          <p:nvPr>
            <p:ph type="sldImg"/>
          </p:nvPr>
        </p:nvSpPr>
        <p:spPr>
          <a:ln/>
        </p:spPr>
      </p:sp>
      <p:sp>
        <p:nvSpPr>
          <p:cNvPr id="113667" name="Notizenplatzhalter 2">
            <a:extLst>
              <a:ext uri="{FF2B5EF4-FFF2-40B4-BE49-F238E27FC236}">
                <a16:creationId xmlns:a16="http://schemas.microsoft.com/office/drawing/2014/main" id="{E6BDA2BB-8512-49B6-BB9F-67D182D8F0B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de-DE">
                <a:latin typeface="Arial" panose="020B0604020202020204" pitchFamily="34" charset="0"/>
              </a:rPr>
              <a:t>It should be noted (see Fig 2) that in patients with PCO2 80 mm Hg and blood pH 7.10 receiving ventilator support, administration of sodium bicarbonate potentially is beneficial (values in our patient are in the range described).</a:t>
            </a:r>
          </a:p>
          <a:p>
            <a:r>
              <a:rPr lang="en-US" altLang="de-DE">
                <a:latin typeface="Arial" panose="020B0604020202020204" pitchFamily="34" charset="0"/>
              </a:rPr>
              <a:t>However, initiation of standard mechanical ventilation may result in a major decrease in PCO2 and increase in pH, and repeating blood gas analyses after intubation and mechanical ventilation may be adequate (Table 1, third set of acid-base data). </a:t>
            </a:r>
          </a:p>
          <a:p>
            <a:r>
              <a:rPr lang="en-US" altLang="de-DE">
                <a:latin typeface="Arial" panose="020B0604020202020204" pitchFamily="34" charset="0"/>
              </a:rPr>
              <a:t>The third set of blood gas analyses (arterial) showed alkalemia (pH 7.61) and hypocapnia (PaCO2, 35 mm Hg). The large increase in blood pH observed may lead to cardiac arrhythmias and increased neuromuscular excitability.</a:t>
            </a:r>
          </a:p>
          <a:p>
            <a:r>
              <a:rPr lang="en-US" altLang="de-DE">
                <a:latin typeface="Arial" panose="020B0604020202020204" pitchFamily="34" charset="0"/>
              </a:rPr>
              <a:t>This suggests that the bicarbonate could </a:t>
            </a:r>
            <a:r>
              <a:rPr lang="de-DE" altLang="de-DE">
                <a:latin typeface="Arial" panose="020B0604020202020204" pitchFamily="34" charset="0"/>
              </a:rPr>
              <a:t>have been avoided.</a:t>
            </a:r>
          </a:p>
          <a:p>
            <a:endParaRPr lang="de-DE" altLang="de-DE">
              <a:latin typeface="Arial" panose="020B0604020202020204" pitchFamily="34" charset="0"/>
            </a:endParaRPr>
          </a:p>
          <a:p>
            <a:r>
              <a:rPr lang="en-US" altLang="de-DE">
                <a:latin typeface="Arial" panose="020B0604020202020204" pitchFamily="34" charset="0"/>
              </a:rPr>
              <a:t>presence of a component of metabolic acidosis is the primary indication for alkali therapy in patients with respiratory acidosis. Administration of sodium bicarbonate to patients with simple respiratory acidosis not only is of questionable effectiveness, but also involves considerable </a:t>
            </a:r>
            <a:r>
              <a:rPr lang="de-DE" altLang="de-DE">
                <a:latin typeface="Arial" panose="020B0604020202020204" pitchFamily="34" charset="0"/>
              </a:rPr>
              <a:t>risk.</a:t>
            </a:r>
          </a:p>
          <a:p>
            <a:endParaRPr lang="de-DE" altLang="de-DE">
              <a:latin typeface="Arial" panose="020B0604020202020204" pitchFamily="34" charset="0"/>
            </a:endParaRPr>
          </a:p>
        </p:txBody>
      </p:sp>
      <p:sp>
        <p:nvSpPr>
          <p:cNvPr id="113668" name="Foliennummernplatzhalter 3">
            <a:extLst>
              <a:ext uri="{FF2B5EF4-FFF2-40B4-BE49-F238E27FC236}">
                <a16:creationId xmlns:a16="http://schemas.microsoft.com/office/drawing/2014/main" id="{77E7CDC9-7992-4168-881B-1F074A21C01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02615F8-5AA5-4046-9F24-0C66F7F347B9}" type="slidenum">
              <a:rPr lang="de-DE" altLang="de-DE" smtClean="0"/>
              <a:pPr/>
              <a:t>116</a:t>
            </a:fld>
            <a:endParaRPr lang="de-DE" altLang="de-DE"/>
          </a:p>
        </p:txBody>
      </p:sp>
    </p:spTree>
    <p:extLst>
      <p:ext uri="{BB962C8B-B14F-4D97-AF65-F5344CB8AC3E}">
        <p14:creationId xmlns:p14="http://schemas.microsoft.com/office/powerpoint/2010/main" val="138922828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Folienbildplatzhalter 1">
            <a:extLst>
              <a:ext uri="{FF2B5EF4-FFF2-40B4-BE49-F238E27FC236}">
                <a16:creationId xmlns:a16="http://schemas.microsoft.com/office/drawing/2014/main" id="{850ED262-C3AF-410E-BB3D-E2053EB0FB92}"/>
              </a:ext>
            </a:extLst>
          </p:cNvPr>
          <p:cNvSpPr>
            <a:spLocks noGrp="1" noRot="1" noChangeAspect="1" noTextEdit="1"/>
          </p:cNvSpPr>
          <p:nvPr>
            <p:ph type="sldImg"/>
          </p:nvPr>
        </p:nvSpPr>
        <p:spPr>
          <a:ln/>
        </p:spPr>
      </p:sp>
      <p:sp>
        <p:nvSpPr>
          <p:cNvPr id="117763" name="Notizenplatzhalter 2">
            <a:extLst>
              <a:ext uri="{FF2B5EF4-FFF2-40B4-BE49-F238E27FC236}">
                <a16:creationId xmlns:a16="http://schemas.microsoft.com/office/drawing/2014/main" id="{0E2A0958-BFED-400C-BF7A-29B0730F144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de-DE">
                <a:latin typeface="Arial" panose="020B0604020202020204" pitchFamily="34" charset="0"/>
              </a:rPr>
              <a:t>The presence of a component of metabolic acidosis is the primary indication for alkali therapy in patients with respiratory acidosis. Administration of sodium bicarbonate to patients with simple respiratory acidosis not only is of questionable effectiveness, but also involves considerable </a:t>
            </a:r>
            <a:r>
              <a:rPr lang="de-DE" altLang="de-DE">
                <a:latin typeface="Arial" panose="020B0604020202020204" pitchFamily="34" charset="0"/>
              </a:rPr>
              <a:t>risk.</a:t>
            </a:r>
          </a:p>
        </p:txBody>
      </p:sp>
      <p:sp>
        <p:nvSpPr>
          <p:cNvPr id="117764" name="Foliennummernplatzhalter 3">
            <a:extLst>
              <a:ext uri="{FF2B5EF4-FFF2-40B4-BE49-F238E27FC236}">
                <a16:creationId xmlns:a16="http://schemas.microsoft.com/office/drawing/2014/main" id="{23AFCD41-EB6F-4CC0-AA45-517B1A4F50B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DBCA837-8CEE-42C1-BE62-963E60747101}" type="slidenum">
              <a:rPr lang="de-DE" altLang="de-DE" smtClean="0"/>
              <a:pPr/>
              <a:t>117</a:t>
            </a:fld>
            <a:endParaRPr lang="de-DE" altLang="de-DE"/>
          </a:p>
        </p:txBody>
      </p:sp>
    </p:spTree>
    <p:extLst>
      <p:ext uri="{BB962C8B-B14F-4D97-AF65-F5344CB8AC3E}">
        <p14:creationId xmlns:p14="http://schemas.microsoft.com/office/powerpoint/2010/main" val="49776269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Folienbildplatzhalter 1">
            <a:extLst>
              <a:ext uri="{FF2B5EF4-FFF2-40B4-BE49-F238E27FC236}">
                <a16:creationId xmlns:a16="http://schemas.microsoft.com/office/drawing/2014/main" id="{CF628494-4DCB-4682-A9A9-CEC0BEC619A3}"/>
              </a:ext>
            </a:extLst>
          </p:cNvPr>
          <p:cNvSpPr>
            <a:spLocks noGrp="1" noRot="1" noChangeAspect="1" noTextEdit="1"/>
          </p:cNvSpPr>
          <p:nvPr>
            <p:ph type="sldImg"/>
          </p:nvPr>
        </p:nvSpPr>
        <p:spPr>
          <a:ln/>
        </p:spPr>
      </p:sp>
      <p:sp>
        <p:nvSpPr>
          <p:cNvPr id="86019" name="Notizenplatzhalter 2">
            <a:extLst>
              <a:ext uri="{FF2B5EF4-FFF2-40B4-BE49-F238E27FC236}">
                <a16:creationId xmlns:a16="http://schemas.microsoft.com/office/drawing/2014/main" id="{2897B34E-E4BB-41E9-B486-539201656F3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Arial" panose="020B0604020202020204" pitchFamily="34" charset="0"/>
            </a:endParaRPr>
          </a:p>
        </p:txBody>
      </p:sp>
      <p:sp>
        <p:nvSpPr>
          <p:cNvPr id="86020" name="Foliennummernplatzhalter 3">
            <a:extLst>
              <a:ext uri="{FF2B5EF4-FFF2-40B4-BE49-F238E27FC236}">
                <a16:creationId xmlns:a16="http://schemas.microsoft.com/office/drawing/2014/main" id="{9499B396-5DD5-4D42-9A8C-C70C2DF96EE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91274C0-C584-474E-8C00-319DD8A762D1}" type="slidenum">
              <a:rPr lang="de-DE" altLang="de-DE" smtClean="0"/>
              <a:pPr/>
              <a:t>129</a:t>
            </a:fld>
            <a:endParaRPr lang="de-DE" altLang="de-DE"/>
          </a:p>
        </p:txBody>
      </p:sp>
    </p:spTree>
    <p:extLst>
      <p:ext uri="{BB962C8B-B14F-4D97-AF65-F5344CB8AC3E}">
        <p14:creationId xmlns:p14="http://schemas.microsoft.com/office/powerpoint/2010/main" val="28412967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763200" y="2286000"/>
            <a:ext cx="6476400" cy="1144800"/>
          </a:xfrm>
        </p:spPr>
        <p:txBody>
          <a:bodyPr/>
          <a:lstStyle>
            <a:lvl1pPr algn="l">
              <a:defRPr sz="3000" b="1"/>
            </a:lvl1pPr>
          </a:lstStyle>
          <a:p>
            <a:r>
              <a:rPr lang="de-DE"/>
              <a:t>Titelmasterformat durch Klicken bearbeiten</a:t>
            </a:r>
            <a:endParaRPr lang="de-DE" dirty="0"/>
          </a:p>
        </p:txBody>
      </p:sp>
      <p:sp>
        <p:nvSpPr>
          <p:cNvPr id="3" name="Untertitel 2"/>
          <p:cNvSpPr>
            <a:spLocks noGrp="1"/>
          </p:cNvSpPr>
          <p:nvPr>
            <p:ph type="subTitle" idx="1"/>
          </p:nvPr>
        </p:nvSpPr>
        <p:spPr>
          <a:xfrm>
            <a:off x="763200" y="3582000"/>
            <a:ext cx="6476400" cy="2059200"/>
          </a:xfrm>
        </p:spPr>
        <p:txBody>
          <a:bodyPr/>
          <a:lstStyle>
            <a:lvl1pPr marL="0" indent="0" algn="l">
              <a:buNone/>
              <a:defRPr sz="18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Tree>
    <p:extLst>
      <p:ext uri="{BB962C8B-B14F-4D97-AF65-F5344CB8AC3E}">
        <p14:creationId xmlns:p14="http://schemas.microsoft.com/office/powerpoint/2010/main" val="1638847367"/>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13" name="Rectangle 2"/>
          <p:cNvSpPr>
            <a:spLocks noGrp="1" noChangeArrowheads="1"/>
          </p:cNvSpPr>
          <p:nvPr>
            <p:ph type="title"/>
          </p:nvPr>
        </p:nvSpPr>
        <p:spPr bwMode="auto">
          <a:xfrm>
            <a:off x="750094" y="236538"/>
            <a:ext cx="7559178"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de-DE" altLang="de-DE"/>
              <a:t>Titelmasterformat durch Klicken bearbeiten</a:t>
            </a:r>
            <a:endParaRPr lang="de-DE" altLang="de-DE" dirty="0"/>
          </a:p>
        </p:txBody>
      </p:sp>
    </p:spTree>
    <p:extLst>
      <p:ext uri="{BB962C8B-B14F-4D97-AF65-F5344CB8AC3E}">
        <p14:creationId xmlns:p14="http://schemas.microsoft.com/office/powerpoint/2010/main" val="1012765319"/>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63200" y="2286000"/>
            <a:ext cx="6476400" cy="1144800"/>
          </a:xfrm>
        </p:spPr>
        <p:txBody>
          <a:bodyPr/>
          <a:lstStyle>
            <a:lvl1pPr>
              <a:defRPr sz="3000"/>
            </a:lvl1pPr>
          </a:lstStyle>
          <a:p>
            <a:r>
              <a:rPr lang="de-DE"/>
              <a:t>Titelmasterformat durch Klicken bearbeiten</a:t>
            </a:r>
          </a:p>
        </p:txBody>
      </p:sp>
      <p:sp>
        <p:nvSpPr>
          <p:cNvPr id="3" name="Textplatzhalter 2"/>
          <p:cNvSpPr>
            <a:spLocks noGrp="1"/>
          </p:cNvSpPr>
          <p:nvPr>
            <p:ph type="body" idx="1"/>
          </p:nvPr>
        </p:nvSpPr>
        <p:spPr>
          <a:xfrm>
            <a:off x="763200" y="3582000"/>
            <a:ext cx="6476400" cy="2059200"/>
          </a:xfrm>
        </p:spPr>
        <p:txBody>
          <a:bodyPr/>
          <a:lstStyle>
            <a:lvl1pPr marL="0" indent="0">
              <a:buNone/>
              <a:defRPr sz="18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a:t>Formatvorlagen des Textmasters bearbeiten</a:t>
            </a:r>
          </a:p>
        </p:txBody>
      </p:sp>
    </p:spTree>
    <p:extLst>
      <p:ext uri="{BB962C8B-B14F-4D97-AF65-F5344CB8AC3E}">
        <p14:creationId xmlns:p14="http://schemas.microsoft.com/office/powerpoint/2010/main" val="1255086981"/>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755576" y="1563216"/>
            <a:ext cx="3162300" cy="381000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5076056" y="1563216"/>
            <a:ext cx="3162300" cy="381000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4068950940"/>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913696886"/>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9832431"/>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fourObj">
  <p:cSld name="Titel und vier Inhalte">
    <p:spTree>
      <p:nvGrpSpPr>
        <p:cNvPr id="1" name=""/>
        <p:cNvGrpSpPr/>
        <p:nvPr/>
      </p:nvGrpSpPr>
      <p:grpSpPr>
        <a:xfrm>
          <a:off x="0" y="0"/>
          <a:ext cx="0" cy="0"/>
          <a:chOff x="0" y="0"/>
          <a:chExt cx="0" cy="0"/>
        </a:xfrm>
      </p:grpSpPr>
      <p:sp>
        <p:nvSpPr>
          <p:cNvPr id="2" name="Titel 1"/>
          <p:cNvSpPr>
            <a:spLocks noGrp="1"/>
          </p:cNvSpPr>
          <p:nvPr>
            <p:ph type="title" sz="quarter"/>
          </p:nvPr>
        </p:nvSpPr>
        <p:spPr>
          <a:xfrm>
            <a:off x="539750" y="476250"/>
            <a:ext cx="7920038" cy="649288"/>
          </a:xfrm>
        </p:spPr>
        <p:txBody>
          <a:bodyPr/>
          <a:lstStyle/>
          <a:p>
            <a:r>
              <a:rPr lang="de-DE"/>
              <a:t>Mastertitelformat bearbeiten</a:t>
            </a:r>
          </a:p>
        </p:txBody>
      </p:sp>
      <p:sp>
        <p:nvSpPr>
          <p:cNvPr id="3" name="Inhaltsplatzhalter 2"/>
          <p:cNvSpPr>
            <a:spLocks noGrp="1"/>
          </p:cNvSpPr>
          <p:nvPr>
            <p:ph sz="quarter" idx="1"/>
          </p:nvPr>
        </p:nvSpPr>
        <p:spPr>
          <a:xfrm>
            <a:off x="900113" y="1700213"/>
            <a:ext cx="3740150" cy="201136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quarter" idx="2"/>
          </p:nvPr>
        </p:nvSpPr>
        <p:spPr>
          <a:xfrm>
            <a:off x="4792663" y="1700213"/>
            <a:ext cx="3740150" cy="201136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4"/>
          <p:cNvSpPr>
            <a:spLocks noGrp="1"/>
          </p:cNvSpPr>
          <p:nvPr>
            <p:ph sz="quarter" idx="3"/>
          </p:nvPr>
        </p:nvSpPr>
        <p:spPr>
          <a:xfrm>
            <a:off x="900113" y="3863975"/>
            <a:ext cx="3740150" cy="20129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Inhaltsplatzhalter 5"/>
          <p:cNvSpPr>
            <a:spLocks noGrp="1"/>
          </p:cNvSpPr>
          <p:nvPr>
            <p:ph sz="quarter" idx="4"/>
          </p:nvPr>
        </p:nvSpPr>
        <p:spPr>
          <a:xfrm>
            <a:off x="4792663" y="3863975"/>
            <a:ext cx="3740150" cy="20129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051934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bl">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971550" y="-6350"/>
            <a:ext cx="7272338" cy="914400"/>
          </a:xfrm>
        </p:spPr>
        <p:txBody>
          <a:bodyPr/>
          <a:lstStyle/>
          <a:p>
            <a:r>
              <a:rPr lang="de-DE"/>
              <a:t>Titelmasterformat durch Klicken bearbeiten</a:t>
            </a:r>
          </a:p>
        </p:txBody>
      </p:sp>
      <p:sp>
        <p:nvSpPr>
          <p:cNvPr id="3" name="Tabellenplatzhalter 2"/>
          <p:cNvSpPr>
            <a:spLocks noGrp="1"/>
          </p:cNvSpPr>
          <p:nvPr>
            <p:ph type="tbl" idx="1"/>
          </p:nvPr>
        </p:nvSpPr>
        <p:spPr>
          <a:xfrm>
            <a:off x="457200" y="1125538"/>
            <a:ext cx="8229600" cy="5000625"/>
          </a:xfrm>
        </p:spPr>
        <p:txBody>
          <a:bodyPr/>
          <a:lstStyle/>
          <a:p>
            <a:pPr lvl="0"/>
            <a:endParaRPr lang="de-DE" noProof="0"/>
          </a:p>
        </p:txBody>
      </p:sp>
      <p:sp>
        <p:nvSpPr>
          <p:cNvPr id="4" name="Rectangle 4">
            <a:extLst>
              <a:ext uri="{FF2B5EF4-FFF2-40B4-BE49-F238E27FC236}">
                <a16:creationId xmlns:a16="http://schemas.microsoft.com/office/drawing/2014/main" id="{3DF652EF-C4CC-4214-9629-311A72692649}"/>
              </a:ext>
            </a:extLst>
          </p:cNvPr>
          <p:cNvSpPr>
            <a:spLocks noGrp="1" noChangeArrowheads="1"/>
          </p:cNvSpPr>
          <p:nvPr>
            <p:ph type="dt" sz="half" idx="10"/>
          </p:nvPr>
        </p:nvSpPr>
        <p:spPr>
          <a:xfrm>
            <a:off x="457200" y="6245225"/>
            <a:ext cx="2133600" cy="476250"/>
          </a:xfrm>
          <a:prstGeom prst="rect">
            <a:avLst/>
          </a:prstGeom>
        </p:spPr>
        <p:txBody>
          <a:bodyPr/>
          <a:lstStyle>
            <a:lvl1pPr eaLnBrk="1" hangingPunct="1">
              <a:defRPr>
                <a:latin typeface="Arial" charset="0"/>
                <a:cs typeface="Arial" charset="0"/>
              </a:defRPr>
            </a:lvl1pPr>
          </a:lstStyle>
          <a:p>
            <a:pPr>
              <a:defRPr/>
            </a:pPr>
            <a:endParaRPr lang="de-DE"/>
          </a:p>
        </p:txBody>
      </p:sp>
      <p:sp>
        <p:nvSpPr>
          <p:cNvPr id="5" name="Rectangle 5">
            <a:extLst>
              <a:ext uri="{FF2B5EF4-FFF2-40B4-BE49-F238E27FC236}">
                <a16:creationId xmlns:a16="http://schemas.microsoft.com/office/drawing/2014/main" id="{3F30BFAB-4594-400C-856D-C522DADE9DC0}"/>
              </a:ext>
            </a:extLst>
          </p:cNvPr>
          <p:cNvSpPr>
            <a:spLocks noGrp="1" noChangeArrowheads="1"/>
          </p:cNvSpPr>
          <p:nvPr>
            <p:ph type="ftr" sz="quarter" idx="11"/>
          </p:nvPr>
        </p:nvSpPr>
        <p:spPr>
          <a:xfrm>
            <a:off x="3124200" y="6245225"/>
            <a:ext cx="2895600" cy="476250"/>
          </a:xfrm>
          <a:prstGeom prst="rect">
            <a:avLst/>
          </a:prstGeom>
        </p:spPr>
        <p:txBody>
          <a:bodyPr/>
          <a:lstStyle>
            <a:lvl1pPr eaLnBrk="1" hangingPunct="1">
              <a:defRPr>
                <a:latin typeface="Arial" charset="0"/>
                <a:cs typeface="Arial" charset="0"/>
              </a:defRPr>
            </a:lvl1pPr>
          </a:lstStyle>
          <a:p>
            <a:pPr>
              <a:defRPr/>
            </a:pPr>
            <a:endParaRPr lang="de-DE"/>
          </a:p>
        </p:txBody>
      </p:sp>
      <p:sp>
        <p:nvSpPr>
          <p:cNvPr id="6" name="Rectangle 6">
            <a:extLst>
              <a:ext uri="{FF2B5EF4-FFF2-40B4-BE49-F238E27FC236}">
                <a16:creationId xmlns:a16="http://schemas.microsoft.com/office/drawing/2014/main" id="{3D7914D8-4BA8-48B7-8FC3-92C0BF6C4793}"/>
              </a:ext>
            </a:extLst>
          </p:cNvPr>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77F55D42-281E-4A75-AF4B-50E99BA2EB05}" type="slidenum">
              <a:rPr lang="de-DE"/>
              <a:pPr>
                <a:defRPr/>
              </a:pPr>
              <a:t>‹Nr.›</a:t>
            </a:fld>
            <a:endParaRPr lang="de-DE"/>
          </a:p>
        </p:txBody>
      </p:sp>
    </p:spTree>
    <p:extLst>
      <p:ext uri="{BB962C8B-B14F-4D97-AF65-F5344CB8AC3E}">
        <p14:creationId xmlns:p14="http://schemas.microsoft.com/office/powerpoint/2010/main" val="740075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emf"/><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50094" y="236538"/>
            <a:ext cx="7559178"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de-DE" altLang="de-DE" dirty="0"/>
              <a:t>Titel</a:t>
            </a:r>
          </a:p>
        </p:txBody>
      </p:sp>
      <p:sp>
        <p:nvSpPr>
          <p:cNvPr id="1027" name="Rectangle 3"/>
          <p:cNvSpPr>
            <a:spLocks noGrp="1" noChangeArrowheads="1"/>
          </p:cNvSpPr>
          <p:nvPr>
            <p:ph type="body" idx="1"/>
          </p:nvPr>
        </p:nvSpPr>
        <p:spPr bwMode="auto">
          <a:xfrm>
            <a:off x="754856" y="1439862"/>
            <a:ext cx="7553624"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DE" altLang="de-DE" dirty="0"/>
              <a:t>Klicken Sie, um die Formate des Vorlagentextes zu bearbeiten</a:t>
            </a:r>
          </a:p>
          <a:p>
            <a:pPr lvl="1"/>
            <a:r>
              <a:rPr lang="de-DE" altLang="de-DE" dirty="0"/>
              <a:t>Zweite Ebene</a:t>
            </a:r>
          </a:p>
          <a:p>
            <a:pPr lvl="2"/>
            <a:r>
              <a:rPr lang="de-DE" altLang="de-DE" dirty="0"/>
              <a:t>Dritte Ebene</a:t>
            </a:r>
          </a:p>
          <a:p>
            <a:pPr lvl="3"/>
            <a:r>
              <a:rPr lang="de-DE" altLang="de-DE" dirty="0"/>
              <a:t>Vierte Ebene</a:t>
            </a:r>
          </a:p>
        </p:txBody>
      </p:sp>
      <p:pic>
        <p:nvPicPr>
          <p:cNvPr id="1036" name="Picture 12" descr="C:\Dokumente und Einstellungen\c.otto.AGENTUR\Desktop\Klinikum-HP\ppt\Arbeitsmaterialien\Balken_Blau.ti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47163" y="2344738"/>
            <a:ext cx="96837" cy="1711325"/>
          </a:xfrm>
          <a:prstGeom prst="rect">
            <a:avLst/>
          </a:prstGeom>
          <a:noFill/>
          <a:extLst>
            <a:ext uri="{909E8E84-426E-40DD-AFC4-6F175D3DCCD1}">
              <a14:hiddenFill xmlns:a14="http://schemas.microsoft.com/office/drawing/2010/main">
                <a:solidFill>
                  <a:srgbClr val="FFFFFF"/>
                </a:solidFill>
              </a14:hiddenFill>
            </a:ext>
          </a:extLst>
        </p:spPr>
      </p:pic>
      <p:sp>
        <p:nvSpPr>
          <p:cNvPr id="1038" name="Line 14"/>
          <p:cNvSpPr>
            <a:spLocks noChangeShapeType="1"/>
          </p:cNvSpPr>
          <p:nvPr/>
        </p:nvSpPr>
        <p:spPr bwMode="auto">
          <a:xfrm flipH="1">
            <a:off x="762000" y="922338"/>
            <a:ext cx="8050213" cy="0"/>
          </a:xfrm>
          <a:prstGeom prst="line">
            <a:avLst/>
          </a:prstGeom>
          <a:noFill/>
          <a:ln w="12700">
            <a:solidFill>
              <a:srgbClr val="00799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041" name="Line 17"/>
          <p:cNvSpPr>
            <a:spLocks noChangeShapeType="1"/>
          </p:cNvSpPr>
          <p:nvPr/>
        </p:nvSpPr>
        <p:spPr bwMode="auto">
          <a:xfrm flipV="1">
            <a:off x="7632700" y="6426200"/>
            <a:ext cx="0" cy="431800"/>
          </a:xfrm>
          <a:prstGeom prst="line">
            <a:avLst/>
          </a:prstGeom>
          <a:noFill/>
          <a:ln w="9525">
            <a:solidFill>
              <a:srgbClr val="00799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042" name="Text Box 18"/>
          <p:cNvSpPr txBox="1">
            <a:spLocks noChangeArrowheads="1"/>
          </p:cNvSpPr>
          <p:nvPr/>
        </p:nvSpPr>
        <p:spPr bwMode="auto">
          <a:xfrm>
            <a:off x="762000" y="23622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50000"/>
              </a:spcBef>
            </a:pPr>
            <a:endParaRPr lang="de-DE" altLang="de-DE" sz="2400">
              <a:latin typeface="Times New Roman" panose="02020603050405020304" pitchFamily="18" charset="0"/>
            </a:endParaRPr>
          </a:p>
        </p:txBody>
      </p:sp>
      <p:pic>
        <p:nvPicPr>
          <p:cNvPr id="12" name="Grafik 11">
            <a:extLst>
              <a:ext uri="{FF2B5EF4-FFF2-40B4-BE49-F238E27FC236}">
                <a16:creationId xmlns:a16="http://schemas.microsoft.com/office/drawing/2014/main" id="{6B9BB16D-3433-4904-ACCF-3A7CAFA5639C}"/>
              </a:ext>
            </a:extLst>
          </p:cNvPr>
          <p:cNvPicPr>
            <a:picLocks noChangeAspect="1"/>
          </p:cNvPicPr>
          <p:nvPr userDrawn="1"/>
        </p:nvPicPr>
        <p:blipFill>
          <a:blip r:embed="rId11"/>
          <a:stretch>
            <a:fillRect/>
          </a:stretch>
        </p:blipFill>
        <p:spPr>
          <a:xfrm>
            <a:off x="7598512" y="6119423"/>
            <a:ext cx="1520201" cy="733472"/>
          </a:xfrm>
          <a:prstGeom prst="rect">
            <a:avLst/>
          </a:prstGeom>
        </p:spPr>
      </p:pic>
      <p:sp>
        <p:nvSpPr>
          <p:cNvPr id="2" name="Fußzeilenplatzhalter 1">
            <a:extLst>
              <a:ext uri="{FF2B5EF4-FFF2-40B4-BE49-F238E27FC236}">
                <a16:creationId xmlns:a16="http://schemas.microsoft.com/office/drawing/2014/main" id="{A7D9C814-A246-0457-16C6-C11CB6BD78EA}"/>
              </a:ext>
            </a:extLst>
          </p:cNvPr>
          <p:cNvSpPr>
            <a:spLocks noGrp="1"/>
          </p:cNvSpPr>
          <p:nvPr>
            <p:ph type="ftr" sz="quarter" idx="3"/>
          </p:nvPr>
        </p:nvSpPr>
        <p:spPr>
          <a:xfrm>
            <a:off x="-7495" y="6396318"/>
            <a:ext cx="4644008" cy="450472"/>
          </a:xfrm>
          <a:prstGeom prst="rect">
            <a:avLst/>
          </a:prstGeom>
        </p:spPr>
        <p:txBody>
          <a:bodyPr/>
          <a:lstStyle>
            <a:lvl1pPr>
              <a:defRPr sz="1200">
                <a:solidFill>
                  <a:srgbClr val="00799B"/>
                </a:solidFill>
              </a:defRPr>
            </a:lvl1pPr>
          </a:lstStyle>
          <a:p>
            <a:r>
              <a:rPr lang="de-DE" altLang="de-DE"/>
              <a:t>Workshop</a:t>
            </a:r>
            <a:br>
              <a:rPr lang="de-DE" altLang="de-DE"/>
            </a:br>
            <a:r>
              <a:rPr lang="de-DE" altLang="de-DE"/>
              <a:t>Intensivmedizinische Elektrolyt- und Säure-Basen - Störungen</a:t>
            </a:r>
            <a:endParaRPr lang="de-DE" altLang="de-DE"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61" r:id="rId7"/>
    <p:sldLayoutId id="2147483662" r:id="rId8"/>
  </p:sldLayoutIdLst>
  <p:transition spd="slow">
    <p:push dir="u"/>
  </p:transition>
  <p:hf sldNum="0" hdr="0" dt="0"/>
  <p:txStyles>
    <p:titleStyle>
      <a:lvl1pPr algn="l" rtl="0" eaLnBrk="1" fontAlgn="base" hangingPunct="1">
        <a:spcBef>
          <a:spcPct val="0"/>
        </a:spcBef>
        <a:spcAft>
          <a:spcPct val="0"/>
        </a:spcAft>
        <a:defRPr sz="2400" b="1" kern="1200">
          <a:solidFill>
            <a:schemeClr val="tx2"/>
          </a:solidFill>
          <a:latin typeface="+mj-lt"/>
          <a:ea typeface="+mj-ea"/>
          <a:cs typeface="+mj-cs"/>
        </a:defRPr>
      </a:lvl1pPr>
      <a:lvl2pPr algn="l" rtl="0" eaLnBrk="1" fontAlgn="base" hangingPunct="1">
        <a:spcBef>
          <a:spcPct val="0"/>
        </a:spcBef>
        <a:spcAft>
          <a:spcPct val="0"/>
        </a:spcAft>
        <a:defRPr sz="2400">
          <a:solidFill>
            <a:schemeClr val="tx2"/>
          </a:solidFill>
          <a:latin typeface="Arial" panose="020B0604020202020204" pitchFamily="34" charset="0"/>
        </a:defRPr>
      </a:lvl2pPr>
      <a:lvl3pPr algn="l" rtl="0" eaLnBrk="1" fontAlgn="base" hangingPunct="1">
        <a:spcBef>
          <a:spcPct val="0"/>
        </a:spcBef>
        <a:spcAft>
          <a:spcPct val="0"/>
        </a:spcAft>
        <a:defRPr sz="2400">
          <a:solidFill>
            <a:schemeClr val="tx2"/>
          </a:solidFill>
          <a:latin typeface="Arial" panose="020B0604020202020204" pitchFamily="34" charset="0"/>
        </a:defRPr>
      </a:lvl3pPr>
      <a:lvl4pPr algn="l" rtl="0" eaLnBrk="1" fontAlgn="base" hangingPunct="1">
        <a:spcBef>
          <a:spcPct val="0"/>
        </a:spcBef>
        <a:spcAft>
          <a:spcPct val="0"/>
        </a:spcAft>
        <a:defRPr sz="2400">
          <a:solidFill>
            <a:schemeClr val="tx2"/>
          </a:solidFill>
          <a:latin typeface="Arial" panose="020B0604020202020204" pitchFamily="34" charset="0"/>
        </a:defRPr>
      </a:lvl4pPr>
      <a:lvl5pPr algn="l" rtl="0" eaLnBrk="1" fontAlgn="base" hangingPunct="1">
        <a:spcBef>
          <a:spcPct val="0"/>
        </a:spcBef>
        <a:spcAft>
          <a:spcPct val="0"/>
        </a:spcAft>
        <a:defRPr sz="2400">
          <a:solidFill>
            <a:schemeClr val="tx2"/>
          </a:solidFill>
          <a:latin typeface="Arial" panose="020B0604020202020204" pitchFamily="34" charset="0"/>
        </a:defRPr>
      </a:lvl5pPr>
      <a:lvl6pPr marL="457200" algn="l" rtl="0" eaLnBrk="1" fontAlgn="base" hangingPunct="1">
        <a:spcBef>
          <a:spcPct val="0"/>
        </a:spcBef>
        <a:spcAft>
          <a:spcPct val="0"/>
        </a:spcAft>
        <a:defRPr sz="2400">
          <a:solidFill>
            <a:schemeClr val="tx2"/>
          </a:solidFill>
          <a:latin typeface="Arial" panose="020B0604020202020204" pitchFamily="34" charset="0"/>
        </a:defRPr>
      </a:lvl6pPr>
      <a:lvl7pPr marL="914400" algn="l" rtl="0" eaLnBrk="1" fontAlgn="base" hangingPunct="1">
        <a:spcBef>
          <a:spcPct val="0"/>
        </a:spcBef>
        <a:spcAft>
          <a:spcPct val="0"/>
        </a:spcAft>
        <a:defRPr sz="2400">
          <a:solidFill>
            <a:schemeClr val="tx2"/>
          </a:solidFill>
          <a:latin typeface="Arial" panose="020B0604020202020204" pitchFamily="34" charset="0"/>
        </a:defRPr>
      </a:lvl7pPr>
      <a:lvl8pPr marL="1371600" algn="l" rtl="0" eaLnBrk="1" fontAlgn="base" hangingPunct="1">
        <a:spcBef>
          <a:spcPct val="0"/>
        </a:spcBef>
        <a:spcAft>
          <a:spcPct val="0"/>
        </a:spcAft>
        <a:defRPr sz="2400">
          <a:solidFill>
            <a:schemeClr val="tx2"/>
          </a:solidFill>
          <a:latin typeface="Arial" panose="020B0604020202020204" pitchFamily="34" charset="0"/>
        </a:defRPr>
      </a:lvl8pPr>
      <a:lvl9pPr marL="1828800" algn="l" rtl="0" eaLnBrk="1" fontAlgn="base" hangingPunct="1">
        <a:spcBef>
          <a:spcPct val="0"/>
        </a:spcBef>
        <a:spcAft>
          <a:spcPct val="0"/>
        </a:spcAft>
        <a:defRPr sz="2400">
          <a:solidFill>
            <a:schemeClr val="tx2"/>
          </a:solidFill>
          <a:latin typeface="Arial" panose="020B0604020202020204" pitchFamily="34" charset="0"/>
        </a:defRPr>
      </a:lvl9pPr>
    </p:titleStyle>
    <p:bodyStyle>
      <a:lvl1pPr algn="l" rtl="0" eaLnBrk="1" fontAlgn="base" hangingPunct="1">
        <a:spcBef>
          <a:spcPct val="20000"/>
        </a:spcBef>
        <a:spcAft>
          <a:spcPct val="0"/>
        </a:spcAft>
        <a:defRPr kern="1200">
          <a:solidFill>
            <a:schemeClr val="tx1"/>
          </a:solidFill>
          <a:latin typeface="+mn-lt"/>
          <a:ea typeface="+mn-ea"/>
          <a:cs typeface="+mn-cs"/>
        </a:defRPr>
      </a:lvl1pPr>
      <a:lvl2pPr marL="379413" indent="-185738" algn="l" rtl="0" eaLnBrk="1" fontAlgn="base" hangingPunct="1">
        <a:spcBef>
          <a:spcPct val="20000"/>
        </a:spcBef>
        <a:spcAft>
          <a:spcPct val="0"/>
        </a:spcAft>
        <a:buChar char="•"/>
        <a:defRPr kern="1200">
          <a:solidFill>
            <a:schemeClr val="tx1"/>
          </a:solidFill>
          <a:latin typeface="+mn-lt"/>
          <a:ea typeface="+mn-ea"/>
          <a:cs typeface="+mn-cs"/>
        </a:defRPr>
      </a:lvl2pPr>
      <a:lvl3pPr marL="758825" indent="-185738" algn="l" rtl="0" eaLnBrk="1" fontAlgn="base" hangingPunct="1">
        <a:spcBef>
          <a:spcPct val="20000"/>
        </a:spcBef>
        <a:spcAft>
          <a:spcPct val="0"/>
        </a:spcAft>
        <a:buChar char="-"/>
        <a:defRPr sz="1600" kern="1200">
          <a:solidFill>
            <a:schemeClr val="tx1"/>
          </a:solidFill>
          <a:latin typeface="+mn-lt"/>
          <a:ea typeface="+mn-ea"/>
          <a:cs typeface="+mn-cs"/>
        </a:defRPr>
      </a:lvl3pPr>
      <a:lvl4pPr marL="1239838" indent="-195263" algn="l" rtl="0" eaLnBrk="1" fontAlgn="base" hangingPunct="1">
        <a:spcBef>
          <a:spcPct val="20000"/>
        </a:spcBef>
        <a:spcAft>
          <a:spcPct val="0"/>
        </a:spcAft>
        <a:buChar char="•"/>
        <a:defRPr sz="1400" kern="1200">
          <a:solidFill>
            <a:schemeClr val="tx1"/>
          </a:solidFill>
          <a:latin typeface="+mn-lt"/>
          <a:ea typeface="+mn-ea"/>
          <a:cs typeface="+mn-cs"/>
        </a:defRPr>
      </a:lvl4pPr>
      <a:lvl5pPr marL="2130425" indent="-228600" algn="l" rtl="0" eaLnBrk="1" fontAlgn="base" hangingPunct="1">
        <a:spcBef>
          <a:spcPct val="20000"/>
        </a:spcBef>
        <a:spcAft>
          <a:spcPct val="0"/>
        </a:spcAft>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93.xml"/><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5.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16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167.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168.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16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image" Target="../media/image104.jpeg"/></Relationships>
</file>

<file path=ppt/slides/_rels/slide17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2.png"/><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5.xml"/></Relationships>
</file>

<file path=ppt/slides/_rels/slide174.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5.xml"/></Relationships>
</file>

<file path=ppt/slides/_rels/slide17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22.xml"/><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23.xml"/><Relationship Id="rId1" Type="http://schemas.openxmlformats.org/officeDocument/2006/relationships/slideLayout" Target="../slideLayouts/slideLayout5.xml"/><Relationship Id="rId4" Type="http://schemas.openxmlformats.org/officeDocument/2006/relationships/image" Target="../media/image99.png"/></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26.xml"/><Relationship Id="rId1" Type="http://schemas.openxmlformats.org/officeDocument/2006/relationships/slideLayout" Target="../slideLayouts/slideLayout2.xml"/><Relationship Id="rId4" Type="http://schemas.openxmlformats.org/officeDocument/2006/relationships/image" Target="../media/image110.jpeg"/></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134.xml"/><Relationship Id="rId1" Type="http://schemas.openxmlformats.org/officeDocument/2006/relationships/slideLayout" Target="../slideLayouts/slideLayout6.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8.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image" Target="../media/image6.emf"/></Relationships>
</file>

<file path=ppt/slides/_rels/slide2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6.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6.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6.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29.emf"/><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32.emf"/></Relationships>
</file>

<file path=ppt/slides/_rels/slide28.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45.xml"/><Relationship Id="rId1" Type="http://schemas.openxmlformats.org/officeDocument/2006/relationships/slideLayout" Target="../slideLayouts/slideLayout5.xml"/><Relationship Id="rId5" Type="http://schemas.openxmlformats.org/officeDocument/2006/relationships/image" Target="../media/image48.emf"/><Relationship Id="rId4" Type="http://schemas.openxmlformats.org/officeDocument/2006/relationships/image" Target="../media/image47.emf"/></Relationships>
</file>

<file path=ppt/slides/_rels/slide51.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1.emf"/></Relationships>
</file>

<file path=ppt/slides/_rels/slide5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59.emf"/><Relationship Id="rId4" Type="http://schemas.openxmlformats.org/officeDocument/2006/relationships/image" Target="../media/image58.emf"/></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1.emf"/></Relationships>
</file>

<file path=ppt/slides/_rels/slide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58.emf"/><Relationship Id="rId4" Type="http://schemas.openxmlformats.org/officeDocument/2006/relationships/image" Target="../media/image2.emf"/></Relationships>
</file>

<file path=ppt/slides/_rels/slide6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62.emf"/><Relationship Id="rId5" Type="http://schemas.openxmlformats.org/officeDocument/2006/relationships/image" Target="../media/image61.emf"/><Relationship Id="rId4" Type="http://schemas.openxmlformats.org/officeDocument/2006/relationships/image" Target="../media/image60.emf"/></Relationships>
</file>

<file path=ppt/slides/_rels/slide6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70.emf"/></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533301" y="1371341"/>
            <a:ext cx="4248472" cy="1093562"/>
          </a:xfrm>
        </p:spPr>
        <p:txBody>
          <a:bodyPr/>
          <a:lstStyle/>
          <a:p>
            <a:br>
              <a:rPr lang="de-DE" altLang="de-DE" sz="4000" dirty="0"/>
            </a:br>
            <a:r>
              <a:rPr lang="de-DE" altLang="de-DE" sz="4000" dirty="0"/>
              <a:t>Säure – Basen – </a:t>
            </a:r>
            <a:br>
              <a:rPr lang="de-DE" altLang="de-DE" sz="4000" dirty="0"/>
            </a:br>
            <a:r>
              <a:rPr lang="de-DE" altLang="de-DE" sz="4000" dirty="0"/>
              <a:t>Störungen</a:t>
            </a:r>
            <a:endParaRPr lang="de-DE" sz="4000" dirty="0"/>
          </a:p>
        </p:txBody>
      </p:sp>
      <p:sp>
        <p:nvSpPr>
          <p:cNvPr id="7" name="Untertitel 2">
            <a:extLst>
              <a:ext uri="{FF2B5EF4-FFF2-40B4-BE49-F238E27FC236}">
                <a16:creationId xmlns:a16="http://schemas.microsoft.com/office/drawing/2014/main" id="{F8111B0C-F458-4FFD-9562-280B3B6BC919}"/>
              </a:ext>
            </a:extLst>
          </p:cNvPr>
          <p:cNvSpPr txBox="1">
            <a:spLocks/>
          </p:cNvSpPr>
          <p:nvPr/>
        </p:nvSpPr>
        <p:spPr bwMode="auto">
          <a:xfrm>
            <a:off x="3500264" y="2656265"/>
            <a:ext cx="6476400" cy="205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0" indent="0" algn="l" rtl="0" eaLnBrk="1" fontAlgn="base" hangingPunct="1">
              <a:spcBef>
                <a:spcPct val="20000"/>
              </a:spcBef>
              <a:spcAft>
                <a:spcPct val="0"/>
              </a:spcAft>
              <a:buNone/>
              <a:defRPr sz="1800" b="1" kern="1200">
                <a:solidFill>
                  <a:schemeClr val="tx1"/>
                </a:solidFill>
                <a:latin typeface="+mn-lt"/>
                <a:ea typeface="+mn-ea"/>
                <a:cs typeface="+mn-cs"/>
              </a:defRPr>
            </a:lvl1pPr>
            <a:lvl2pPr marL="457200" indent="0" algn="ctr" rtl="0" eaLnBrk="1" fontAlgn="base" hangingPunct="1">
              <a:spcBef>
                <a:spcPct val="20000"/>
              </a:spcBef>
              <a:spcAft>
                <a:spcPct val="0"/>
              </a:spcAft>
              <a:buNone/>
              <a:defRPr sz="2000" kern="1200">
                <a:solidFill>
                  <a:schemeClr val="tx1"/>
                </a:solidFill>
                <a:latin typeface="+mn-lt"/>
                <a:ea typeface="+mn-ea"/>
                <a:cs typeface="+mn-cs"/>
              </a:defRPr>
            </a:lvl2pPr>
            <a:lvl3pPr marL="914400" indent="0" algn="ctr" rtl="0" eaLnBrk="1" fontAlgn="base" hangingPunct="1">
              <a:spcBef>
                <a:spcPct val="20000"/>
              </a:spcBef>
              <a:spcAft>
                <a:spcPct val="0"/>
              </a:spcAft>
              <a:buNone/>
              <a:defRPr sz="1800" kern="1200">
                <a:solidFill>
                  <a:schemeClr val="tx1"/>
                </a:solidFill>
                <a:latin typeface="+mn-lt"/>
                <a:ea typeface="+mn-ea"/>
                <a:cs typeface="+mn-cs"/>
              </a:defRPr>
            </a:lvl3pPr>
            <a:lvl4pPr marL="1371600" indent="0" algn="ctr" rtl="0" eaLnBrk="1" fontAlgn="base" hangingPunct="1">
              <a:spcBef>
                <a:spcPct val="20000"/>
              </a:spcBef>
              <a:spcAft>
                <a:spcPct val="0"/>
              </a:spcAft>
              <a:buNone/>
              <a:defRPr sz="1600" kern="1200">
                <a:solidFill>
                  <a:schemeClr val="tx1"/>
                </a:solidFill>
                <a:latin typeface="+mn-lt"/>
                <a:ea typeface="+mn-ea"/>
                <a:cs typeface="+mn-cs"/>
              </a:defRPr>
            </a:lvl4pPr>
            <a:lvl5pPr marL="1828800" indent="0" algn="ctr" rtl="0" eaLnBrk="1" fontAlgn="base" hangingPunct="1">
              <a:spcBef>
                <a:spcPct val="20000"/>
              </a:spcBef>
              <a:spcAft>
                <a:spcPct val="0"/>
              </a:spcAft>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de-DE" altLang="de-DE" sz="2000" dirty="0"/>
              <a:t>Internistische Intensivmedizin</a:t>
            </a:r>
          </a:p>
          <a:p>
            <a:pPr>
              <a:lnSpc>
                <a:spcPct val="100000"/>
              </a:lnSpc>
            </a:pPr>
            <a:r>
              <a:rPr lang="de-DE" altLang="de-DE" sz="2000" dirty="0"/>
              <a:t>Hannover 24.11.2023</a:t>
            </a:r>
            <a:endParaRPr lang="de-DE" sz="2000" dirty="0"/>
          </a:p>
        </p:txBody>
      </p:sp>
      <p:sp>
        <p:nvSpPr>
          <p:cNvPr id="9" name="Text Box 63">
            <a:extLst>
              <a:ext uri="{FF2B5EF4-FFF2-40B4-BE49-F238E27FC236}">
                <a16:creationId xmlns:a16="http://schemas.microsoft.com/office/drawing/2014/main" id="{DE3C7630-E76A-4A97-8600-43CCBF8C7EF0}"/>
              </a:ext>
            </a:extLst>
          </p:cNvPr>
          <p:cNvSpPr txBox="1">
            <a:spLocks noChangeArrowheads="1"/>
          </p:cNvSpPr>
          <p:nvPr/>
        </p:nvSpPr>
        <p:spPr bwMode="auto">
          <a:xfrm>
            <a:off x="3533301" y="5453608"/>
            <a:ext cx="5538788" cy="1426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80000"/>
              </a:spcBef>
              <a:buClr>
                <a:schemeClr val="tx2"/>
              </a:buClr>
              <a:buChar char="•"/>
              <a:defRPr sz="2400">
                <a:solidFill>
                  <a:schemeClr val="tx1"/>
                </a:solidFill>
                <a:latin typeface="Arial" panose="020B0604020202020204" pitchFamily="34" charset="0"/>
                <a:ea typeface="ＭＳ Ｐゴシック" pitchFamily="34" charset="-128"/>
              </a:defRPr>
            </a:lvl1pPr>
            <a:lvl2pPr marL="742950" indent="-285750">
              <a:spcBef>
                <a:spcPct val="80000"/>
              </a:spcBef>
              <a:buClr>
                <a:schemeClr val="tx2"/>
              </a:buClr>
              <a:buChar char="-"/>
              <a:defRPr sz="2000">
                <a:solidFill>
                  <a:schemeClr val="tx1"/>
                </a:solidFill>
                <a:latin typeface="Arial" panose="020B0604020202020204" pitchFamily="34" charset="0"/>
                <a:ea typeface="ＭＳ Ｐゴシック" pitchFamily="34" charset="-128"/>
              </a:defRPr>
            </a:lvl2pPr>
            <a:lvl3pPr marL="1143000" indent="-228600">
              <a:spcBef>
                <a:spcPct val="80000"/>
              </a:spcBef>
              <a:buClr>
                <a:schemeClr val="tx2"/>
              </a:buClr>
              <a:buFont typeface="Wingdings" panose="05000000000000000000" pitchFamily="2" charset="2"/>
              <a:buChar char="§"/>
              <a:defRPr>
                <a:solidFill>
                  <a:schemeClr val="tx1"/>
                </a:solidFill>
                <a:latin typeface="Arial" panose="020B0604020202020204" pitchFamily="34" charset="0"/>
                <a:ea typeface="ＭＳ Ｐゴシック" pitchFamily="34" charset="-128"/>
              </a:defRPr>
            </a:lvl3pPr>
            <a:lvl4pPr marL="1600200" indent="-228600">
              <a:spcBef>
                <a:spcPct val="80000"/>
              </a:spcBef>
              <a:buClr>
                <a:schemeClr val="tx2"/>
              </a:buClr>
              <a:buFont typeface="Arial" panose="020B0604020202020204" pitchFamily="34" charset="0"/>
              <a:buChar char="»"/>
              <a:defRPr sz="1600">
                <a:solidFill>
                  <a:schemeClr val="tx1"/>
                </a:solidFill>
                <a:latin typeface="Arial" panose="020B0604020202020204" pitchFamily="34" charset="0"/>
                <a:ea typeface="ＭＳ Ｐゴシック" pitchFamily="34" charset="-128"/>
              </a:defRPr>
            </a:lvl4pPr>
            <a:lvl5pPr marL="2057400" indent="-228600">
              <a:spcBef>
                <a:spcPct val="80000"/>
              </a:spcBef>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itchFamily="34" charset="-128"/>
              </a:defRPr>
            </a:lvl9pPr>
          </a:lstStyle>
          <a:p>
            <a:pPr>
              <a:buNone/>
              <a:defRPr/>
            </a:pPr>
            <a:r>
              <a:rPr lang="de-DE" sz="1800" b="1" dirty="0"/>
              <a:t>Fragen oder Literaturwünsche: </a:t>
            </a:r>
          </a:p>
          <a:p>
            <a:pPr>
              <a:buNone/>
              <a:defRPr/>
            </a:pPr>
            <a:r>
              <a:rPr lang="de-DE" sz="1800" b="1" dirty="0">
                <a:solidFill>
                  <a:srgbClr val="00799B"/>
                </a:solidFill>
                <a:effectLst>
                  <a:outerShdw blurRad="38100" dist="38100" dir="2700000" algn="tl">
                    <a:srgbClr val="000000">
                      <a:alpha val="43137"/>
                    </a:srgbClr>
                  </a:outerShdw>
                </a:effectLst>
              </a:rPr>
              <a:t>C.Hafer@comlink.org </a:t>
            </a:r>
          </a:p>
          <a:p>
            <a:pPr>
              <a:buNone/>
              <a:defRPr/>
            </a:pPr>
            <a:r>
              <a:rPr lang="de-DE" sz="1800" b="1" dirty="0">
                <a:solidFill>
                  <a:srgbClr val="00799B"/>
                </a:solidFill>
                <a:effectLst>
                  <a:outerShdw blurRad="38100" dist="38100" dir="2700000" algn="tl">
                    <a:srgbClr val="000000">
                      <a:alpha val="43137"/>
                    </a:srgbClr>
                  </a:outerShdw>
                </a:effectLst>
              </a:rPr>
              <a:t>Post@CarstenHafer.de</a:t>
            </a:r>
          </a:p>
        </p:txBody>
      </p:sp>
      <p:pic>
        <p:nvPicPr>
          <p:cNvPr id="10" name="Grafik 9">
            <a:extLst>
              <a:ext uri="{FF2B5EF4-FFF2-40B4-BE49-F238E27FC236}">
                <a16:creationId xmlns:a16="http://schemas.microsoft.com/office/drawing/2014/main" id="{339C5649-FDBF-4440-B6ED-093E605EDD21}"/>
              </a:ext>
            </a:extLst>
          </p:cNvPr>
          <p:cNvPicPr>
            <a:picLocks noChangeAspect="1"/>
          </p:cNvPicPr>
          <p:nvPr/>
        </p:nvPicPr>
        <p:blipFill>
          <a:blip r:embed="rId3"/>
          <a:stretch>
            <a:fillRect/>
          </a:stretch>
        </p:blipFill>
        <p:spPr>
          <a:xfrm>
            <a:off x="3563888" y="3440372"/>
            <a:ext cx="3352825" cy="1519249"/>
          </a:xfrm>
          <a:prstGeom prst="rect">
            <a:avLst/>
          </a:prstGeom>
        </p:spPr>
      </p:pic>
      <p:pic>
        <p:nvPicPr>
          <p:cNvPr id="3" name="Grafik 2">
            <a:extLst>
              <a:ext uri="{FF2B5EF4-FFF2-40B4-BE49-F238E27FC236}">
                <a16:creationId xmlns:a16="http://schemas.microsoft.com/office/drawing/2014/main" id="{A9AC7BF0-FFC9-CED2-68AC-93158E280FD1}"/>
              </a:ext>
            </a:extLst>
          </p:cNvPr>
          <p:cNvPicPr>
            <a:picLocks noChangeAspect="1"/>
          </p:cNvPicPr>
          <p:nvPr/>
        </p:nvPicPr>
        <p:blipFill>
          <a:blip r:embed="rId4"/>
          <a:stretch>
            <a:fillRect/>
          </a:stretch>
        </p:blipFill>
        <p:spPr>
          <a:xfrm>
            <a:off x="35496" y="0"/>
            <a:ext cx="3252236" cy="6857309"/>
          </a:xfrm>
          <a:prstGeom prst="rect">
            <a:avLst/>
          </a:prstGeom>
        </p:spPr>
      </p:pic>
    </p:spTree>
    <p:extLst>
      <p:ext uri="{BB962C8B-B14F-4D97-AF65-F5344CB8AC3E}">
        <p14:creationId xmlns:p14="http://schemas.microsoft.com/office/powerpoint/2010/main" val="1449629922"/>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A9DD9A56-6D64-4FF3-B5E6-739E1F595579}"/>
              </a:ext>
            </a:extLst>
          </p:cNvPr>
          <p:cNvSpPr>
            <a:spLocks noGrp="1"/>
          </p:cNvSpPr>
          <p:nvPr>
            <p:ph type="title"/>
          </p:nvPr>
        </p:nvSpPr>
        <p:spPr/>
        <p:txBody>
          <a:bodyPr/>
          <a:lstStyle/>
          <a:p>
            <a:r>
              <a:rPr lang="de-DE" dirty="0"/>
              <a:t>Akuter Schutz </a:t>
            </a:r>
            <a:r>
              <a:rPr lang="de-DE" dirty="0">
                <a:sym typeface="Wingdings" panose="05000000000000000000" pitchFamily="2" charset="2"/>
              </a:rPr>
              <a:t> </a:t>
            </a:r>
            <a:r>
              <a:rPr lang="de-DE" dirty="0"/>
              <a:t>Puffer</a:t>
            </a:r>
          </a:p>
        </p:txBody>
      </p:sp>
      <p:pic>
        <p:nvPicPr>
          <p:cNvPr id="3" name="Grafik 2">
            <a:extLst>
              <a:ext uri="{FF2B5EF4-FFF2-40B4-BE49-F238E27FC236}">
                <a16:creationId xmlns:a16="http://schemas.microsoft.com/office/drawing/2014/main" id="{0BC87F15-0A39-4F53-B8CE-3FF9A075803F}"/>
              </a:ext>
            </a:extLst>
          </p:cNvPr>
          <p:cNvPicPr>
            <a:picLocks noChangeAspect="1"/>
          </p:cNvPicPr>
          <p:nvPr/>
        </p:nvPicPr>
        <p:blipFill>
          <a:blip r:embed="rId3"/>
          <a:stretch>
            <a:fillRect/>
          </a:stretch>
        </p:blipFill>
        <p:spPr>
          <a:xfrm>
            <a:off x="683568" y="1196752"/>
            <a:ext cx="6984776" cy="5021916"/>
          </a:xfrm>
          <a:prstGeom prst="rect">
            <a:avLst/>
          </a:prstGeom>
        </p:spPr>
      </p:pic>
      <p:sp>
        <p:nvSpPr>
          <p:cNvPr id="4" name="Titel 2">
            <a:extLst>
              <a:ext uri="{FF2B5EF4-FFF2-40B4-BE49-F238E27FC236}">
                <a16:creationId xmlns:a16="http://schemas.microsoft.com/office/drawing/2014/main" id="{109BD131-C3ED-4F56-B715-56F134E9E803}"/>
              </a:ext>
            </a:extLst>
          </p:cNvPr>
          <p:cNvSpPr txBox="1">
            <a:spLocks/>
          </p:cNvSpPr>
          <p:nvPr/>
        </p:nvSpPr>
        <p:spPr>
          <a:xfrm>
            <a:off x="750094" y="236538"/>
            <a:ext cx="7559178" cy="685800"/>
          </a:xfrm>
          <a:prstGeom prst="rect">
            <a:avLst/>
          </a:prstGeom>
        </p:spPr>
        <p:txBody>
          <a:bodyPr/>
          <a:lstStyle>
            <a:lvl1pPr algn="l" rtl="0" eaLnBrk="1" fontAlgn="base" hangingPunct="1">
              <a:spcBef>
                <a:spcPct val="0"/>
              </a:spcBef>
              <a:spcAft>
                <a:spcPct val="0"/>
              </a:spcAft>
              <a:defRPr sz="2400" b="1" kern="1200">
                <a:solidFill>
                  <a:schemeClr val="tx2"/>
                </a:solidFill>
                <a:latin typeface="+mj-lt"/>
                <a:ea typeface="+mj-ea"/>
                <a:cs typeface="+mj-cs"/>
              </a:defRPr>
            </a:lvl1pPr>
            <a:lvl2pPr algn="l" rtl="0" eaLnBrk="1" fontAlgn="base" hangingPunct="1">
              <a:spcBef>
                <a:spcPct val="0"/>
              </a:spcBef>
              <a:spcAft>
                <a:spcPct val="0"/>
              </a:spcAft>
              <a:defRPr sz="2400">
                <a:solidFill>
                  <a:schemeClr val="tx2"/>
                </a:solidFill>
                <a:latin typeface="Arial" panose="020B0604020202020204" pitchFamily="34" charset="0"/>
              </a:defRPr>
            </a:lvl2pPr>
            <a:lvl3pPr algn="l" rtl="0" eaLnBrk="1" fontAlgn="base" hangingPunct="1">
              <a:spcBef>
                <a:spcPct val="0"/>
              </a:spcBef>
              <a:spcAft>
                <a:spcPct val="0"/>
              </a:spcAft>
              <a:defRPr sz="2400">
                <a:solidFill>
                  <a:schemeClr val="tx2"/>
                </a:solidFill>
                <a:latin typeface="Arial" panose="020B0604020202020204" pitchFamily="34" charset="0"/>
              </a:defRPr>
            </a:lvl3pPr>
            <a:lvl4pPr algn="l" rtl="0" eaLnBrk="1" fontAlgn="base" hangingPunct="1">
              <a:spcBef>
                <a:spcPct val="0"/>
              </a:spcBef>
              <a:spcAft>
                <a:spcPct val="0"/>
              </a:spcAft>
              <a:defRPr sz="2400">
                <a:solidFill>
                  <a:schemeClr val="tx2"/>
                </a:solidFill>
                <a:latin typeface="Arial" panose="020B0604020202020204" pitchFamily="34" charset="0"/>
              </a:defRPr>
            </a:lvl4pPr>
            <a:lvl5pPr algn="l" rtl="0" eaLnBrk="1" fontAlgn="base" hangingPunct="1">
              <a:spcBef>
                <a:spcPct val="0"/>
              </a:spcBef>
              <a:spcAft>
                <a:spcPct val="0"/>
              </a:spcAft>
              <a:defRPr sz="2400">
                <a:solidFill>
                  <a:schemeClr val="tx2"/>
                </a:solidFill>
                <a:latin typeface="Arial" panose="020B0604020202020204" pitchFamily="34" charset="0"/>
              </a:defRPr>
            </a:lvl5pPr>
            <a:lvl6pPr marL="457200" algn="l" rtl="0" eaLnBrk="1" fontAlgn="base" hangingPunct="1">
              <a:spcBef>
                <a:spcPct val="0"/>
              </a:spcBef>
              <a:spcAft>
                <a:spcPct val="0"/>
              </a:spcAft>
              <a:defRPr sz="2400">
                <a:solidFill>
                  <a:schemeClr val="tx2"/>
                </a:solidFill>
                <a:latin typeface="Arial" panose="020B0604020202020204" pitchFamily="34" charset="0"/>
              </a:defRPr>
            </a:lvl6pPr>
            <a:lvl7pPr marL="914400" algn="l" rtl="0" eaLnBrk="1" fontAlgn="base" hangingPunct="1">
              <a:spcBef>
                <a:spcPct val="0"/>
              </a:spcBef>
              <a:spcAft>
                <a:spcPct val="0"/>
              </a:spcAft>
              <a:defRPr sz="2400">
                <a:solidFill>
                  <a:schemeClr val="tx2"/>
                </a:solidFill>
                <a:latin typeface="Arial" panose="020B0604020202020204" pitchFamily="34" charset="0"/>
              </a:defRPr>
            </a:lvl7pPr>
            <a:lvl8pPr marL="1371600" algn="l" rtl="0" eaLnBrk="1" fontAlgn="base" hangingPunct="1">
              <a:spcBef>
                <a:spcPct val="0"/>
              </a:spcBef>
              <a:spcAft>
                <a:spcPct val="0"/>
              </a:spcAft>
              <a:defRPr sz="2400">
                <a:solidFill>
                  <a:schemeClr val="tx2"/>
                </a:solidFill>
                <a:latin typeface="Arial" panose="020B0604020202020204" pitchFamily="34" charset="0"/>
              </a:defRPr>
            </a:lvl8pPr>
            <a:lvl9pPr marL="1828800" algn="l" rtl="0" eaLnBrk="1" fontAlgn="base" hangingPunct="1">
              <a:spcBef>
                <a:spcPct val="0"/>
              </a:spcBef>
              <a:spcAft>
                <a:spcPct val="0"/>
              </a:spcAft>
              <a:defRPr sz="2400">
                <a:solidFill>
                  <a:schemeClr val="tx2"/>
                </a:solidFill>
                <a:latin typeface="Arial" panose="020B0604020202020204" pitchFamily="34" charset="0"/>
              </a:defRPr>
            </a:lvl9pPr>
          </a:lstStyle>
          <a:p>
            <a:pPr>
              <a:lnSpc>
                <a:spcPct val="100000"/>
              </a:lnSpc>
            </a:pPr>
            <a:endParaRPr lang="de-DE" dirty="0"/>
          </a:p>
        </p:txBody>
      </p:sp>
    </p:spTree>
    <p:extLst>
      <p:ext uri="{BB962C8B-B14F-4D97-AF65-F5344CB8AC3E}">
        <p14:creationId xmlns:p14="http://schemas.microsoft.com/office/powerpoint/2010/main" val="3950631470"/>
      </p:ext>
    </p:extLst>
  </p:cSld>
  <p:clrMapOvr>
    <a:masterClrMapping/>
  </p:clrMapOvr>
  <p:transition spd="slow">
    <p:push dir="u"/>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30966548-E753-43F3-9C2C-AFA129F29CFF}"/>
              </a:ext>
            </a:extLst>
          </p:cNvPr>
          <p:cNvSpPr>
            <a:spLocks noGrp="1" noChangeArrowheads="1"/>
          </p:cNvSpPr>
          <p:nvPr>
            <p:ph type="title"/>
          </p:nvPr>
        </p:nvSpPr>
        <p:spPr>
          <a:xfrm>
            <a:off x="539750" y="403225"/>
            <a:ext cx="7920038" cy="649288"/>
          </a:xfrm>
        </p:spPr>
        <p:txBody>
          <a:bodyPr/>
          <a:lstStyle/>
          <a:p>
            <a:pPr eaLnBrk="1" hangingPunct="1"/>
            <a:r>
              <a:rPr lang="de-DE" altLang="de-DE" sz="3200"/>
              <a:t>Respiratorische Azidose</a:t>
            </a:r>
            <a:br>
              <a:rPr lang="de-DE" altLang="de-DE" sz="3200"/>
            </a:br>
            <a:r>
              <a:rPr lang="de-DE" altLang="de-DE" sz="3200"/>
              <a:t>Merksätze</a:t>
            </a:r>
          </a:p>
        </p:txBody>
      </p:sp>
      <p:sp>
        <p:nvSpPr>
          <p:cNvPr id="525315" name="Rectangle 3">
            <a:extLst>
              <a:ext uri="{FF2B5EF4-FFF2-40B4-BE49-F238E27FC236}">
                <a16:creationId xmlns:a16="http://schemas.microsoft.com/office/drawing/2014/main" id="{931F85C5-9C20-41AE-AFBC-0051786B0AC1}"/>
              </a:ext>
            </a:extLst>
          </p:cNvPr>
          <p:cNvSpPr>
            <a:spLocks noGrp="1" noChangeArrowheads="1"/>
          </p:cNvSpPr>
          <p:nvPr>
            <p:ph type="body" idx="1"/>
          </p:nvPr>
        </p:nvSpPr>
        <p:spPr/>
        <p:txBody>
          <a:bodyPr/>
          <a:lstStyle/>
          <a:p>
            <a:pPr marL="457200" indent="-457200">
              <a:buFontTx/>
              <a:buAutoNum type="arabicPeriod"/>
            </a:pPr>
            <a:r>
              <a:rPr lang="de-DE" altLang="de-DE" b="1" dirty="0"/>
              <a:t>Die </a:t>
            </a:r>
            <a:r>
              <a:rPr lang="de-DE" altLang="de-DE" b="1" u="sng" dirty="0"/>
              <a:t>akute </a:t>
            </a:r>
            <a:r>
              <a:rPr lang="de-DE" altLang="de-DE" b="1" dirty="0"/>
              <a:t>respiratorische Azidose ist ein Notfall!</a:t>
            </a:r>
          </a:p>
          <a:p>
            <a:pPr marL="993775" lvl="1" indent="-457200"/>
            <a:r>
              <a:rPr lang="en-US" altLang="de-DE" dirty="0" err="1"/>
              <a:t>zeitnahes</a:t>
            </a:r>
            <a:r>
              <a:rPr lang="en-US" altLang="de-DE" dirty="0"/>
              <a:t> / </a:t>
            </a:r>
            <a:r>
              <a:rPr lang="en-US" altLang="de-DE" dirty="0" err="1"/>
              <a:t>unmittelbares</a:t>
            </a:r>
            <a:r>
              <a:rPr lang="en-US" altLang="de-DE" dirty="0"/>
              <a:t> </a:t>
            </a:r>
            <a:r>
              <a:rPr lang="en-US" altLang="de-DE" dirty="0" err="1"/>
              <a:t>Handeln</a:t>
            </a:r>
            <a:r>
              <a:rPr lang="en-US" altLang="de-DE" dirty="0"/>
              <a:t> </a:t>
            </a:r>
            <a:r>
              <a:rPr lang="en-US" altLang="de-DE" dirty="0" err="1"/>
              <a:t>notwendig</a:t>
            </a:r>
            <a:r>
              <a:rPr lang="en-US" altLang="de-DE" dirty="0"/>
              <a:t>,</a:t>
            </a:r>
          </a:p>
          <a:p>
            <a:pPr marL="993775" lvl="1" indent="-457200"/>
            <a:r>
              <a:rPr lang="en-US" altLang="de-DE" dirty="0" err="1"/>
              <a:t>innerhalb</a:t>
            </a:r>
            <a:r>
              <a:rPr lang="en-US" altLang="de-DE" dirty="0"/>
              <a:t> von </a:t>
            </a:r>
            <a:r>
              <a:rPr lang="en-US" altLang="de-DE" dirty="0" err="1"/>
              <a:t>Minuten</a:t>
            </a:r>
            <a:r>
              <a:rPr lang="en-US" altLang="de-DE" dirty="0"/>
              <a:t> eine </a:t>
            </a:r>
            <a:r>
              <a:rPr lang="en-US" altLang="de-DE" dirty="0" err="1"/>
              <a:t>schwere</a:t>
            </a:r>
            <a:r>
              <a:rPr lang="en-US" altLang="de-DE" dirty="0"/>
              <a:t> </a:t>
            </a:r>
            <a:r>
              <a:rPr lang="en-US" altLang="de-DE" dirty="0" err="1"/>
              <a:t>Azidämie</a:t>
            </a:r>
            <a:r>
              <a:rPr lang="en-US" altLang="de-DE" dirty="0"/>
              <a:t> und </a:t>
            </a:r>
            <a:r>
              <a:rPr lang="de-DE" altLang="de-DE" dirty="0"/>
              <a:t>Hypoxämie</a:t>
            </a:r>
          </a:p>
          <a:p>
            <a:pPr marL="993775" lvl="1" indent="-457200"/>
            <a:endParaRPr lang="de-DE" altLang="de-DE" dirty="0"/>
          </a:p>
          <a:p>
            <a:pPr marL="457200" indent="-457200" eaLnBrk="1" hangingPunct="1">
              <a:buFontTx/>
              <a:buAutoNum type="arabicPeriod"/>
            </a:pPr>
            <a:r>
              <a:rPr lang="de-DE" altLang="de-DE" b="1" dirty="0"/>
              <a:t>Oxygenierung !!</a:t>
            </a:r>
          </a:p>
          <a:p>
            <a:pPr marL="993775" lvl="1" indent="-457200" eaLnBrk="1" hangingPunct="1"/>
            <a:r>
              <a:rPr lang="de-DE" altLang="de-DE" b="1" dirty="0"/>
              <a:t>da P</a:t>
            </a:r>
            <a:r>
              <a:rPr lang="de-DE" altLang="de-DE" b="1" baseline="-25000" dirty="0"/>
              <a:t>ALV O2</a:t>
            </a:r>
            <a:r>
              <a:rPr lang="de-DE" altLang="de-DE" b="1" dirty="0"/>
              <a:t> = 150 – pCO</a:t>
            </a:r>
            <a:r>
              <a:rPr lang="de-DE" altLang="de-DE" b="1" baseline="-25000" dirty="0"/>
              <a:t>2</a:t>
            </a:r>
            <a:r>
              <a:rPr lang="de-DE" altLang="de-DE" b="1" dirty="0"/>
              <a:t> x 1,25 </a:t>
            </a:r>
          </a:p>
          <a:p>
            <a:pPr marL="457200" indent="-457200" eaLnBrk="1" hangingPunct="1">
              <a:buFontTx/>
              <a:buAutoNum type="arabicPeriod"/>
            </a:pPr>
            <a:endParaRPr lang="de-DE" altLang="de-DE" dirty="0"/>
          </a:p>
          <a:p>
            <a:pPr marL="457200" indent="-457200" eaLnBrk="1" hangingPunct="1">
              <a:buFontTx/>
              <a:buAutoNum type="arabicPeriod"/>
            </a:pPr>
            <a:r>
              <a:rPr lang="de-DE" altLang="de-DE" b="1" dirty="0"/>
              <a:t>Mechanische Ventilation bei zunehmendem pCO</a:t>
            </a:r>
            <a:r>
              <a:rPr lang="de-DE" altLang="de-DE" b="1" baseline="-25000" dirty="0"/>
              <a:t>2</a:t>
            </a:r>
            <a:endParaRPr lang="de-DE" altLang="de-DE" b="1" dirty="0"/>
          </a:p>
          <a:p>
            <a:pPr marL="993775" lvl="1" indent="-457200" eaLnBrk="1" hangingPunct="1">
              <a:buFontTx/>
              <a:buChar char="•"/>
            </a:pPr>
            <a:r>
              <a:rPr lang="de-DE" altLang="de-DE" b="1" u="sng" dirty="0">
                <a:sym typeface="Wingdings" panose="05000000000000000000" pitchFamily="2" charset="2"/>
              </a:rPr>
              <a:t> UNBEDDINGT </a:t>
            </a:r>
            <a:r>
              <a:rPr lang="de-DE" altLang="de-DE" b="1" u="sng" dirty="0"/>
              <a:t>langsames</a:t>
            </a:r>
            <a:r>
              <a:rPr lang="de-DE" altLang="de-DE" b="1" dirty="0"/>
              <a:t> </a:t>
            </a:r>
            <a:r>
              <a:rPr lang="de-DE" altLang="de-DE" dirty="0"/>
              <a:t>Absenken des CO</a:t>
            </a:r>
            <a:r>
              <a:rPr lang="de-DE" altLang="de-DE" baseline="-25000" dirty="0"/>
              <a:t>2</a:t>
            </a:r>
            <a:r>
              <a:rPr lang="de-DE" altLang="de-DE" dirty="0"/>
              <a:t> </a:t>
            </a:r>
          </a:p>
          <a:p>
            <a:pPr marL="1371600" lvl="2" indent="-457200" eaLnBrk="1" hangingPunct="1"/>
            <a:r>
              <a:rPr lang="de-DE" altLang="de-DE" dirty="0"/>
              <a:t>sonst entsteht metabolische Alkalose mit konsekutiver cerebraler Vasokonstriktion und neurologischen Ausfällen</a:t>
            </a:r>
          </a:p>
        </p:txBody>
      </p:sp>
      <p:sp>
        <p:nvSpPr>
          <p:cNvPr id="3" name="Fußzeilenplatzhalter 2">
            <a:extLst>
              <a:ext uri="{FF2B5EF4-FFF2-40B4-BE49-F238E27FC236}">
                <a16:creationId xmlns:a16="http://schemas.microsoft.com/office/drawing/2014/main" id="{9A992AF4-B411-43FD-BF1E-5A387BEBB791}"/>
              </a:ext>
            </a:extLst>
          </p:cNvPr>
          <p:cNvSpPr>
            <a:spLocks noGrp="1"/>
          </p:cNvSpPr>
          <p:nvPr>
            <p:ph type="ftr" sz="quarter" idx="4294967295"/>
          </p:nvPr>
        </p:nvSpPr>
        <p:spPr>
          <a:xfrm>
            <a:off x="1691680" y="6170991"/>
            <a:ext cx="2255495" cy="315168"/>
          </a:xfrm>
          <a:prstGeom prst="rect">
            <a:avLst/>
          </a:prstGeom>
        </p:spPr>
        <p:txBody>
          <a:bodyPr/>
          <a:lstStyle/>
          <a:p>
            <a:r>
              <a:rPr lang="de-DE" altLang="de-DE" dirty="0"/>
              <a:t>Workshop</a:t>
            </a:r>
            <a:br>
              <a:rPr lang="de-DE" altLang="de-DE" dirty="0"/>
            </a:br>
            <a:r>
              <a:rPr lang="de-DE" altLang="de-DE" dirty="0"/>
              <a:t>Intensivmedizinische Elektrolyt- und Säure-Basen - Störungen</a:t>
            </a:r>
          </a:p>
        </p:txBody>
      </p:sp>
    </p:spTree>
    <p:extLst>
      <p:ext uri="{BB962C8B-B14F-4D97-AF65-F5344CB8AC3E}">
        <p14:creationId xmlns:p14="http://schemas.microsoft.com/office/powerpoint/2010/main" val="37570590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253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531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5315">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25315">
                                            <p:txEl>
                                              <p:pRg st="2" end="2"/>
                                            </p:txEl>
                                          </p:spTgt>
                                        </p:tgtEl>
                                        <p:attrNameLst>
                                          <p:attrName>style.visibility</p:attrName>
                                        </p:attrNameLst>
                                      </p:cBhvr>
                                      <p:to>
                                        <p:strVal val="visible"/>
                                      </p:to>
                                    </p:set>
                                  </p:childTnLst>
                                </p:cTn>
                              </p:par>
                            </p:childTnLst>
                          </p:cTn>
                        </p:par>
                        <p:par>
                          <p:cTn id="17" fill="hold" nodeType="afterGroup">
                            <p:stCondLst>
                              <p:cond delay="0"/>
                            </p:stCondLst>
                            <p:childTnLst>
                              <p:par>
                                <p:cTn id="18" presetID="1" presetClass="entr" presetSubtype="0" fill="hold" nodeType="afterEffect">
                                  <p:stCondLst>
                                    <p:cond delay="0"/>
                                  </p:stCondLst>
                                  <p:childTnLst>
                                    <p:set>
                                      <p:cBhvr>
                                        <p:cTn id="19" dur="1" fill="hold">
                                          <p:stCondLst>
                                            <p:cond delay="0"/>
                                          </p:stCondLst>
                                        </p:cTn>
                                        <p:tgtEl>
                                          <p:spTgt spid="525315">
                                            <p:txEl>
                                              <p:pRg st="5" end="5"/>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525315">
                                            <p:txEl>
                                              <p:pRg st="7" end="7"/>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525315">
                                            <p:txEl>
                                              <p:pRg st="8" end="8"/>
                                            </p:txEl>
                                          </p:spTgt>
                                        </p:tgtEl>
                                        <p:attrNameLst>
                                          <p:attrName>style.visibility</p:attrName>
                                        </p:attrNameLst>
                                      </p:cBhvr>
                                      <p:to>
                                        <p:strVal val="visible"/>
                                      </p:to>
                                    </p:set>
                                  </p:childTnLst>
                                </p:cTn>
                              </p:par>
                            </p:childTnLst>
                          </p:cTn>
                        </p:par>
                        <p:par>
                          <p:cTn id="28" fill="hold" nodeType="afterGroup">
                            <p:stCondLst>
                              <p:cond delay="0"/>
                            </p:stCondLst>
                            <p:childTnLst>
                              <p:par>
                                <p:cTn id="29" presetID="1" presetClass="entr" presetSubtype="0" fill="hold" nodeType="afterEffect">
                                  <p:stCondLst>
                                    <p:cond delay="0"/>
                                  </p:stCondLst>
                                  <p:childTnLst>
                                    <p:set>
                                      <p:cBhvr>
                                        <p:cTn id="30" dur="1" fill="hold">
                                          <p:stCondLst>
                                            <p:cond delay="0"/>
                                          </p:stCondLst>
                                        </p:cTn>
                                        <p:tgtEl>
                                          <p:spTgt spid="52531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a:extLst>
              <a:ext uri="{FF2B5EF4-FFF2-40B4-BE49-F238E27FC236}">
                <a16:creationId xmlns:a16="http://schemas.microsoft.com/office/drawing/2014/main" id="{F053F56A-4BCB-4597-AFEB-629E53D0747C}"/>
              </a:ext>
            </a:extLst>
          </p:cNvPr>
          <p:cNvPicPr>
            <a:picLocks noGrp="1" noChangeAspect="1"/>
          </p:cNvPicPr>
          <p:nvPr>
            <p:ph idx="1"/>
          </p:nvPr>
        </p:nvPicPr>
        <p:blipFill>
          <a:blip r:embed="rId3"/>
          <a:stretch>
            <a:fillRect/>
          </a:stretch>
        </p:blipFill>
        <p:spPr>
          <a:xfrm>
            <a:off x="750094" y="1052736"/>
            <a:ext cx="7559178" cy="5197992"/>
          </a:xfrm>
          <a:prstGeom prst="rect">
            <a:avLst/>
          </a:prstGeom>
        </p:spPr>
      </p:pic>
      <p:sp>
        <p:nvSpPr>
          <p:cNvPr id="3" name="Titel 2">
            <a:extLst>
              <a:ext uri="{FF2B5EF4-FFF2-40B4-BE49-F238E27FC236}">
                <a16:creationId xmlns:a16="http://schemas.microsoft.com/office/drawing/2014/main" id="{6341D71E-02A2-4CFF-896D-9ED969131C52}"/>
              </a:ext>
            </a:extLst>
          </p:cNvPr>
          <p:cNvSpPr>
            <a:spLocks noGrp="1"/>
          </p:cNvSpPr>
          <p:nvPr>
            <p:ph type="title"/>
          </p:nvPr>
        </p:nvSpPr>
        <p:spPr/>
        <p:txBody>
          <a:bodyPr/>
          <a:lstStyle/>
          <a:p>
            <a:r>
              <a:rPr lang="de-DE" dirty="0"/>
              <a:t>Kompensation wichtig?</a:t>
            </a:r>
          </a:p>
        </p:txBody>
      </p:sp>
      <p:sp>
        <p:nvSpPr>
          <p:cNvPr id="5" name="Rechteck 4">
            <a:extLst>
              <a:ext uri="{FF2B5EF4-FFF2-40B4-BE49-F238E27FC236}">
                <a16:creationId xmlns:a16="http://schemas.microsoft.com/office/drawing/2014/main" id="{B5963345-7B5C-422B-A453-0D57A8B0C5F3}"/>
              </a:ext>
            </a:extLst>
          </p:cNvPr>
          <p:cNvSpPr/>
          <p:nvPr/>
        </p:nvSpPr>
        <p:spPr>
          <a:xfrm>
            <a:off x="-32986" y="6370093"/>
            <a:ext cx="7661980" cy="482633"/>
          </a:xfrm>
          <a:prstGeom prst="rect">
            <a:avLst/>
          </a:prstGeom>
        </p:spPr>
        <p:txBody>
          <a:bodyPr wrap="square">
            <a:spAutoFit/>
          </a:bodyPr>
          <a:lstStyle/>
          <a:p>
            <a:pPr algn="r"/>
            <a:r>
              <a:rPr lang="de-DE" sz="1200" dirty="0" err="1">
                <a:solidFill>
                  <a:srgbClr val="00799B"/>
                </a:solidFill>
                <a:latin typeface="Segoe UI" panose="020B0502040204020203" pitchFamily="34" charset="0"/>
              </a:rPr>
              <a:t>Tiruvoipati</a:t>
            </a:r>
            <a:r>
              <a:rPr lang="de-DE" sz="1200" dirty="0">
                <a:solidFill>
                  <a:srgbClr val="00799B"/>
                </a:solidFill>
                <a:latin typeface="Segoe UI" panose="020B0502040204020203" pitchFamily="34" charset="0"/>
              </a:rPr>
              <a:t>, R., et al., </a:t>
            </a:r>
            <a:r>
              <a:rPr lang="de-DE" sz="1200" b="1" i="1" dirty="0" err="1">
                <a:solidFill>
                  <a:srgbClr val="00799B"/>
                </a:solidFill>
                <a:latin typeface="Segoe UI" panose="020B0502040204020203" pitchFamily="34" charset="0"/>
              </a:rPr>
              <a:t>Association</a:t>
            </a:r>
            <a:r>
              <a:rPr lang="de-DE" sz="1200" b="1" i="1" dirty="0">
                <a:solidFill>
                  <a:srgbClr val="00799B"/>
                </a:solidFill>
                <a:latin typeface="Segoe UI" panose="020B0502040204020203" pitchFamily="34" charset="0"/>
              </a:rPr>
              <a:t> of </a:t>
            </a:r>
            <a:r>
              <a:rPr lang="de-DE" sz="1200" b="1" i="1" dirty="0" err="1">
                <a:solidFill>
                  <a:srgbClr val="00799B"/>
                </a:solidFill>
                <a:latin typeface="Segoe UI" panose="020B0502040204020203" pitchFamily="34" charset="0"/>
              </a:rPr>
              <a:t>hypercaphnia</a:t>
            </a:r>
            <a:r>
              <a:rPr lang="de-DE" sz="1200" b="1" i="1" dirty="0">
                <a:solidFill>
                  <a:srgbClr val="00799B"/>
                </a:solidFill>
                <a:latin typeface="Segoe UI" panose="020B0502040204020203" pitchFamily="34" charset="0"/>
              </a:rPr>
              <a:t> and </a:t>
            </a:r>
            <a:r>
              <a:rPr lang="de-DE" sz="1200" b="1" i="1" dirty="0" err="1">
                <a:solidFill>
                  <a:srgbClr val="00799B"/>
                </a:solidFill>
                <a:latin typeface="Segoe UI" panose="020B0502040204020203" pitchFamily="34" charset="0"/>
              </a:rPr>
              <a:t>hypercapnic</a:t>
            </a:r>
            <a:r>
              <a:rPr lang="de-DE" sz="1200" b="1" i="1" dirty="0">
                <a:solidFill>
                  <a:srgbClr val="00799B"/>
                </a:solidFill>
                <a:latin typeface="Segoe UI" panose="020B0502040204020203" pitchFamily="34" charset="0"/>
              </a:rPr>
              <a:t> </a:t>
            </a:r>
            <a:r>
              <a:rPr lang="de-DE" sz="1200" b="1" i="1" dirty="0" err="1">
                <a:solidFill>
                  <a:srgbClr val="00799B"/>
                </a:solidFill>
                <a:latin typeface="Segoe UI" panose="020B0502040204020203" pitchFamily="34" charset="0"/>
              </a:rPr>
              <a:t>acidosis</a:t>
            </a:r>
            <a:r>
              <a:rPr lang="de-DE" sz="1200" b="1" i="1" dirty="0">
                <a:solidFill>
                  <a:srgbClr val="00799B"/>
                </a:solidFill>
                <a:latin typeface="Segoe UI" panose="020B0502040204020203" pitchFamily="34" charset="0"/>
              </a:rPr>
              <a:t> </a:t>
            </a:r>
            <a:r>
              <a:rPr lang="de-DE" sz="1200" b="1" i="1" dirty="0" err="1">
                <a:solidFill>
                  <a:srgbClr val="00799B"/>
                </a:solidFill>
                <a:latin typeface="Segoe UI" panose="020B0502040204020203" pitchFamily="34" charset="0"/>
              </a:rPr>
              <a:t>with</a:t>
            </a:r>
            <a:r>
              <a:rPr lang="de-DE" sz="1200" b="1" i="1" dirty="0">
                <a:solidFill>
                  <a:srgbClr val="00799B"/>
                </a:solidFill>
                <a:latin typeface="Segoe UI" panose="020B0502040204020203" pitchFamily="34" charset="0"/>
              </a:rPr>
              <a:t> </a:t>
            </a:r>
            <a:r>
              <a:rPr lang="de-DE" sz="1200" b="1" i="1" dirty="0" err="1">
                <a:solidFill>
                  <a:srgbClr val="00799B"/>
                </a:solidFill>
                <a:latin typeface="Segoe UI" panose="020B0502040204020203" pitchFamily="34" charset="0"/>
              </a:rPr>
              <a:t>clinical</a:t>
            </a:r>
            <a:r>
              <a:rPr lang="de-DE" sz="1200" b="1" i="1" dirty="0">
                <a:solidFill>
                  <a:srgbClr val="00799B"/>
                </a:solidFill>
                <a:latin typeface="Segoe UI" panose="020B0502040204020203" pitchFamily="34" charset="0"/>
              </a:rPr>
              <a:t> </a:t>
            </a:r>
            <a:r>
              <a:rPr lang="de-DE" sz="1200" b="1" i="1" dirty="0" err="1">
                <a:solidFill>
                  <a:srgbClr val="00799B"/>
                </a:solidFill>
                <a:latin typeface="Segoe UI" panose="020B0502040204020203" pitchFamily="34" charset="0"/>
              </a:rPr>
              <a:t>outcomes</a:t>
            </a:r>
            <a:r>
              <a:rPr lang="de-DE" sz="1200" b="1" i="1" dirty="0">
                <a:solidFill>
                  <a:srgbClr val="00799B"/>
                </a:solidFill>
                <a:latin typeface="Segoe UI" panose="020B0502040204020203" pitchFamily="34" charset="0"/>
              </a:rPr>
              <a:t> in </a:t>
            </a:r>
            <a:r>
              <a:rPr lang="de-DE" sz="1200" b="1" i="1" dirty="0" err="1">
                <a:solidFill>
                  <a:srgbClr val="00799B"/>
                </a:solidFill>
                <a:latin typeface="Segoe UI" panose="020B0502040204020203" pitchFamily="34" charset="0"/>
              </a:rPr>
              <a:t>mechanically</a:t>
            </a:r>
            <a:r>
              <a:rPr lang="de-DE" sz="1200" b="1" i="1" dirty="0">
                <a:solidFill>
                  <a:srgbClr val="00799B"/>
                </a:solidFill>
                <a:latin typeface="Segoe UI" panose="020B0502040204020203" pitchFamily="34" charset="0"/>
              </a:rPr>
              <a:t> </a:t>
            </a:r>
            <a:r>
              <a:rPr lang="de-DE" sz="1200" b="1" i="1" dirty="0" err="1">
                <a:solidFill>
                  <a:srgbClr val="00799B"/>
                </a:solidFill>
                <a:latin typeface="Segoe UI" panose="020B0502040204020203" pitchFamily="34" charset="0"/>
              </a:rPr>
              <a:t>ventilated</a:t>
            </a:r>
            <a:r>
              <a:rPr lang="de-DE" sz="1200" b="1" i="1" dirty="0">
                <a:solidFill>
                  <a:srgbClr val="00799B"/>
                </a:solidFill>
                <a:latin typeface="Segoe UI" panose="020B0502040204020203" pitchFamily="34" charset="0"/>
              </a:rPr>
              <a:t> </a:t>
            </a:r>
            <a:r>
              <a:rPr lang="de-DE" sz="1200" b="1" i="1" dirty="0" err="1">
                <a:solidFill>
                  <a:srgbClr val="00799B"/>
                </a:solidFill>
                <a:latin typeface="Segoe UI" panose="020B0502040204020203" pitchFamily="34" charset="0"/>
              </a:rPr>
              <a:t>patients</a:t>
            </a:r>
            <a:r>
              <a:rPr lang="de-DE" sz="1200" b="1" i="1" dirty="0">
                <a:solidFill>
                  <a:srgbClr val="00799B"/>
                </a:solidFill>
                <a:latin typeface="Segoe UI" panose="020B0502040204020203" pitchFamily="34" charset="0"/>
              </a:rPr>
              <a:t> </a:t>
            </a:r>
            <a:r>
              <a:rPr lang="de-DE" sz="1200" b="1" i="1" dirty="0" err="1">
                <a:solidFill>
                  <a:srgbClr val="00799B"/>
                </a:solidFill>
                <a:latin typeface="Segoe UI" panose="020B0502040204020203" pitchFamily="34" charset="0"/>
              </a:rPr>
              <a:t>with</a:t>
            </a:r>
            <a:r>
              <a:rPr lang="de-DE" sz="1200" b="1" i="1" dirty="0">
                <a:solidFill>
                  <a:srgbClr val="00799B"/>
                </a:solidFill>
                <a:latin typeface="Segoe UI" panose="020B0502040204020203" pitchFamily="34" charset="0"/>
              </a:rPr>
              <a:t> cerebral </a:t>
            </a:r>
            <a:r>
              <a:rPr lang="de-DE" sz="1200" b="1" i="1" dirty="0" err="1">
                <a:solidFill>
                  <a:srgbClr val="00799B"/>
                </a:solidFill>
                <a:latin typeface="Segoe UI" panose="020B0502040204020203" pitchFamily="34" charset="0"/>
              </a:rPr>
              <a:t>injury</a:t>
            </a:r>
            <a:r>
              <a:rPr lang="de-DE" sz="1200" b="1" i="1" dirty="0">
                <a:solidFill>
                  <a:srgbClr val="00799B"/>
                </a:solidFill>
                <a:latin typeface="Segoe UI" panose="020B0502040204020203" pitchFamily="34" charset="0"/>
              </a:rPr>
              <a:t>.</a:t>
            </a:r>
            <a:r>
              <a:rPr lang="de-DE" sz="1200" b="1" dirty="0">
                <a:solidFill>
                  <a:srgbClr val="00799B"/>
                </a:solidFill>
                <a:latin typeface="Segoe UI" panose="020B0502040204020203" pitchFamily="34" charset="0"/>
              </a:rPr>
              <a:t> </a:t>
            </a:r>
            <a:r>
              <a:rPr lang="de-DE" sz="1200" dirty="0">
                <a:solidFill>
                  <a:srgbClr val="00799B"/>
                </a:solidFill>
                <a:latin typeface="Segoe UI" panose="020B0502040204020203" pitchFamily="34" charset="0"/>
              </a:rPr>
              <a:t>JAMA </a:t>
            </a:r>
            <a:r>
              <a:rPr lang="de-DE" sz="1200" dirty="0" err="1">
                <a:solidFill>
                  <a:srgbClr val="00799B"/>
                </a:solidFill>
                <a:latin typeface="Segoe UI" panose="020B0502040204020203" pitchFamily="34" charset="0"/>
              </a:rPr>
              <a:t>Neurology</a:t>
            </a:r>
            <a:r>
              <a:rPr lang="de-DE" sz="1200" dirty="0">
                <a:solidFill>
                  <a:srgbClr val="00799B"/>
                </a:solidFill>
                <a:latin typeface="Segoe UI" panose="020B0502040204020203" pitchFamily="34" charset="0"/>
              </a:rPr>
              <a:t>, 2018.</a:t>
            </a:r>
          </a:p>
        </p:txBody>
      </p:sp>
    </p:spTree>
    <p:extLst>
      <p:ext uri="{BB962C8B-B14F-4D97-AF65-F5344CB8AC3E}">
        <p14:creationId xmlns:p14="http://schemas.microsoft.com/office/powerpoint/2010/main" val="1468791174"/>
      </p:ext>
    </p:extLst>
  </p:cSld>
  <p:clrMapOvr>
    <a:masterClrMapping/>
  </p:clrMapOvr>
  <p:transition spd="slow">
    <p:push dir="u"/>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el 1">
            <a:extLst>
              <a:ext uri="{FF2B5EF4-FFF2-40B4-BE49-F238E27FC236}">
                <a16:creationId xmlns:a16="http://schemas.microsoft.com/office/drawing/2014/main" id="{9658FAD1-32F8-4472-81D6-2F6F6F7F2255}"/>
              </a:ext>
            </a:extLst>
          </p:cNvPr>
          <p:cNvSpPr>
            <a:spLocks noGrp="1"/>
          </p:cNvSpPr>
          <p:nvPr>
            <p:ph type="title"/>
          </p:nvPr>
        </p:nvSpPr>
        <p:spPr/>
        <p:txBody>
          <a:bodyPr/>
          <a:lstStyle/>
          <a:p>
            <a:r>
              <a:rPr lang="de-DE" altLang="de-DE"/>
              <a:t>Fall 3</a:t>
            </a:r>
          </a:p>
        </p:txBody>
      </p:sp>
      <p:sp>
        <p:nvSpPr>
          <p:cNvPr id="93187" name="Inhaltsplatzhalter 2">
            <a:extLst>
              <a:ext uri="{FF2B5EF4-FFF2-40B4-BE49-F238E27FC236}">
                <a16:creationId xmlns:a16="http://schemas.microsoft.com/office/drawing/2014/main" id="{42E4654E-67DF-4F40-BBFF-A312338F8B75}"/>
              </a:ext>
            </a:extLst>
          </p:cNvPr>
          <p:cNvSpPr>
            <a:spLocks noGrp="1"/>
          </p:cNvSpPr>
          <p:nvPr>
            <p:ph idx="1"/>
          </p:nvPr>
        </p:nvSpPr>
        <p:spPr/>
        <p:txBody>
          <a:bodyPr/>
          <a:lstStyle/>
          <a:p>
            <a:r>
              <a:rPr lang="en-US" altLang="de-DE"/>
              <a:t>65 Jahre</a:t>
            </a:r>
            <a:r>
              <a:rPr lang="en-US" altLang="de-DE" b="0"/>
              <a:t>, Mann mit Lungenfibrose, </a:t>
            </a:r>
          </a:p>
          <a:p>
            <a:r>
              <a:rPr lang="en-US" altLang="de-DE"/>
              <a:t>Doppel-Lu-Tx vor sieben Jahren </a:t>
            </a:r>
          </a:p>
          <a:p>
            <a:r>
              <a:rPr lang="en-US" altLang="de-DE"/>
              <a:t>aktuell:  Husten und zunehmende Kurzatmigkeit </a:t>
            </a:r>
          </a:p>
          <a:p>
            <a:endParaRPr lang="en-US" altLang="de-DE"/>
          </a:p>
          <a:p>
            <a:r>
              <a:rPr lang="en-US" altLang="de-DE"/>
              <a:t>Medikation: </a:t>
            </a:r>
          </a:p>
          <a:p>
            <a:r>
              <a:rPr lang="de-DE" altLang="de-DE" b="0"/>
              <a:t>Azathioprin 2 x 50 mg; </a:t>
            </a:r>
          </a:p>
          <a:p>
            <a:r>
              <a:rPr lang="de-DE" altLang="de-DE" b="0"/>
              <a:t>Prednison 10 mg/d;</a:t>
            </a:r>
          </a:p>
          <a:p>
            <a:r>
              <a:rPr lang="en-US" altLang="de-DE" b="0"/>
              <a:t>Cyclosporin 2 x 150 mg</a:t>
            </a:r>
          </a:p>
          <a:p>
            <a:r>
              <a:rPr lang="en-US" altLang="de-DE" b="0"/>
              <a:t>Acyclovir 2 x 200 mg </a:t>
            </a:r>
          </a:p>
          <a:p>
            <a:r>
              <a:rPr lang="en-US" altLang="de-DE" b="0"/>
              <a:t>Azithromycin 250 mg Mo/Mi/Fr </a:t>
            </a:r>
          </a:p>
        </p:txBody>
      </p:sp>
      <p:sp>
        <p:nvSpPr>
          <p:cNvPr id="4" name="Rectangle 2">
            <a:extLst>
              <a:ext uri="{FF2B5EF4-FFF2-40B4-BE49-F238E27FC236}">
                <a16:creationId xmlns:a16="http://schemas.microsoft.com/office/drawing/2014/main" id="{89953BC7-9058-40E6-BF37-CFEB4C55DD57}"/>
              </a:ext>
            </a:extLst>
          </p:cNvPr>
          <p:cNvSpPr txBox="1">
            <a:spLocks noChangeArrowheads="1"/>
          </p:cNvSpPr>
          <p:nvPr/>
        </p:nvSpPr>
        <p:spPr bwMode="auto">
          <a:xfrm>
            <a:off x="692150" y="404813"/>
            <a:ext cx="7920038" cy="649287"/>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2000" tIns="36000" rIns="72000" bIns="36000" anchor="ctr"/>
          <a:lstStyle>
            <a:lvl1pPr algn="ctr" rtl="0" eaLnBrk="0" fontAlgn="base" hangingPunct="0">
              <a:spcBef>
                <a:spcPct val="0"/>
              </a:spcBef>
              <a:spcAft>
                <a:spcPct val="0"/>
              </a:spcAft>
              <a:defRPr sz="3600" b="1">
                <a:solidFill>
                  <a:schemeClr val="tx2"/>
                </a:solidFill>
                <a:latin typeface="+mj-lt"/>
                <a:ea typeface="+mj-ea"/>
                <a:cs typeface="+mj-cs"/>
              </a:defRPr>
            </a:lvl1pPr>
            <a:lvl2pPr algn="ctr" rtl="0" eaLnBrk="0" fontAlgn="base" hangingPunct="0">
              <a:spcBef>
                <a:spcPct val="0"/>
              </a:spcBef>
              <a:spcAft>
                <a:spcPct val="0"/>
              </a:spcAft>
              <a:defRPr sz="3600" b="1">
                <a:solidFill>
                  <a:schemeClr val="tx2"/>
                </a:solidFill>
                <a:latin typeface="Arial" charset="0"/>
              </a:defRPr>
            </a:lvl2pPr>
            <a:lvl3pPr algn="ctr" rtl="0" eaLnBrk="0" fontAlgn="base" hangingPunct="0">
              <a:spcBef>
                <a:spcPct val="0"/>
              </a:spcBef>
              <a:spcAft>
                <a:spcPct val="0"/>
              </a:spcAft>
              <a:defRPr sz="3600" b="1">
                <a:solidFill>
                  <a:schemeClr val="tx2"/>
                </a:solidFill>
                <a:latin typeface="Arial" charset="0"/>
              </a:defRPr>
            </a:lvl3pPr>
            <a:lvl4pPr algn="ctr" rtl="0" eaLnBrk="0" fontAlgn="base" hangingPunct="0">
              <a:spcBef>
                <a:spcPct val="0"/>
              </a:spcBef>
              <a:spcAft>
                <a:spcPct val="0"/>
              </a:spcAft>
              <a:defRPr sz="3600" b="1">
                <a:solidFill>
                  <a:schemeClr val="tx2"/>
                </a:solidFill>
                <a:latin typeface="Arial" charset="0"/>
              </a:defRPr>
            </a:lvl4pPr>
            <a:lvl5pPr algn="ctr" rtl="0" eaLnBrk="0" fontAlgn="base" hangingPunct="0">
              <a:spcBef>
                <a:spcPct val="0"/>
              </a:spcBef>
              <a:spcAft>
                <a:spcPct val="0"/>
              </a:spcAft>
              <a:defRPr sz="3600" b="1">
                <a:solidFill>
                  <a:schemeClr val="tx2"/>
                </a:solidFill>
                <a:latin typeface="Arial" charset="0"/>
              </a:defRPr>
            </a:lvl5pPr>
            <a:lvl6pPr marL="457200" algn="ctr" rtl="0" fontAlgn="base">
              <a:spcBef>
                <a:spcPct val="0"/>
              </a:spcBef>
              <a:spcAft>
                <a:spcPct val="0"/>
              </a:spcAft>
              <a:defRPr sz="3600" b="1">
                <a:solidFill>
                  <a:schemeClr val="tx2"/>
                </a:solidFill>
                <a:latin typeface="Arial" charset="0"/>
              </a:defRPr>
            </a:lvl6pPr>
            <a:lvl7pPr marL="914400" algn="ctr" rtl="0" fontAlgn="base">
              <a:spcBef>
                <a:spcPct val="0"/>
              </a:spcBef>
              <a:spcAft>
                <a:spcPct val="0"/>
              </a:spcAft>
              <a:defRPr sz="3600" b="1">
                <a:solidFill>
                  <a:schemeClr val="tx2"/>
                </a:solidFill>
                <a:latin typeface="Arial" charset="0"/>
              </a:defRPr>
            </a:lvl7pPr>
            <a:lvl8pPr marL="1371600" algn="ctr" rtl="0" fontAlgn="base">
              <a:spcBef>
                <a:spcPct val="0"/>
              </a:spcBef>
              <a:spcAft>
                <a:spcPct val="0"/>
              </a:spcAft>
              <a:defRPr sz="3600" b="1">
                <a:solidFill>
                  <a:schemeClr val="tx2"/>
                </a:solidFill>
                <a:latin typeface="Arial" charset="0"/>
              </a:defRPr>
            </a:lvl8pPr>
            <a:lvl9pPr marL="1828800" algn="ctr" rtl="0" fontAlgn="base">
              <a:spcBef>
                <a:spcPct val="0"/>
              </a:spcBef>
              <a:spcAft>
                <a:spcPct val="0"/>
              </a:spcAft>
              <a:defRPr sz="3600" b="1">
                <a:solidFill>
                  <a:schemeClr val="tx2"/>
                </a:solidFill>
                <a:latin typeface="Arial" charset="0"/>
              </a:defRPr>
            </a:lvl9pPr>
          </a:lstStyle>
          <a:p>
            <a:pPr eaLnBrk="1" hangingPunct="1">
              <a:defRPr/>
            </a:pPr>
            <a:r>
              <a:rPr lang="de-DE" altLang="de-DE" kern="0" dirty="0">
                <a:solidFill>
                  <a:schemeClr val="bg1"/>
                </a:solidFill>
              </a:rPr>
              <a:t>Intensivmedizinischer Fall 2</a:t>
            </a:r>
          </a:p>
        </p:txBody>
      </p:sp>
      <p:sp>
        <p:nvSpPr>
          <p:cNvPr id="2" name="Fußzeilenplatzhalter 1">
            <a:extLst>
              <a:ext uri="{FF2B5EF4-FFF2-40B4-BE49-F238E27FC236}">
                <a16:creationId xmlns:a16="http://schemas.microsoft.com/office/drawing/2014/main" id="{194C2E12-1DFB-46A2-BF61-4D70726FA68C}"/>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spTree>
    <p:extLst>
      <p:ext uri="{BB962C8B-B14F-4D97-AF65-F5344CB8AC3E}">
        <p14:creationId xmlns:p14="http://schemas.microsoft.com/office/powerpoint/2010/main" val="3526200136"/>
      </p:ext>
    </p:extLst>
  </p:cSld>
  <p:clrMapOvr>
    <a:masterClrMapping/>
  </p:clrMapOvr>
  <p:transition spd="slow">
    <p:push dir="u"/>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F4CB326F-49D3-406F-9C4C-F6B70DBA039A}"/>
              </a:ext>
            </a:extLst>
          </p:cNvPr>
          <p:cNvSpPr>
            <a:spLocks noGrp="1"/>
          </p:cNvSpPr>
          <p:nvPr>
            <p:ph idx="1"/>
          </p:nvPr>
        </p:nvSpPr>
        <p:spPr>
          <a:xfrm>
            <a:off x="723106" y="1412776"/>
            <a:ext cx="7553624" cy="3810000"/>
          </a:xfrm>
        </p:spPr>
        <p:txBody>
          <a:bodyPr/>
          <a:lstStyle/>
          <a:p>
            <a:pPr>
              <a:defRPr/>
            </a:pPr>
            <a:r>
              <a:rPr lang="en-US" b="0" dirty="0" err="1"/>
              <a:t>bei</a:t>
            </a:r>
            <a:r>
              <a:rPr lang="en-US" b="0" dirty="0"/>
              <a:t> </a:t>
            </a:r>
            <a:r>
              <a:rPr lang="en-US" b="0" dirty="0" err="1"/>
              <a:t>chronischer</a:t>
            </a:r>
            <a:r>
              <a:rPr lang="en-US" b="0" dirty="0"/>
              <a:t> </a:t>
            </a:r>
            <a:r>
              <a:rPr lang="en-US" b="0" dirty="0" err="1"/>
              <a:t>Hyperkapnie</a:t>
            </a:r>
            <a:r>
              <a:rPr lang="en-US" b="0" dirty="0"/>
              <a:t> </a:t>
            </a:r>
            <a:r>
              <a:rPr lang="en-US" b="0" dirty="0" err="1"/>
              <a:t>nächtliche</a:t>
            </a:r>
            <a:r>
              <a:rPr lang="en-US" b="0" dirty="0"/>
              <a:t> “</a:t>
            </a:r>
            <a:r>
              <a:rPr lang="en-US" b="0" dirty="0" err="1"/>
              <a:t>Bilevel</a:t>
            </a:r>
            <a:r>
              <a:rPr lang="en-US" b="0" dirty="0"/>
              <a:t> </a:t>
            </a:r>
            <a:r>
              <a:rPr lang="de-DE" b="0" dirty="0"/>
              <a:t>positive-</a:t>
            </a:r>
            <a:r>
              <a:rPr lang="de-DE" b="0" dirty="0" err="1"/>
              <a:t>airway</a:t>
            </a:r>
            <a:r>
              <a:rPr lang="de-DE" b="0" dirty="0"/>
              <a:t> </a:t>
            </a:r>
            <a:r>
              <a:rPr lang="de-DE" b="0" dirty="0" err="1"/>
              <a:t>pressure</a:t>
            </a:r>
            <a:r>
              <a:rPr lang="de-DE" b="0" dirty="0"/>
              <a:t>“ (</a:t>
            </a:r>
            <a:r>
              <a:rPr lang="de-DE" b="0" dirty="0" err="1"/>
              <a:t>BiPAP</a:t>
            </a:r>
            <a:r>
              <a:rPr lang="de-DE" b="0" dirty="0"/>
              <a:t>) Unterstützung </a:t>
            </a:r>
          </a:p>
          <a:p>
            <a:pPr>
              <a:defRPr/>
            </a:pPr>
            <a:endParaRPr lang="de-DE" b="0" dirty="0"/>
          </a:p>
          <a:p>
            <a:pPr>
              <a:defRPr/>
            </a:pPr>
            <a:r>
              <a:rPr lang="en-US" dirty="0" err="1"/>
              <a:t>Aufnahme</a:t>
            </a:r>
            <a:r>
              <a:rPr lang="en-US" dirty="0"/>
              <a:t>: </a:t>
            </a:r>
          </a:p>
          <a:p>
            <a:pPr>
              <a:defRPr/>
            </a:pPr>
            <a:r>
              <a:rPr lang="en-US" b="0" dirty="0" err="1"/>
              <a:t>Beidseitige</a:t>
            </a:r>
            <a:r>
              <a:rPr lang="en-US" b="0" dirty="0"/>
              <a:t> </a:t>
            </a:r>
            <a:r>
              <a:rPr lang="en-US" b="0" dirty="0" err="1"/>
              <a:t>interstitielle</a:t>
            </a:r>
            <a:r>
              <a:rPr lang="en-US" b="0" dirty="0"/>
              <a:t> Infiltrate </a:t>
            </a:r>
          </a:p>
          <a:p>
            <a:pPr marL="342900" indent="-342900">
              <a:buFont typeface="Wingdings" panose="05000000000000000000" pitchFamily="2" charset="2"/>
              <a:buChar char="à"/>
              <a:defRPr/>
            </a:pPr>
            <a:r>
              <a:rPr lang="en-US" b="0" dirty="0" err="1">
                <a:sym typeface="Wingdings" panose="05000000000000000000" pitchFamily="2" charset="2"/>
              </a:rPr>
              <a:t>Unterstützung</a:t>
            </a:r>
            <a:r>
              <a:rPr lang="en-US" b="0" dirty="0">
                <a:sym typeface="Wingdings" panose="05000000000000000000" pitchFamily="2" charset="2"/>
              </a:rPr>
              <a:t> </a:t>
            </a:r>
            <a:r>
              <a:rPr lang="en-US" b="0" dirty="0" err="1">
                <a:sym typeface="Wingdings" panose="05000000000000000000" pitchFamily="2" charset="2"/>
              </a:rPr>
              <a:t>mittels</a:t>
            </a:r>
            <a:r>
              <a:rPr lang="en-US" b="0" dirty="0">
                <a:sym typeface="Wingdings" panose="05000000000000000000" pitchFamily="2" charset="2"/>
              </a:rPr>
              <a:t> </a:t>
            </a:r>
            <a:r>
              <a:rPr lang="en-US" b="0" dirty="0" err="1"/>
              <a:t>BiPAP</a:t>
            </a:r>
            <a:r>
              <a:rPr lang="en-US" b="0" dirty="0"/>
              <a:t> </a:t>
            </a:r>
            <a:r>
              <a:rPr lang="en-US" b="0" dirty="0" err="1"/>
              <a:t>auch</a:t>
            </a:r>
            <a:r>
              <a:rPr lang="en-US" b="0" dirty="0"/>
              <a:t> </a:t>
            </a:r>
            <a:r>
              <a:rPr lang="en-US" b="0" dirty="0" err="1"/>
              <a:t>tagsüber</a:t>
            </a:r>
            <a:endParaRPr lang="de-DE" b="0" dirty="0"/>
          </a:p>
          <a:p>
            <a:pPr marL="342900" indent="-342900">
              <a:buFont typeface="Wingdings" panose="05000000000000000000" pitchFamily="2" charset="2"/>
              <a:buChar char="à"/>
              <a:defRPr/>
            </a:pPr>
            <a:r>
              <a:rPr lang="de-DE" b="0" dirty="0"/>
              <a:t>Antiinfektiöse Therapie</a:t>
            </a:r>
            <a:endParaRPr lang="de-DE" dirty="0"/>
          </a:p>
        </p:txBody>
      </p:sp>
      <p:sp>
        <p:nvSpPr>
          <p:cNvPr id="4" name="Rectangle 2">
            <a:extLst>
              <a:ext uri="{FF2B5EF4-FFF2-40B4-BE49-F238E27FC236}">
                <a16:creationId xmlns:a16="http://schemas.microsoft.com/office/drawing/2014/main" id="{89493F78-041A-404E-9105-E7532184E43E}"/>
              </a:ext>
            </a:extLst>
          </p:cNvPr>
          <p:cNvSpPr txBox="1">
            <a:spLocks noChangeArrowheads="1"/>
          </p:cNvSpPr>
          <p:nvPr/>
        </p:nvSpPr>
        <p:spPr bwMode="auto">
          <a:xfrm>
            <a:off x="692150" y="476250"/>
            <a:ext cx="7920038" cy="649288"/>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2000" tIns="36000" rIns="72000" bIns="36000" anchor="ctr"/>
          <a:lstStyle>
            <a:lvl1pPr algn="ctr" rtl="0" eaLnBrk="0" fontAlgn="base" hangingPunct="0">
              <a:spcBef>
                <a:spcPct val="0"/>
              </a:spcBef>
              <a:spcAft>
                <a:spcPct val="0"/>
              </a:spcAft>
              <a:defRPr sz="3600" b="1">
                <a:solidFill>
                  <a:schemeClr val="tx2"/>
                </a:solidFill>
                <a:latin typeface="+mj-lt"/>
                <a:ea typeface="+mj-ea"/>
                <a:cs typeface="+mj-cs"/>
              </a:defRPr>
            </a:lvl1pPr>
            <a:lvl2pPr algn="ctr" rtl="0" eaLnBrk="0" fontAlgn="base" hangingPunct="0">
              <a:spcBef>
                <a:spcPct val="0"/>
              </a:spcBef>
              <a:spcAft>
                <a:spcPct val="0"/>
              </a:spcAft>
              <a:defRPr sz="3600" b="1">
                <a:solidFill>
                  <a:schemeClr val="tx2"/>
                </a:solidFill>
                <a:latin typeface="Arial" charset="0"/>
              </a:defRPr>
            </a:lvl2pPr>
            <a:lvl3pPr algn="ctr" rtl="0" eaLnBrk="0" fontAlgn="base" hangingPunct="0">
              <a:spcBef>
                <a:spcPct val="0"/>
              </a:spcBef>
              <a:spcAft>
                <a:spcPct val="0"/>
              </a:spcAft>
              <a:defRPr sz="3600" b="1">
                <a:solidFill>
                  <a:schemeClr val="tx2"/>
                </a:solidFill>
                <a:latin typeface="Arial" charset="0"/>
              </a:defRPr>
            </a:lvl3pPr>
            <a:lvl4pPr algn="ctr" rtl="0" eaLnBrk="0" fontAlgn="base" hangingPunct="0">
              <a:spcBef>
                <a:spcPct val="0"/>
              </a:spcBef>
              <a:spcAft>
                <a:spcPct val="0"/>
              </a:spcAft>
              <a:defRPr sz="3600" b="1">
                <a:solidFill>
                  <a:schemeClr val="tx2"/>
                </a:solidFill>
                <a:latin typeface="Arial" charset="0"/>
              </a:defRPr>
            </a:lvl4pPr>
            <a:lvl5pPr algn="ctr" rtl="0" eaLnBrk="0" fontAlgn="base" hangingPunct="0">
              <a:spcBef>
                <a:spcPct val="0"/>
              </a:spcBef>
              <a:spcAft>
                <a:spcPct val="0"/>
              </a:spcAft>
              <a:defRPr sz="3600" b="1">
                <a:solidFill>
                  <a:schemeClr val="tx2"/>
                </a:solidFill>
                <a:latin typeface="Arial" charset="0"/>
              </a:defRPr>
            </a:lvl5pPr>
            <a:lvl6pPr marL="457200" algn="ctr" rtl="0" fontAlgn="base">
              <a:spcBef>
                <a:spcPct val="0"/>
              </a:spcBef>
              <a:spcAft>
                <a:spcPct val="0"/>
              </a:spcAft>
              <a:defRPr sz="3600" b="1">
                <a:solidFill>
                  <a:schemeClr val="tx2"/>
                </a:solidFill>
                <a:latin typeface="Arial" charset="0"/>
              </a:defRPr>
            </a:lvl6pPr>
            <a:lvl7pPr marL="914400" algn="ctr" rtl="0" fontAlgn="base">
              <a:spcBef>
                <a:spcPct val="0"/>
              </a:spcBef>
              <a:spcAft>
                <a:spcPct val="0"/>
              </a:spcAft>
              <a:defRPr sz="3600" b="1">
                <a:solidFill>
                  <a:schemeClr val="tx2"/>
                </a:solidFill>
                <a:latin typeface="Arial" charset="0"/>
              </a:defRPr>
            </a:lvl7pPr>
            <a:lvl8pPr marL="1371600" algn="ctr" rtl="0" fontAlgn="base">
              <a:spcBef>
                <a:spcPct val="0"/>
              </a:spcBef>
              <a:spcAft>
                <a:spcPct val="0"/>
              </a:spcAft>
              <a:defRPr sz="3600" b="1">
                <a:solidFill>
                  <a:schemeClr val="tx2"/>
                </a:solidFill>
                <a:latin typeface="Arial" charset="0"/>
              </a:defRPr>
            </a:lvl8pPr>
            <a:lvl9pPr marL="1828800" algn="ctr" rtl="0" fontAlgn="base">
              <a:spcBef>
                <a:spcPct val="0"/>
              </a:spcBef>
              <a:spcAft>
                <a:spcPct val="0"/>
              </a:spcAft>
              <a:defRPr sz="3600" b="1">
                <a:solidFill>
                  <a:schemeClr val="tx2"/>
                </a:solidFill>
                <a:latin typeface="Arial" charset="0"/>
              </a:defRPr>
            </a:lvl9pPr>
          </a:lstStyle>
          <a:p>
            <a:pPr eaLnBrk="1" hangingPunct="1">
              <a:defRPr/>
            </a:pPr>
            <a:r>
              <a:rPr lang="de-DE" altLang="de-DE" kern="0" dirty="0">
                <a:solidFill>
                  <a:schemeClr val="bg1"/>
                </a:solidFill>
              </a:rPr>
              <a:t>Intensivmedizinischer Fall 2</a:t>
            </a:r>
          </a:p>
        </p:txBody>
      </p:sp>
      <p:sp>
        <p:nvSpPr>
          <p:cNvPr id="5" name="Fußzeilenplatzhalter 4">
            <a:extLst>
              <a:ext uri="{FF2B5EF4-FFF2-40B4-BE49-F238E27FC236}">
                <a16:creationId xmlns:a16="http://schemas.microsoft.com/office/drawing/2014/main" id="{58D04C7F-3E89-412F-9747-842E53B30334}"/>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spTree>
    <p:extLst>
      <p:ext uri="{BB962C8B-B14F-4D97-AF65-F5344CB8AC3E}">
        <p14:creationId xmlns:p14="http://schemas.microsoft.com/office/powerpoint/2010/main" val="1504750710"/>
      </p:ext>
    </p:extLst>
  </p:cSld>
  <p:clrMapOvr>
    <a:masterClrMapping/>
  </p:clrMapOvr>
  <p:transition spd="slow">
    <p:push dir="u"/>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el 1">
            <a:extLst>
              <a:ext uri="{FF2B5EF4-FFF2-40B4-BE49-F238E27FC236}">
                <a16:creationId xmlns:a16="http://schemas.microsoft.com/office/drawing/2014/main" id="{A157D8F0-94AF-4176-97FF-8C620C05C30C}"/>
              </a:ext>
            </a:extLst>
          </p:cNvPr>
          <p:cNvSpPr>
            <a:spLocks noGrp="1"/>
          </p:cNvSpPr>
          <p:nvPr>
            <p:ph type="title"/>
          </p:nvPr>
        </p:nvSpPr>
        <p:spPr/>
        <p:txBody>
          <a:bodyPr/>
          <a:lstStyle/>
          <a:p>
            <a:r>
              <a:rPr lang="de-DE" altLang="de-DE"/>
              <a:t>Labor + Blutgasanalyse</a:t>
            </a:r>
          </a:p>
        </p:txBody>
      </p:sp>
      <p:sp>
        <p:nvSpPr>
          <p:cNvPr id="95235" name="Inhaltsplatzhalter 2">
            <a:extLst>
              <a:ext uri="{FF2B5EF4-FFF2-40B4-BE49-F238E27FC236}">
                <a16:creationId xmlns:a16="http://schemas.microsoft.com/office/drawing/2014/main" id="{B3F135EE-C206-402C-9132-5297591A4AF4}"/>
              </a:ext>
            </a:extLst>
          </p:cNvPr>
          <p:cNvSpPr>
            <a:spLocks noGrp="1"/>
          </p:cNvSpPr>
          <p:nvPr>
            <p:ph idx="1"/>
          </p:nvPr>
        </p:nvSpPr>
        <p:spPr/>
        <p:txBody>
          <a:bodyPr/>
          <a:lstStyle/>
          <a:p>
            <a:endParaRPr lang="de-DE" altLang="de-DE"/>
          </a:p>
        </p:txBody>
      </p:sp>
      <p:graphicFrame>
        <p:nvGraphicFramePr>
          <p:cNvPr id="4" name="Group 220">
            <a:extLst>
              <a:ext uri="{FF2B5EF4-FFF2-40B4-BE49-F238E27FC236}">
                <a16:creationId xmlns:a16="http://schemas.microsoft.com/office/drawing/2014/main" id="{283800C6-539D-49B1-94F8-4C79A494E945}"/>
              </a:ext>
            </a:extLst>
          </p:cNvPr>
          <p:cNvGraphicFramePr>
            <a:graphicFrameLocks/>
          </p:cNvGraphicFramePr>
          <p:nvPr>
            <p:extLst>
              <p:ext uri="{D42A27DB-BD31-4B8C-83A1-F6EECF244321}">
                <p14:modId xmlns:p14="http://schemas.microsoft.com/office/powerpoint/2010/main" val="852243089"/>
              </p:ext>
            </p:extLst>
          </p:nvPr>
        </p:nvGraphicFramePr>
        <p:xfrm>
          <a:off x="11113" y="922338"/>
          <a:ext cx="9120186" cy="4952996"/>
        </p:xfrm>
        <a:graphic>
          <a:graphicData uri="http://schemas.openxmlformats.org/drawingml/2006/table">
            <a:tbl>
              <a:tblPr/>
              <a:tblGrid>
                <a:gridCol w="2281412">
                  <a:extLst>
                    <a:ext uri="{9D8B030D-6E8A-4147-A177-3AD203B41FA5}">
                      <a16:colId xmlns:a16="http://schemas.microsoft.com/office/drawing/2014/main" val="20000"/>
                    </a:ext>
                  </a:extLst>
                </a:gridCol>
                <a:gridCol w="2256570">
                  <a:extLst>
                    <a:ext uri="{9D8B030D-6E8A-4147-A177-3AD203B41FA5}">
                      <a16:colId xmlns:a16="http://schemas.microsoft.com/office/drawing/2014/main" val="20001"/>
                    </a:ext>
                  </a:extLst>
                </a:gridCol>
                <a:gridCol w="2300790">
                  <a:extLst>
                    <a:ext uri="{9D8B030D-6E8A-4147-A177-3AD203B41FA5}">
                      <a16:colId xmlns:a16="http://schemas.microsoft.com/office/drawing/2014/main" val="20002"/>
                    </a:ext>
                  </a:extLst>
                </a:gridCol>
                <a:gridCol w="2281414">
                  <a:extLst>
                    <a:ext uri="{9D8B030D-6E8A-4147-A177-3AD203B41FA5}">
                      <a16:colId xmlns:a16="http://schemas.microsoft.com/office/drawing/2014/main" val="20003"/>
                    </a:ext>
                  </a:extLst>
                </a:gridCol>
              </a:tblGrid>
              <a:tr h="43126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Kreatinin</a:t>
                      </a:r>
                    </a:p>
                  </a:txBody>
                  <a:tcPr marL="91427" marR="91427" marT="45740" marB="45740" horzOverflow="overflow">
                    <a:lnL cap="flat">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Harnstoff</a:t>
                      </a:r>
                    </a:p>
                  </a:txBody>
                  <a:tcPr marL="91427" marR="91427" marT="45740" marB="45740" horzOverflow="overflow">
                    <a:lnL>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kern="1200" cap="none" normalizeH="0" baseline="0" dirty="0">
                        <a:ln>
                          <a:noFill/>
                        </a:ln>
                        <a:solidFill>
                          <a:schemeClr val="bg1"/>
                        </a:solidFill>
                        <a:effectLst/>
                        <a:latin typeface="Arial" charset="0"/>
                        <a:ea typeface="+mn-ea"/>
                        <a:cs typeface="+mn-cs"/>
                      </a:endParaRPr>
                    </a:p>
                  </a:txBody>
                  <a:tcPr marL="91427" marR="91427" marT="45740" marB="45740" horzOverflow="overflow">
                    <a:lnL>
                      <a:noFill/>
                    </a:lnL>
                    <a:lnR>
                      <a:noFill/>
                    </a:lnR>
                    <a:lnT cap="fla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bg1"/>
                        </a:solidFill>
                        <a:effectLst/>
                        <a:latin typeface="Arial" charset="0"/>
                      </a:endParaRPr>
                    </a:p>
                  </a:txBody>
                  <a:tcPr marL="91427" marR="91427" marT="45740" marB="45740" horzOverflow="overflow">
                    <a:lnL>
                      <a:noFill/>
                    </a:lnL>
                    <a:lnR>
                      <a:noFill/>
                    </a:lnR>
                    <a:lnT cap="flat">
                      <a:noFill/>
                    </a:lnT>
                    <a:lnB>
                      <a:noFill/>
                    </a:lnB>
                    <a:lnTlToBr>
                      <a:noFill/>
                    </a:lnTlToBr>
                    <a:lnBlToTr>
                      <a:noFill/>
                    </a:lnBlToTr>
                    <a:solidFill>
                      <a:schemeClr val="bg1"/>
                    </a:solidFill>
                  </a:tcPr>
                </a:tc>
                <a:extLst>
                  <a:ext uri="{0D108BD9-81ED-4DB2-BD59-A6C34878D82A}">
                    <a16:rowId xmlns:a16="http://schemas.microsoft.com/office/drawing/2014/main" val="10000"/>
                  </a:ext>
                </a:extLst>
              </a:tr>
              <a:tr h="431262">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de-DE" sz="1800" b="1" i="0" u="none" strike="noStrike" kern="1200" cap="none" normalizeH="0" baseline="0" dirty="0">
                          <a:ln>
                            <a:noFill/>
                          </a:ln>
                          <a:solidFill>
                            <a:schemeClr val="bg1"/>
                          </a:solidFill>
                          <a:effectLst/>
                          <a:latin typeface="Arial" charset="0"/>
                          <a:ea typeface="+mn-ea"/>
                          <a:cs typeface="+mn-cs"/>
                        </a:rPr>
                        <a:t>124 µM (1,4 mg/dl)</a:t>
                      </a:r>
                    </a:p>
                  </a:txBody>
                  <a:tcPr marL="91427" marR="91427" marT="45740" marB="45740" horzOverflow="overflow">
                    <a:lnL cap="flat">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14,6 </a:t>
                      </a:r>
                      <a:r>
                        <a:rPr kumimoji="0" lang="de-DE" sz="1800" b="1" i="0" u="none" strike="noStrike" kern="1200" cap="none" normalizeH="0" baseline="0" dirty="0" err="1">
                          <a:ln>
                            <a:noFill/>
                          </a:ln>
                          <a:solidFill>
                            <a:schemeClr val="bg1"/>
                          </a:solidFill>
                          <a:effectLst/>
                          <a:latin typeface="Arial" charset="0"/>
                          <a:ea typeface="+mn-ea"/>
                          <a:cs typeface="+mn-cs"/>
                        </a:rPr>
                        <a:t>mM</a:t>
                      </a:r>
                      <a:r>
                        <a:rPr kumimoji="0" lang="de-DE" sz="1800" b="1" i="0" u="none" strike="noStrike" kern="1200" cap="none" normalizeH="0" baseline="0" dirty="0">
                          <a:ln>
                            <a:noFill/>
                          </a:ln>
                          <a:solidFill>
                            <a:schemeClr val="bg1"/>
                          </a:solidFill>
                          <a:effectLst/>
                          <a:latin typeface="Arial" charset="0"/>
                          <a:ea typeface="+mn-ea"/>
                          <a:cs typeface="+mn-cs"/>
                        </a:rPr>
                        <a:t> (41 mg/dl)</a:t>
                      </a:r>
                    </a:p>
                  </a:txBody>
                  <a:tcPr marL="91427" marR="91427" marT="45740" marB="45740" horzOverflow="overflow">
                    <a:lnL>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kern="1200" cap="none" normalizeH="0" baseline="0" dirty="0">
                        <a:ln>
                          <a:noFill/>
                        </a:ln>
                        <a:solidFill>
                          <a:schemeClr val="bg1"/>
                        </a:solidFill>
                        <a:effectLst/>
                        <a:latin typeface="Arial" charset="0"/>
                        <a:ea typeface="+mn-ea"/>
                        <a:cs typeface="+mn-cs"/>
                      </a:endParaRPr>
                    </a:p>
                  </a:txBody>
                  <a:tcPr marL="91427" marR="91427" marT="45740" marB="45740" horzOverflow="overflow">
                    <a:lnL>
                      <a:noFill/>
                    </a:lnL>
                    <a:lnR>
                      <a:noFill/>
                    </a:lnR>
                    <a:lnT cap="fla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bg1"/>
                        </a:solidFill>
                        <a:effectLst/>
                        <a:latin typeface="Arial" charset="0"/>
                      </a:endParaRPr>
                    </a:p>
                  </a:txBody>
                  <a:tcPr marL="91427" marR="91427" marT="45740" marB="45740" horzOverflow="overflow">
                    <a:lnL>
                      <a:noFill/>
                    </a:lnL>
                    <a:lnR>
                      <a:noFill/>
                    </a:lnR>
                    <a:lnT cap="flat">
                      <a:noFill/>
                    </a:lnT>
                    <a:lnB>
                      <a:noFill/>
                    </a:lnB>
                    <a:lnTlToBr>
                      <a:noFill/>
                    </a:lnTlToBr>
                    <a:lnBlToTr>
                      <a:noFill/>
                    </a:lnBlToTr>
                    <a:solidFill>
                      <a:schemeClr val="bg1"/>
                    </a:solidFill>
                  </a:tcPr>
                </a:tc>
                <a:extLst>
                  <a:ext uri="{0D108BD9-81ED-4DB2-BD59-A6C34878D82A}">
                    <a16:rowId xmlns:a16="http://schemas.microsoft.com/office/drawing/2014/main" val="10001"/>
                  </a:ext>
                </a:extLst>
              </a:tr>
              <a:tr h="43126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Na</a:t>
                      </a:r>
                    </a:p>
                  </a:txBody>
                  <a:tcPr marL="91427" marR="91427" marT="45740" marB="45740" horzOverflow="overflow">
                    <a:lnL cap="flat">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K</a:t>
                      </a:r>
                    </a:p>
                  </a:txBody>
                  <a:tcPr marL="91427" marR="91427" marT="45740" marB="45740" horzOverflow="overflow">
                    <a:lnL>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Cl</a:t>
                      </a:r>
                    </a:p>
                  </a:txBody>
                  <a:tcPr marL="91427" marR="91427" marT="45740" marB="45740" horzOverflow="overflow">
                    <a:lnL>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Anionenlücke</a:t>
                      </a:r>
                    </a:p>
                  </a:txBody>
                  <a:tcPr marL="91427" marR="91427" marT="45740" marB="45740" horzOverflow="overflow">
                    <a:lnL>
                      <a:noFill/>
                    </a:lnL>
                    <a:lnR>
                      <a:noFill/>
                    </a:lnR>
                    <a:lnT cap="flat">
                      <a:noFill/>
                    </a:lnT>
                    <a:lnB>
                      <a:noFill/>
                    </a:lnB>
                    <a:lnTlToBr>
                      <a:noFill/>
                    </a:lnTlToBr>
                    <a:lnBlToTr>
                      <a:noFill/>
                    </a:lnBlToTr>
                    <a:solidFill>
                      <a:srgbClr val="0066FF"/>
                    </a:solidFill>
                  </a:tcPr>
                </a:tc>
                <a:extLst>
                  <a:ext uri="{0D108BD9-81ED-4DB2-BD59-A6C34878D82A}">
                    <a16:rowId xmlns:a16="http://schemas.microsoft.com/office/drawing/2014/main" val="10002"/>
                  </a:ext>
                </a:extLst>
              </a:tr>
              <a:tr h="3659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142</a:t>
                      </a:r>
                    </a:p>
                  </a:txBody>
                  <a:tcPr marL="91427" marR="91427" marT="45740" marB="45740" horzOverflow="overflow">
                    <a:lnL cap="flat">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4,5</a:t>
                      </a:r>
                    </a:p>
                  </a:txBody>
                  <a:tcPr marL="91427" marR="91427" marT="45740" marB="45740" horzOverflow="overflow">
                    <a:lnL>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96</a:t>
                      </a:r>
                    </a:p>
                  </a:txBody>
                  <a:tcPr marL="91427" marR="91427" marT="45740" marB="45740" horzOverflow="overflow">
                    <a:lnL>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8</a:t>
                      </a:r>
                    </a:p>
                  </a:txBody>
                  <a:tcPr marL="91427" marR="91427" marT="45740" marB="45740" horzOverflow="overflow">
                    <a:lnL>
                      <a:noFill/>
                    </a:lnL>
                    <a:lnR>
                      <a:noFill/>
                    </a:lnR>
                    <a:lnT>
                      <a:noFill/>
                    </a:lnT>
                    <a:lnB>
                      <a:noFill/>
                    </a:lnB>
                    <a:lnTlToBr>
                      <a:noFill/>
                    </a:lnTlToBr>
                    <a:lnBlToTr>
                      <a:noFill/>
                    </a:lnBlToTr>
                    <a:solidFill>
                      <a:srgbClr val="0066FF"/>
                    </a:solidFill>
                  </a:tcPr>
                </a:tc>
                <a:extLst>
                  <a:ext uri="{0D108BD9-81ED-4DB2-BD59-A6C34878D82A}">
                    <a16:rowId xmlns:a16="http://schemas.microsoft.com/office/drawing/2014/main" val="10003"/>
                  </a:ext>
                </a:extLst>
              </a:tr>
              <a:tr h="365921">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de-DE" sz="1800" b="1" i="0" u="none" strike="noStrike" kern="1200" cap="none" normalizeH="0" baseline="0" dirty="0">
                          <a:ln>
                            <a:noFill/>
                          </a:ln>
                          <a:solidFill>
                            <a:schemeClr val="tx1"/>
                          </a:solidFill>
                          <a:effectLst/>
                          <a:latin typeface="Arial" charset="0"/>
                          <a:ea typeface="+mn-ea"/>
                          <a:cs typeface="+mn-cs"/>
                        </a:rPr>
                        <a:t>Arterielle BGA  bei Aufnahme (unter 3 l O</a:t>
                      </a:r>
                      <a:r>
                        <a:rPr kumimoji="0" lang="de-DE" sz="1800" b="1" i="0" u="none" strike="noStrike" kern="1200" cap="none" normalizeH="0" baseline="-25000" dirty="0">
                          <a:ln>
                            <a:noFill/>
                          </a:ln>
                          <a:solidFill>
                            <a:schemeClr val="tx1"/>
                          </a:solidFill>
                          <a:effectLst/>
                          <a:latin typeface="Arial" charset="0"/>
                          <a:ea typeface="+mn-ea"/>
                          <a:cs typeface="+mn-cs"/>
                        </a:rPr>
                        <a:t>2</a:t>
                      </a:r>
                      <a:r>
                        <a:rPr kumimoji="0" lang="de-DE" sz="1800" b="1" i="0" u="none" strike="noStrike" kern="1200" cap="none" normalizeH="0" baseline="0" dirty="0">
                          <a:ln>
                            <a:noFill/>
                          </a:ln>
                          <a:solidFill>
                            <a:schemeClr val="tx1"/>
                          </a:solidFill>
                          <a:effectLst/>
                          <a:latin typeface="Arial" charset="0"/>
                          <a:ea typeface="+mn-ea"/>
                          <a:cs typeface="+mn-cs"/>
                        </a:rPr>
                        <a:t> via </a:t>
                      </a:r>
                      <a:r>
                        <a:rPr kumimoji="0" lang="de-DE" sz="1800" b="1" i="0" u="none" strike="noStrike" kern="1200" cap="none" normalizeH="0" baseline="0" dirty="0" err="1">
                          <a:ln>
                            <a:noFill/>
                          </a:ln>
                          <a:solidFill>
                            <a:schemeClr val="tx1"/>
                          </a:solidFill>
                          <a:effectLst/>
                          <a:latin typeface="Arial" charset="0"/>
                          <a:ea typeface="+mn-ea"/>
                          <a:cs typeface="+mn-cs"/>
                        </a:rPr>
                        <a:t>BiPAP</a:t>
                      </a:r>
                      <a:r>
                        <a:rPr kumimoji="0" lang="de-DE" sz="1800" b="1" i="0" u="none" strike="noStrike" kern="1200" cap="none" normalizeH="0" baseline="0" dirty="0">
                          <a:ln>
                            <a:noFill/>
                          </a:ln>
                          <a:solidFill>
                            <a:schemeClr val="tx1"/>
                          </a:solidFill>
                          <a:effectLst/>
                          <a:latin typeface="Arial" charset="0"/>
                          <a:ea typeface="+mn-ea"/>
                          <a:cs typeface="+mn-cs"/>
                        </a:rPr>
                        <a:t>)</a:t>
                      </a:r>
                      <a:endParaRPr kumimoji="0" lang="de-DE" sz="1800" b="1" i="0" u="none" strike="noStrike" kern="1200" cap="none" normalizeH="0" baseline="-25000" dirty="0">
                        <a:ln>
                          <a:noFill/>
                        </a:ln>
                        <a:solidFill>
                          <a:schemeClr val="tx1"/>
                        </a:solidFill>
                        <a:effectLst/>
                        <a:latin typeface="Arial" charset="0"/>
                        <a:ea typeface="+mn-ea"/>
                        <a:cs typeface="+mn-cs"/>
                      </a:endParaRPr>
                    </a:p>
                  </a:txBody>
                  <a:tcPr marL="91427" marR="91427" marT="45740" marB="45740" horzOverflow="overflow">
                    <a:lnL cap="flat">
                      <a:noFill/>
                    </a:lnL>
                    <a:lnR>
                      <a:noFill/>
                    </a:lnR>
                    <a:lnT>
                      <a:noFill/>
                    </a:lnT>
                    <a:lnB>
                      <a:noFill/>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tx1"/>
                        </a:solidFill>
                        <a:effectLst/>
                        <a:latin typeface="Arial" charset="0"/>
                      </a:endParaRPr>
                    </a:p>
                  </a:txBody>
                  <a:tcPr marL="91427" marR="91427" marT="45737" marB="45737" horzOverflow="overflow">
                    <a:lnL>
                      <a:noFill/>
                    </a:lnL>
                    <a:lnR>
                      <a:noFill/>
                    </a:lnR>
                    <a:lnT>
                      <a:noFill/>
                    </a:lnT>
                    <a:lnB>
                      <a:noFill/>
                    </a:lnB>
                    <a:lnTlToBr>
                      <a:noFill/>
                    </a:lnTlToBr>
                    <a:lnBlToTr>
                      <a:noFill/>
                    </a:lnBlToTr>
                    <a:solidFill>
                      <a:srgbClr val="00CC00"/>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25000" dirty="0">
                        <a:ln>
                          <a:noFill/>
                        </a:ln>
                        <a:solidFill>
                          <a:schemeClr val="tx1"/>
                        </a:solidFill>
                        <a:effectLst/>
                        <a:latin typeface="Arial" charset="0"/>
                      </a:endParaRPr>
                    </a:p>
                  </a:txBody>
                  <a:tcPr marL="91427" marR="91427" marT="45737" marB="45737" horzOverflow="overflow">
                    <a:lnL>
                      <a:noFill/>
                    </a:lnL>
                    <a:lnR>
                      <a:noFill/>
                    </a:lnR>
                    <a:lnT>
                      <a:noFill/>
                    </a:lnT>
                    <a:lnB>
                      <a:noFill/>
                    </a:lnB>
                    <a:lnTlToBr>
                      <a:noFill/>
                    </a:lnTlToBr>
                    <a:lnBlToTr>
                      <a:noFill/>
                    </a:lnBlToTr>
                    <a:solidFill>
                      <a:srgbClr val="00CC00"/>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25000" dirty="0">
                        <a:ln>
                          <a:noFill/>
                        </a:ln>
                        <a:solidFill>
                          <a:schemeClr val="tx1"/>
                        </a:solidFill>
                        <a:effectLst/>
                        <a:latin typeface="Arial" charset="0"/>
                      </a:endParaRPr>
                    </a:p>
                  </a:txBody>
                  <a:tcPr marL="91427" marR="91427" marT="45737" marB="45737" horzOverflow="overflow">
                    <a:lnL>
                      <a:noFill/>
                    </a:lnL>
                    <a:lnR>
                      <a:noFill/>
                    </a:lnR>
                    <a:lnT>
                      <a:noFill/>
                    </a:lnT>
                    <a:lnB>
                      <a:noFill/>
                    </a:lnB>
                    <a:lnTlToBr>
                      <a:noFill/>
                    </a:lnTlToBr>
                    <a:lnBlToTr>
                      <a:noFill/>
                    </a:lnBlToTr>
                    <a:solidFill>
                      <a:srgbClr val="00CC00"/>
                    </a:solidFill>
                  </a:tcPr>
                </a:tc>
                <a:extLst>
                  <a:ext uri="{0D108BD9-81ED-4DB2-BD59-A6C34878D82A}">
                    <a16:rowId xmlns:a16="http://schemas.microsoft.com/office/drawing/2014/main" val="10004"/>
                  </a:ext>
                </a:extLst>
              </a:tr>
              <a:tr h="3659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pH</a:t>
                      </a:r>
                    </a:p>
                  </a:txBody>
                  <a:tcPr marL="91427" marR="91427" marT="45740" marB="45740" horzOverflow="overflow">
                    <a:lnL cap="flat">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PaO</a:t>
                      </a:r>
                      <a:r>
                        <a:rPr kumimoji="0" lang="de-DE" sz="1800" b="1" i="0" u="none" strike="noStrike" cap="none" normalizeH="0" baseline="-25000" dirty="0">
                          <a:ln>
                            <a:noFill/>
                          </a:ln>
                          <a:solidFill>
                            <a:schemeClr val="tx1"/>
                          </a:solidFill>
                          <a:effectLst/>
                          <a:latin typeface="Arial" charset="0"/>
                        </a:rPr>
                        <a:t>2</a:t>
                      </a:r>
                      <a:endParaRPr kumimoji="0" lang="de-DE" sz="1800" b="1" i="0" u="none" strike="noStrike" cap="none" normalizeH="0" baseline="0" dirty="0">
                        <a:ln>
                          <a:noFill/>
                        </a:ln>
                        <a:solidFill>
                          <a:schemeClr val="tx1"/>
                        </a:solidFill>
                        <a:effectLst/>
                        <a:latin typeface="Arial" charset="0"/>
                      </a:endParaRPr>
                    </a:p>
                  </a:txBody>
                  <a:tcPr marL="91427" marR="91427" marT="45740" marB="45740" horzOverflow="overflow">
                    <a:lnL>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PaCO</a:t>
                      </a:r>
                      <a:r>
                        <a:rPr kumimoji="0" lang="de-DE" sz="1800" b="1" i="0" u="none" strike="noStrike" cap="none" normalizeH="0" baseline="-25000" dirty="0">
                          <a:ln>
                            <a:noFill/>
                          </a:ln>
                          <a:solidFill>
                            <a:schemeClr val="tx1"/>
                          </a:solidFill>
                          <a:effectLst/>
                          <a:latin typeface="Arial" charset="0"/>
                        </a:rPr>
                        <a:t>2</a:t>
                      </a:r>
                    </a:p>
                  </a:txBody>
                  <a:tcPr marL="91427" marR="91427" marT="45740" marB="45740" horzOverflow="overflow">
                    <a:lnL>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HCO</a:t>
                      </a:r>
                      <a:r>
                        <a:rPr kumimoji="0" lang="de-DE" sz="1800" b="1" i="0" u="none" strike="noStrike" cap="none" normalizeH="0" baseline="-25000" dirty="0">
                          <a:ln>
                            <a:noFill/>
                          </a:ln>
                          <a:solidFill>
                            <a:schemeClr val="tx1"/>
                          </a:solidFill>
                          <a:effectLst/>
                          <a:latin typeface="Arial" charset="0"/>
                        </a:rPr>
                        <a:t>3</a:t>
                      </a:r>
                    </a:p>
                  </a:txBody>
                  <a:tcPr marL="91427" marR="91427" marT="45740" marB="45740" horzOverflow="overflow">
                    <a:lnL>
                      <a:noFill/>
                    </a:lnL>
                    <a:lnR>
                      <a:noFill/>
                    </a:lnR>
                    <a:lnT>
                      <a:noFill/>
                    </a:lnT>
                    <a:lnB>
                      <a:noFill/>
                    </a:lnB>
                    <a:lnTlToBr>
                      <a:noFill/>
                    </a:lnTlToBr>
                    <a:lnBlToTr>
                      <a:noFill/>
                    </a:lnBlToTr>
                    <a:solidFill>
                      <a:srgbClr val="00CC00"/>
                    </a:solidFill>
                  </a:tcPr>
                </a:tc>
                <a:extLst>
                  <a:ext uri="{0D108BD9-81ED-4DB2-BD59-A6C34878D82A}">
                    <a16:rowId xmlns:a16="http://schemas.microsoft.com/office/drawing/2014/main" val="10005"/>
                  </a:ext>
                </a:extLst>
              </a:tr>
              <a:tr h="3659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7,35</a:t>
                      </a:r>
                    </a:p>
                  </a:txBody>
                  <a:tcPr marL="91427" marR="91427" marT="45740" marB="45740" horzOverflow="overflow">
                    <a:lnL cap="flat">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71</a:t>
                      </a:r>
                    </a:p>
                  </a:txBody>
                  <a:tcPr marL="91427" marR="91427" marT="45740" marB="45740"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73</a:t>
                      </a:r>
                    </a:p>
                  </a:txBody>
                  <a:tcPr marL="91427" marR="91427" marT="45740" marB="45740"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38,9</a:t>
                      </a:r>
                    </a:p>
                  </a:txBody>
                  <a:tcPr marL="91427" marR="91427" marT="45740" marB="45740" horzOverflow="overflow">
                    <a:lnL>
                      <a:noFill/>
                    </a:lnL>
                    <a:lnR>
                      <a:noFill/>
                    </a:lnR>
                    <a:lnT>
                      <a:noFill/>
                    </a:lnT>
                    <a:lnB cap="flat">
                      <a:noFill/>
                    </a:lnB>
                    <a:lnTlToBr>
                      <a:noFill/>
                    </a:lnTlToBr>
                    <a:lnBlToTr>
                      <a:noFill/>
                    </a:lnBlToTr>
                    <a:solidFill>
                      <a:srgbClr val="00CC00"/>
                    </a:solidFill>
                  </a:tcPr>
                </a:tc>
                <a:extLst>
                  <a:ext uri="{0D108BD9-81ED-4DB2-BD59-A6C34878D82A}">
                    <a16:rowId xmlns:a16="http://schemas.microsoft.com/office/drawing/2014/main" val="10006"/>
                  </a:ext>
                </a:extLst>
              </a:tr>
              <a:tr h="365921">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venöse BGA nach 24 Stunden</a:t>
                      </a:r>
                    </a:p>
                  </a:txBody>
                  <a:tcPr marL="91427" marR="91427" marT="45740" marB="45740" horzOverflow="overflow">
                    <a:lnL cap="flat">
                      <a:noFill/>
                    </a:lnL>
                    <a:lnR>
                      <a:noFill/>
                    </a:lnR>
                    <a:lnT>
                      <a:noFill/>
                    </a:lnT>
                    <a:lnB cap="flat">
                      <a:noFill/>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tx1"/>
                        </a:solidFill>
                        <a:effectLst/>
                        <a:latin typeface="Arial" charset="0"/>
                      </a:endParaRPr>
                    </a:p>
                  </a:txBody>
                  <a:tcPr marL="91427" marR="91427" marT="45734" marB="45734" horzOverflow="overflow">
                    <a:lnL>
                      <a:noFill/>
                    </a:lnL>
                    <a:lnR>
                      <a:noFill/>
                    </a:lnR>
                    <a:lnT>
                      <a:noFill/>
                    </a:lnT>
                    <a:lnB cap="flat">
                      <a:noFill/>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tx1"/>
                        </a:solidFill>
                        <a:effectLst/>
                        <a:latin typeface="Arial" charset="0"/>
                      </a:endParaRPr>
                    </a:p>
                  </a:txBody>
                  <a:tcPr marL="91427" marR="91427" marT="45734" marB="45734" horzOverflow="overflow">
                    <a:lnL>
                      <a:noFill/>
                    </a:lnL>
                    <a:lnR>
                      <a:noFill/>
                    </a:lnR>
                    <a:lnT>
                      <a:noFill/>
                    </a:lnT>
                    <a:lnB cap="flat">
                      <a:noFill/>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tx1"/>
                        </a:solidFill>
                        <a:effectLst/>
                        <a:latin typeface="Arial" charset="0"/>
                      </a:endParaRPr>
                    </a:p>
                  </a:txBody>
                  <a:tcPr marL="91427" marR="91427" marT="45734" marB="45734" horzOverflow="overflow">
                    <a:lnL>
                      <a:noFill/>
                    </a:lnL>
                    <a:lnR>
                      <a:noFill/>
                    </a:lnR>
                    <a:lnT>
                      <a:noFill/>
                    </a:lnT>
                    <a:lnB cap="flat">
                      <a:noFill/>
                    </a:lnB>
                    <a:lnTlToBr>
                      <a:noFill/>
                    </a:lnTlToBr>
                    <a:lnBlToTr>
                      <a:noFill/>
                    </a:lnBlToTr>
                    <a:solidFill>
                      <a:schemeClr val="bg1"/>
                    </a:solidFill>
                  </a:tcPr>
                </a:tc>
                <a:extLst>
                  <a:ext uri="{0D108BD9-81ED-4DB2-BD59-A6C34878D82A}">
                    <a16:rowId xmlns:a16="http://schemas.microsoft.com/office/drawing/2014/main" val="10007"/>
                  </a:ext>
                </a:extLst>
              </a:tr>
              <a:tr h="3659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tx1"/>
                          </a:solidFill>
                          <a:effectLst/>
                          <a:latin typeface="Arial" charset="0"/>
                          <a:ea typeface="+mn-ea"/>
                          <a:cs typeface="+mn-cs"/>
                        </a:rPr>
                        <a:t>pH</a:t>
                      </a:r>
                    </a:p>
                  </a:txBody>
                  <a:tcPr marL="91427" marR="91427" marT="45740" marB="45740" horzOverflow="overflow">
                    <a:lnL cap="flat">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tx1"/>
                          </a:solidFill>
                          <a:effectLst/>
                          <a:latin typeface="Arial" charset="0"/>
                          <a:ea typeface="+mn-ea"/>
                          <a:cs typeface="+mn-cs"/>
                        </a:rPr>
                        <a:t>PaO2</a:t>
                      </a:r>
                    </a:p>
                  </a:txBody>
                  <a:tcPr marL="91427" marR="91427" marT="45740" marB="45740"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tx1"/>
                          </a:solidFill>
                          <a:effectLst/>
                          <a:latin typeface="Arial" charset="0"/>
                          <a:ea typeface="+mn-ea"/>
                          <a:cs typeface="+mn-cs"/>
                        </a:rPr>
                        <a:t>PaCO2</a:t>
                      </a:r>
                    </a:p>
                  </a:txBody>
                  <a:tcPr marL="91427" marR="91427" marT="45740" marB="45740"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tx1"/>
                          </a:solidFill>
                          <a:effectLst/>
                          <a:latin typeface="Arial" charset="0"/>
                          <a:ea typeface="+mn-ea"/>
                          <a:cs typeface="+mn-cs"/>
                        </a:rPr>
                        <a:t>HCO3</a:t>
                      </a:r>
                    </a:p>
                  </a:txBody>
                  <a:tcPr marL="91427" marR="91427" marT="45740" marB="45740" horzOverflow="overflow">
                    <a:lnL>
                      <a:noFill/>
                    </a:lnL>
                    <a:lnR>
                      <a:noFill/>
                    </a:lnR>
                    <a:lnT>
                      <a:noFill/>
                    </a:lnT>
                    <a:lnB cap="flat">
                      <a:noFill/>
                    </a:lnB>
                    <a:lnTlToBr>
                      <a:noFill/>
                    </a:lnTlToBr>
                    <a:lnBlToTr>
                      <a:noFill/>
                    </a:lnBlToTr>
                    <a:solidFill>
                      <a:srgbClr val="00CC00"/>
                    </a:solidFill>
                  </a:tcPr>
                </a:tc>
                <a:extLst>
                  <a:ext uri="{0D108BD9-81ED-4DB2-BD59-A6C34878D82A}">
                    <a16:rowId xmlns:a16="http://schemas.microsoft.com/office/drawing/2014/main" val="10008"/>
                  </a:ext>
                </a:extLst>
              </a:tr>
              <a:tr h="3659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tx1"/>
                          </a:solidFill>
                          <a:effectLst/>
                          <a:latin typeface="Arial" charset="0"/>
                          <a:ea typeface="+mn-ea"/>
                          <a:cs typeface="+mn-cs"/>
                        </a:rPr>
                        <a:t>7,09</a:t>
                      </a:r>
                    </a:p>
                  </a:txBody>
                  <a:tcPr marL="91427" marR="91427" marT="45740" marB="45740" horzOverflow="overflow">
                    <a:lnL cap="flat">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tx1"/>
                          </a:solidFill>
                          <a:effectLst/>
                          <a:latin typeface="Arial" charset="0"/>
                          <a:ea typeface="+mn-ea"/>
                          <a:cs typeface="+mn-cs"/>
                        </a:rPr>
                        <a:t>47</a:t>
                      </a:r>
                    </a:p>
                  </a:txBody>
                  <a:tcPr marL="91427" marR="91427" marT="45740" marB="45740"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tx1"/>
                          </a:solidFill>
                          <a:effectLst/>
                          <a:latin typeface="Arial" charset="0"/>
                          <a:ea typeface="+mn-ea"/>
                          <a:cs typeface="+mn-cs"/>
                        </a:rPr>
                        <a:t>132</a:t>
                      </a:r>
                    </a:p>
                  </a:txBody>
                  <a:tcPr marL="91427" marR="91427" marT="45740" marB="45740"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tx1"/>
                          </a:solidFill>
                          <a:effectLst/>
                          <a:latin typeface="Arial" charset="0"/>
                          <a:ea typeface="+mn-ea"/>
                          <a:cs typeface="+mn-cs"/>
                        </a:rPr>
                        <a:t>38,7</a:t>
                      </a:r>
                    </a:p>
                  </a:txBody>
                  <a:tcPr marL="91427" marR="91427" marT="45740" marB="45740" horzOverflow="overflow">
                    <a:lnL>
                      <a:noFill/>
                    </a:lnL>
                    <a:lnR>
                      <a:noFill/>
                    </a:lnR>
                    <a:lnT>
                      <a:noFill/>
                    </a:lnT>
                    <a:lnB cap="flat">
                      <a:noFill/>
                    </a:lnB>
                    <a:lnTlToBr>
                      <a:noFill/>
                    </a:lnTlToBr>
                    <a:lnBlToTr>
                      <a:noFill/>
                    </a:lnBlToTr>
                    <a:solidFill>
                      <a:srgbClr val="00CC00"/>
                    </a:solidFill>
                  </a:tcPr>
                </a:tc>
                <a:extLst>
                  <a:ext uri="{0D108BD9-81ED-4DB2-BD59-A6C34878D82A}">
                    <a16:rowId xmlns:a16="http://schemas.microsoft.com/office/drawing/2014/main" val="10009"/>
                  </a:ext>
                </a:extLst>
              </a:tr>
              <a:tr h="365921">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tx1"/>
                          </a:solidFill>
                          <a:effectLst/>
                          <a:latin typeface="Arial" charset="0"/>
                          <a:ea typeface="+mn-ea"/>
                          <a:cs typeface="+mn-cs"/>
                        </a:rPr>
                        <a:t>arterielle BGA nach 24 Stunden (nach Intubation, FiO</a:t>
                      </a:r>
                      <a:r>
                        <a:rPr kumimoji="0" lang="de-DE" sz="1800" b="1" i="0" u="none" strike="noStrike" kern="1200" cap="none" normalizeH="0" baseline="-25000" dirty="0">
                          <a:ln>
                            <a:noFill/>
                          </a:ln>
                          <a:solidFill>
                            <a:schemeClr val="tx1"/>
                          </a:solidFill>
                          <a:effectLst/>
                          <a:latin typeface="Arial" charset="0"/>
                          <a:ea typeface="+mn-ea"/>
                          <a:cs typeface="+mn-cs"/>
                        </a:rPr>
                        <a:t>2</a:t>
                      </a:r>
                      <a:r>
                        <a:rPr kumimoji="0" lang="de-DE" sz="1800" b="1" i="0" u="none" strike="noStrike" kern="1200" cap="none" normalizeH="0" baseline="0" dirty="0">
                          <a:ln>
                            <a:noFill/>
                          </a:ln>
                          <a:solidFill>
                            <a:schemeClr val="tx1"/>
                          </a:solidFill>
                          <a:effectLst/>
                          <a:latin typeface="Arial" charset="0"/>
                          <a:ea typeface="+mn-ea"/>
                          <a:cs typeface="+mn-cs"/>
                        </a:rPr>
                        <a:t> 40 %)</a:t>
                      </a:r>
                      <a:endParaRPr kumimoji="0" lang="de-DE" sz="1800" b="1" i="0" u="none" strike="noStrike" kern="1200" cap="none" normalizeH="0" baseline="-25000" dirty="0">
                        <a:ln>
                          <a:noFill/>
                        </a:ln>
                        <a:solidFill>
                          <a:schemeClr val="tx1"/>
                        </a:solidFill>
                        <a:effectLst/>
                        <a:latin typeface="Arial" charset="0"/>
                        <a:ea typeface="+mn-ea"/>
                        <a:cs typeface="+mn-cs"/>
                      </a:endParaRPr>
                    </a:p>
                  </a:txBody>
                  <a:tcPr marL="91427" marR="91427" marT="45740" marB="45740" horzOverflow="overflow">
                    <a:lnL cap="flat">
                      <a:noFill/>
                    </a:lnL>
                    <a:lnR>
                      <a:noFill/>
                    </a:lnR>
                    <a:lnT>
                      <a:noFill/>
                    </a:lnT>
                    <a:lnB cap="flat">
                      <a:noFill/>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tx1"/>
                        </a:solidFill>
                        <a:effectLst/>
                        <a:latin typeface="Arial" charset="0"/>
                      </a:endParaRPr>
                    </a:p>
                  </a:txBody>
                  <a:tcPr marL="91427" marR="91427" marT="45734" marB="45734" horzOverflow="overflow">
                    <a:lnL>
                      <a:noFill/>
                    </a:lnL>
                    <a:lnR>
                      <a:noFill/>
                    </a:lnR>
                    <a:lnT>
                      <a:noFill/>
                    </a:lnT>
                    <a:lnB cap="flat">
                      <a:noFill/>
                    </a:lnB>
                    <a:lnTlToBr>
                      <a:noFill/>
                    </a:lnTlToBr>
                    <a:lnBlToTr>
                      <a:noFill/>
                    </a:lnBlToTr>
                    <a:solidFill>
                      <a:srgbClr val="00CC00"/>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tx1"/>
                        </a:solidFill>
                        <a:effectLst/>
                        <a:latin typeface="Arial" charset="0"/>
                      </a:endParaRPr>
                    </a:p>
                  </a:txBody>
                  <a:tcPr marL="91427" marR="91427" marT="45734" marB="45734" horzOverflow="overflow">
                    <a:lnL>
                      <a:noFill/>
                    </a:lnL>
                    <a:lnR>
                      <a:noFill/>
                    </a:lnR>
                    <a:lnT>
                      <a:noFill/>
                    </a:lnT>
                    <a:lnB cap="flat">
                      <a:noFill/>
                    </a:lnB>
                    <a:lnTlToBr>
                      <a:noFill/>
                    </a:lnTlToBr>
                    <a:lnBlToTr>
                      <a:noFill/>
                    </a:lnBlToTr>
                    <a:solidFill>
                      <a:srgbClr val="00CC00"/>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tx1"/>
                        </a:solidFill>
                        <a:effectLst/>
                        <a:latin typeface="Arial" charset="0"/>
                      </a:endParaRPr>
                    </a:p>
                  </a:txBody>
                  <a:tcPr marL="91427" marR="91427" marT="45734" marB="45734" horzOverflow="overflow">
                    <a:lnL>
                      <a:noFill/>
                    </a:lnL>
                    <a:lnR>
                      <a:noFill/>
                    </a:lnR>
                    <a:lnT>
                      <a:noFill/>
                    </a:lnT>
                    <a:lnB cap="flat">
                      <a:noFill/>
                    </a:lnB>
                    <a:lnTlToBr>
                      <a:noFill/>
                    </a:lnTlToBr>
                    <a:lnBlToTr>
                      <a:noFill/>
                    </a:lnBlToTr>
                    <a:solidFill>
                      <a:srgbClr val="00CC00"/>
                    </a:solidFill>
                  </a:tcPr>
                </a:tc>
                <a:extLst>
                  <a:ext uri="{0D108BD9-81ED-4DB2-BD59-A6C34878D82A}">
                    <a16:rowId xmlns:a16="http://schemas.microsoft.com/office/drawing/2014/main" val="10010"/>
                  </a:ext>
                </a:extLst>
              </a:tr>
              <a:tr h="3659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tx1"/>
                          </a:solidFill>
                          <a:effectLst/>
                          <a:latin typeface="Arial" charset="0"/>
                          <a:ea typeface="+mn-ea"/>
                          <a:cs typeface="+mn-cs"/>
                        </a:rPr>
                        <a:t>pH</a:t>
                      </a:r>
                    </a:p>
                  </a:txBody>
                  <a:tcPr marL="91427" marR="91427" marT="45740" marB="45740" horzOverflow="overflow">
                    <a:lnL cap="flat">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tx1"/>
                          </a:solidFill>
                          <a:effectLst/>
                          <a:latin typeface="Arial" charset="0"/>
                          <a:ea typeface="+mn-ea"/>
                          <a:cs typeface="+mn-cs"/>
                        </a:rPr>
                        <a:t>PaO2</a:t>
                      </a:r>
                    </a:p>
                  </a:txBody>
                  <a:tcPr marL="91427" marR="91427" marT="45740" marB="45740"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tx1"/>
                          </a:solidFill>
                          <a:effectLst/>
                          <a:latin typeface="Arial" charset="0"/>
                          <a:ea typeface="+mn-ea"/>
                          <a:cs typeface="+mn-cs"/>
                        </a:rPr>
                        <a:t>PaCO2</a:t>
                      </a:r>
                    </a:p>
                  </a:txBody>
                  <a:tcPr marL="91427" marR="91427" marT="45740" marB="45740"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tx1"/>
                          </a:solidFill>
                          <a:effectLst/>
                          <a:latin typeface="Arial" charset="0"/>
                          <a:ea typeface="+mn-ea"/>
                          <a:cs typeface="+mn-cs"/>
                        </a:rPr>
                        <a:t>HCO3</a:t>
                      </a:r>
                    </a:p>
                  </a:txBody>
                  <a:tcPr marL="91427" marR="91427" marT="45740" marB="45740" horzOverflow="overflow">
                    <a:lnL>
                      <a:noFill/>
                    </a:lnL>
                    <a:lnR>
                      <a:noFill/>
                    </a:lnR>
                    <a:lnT>
                      <a:noFill/>
                    </a:lnT>
                    <a:lnB cap="flat">
                      <a:noFill/>
                    </a:lnB>
                    <a:lnTlToBr>
                      <a:noFill/>
                    </a:lnTlToBr>
                    <a:lnBlToTr>
                      <a:noFill/>
                    </a:lnBlToTr>
                    <a:solidFill>
                      <a:srgbClr val="00CC00"/>
                    </a:solidFill>
                  </a:tcPr>
                </a:tc>
                <a:extLst>
                  <a:ext uri="{0D108BD9-81ED-4DB2-BD59-A6C34878D82A}">
                    <a16:rowId xmlns:a16="http://schemas.microsoft.com/office/drawing/2014/main" val="10011"/>
                  </a:ext>
                </a:extLst>
              </a:tr>
              <a:tr h="3659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tx1"/>
                          </a:solidFill>
                          <a:effectLst/>
                          <a:latin typeface="Arial" charset="0"/>
                          <a:ea typeface="+mn-ea"/>
                          <a:cs typeface="+mn-cs"/>
                        </a:rPr>
                        <a:t>7,61</a:t>
                      </a:r>
                    </a:p>
                  </a:txBody>
                  <a:tcPr marL="91427" marR="91427" marT="45740" marB="45740" horzOverflow="overflow">
                    <a:lnL cap="flat">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tx1"/>
                          </a:solidFill>
                          <a:effectLst/>
                          <a:latin typeface="Arial" charset="0"/>
                          <a:ea typeface="+mn-ea"/>
                          <a:cs typeface="+mn-cs"/>
                        </a:rPr>
                        <a:t>189</a:t>
                      </a:r>
                    </a:p>
                  </a:txBody>
                  <a:tcPr marL="91427" marR="91427" marT="45740" marB="45740"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tx1"/>
                          </a:solidFill>
                          <a:effectLst/>
                          <a:latin typeface="Arial" charset="0"/>
                          <a:ea typeface="+mn-ea"/>
                          <a:cs typeface="+mn-cs"/>
                        </a:rPr>
                        <a:t>35</a:t>
                      </a:r>
                    </a:p>
                  </a:txBody>
                  <a:tcPr marL="91427" marR="91427" marT="45740" marB="45740"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tx1"/>
                          </a:solidFill>
                          <a:effectLst/>
                          <a:latin typeface="Arial" charset="0"/>
                          <a:ea typeface="+mn-ea"/>
                          <a:cs typeface="+mn-cs"/>
                        </a:rPr>
                        <a:t>33</a:t>
                      </a:r>
                    </a:p>
                  </a:txBody>
                  <a:tcPr marL="91427" marR="91427" marT="45740" marB="45740" horzOverflow="overflow">
                    <a:lnL>
                      <a:noFill/>
                    </a:lnL>
                    <a:lnR>
                      <a:noFill/>
                    </a:lnR>
                    <a:lnT>
                      <a:noFill/>
                    </a:lnT>
                    <a:lnB cap="flat">
                      <a:noFill/>
                    </a:lnB>
                    <a:lnTlToBr>
                      <a:noFill/>
                    </a:lnTlToBr>
                    <a:lnBlToTr>
                      <a:noFill/>
                    </a:lnBlToTr>
                    <a:solidFill>
                      <a:srgbClr val="00CC00"/>
                    </a:solidFill>
                  </a:tcPr>
                </a:tc>
                <a:extLst>
                  <a:ext uri="{0D108BD9-81ED-4DB2-BD59-A6C34878D82A}">
                    <a16:rowId xmlns:a16="http://schemas.microsoft.com/office/drawing/2014/main" val="10012"/>
                  </a:ext>
                </a:extLst>
              </a:tr>
            </a:tbl>
          </a:graphicData>
        </a:graphic>
      </p:graphicFrame>
      <p:sp>
        <p:nvSpPr>
          <p:cNvPr id="6" name="Rechteck 5">
            <a:extLst>
              <a:ext uri="{FF2B5EF4-FFF2-40B4-BE49-F238E27FC236}">
                <a16:creationId xmlns:a16="http://schemas.microsoft.com/office/drawing/2014/main" id="{5CBA6FFF-8309-4361-94B6-15E5B6916A34}"/>
              </a:ext>
            </a:extLst>
          </p:cNvPr>
          <p:cNvSpPr>
            <a:spLocks noChangeArrowheads="1"/>
          </p:cNvSpPr>
          <p:nvPr/>
        </p:nvSpPr>
        <p:spPr bwMode="auto">
          <a:xfrm>
            <a:off x="-17824" y="3688555"/>
            <a:ext cx="9161824" cy="2704303"/>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90000" tIns="46800" rIns="90000" bIns="46800" anchor="ct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AutoNum type="arabicPeriod"/>
            </a:pPr>
            <a:r>
              <a:rPr lang="de-DE" altLang="de-DE" sz="2000" b="1" dirty="0"/>
              <a:t>Respiratorische Azidose, chronisch</a:t>
            </a:r>
          </a:p>
          <a:p>
            <a:pPr eaLnBrk="1" hangingPunct="1">
              <a:buFont typeface="Arial" panose="020B0604020202020204" pitchFamily="34" charset="0"/>
              <a:buAutoNum type="arabicPeriod"/>
            </a:pPr>
            <a:r>
              <a:rPr lang="de-DE" altLang="de-DE" sz="2000" b="1" dirty="0"/>
              <a:t>metabolische Kompensation</a:t>
            </a:r>
          </a:p>
          <a:p>
            <a:pPr lvl="2" eaLnBrk="1" hangingPunct="1">
              <a:buFont typeface="Arial" panose="020B0604020202020204" pitchFamily="34" charset="0"/>
              <a:buChar char="•"/>
            </a:pPr>
            <a:r>
              <a:rPr lang="de-DE" altLang="de-DE" sz="1400" dirty="0"/>
              <a:t>Formel 1: ∆ </a:t>
            </a:r>
            <a:r>
              <a:rPr lang="de-DE" altLang="de-DE" sz="1400" b="1" dirty="0"/>
              <a:t>CO</a:t>
            </a:r>
            <a:r>
              <a:rPr lang="de-DE" altLang="de-DE" sz="1400" b="1" baseline="-25000" dirty="0"/>
              <a:t>2</a:t>
            </a:r>
            <a:r>
              <a:rPr lang="de-DE" altLang="de-DE" sz="1400" b="1" dirty="0"/>
              <a:t> </a:t>
            </a:r>
            <a:r>
              <a:rPr lang="de-DE" altLang="de-DE" sz="1400" dirty="0"/>
              <a:t>(73-40 =</a:t>
            </a:r>
            <a:r>
              <a:rPr lang="de-DE" altLang="de-DE" sz="1400" b="1" dirty="0"/>
              <a:t>33</a:t>
            </a:r>
            <a:r>
              <a:rPr lang="de-DE" altLang="de-DE" sz="1400" dirty="0"/>
              <a:t>)</a:t>
            </a:r>
            <a:r>
              <a:rPr lang="de-DE" altLang="de-DE" sz="1400" b="1" dirty="0"/>
              <a:t> x 0,35 → 11,5 + 24 	→ </a:t>
            </a:r>
            <a:r>
              <a:rPr lang="de-DE" altLang="de-DE" dirty="0"/>
              <a:t>~</a:t>
            </a:r>
            <a:r>
              <a:rPr lang="de-DE" altLang="de-DE" b="1" dirty="0"/>
              <a:t> 35</a:t>
            </a:r>
          </a:p>
          <a:p>
            <a:pPr lvl="2" eaLnBrk="1" hangingPunct="1">
              <a:buFont typeface="Arial" panose="020B0604020202020204" pitchFamily="34" charset="0"/>
              <a:buChar char="•"/>
            </a:pPr>
            <a:r>
              <a:rPr lang="de-DE" altLang="de-DE" sz="1400" dirty="0"/>
              <a:t>Formel 2: ∆ </a:t>
            </a:r>
            <a:r>
              <a:rPr lang="de-DE" altLang="de-DE" sz="1400" b="1" dirty="0"/>
              <a:t>CO</a:t>
            </a:r>
            <a:r>
              <a:rPr lang="de-DE" altLang="de-DE" sz="1400" b="1" baseline="-25000" dirty="0"/>
              <a:t>2</a:t>
            </a:r>
            <a:r>
              <a:rPr lang="de-DE" altLang="de-DE" sz="1400" b="1" dirty="0"/>
              <a:t> </a:t>
            </a:r>
            <a:r>
              <a:rPr lang="de-DE" altLang="de-DE" sz="1400" dirty="0"/>
              <a:t>/ 3,5 + 24 = 9,4 + 24 		</a:t>
            </a:r>
            <a:r>
              <a:rPr lang="de-DE" altLang="de-DE" sz="1400" b="1" dirty="0"/>
              <a:t>→ ~  </a:t>
            </a:r>
            <a:r>
              <a:rPr lang="de-DE" altLang="de-DE" b="1" dirty="0"/>
              <a:t>33</a:t>
            </a:r>
          </a:p>
          <a:p>
            <a:pPr eaLnBrk="1" hangingPunct="1">
              <a:buFont typeface="Arial" panose="020B0604020202020204" pitchFamily="34" charset="0"/>
              <a:buAutoNum type="arabicPeriod"/>
            </a:pPr>
            <a:r>
              <a:rPr lang="de-DE" altLang="de-DE" sz="2000" b="1" dirty="0"/>
              <a:t>Bicarbonat ist höher als erwartet …</a:t>
            </a:r>
          </a:p>
          <a:p>
            <a:pPr lvl="1" eaLnBrk="1" hangingPunct="1">
              <a:buFont typeface="Arial" panose="020B0604020202020204" pitchFamily="34" charset="0"/>
              <a:buChar char="•"/>
            </a:pPr>
            <a:r>
              <a:rPr lang="de-DE" altLang="de-DE" dirty="0"/>
              <a:t>CO</a:t>
            </a:r>
            <a:r>
              <a:rPr lang="de-DE" altLang="de-DE" baseline="-25000" dirty="0"/>
              <a:t>2</a:t>
            </a:r>
            <a:r>
              <a:rPr lang="de-DE" altLang="de-DE" dirty="0"/>
              <a:t> war vorher noch höher </a:t>
            </a:r>
            <a:r>
              <a:rPr lang="de-DE" altLang="de-DE" b="1" dirty="0">
                <a:sym typeface="Wingdings" panose="05000000000000000000" pitchFamily="2" charset="2"/>
              </a:rPr>
              <a:t> </a:t>
            </a:r>
            <a:r>
              <a:rPr lang="de-DE" altLang="de-DE" b="1" dirty="0"/>
              <a:t>akute respiratorische Alkalose (</a:t>
            </a:r>
            <a:r>
              <a:rPr lang="de-DE" altLang="de-DE" b="1" dirty="0" err="1"/>
              <a:t>BiPAP</a:t>
            </a:r>
            <a:r>
              <a:rPr lang="de-DE" altLang="de-DE" b="1" dirty="0"/>
              <a:t>)</a:t>
            </a:r>
          </a:p>
          <a:p>
            <a:pPr lvl="1" eaLnBrk="1" hangingPunct="1">
              <a:buFont typeface="Arial" panose="020B0604020202020204" pitchFamily="34" charset="0"/>
              <a:buChar char="•"/>
            </a:pPr>
            <a:r>
              <a:rPr lang="de-DE" altLang="de-DE" b="1" dirty="0"/>
              <a:t>Metabolische Alkalose </a:t>
            </a:r>
            <a:r>
              <a:rPr lang="de-DE" altLang="de-DE" dirty="0"/>
              <a:t>(zum Beispiel durch Vol. – Kontraktion)</a:t>
            </a:r>
          </a:p>
        </p:txBody>
      </p:sp>
      <p:sp>
        <p:nvSpPr>
          <p:cNvPr id="7" name="Abgerundetes Rechteck 6">
            <a:extLst>
              <a:ext uri="{FF2B5EF4-FFF2-40B4-BE49-F238E27FC236}">
                <a16:creationId xmlns:a16="http://schemas.microsoft.com/office/drawing/2014/main" id="{ED3B1F6D-BBB8-4F1B-8E52-E1EB90C4AFC9}"/>
              </a:ext>
            </a:extLst>
          </p:cNvPr>
          <p:cNvSpPr>
            <a:spLocks noChangeArrowheads="1"/>
          </p:cNvSpPr>
          <p:nvPr/>
        </p:nvSpPr>
        <p:spPr bwMode="auto">
          <a:xfrm>
            <a:off x="5406531" y="4508500"/>
            <a:ext cx="1295400" cy="792163"/>
          </a:xfrm>
          <a:prstGeom prst="roundRect">
            <a:avLst>
              <a:gd name="adj" fmla="val 16667"/>
            </a:avLst>
          </a:prstGeom>
          <a:noFill/>
          <a:ln w="63500"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de-DE" altLang="de-DE"/>
          </a:p>
        </p:txBody>
      </p:sp>
      <p:sp>
        <p:nvSpPr>
          <p:cNvPr id="11" name="Abgerundetes Rechteck 10">
            <a:extLst>
              <a:ext uri="{FF2B5EF4-FFF2-40B4-BE49-F238E27FC236}">
                <a16:creationId xmlns:a16="http://schemas.microsoft.com/office/drawing/2014/main" id="{6DCA6C44-8803-436C-A428-B7EAF1065674}"/>
              </a:ext>
            </a:extLst>
          </p:cNvPr>
          <p:cNvSpPr>
            <a:spLocks noChangeArrowheads="1"/>
          </p:cNvSpPr>
          <p:nvPr/>
        </p:nvSpPr>
        <p:spPr bwMode="auto">
          <a:xfrm>
            <a:off x="7333375" y="3009104"/>
            <a:ext cx="1223963" cy="779463"/>
          </a:xfrm>
          <a:prstGeom prst="roundRect">
            <a:avLst>
              <a:gd name="adj" fmla="val 16667"/>
            </a:avLst>
          </a:prstGeom>
          <a:noFill/>
          <a:ln w="63500"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de-DE" altLang="de-DE"/>
          </a:p>
        </p:txBody>
      </p:sp>
      <p:cxnSp>
        <p:nvCxnSpPr>
          <p:cNvPr id="10" name="Gerade Verbindung mit Pfeil 9">
            <a:extLst>
              <a:ext uri="{FF2B5EF4-FFF2-40B4-BE49-F238E27FC236}">
                <a16:creationId xmlns:a16="http://schemas.microsoft.com/office/drawing/2014/main" id="{FA7E24AD-30B7-437E-917D-EFD8C5E477FD}"/>
              </a:ext>
            </a:extLst>
          </p:cNvPr>
          <p:cNvCxnSpPr>
            <a:cxnSpLocks noChangeShapeType="1"/>
          </p:cNvCxnSpPr>
          <p:nvPr/>
        </p:nvCxnSpPr>
        <p:spPr bwMode="auto">
          <a:xfrm flipH="1">
            <a:off x="6876256" y="3933056"/>
            <a:ext cx="287338" cy="431800"/>
          </a:xfrm>
          <a:prstGeom prst="straightConnector1">
            <a:avLst/>
          </a:prstGeom>
          <a:noFill/>
          <a:ln w="38100" algn="ctr">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cxnSp>
      <p:sp>
        <p:nvSpPr>
          <p:cNvPr id="3" name="Fußzeilenplatzhalter 2">
            <a:extLst>
              <a:ext uri="{FF2B5EF4-FFF2-40B4-BE49-F238E27FC236}">
                <a16:creationId xmlns:a16="http://schemas.microsoft.com/office/drawing/2014/main" id="{A56E7D36-FE01-4143-A836-1D20F31E4C55}"/>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spTree>
    <p:extLst>
      <p:ext uri="{BB962C8B-B14F-4D97-AF65-F5344CB8AC3E}">
        <p14:creationId xmlns:p14="http://schemas.microsoft.com/office/powerpoint/2010/main" val="29304497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45"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000"/>
                                        <p:tgtEl>
                                          <p:spTgt spid="7"/>
                                        </p:tgtEl>
                                      </p:cBhvr>
                                    </p:animEffect>
                                    <p:anim calcmode="lin" valueType="num">
                                      <p:cBhvr>
                                        <p:cTn id="24" dur="2000" fill="hold"/>
                                        <p:tgtEl>
                                          <p:spTgt spid="7"/>
                                        </p:tgtEl>
                                        <p:attrNameLst>
                                          <p:attrName>ppt_w</p:attrName>
                                        </p:attrNameLst>
                                      </p:cBhvr>
                                      <p:tavLst>
                                        <p:tav tm="0" fmla="#ppt_w*sin(2.5*pi*$)">
                                          <p:val>
                                            <p:fltVal val="0"/>
                                          </p:val>
                                        </p:tav>
                                        <p:tav tm="100000">
                                          <p:val>
                                            <p:fltVal val="1"/>
                                          </p:val>
                                        </p:tav>
                                      </p:tavLst>
                                    </p:anim>
                                    <p:anim calcmode="lin" valueType="num">
                                      <p:cBhvr>
                                        <p:cTn id="25" dur="2000" fill="hold"/>
                                        <p:tgtEl>
                                          <p:spTgt spid="7"/>
                                        </p:tgtEl>
                                        <p:attrNameLst>
                                          <p:attrName>ppt_h</p:attrName>
                                        </p:attrNameLst>
                                      </p:cBhvr>
                                      <p:tavLst>
                                        <p:tav tm="0">
                                          <p:val>
                                            <p:strVal val="#ppt_h"/>
                                          </p:val>
                                        </p:tav>
                                        <p:tav tm="100000">
                                          <p:val>
                                            <p:strVal val="#ppt_h"/>
                                          </p:val>
                                        </p:tav>
                                      </p:tavLst>
                                    </p:anim>
                                  </p:childTnLst>
                                </p:cTn>
                              </p:par>
                              <p:par>
                                <p:cTn id="26" presetID="45"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2000"/>
                                        <p:tgtEl>
                                          <p:spTgt spid="10"/>
                                        </p:tgtEl>
                                      </p:cBhvr>
                                    </p:animEffect>
                                    <p:anim calcmode="lin" valueType="num">
                                      <p:cBhvr>
                                        <p:cTn id="29" dur="2000" fill="hold"/>
                                        <p:tgtEl>
                                          <p:spTgt spid="10"/>
                                        </p:tgtEl>
                                        <p:attrNameLst>
                                          <p:attrName>ppt_w</p:attrName>
                                        </p:attrNameLst>
                                      </p:cBhvr>
                                      <p:tavLst>
                                        <p:tav tm="0" fmla="#ppt_w*sin(2.5*pi*$)">
                                          <p:val>
                                            <p:fltVal val="0"/>
                                          </p:val>
                                        </p:tav>
                                        <p:tav tm="100000">
                                          <p:val>
                                            <p:fltVal val="1"/>
                                          </p:val>
                                        </p:tav>
                                      </p:tavLst>
                                    </p:anim>
                                    <p:anim calcmode="lin" valueType="num">
                                      <p:cBhvr>
                                        <p:cTn id="30" dur="2000" fill="hold"/>
                                        <p:tgtEl>
                                          <p:spTgt spid="10"/>
                                        </p:tgtEl>
                                        <p:attrNameLst>
                                          <p:attrName>ppt_h</p:attrName>
                                        </p:attrNameLst>
                                      </p:cBhvr>
                                      <p:tavLst>
                                        <p:tav tm="0">
                                          <p:val>
                                            <p:strVal val="#ppt_h"/>
                                          </p:val>
                                        </p:tav>
                                        <p:tav tm="100000">
                                          <p:val>
                                            <p:strVal val="#ppt_h"/>
                                          </p:val>
                                        </p:tav>
                                      </p:tavLst>
                                    </p:anim>
                                  </p:childTnLst>
                                </p:cTn>
                              </p:par>
                              <p:par>
                                <p:cTn id="31" presetID="45"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2000"/>
                                        <p:tgtEl>
                                          <p:spTgt spid="11"/>
                                        </p:tgtEl>
                                      </p:cBhvr>
                                    </p:animEffect>
                                    <p:anim calcmode="lin" valueType="num">
                                      <p:cBhvr>
                                        <p:cTn id="34" dur="2000" fill="hold"/>
                                        <p:tgtEl>
                                          <p:spTgt spid="11"/>
                                        </p:tgtEl>
                                        <p:attrNameLst>
                                          <p:attrName>ppt_w</p:attrName>
                                        </p:attrNameLst>
                                      </p:cBhvr>
                                      <p:tavLst>
                                        <p:tav tm="0" fmla="#ppt_w*sin(2.5*pi*$)">
                                          <p:val>
                                            <p:fltVal val="0"/>
                                          </p:val>
                                        </p:tav>
                                        <p:tav tm="100000">
                                          <p:val>
                                            <p:fltVal val="1"/>
                                          </p:val>
                                        </p:tav>
                                      </p:tavLst>
                                    </p:anim>
                                    <p:anim calcmode="lin" valueType="num">
                                      <p:cBhvr>
                                        <p:cTn id="35"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0"/>
                                          </p:stCondLst>
                                        </p:cTn>
                                        <p:tgtEl>
                                          <p:spTgt spid="6">
                                            <p:txEl>
                                              <p:pRg st="4" end="4"/>
                                            </p:txEl>
                                          </p:spTgt>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3"/>
          <p:cNvSpPr>
            <a:spLocks noGrp="1" noChangeArrowheads="1"/>
          </p:cNvSpPr>
          <p:nvPr>
            <p:ph idx="1"/>
          </p:nvPr>
        </p:nvSpPr>
        <p:spPr/>
        <p:txBody>
          <a:bodyPr/>
          <a:lstStyle/>
          <a:p>
            <a:pPr marL="609600" indent="-609600" eaLnBrk="1" hangingPunct="1">
              <a:buFontTx/>
              <a:buAutoNum type="arabicPeriod"/>
            </a:pPr>
            <a:r>
              <a:rPr lang="de-DE" altLang="de-DE" b="1" dirty="0"/>
              <a:t>Ist die Störung akut oder chronisch ?</a:t>
            </a:r>
          </a:p>
          <a:p>
            <a:pPr marL="990600" lvl="1" indent="-533400" eaLnBrk="1" hangingPunct="1">
              <a:buFontTx/>
              <a:buChar char="•"/>
            </a:pPr>
            <a:r>
              <a:rPr lang="de-DE" altLang="de-DE" dirty="0"/>
              <a:t>Klinik</a:t>
            </a:r>
          </a:p>
          <a:p>
            <a:pPr marL="990600" lvl="1" indent="-533400" eaLnBrk="1" hangingPunct="1">
              <a:buFontTx/>
              <a:buChar char="•"/>
            </a:pPr>
            <a:r>
              <a:rPr lang="de-DE" altLang="de-DE" dirty="0"/>
              <a:t>Ausmaß der metabolischen Kompensation</a:t>
            </a:r>
          </a:p>
          <a:p>
            <a:pPr marL="609600" indent="-609600" eaLnBrk="1" hangingPunct="1">
              <a:buFontTx/>
              <a:buAutoNum type="arabicPeriod"/>
            </a:pPr>
            <a:r>
              <a:rPr lang="de-DE" altLang="de-DE" b="1" dirty="0"/>
              <a:t>Einfache oder gemischte Störung?</a:t>
            </a:r>
          </a:p>
          <a:p>
            <a:pPr marL="990600" lvl="1" indent="-533400" eaLnBrk="1" hangingPunct="1">
              <a:buFontTx/>
              <a:buChar char="•"/>
            </a:pPr>
            <a:r>
              <a:rPr lang="de-DE" altLang="de-DE" dirty="0"/>
              <a:t>Kompensation adäquat ?</a:t>
            </a:r>
          </a:p>
          <a:p>
            <a:pPr marL="990600" lvl="1" indent="-533400" eaLnBrk="1" hangingPunct="1">
              <a:buFontTx/>
              <a:buChar char="•"/>
            </a:pPr>
            <a:r>
              <a:rPr lang="de-DE" altLang="de-DE" dirty="0"/>
              <a:t>Klinik ?</a:t>
            </a:r>
          </a:p>
          <a:p>
            <a:pPr marL="609600" indent="-609600" eaLnBrk="1" hangingPunct="1">
              <a:buFontTx/>
              <a:buAutoNum type="arabicPeriod"/>
            </a:pPr>
            <a:r>
              <a:rPr lang="de-DE" altLang="de-DE" b="1" dirty="0"/>
              <a:t>Liegt eine Lungenerkrankung vor?</a:t>
            </a:r>
          </a:p>
          <a:p>
            <a:pPr marL="990600" lvl="1" indent="-533400" eaLnBrk="1" hangingPunct="1">
              <a:buFontTx/>
              <a:buChar char="•"/>
            </a:pPr>
            <a:r>
              <a:rPr lang="de-DE" altLang="de-DE" dirty="0"/>
              <a:t>Alveolär – arterieller O</a:t>
            </a:r>
            <a:r>
              <a:rPr lang="de-DE" altLang="de-DE" baseline="-25000" dirty="0"/>
              <a:t>2</a:t>
            </a:r>
            <a:r>
              <a:rPr lang="de-DE" altLang="de-DE" dirty="0"/>
              <a:t>- Gradient</a:t>
            </a:r>
          </a:p>
        </p:txBody>
      </p:sp>
      <p:sp>
        <p:nvSpPr>
          <p:cNvPr id="2" name="Titel 1">
            <a:extLst>
              <a:ext uri="{FF2B5EF4-FFF2-40B4-BE49-F238E27FC236}">
                <a16:creationId xmlns:a16="http://schemas.microsoft.com/office/drawing/2014/main" id="{6FBC81AF-3CF1-4E1F-8798-031D73AEDAEB}"/>
              </a:ext>
            </a:extLst>
          </p:cNvPr>
          <p:cNvSpPr>
            <a:spLocks noGrp="1"/>
          </p:cNvSpPr>
          <p:nvPr>
            <p:ph type="title"/>
          </p:nvPr>
        </p:nvSpPr>
        <p:spPr/>
        <p:txBody>
          <a:bodyPr/>
          <a:lstStyle/>
          <a:p>
            <a:r>
              <a:rPr lang="de-DE" altLang="de-DE" dirty="0"/>
              <a:t>Klinische Fragen bei </a:t>
            </a:r>
            <a:br>
              <a:rPr lang="de-DE" altLang="de-DE" dirty="0"/>
            </a:br>
            <a:r>
              <a:rPr lang="de-DE" altLang="de-DE" dirty="0"/>
              <a:t>primär respiratorischen Störungen</a:t>
            </a:r>
            <a:endParaRPr lang="de-DE" dirty="0"/>
          </a:p>
        </p:txBody>
      </p:sp>
      <p:pic>
        <p:nvPicPr>
          <p:cNvPr id="3" name="Grafik 2">
            <a:extLst>
              <a:ext uri="{FF2B5EF4-FFF2-40B4-BE49-F238E27FC236}">
                <a16:creationId xmlns:a16="http://schemas.microsoft.com/office/drawing/2014/main" id="{493CE835-AA21-4A4F-9D7A-F75A149D55D7}"/>
              </a:ext>
            </a:extLst>
          </p:cNvPr>
          <p:cNvPicPr>
            <a:picLocks noChangeAspect="1"/>
          </p:cNvPicPr>
          <p:nvPr/>
        </p:nvPicPr>
        <p:blipFill>
          <a:blip r:embed="rId3"/>
          <a:stretch>
            <a:fillRect/>
          </a:stretch>
        </p:blipFill>
        <p:spPr>
          <a:xfrm>
            <a:off x="1259632" y="4221088"/>
            <a:ext cx="5508346" cy="1902749"/>
          </a:xfrm>
          <a:prstGeom prst="rect">
            <a:avLst/>
          </a:prstGeom>
        </p:spPr>
      </p:pic>
      <p:sp>
        <p:nvSpPr>
          <p:cNvPr id="6" name="Fußzeilenplatzhalter 5">
            <a:extLst>
              <a:ext uri="{FF2B5EF4-FFF2-40B4-BE49-F238E27FC236}">
                <a16:creationId xmlns:a16="http://schemas.microsoft.com/office/drawing/2014/main" id="{F368AF8F-A98D-45E4-A5E0-A24713D003D1}"/>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spTree>
    <p:extLst>
      <p:ext uri="{BB962C8B-B14F-4D97-AF65-F5344CB8AC3E}">
        <p14:creationId xmlns:p14="http://schemas.microsoft.com/office/powerpoint/2010/main" val="2077165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427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27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42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427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427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4275">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4275">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4275">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el 1">
            <a:extLst>
              <a:ext uri="{FF2B5EF4-FFF2-40B4-BE49-F238E27FC236}">
                <a16:creationId xmlns:a16="http://schemas.microsoft.com/office/drawing/2014/main" id="{0AE1B6C9-89F3-4CDF-B969-0EC8DAFB178A}"/>
              </a:ext>
            </a:extLst>
          </p:cNvPr>
          <p:cNvSpPr>
            <a:spLocks noGrp="1"/>
          </p:cNvSpPr>
          <p:nvPr>
            <p:ph type="title"/>
          </p:nvPr>
        </p:nvSpPr>
        <p:spPr/>
        <p:txBody>
          <a:bodyPr/>
          <a:lstStyle/>
          <a:p>
            <a:r>
              <a:rPr lang="de-DE" altLang="de-DE"/>
              <a:t>Alveolär – Arterieller O</a:t>
            </a:r>
            <a:r>
              <a:rPr lang="de-DE" altLang="de-DE" baseline="-25000"/>
              <a:t>2</a:t>
            </a:r>
            <a:r>
              <a:rPr lang="de-DE" altLang="de-DE"/>
              <a:t>- Gradient</a:t>
            </a:r>
          </a:p>
        </p:txBody>
      </p:sp>
      <p:sp>
        <p:nvSpPr>
          <p:cNvPr id="36867" name="Inhaltsplatzhalter 2">
            <a:extLst>
              <a:ext uri="{FF2B5EF4-FFF2-40B4-BE49-F238E27FC236}">
                <a16:creationId xmlns:a16="http://schemas.microsoft.com/office/drawing/2014/main" id="{45C89586-332C-4A18-B8FE-BB0E5798B65F}"/>
              </a:ext>
            </a:extLst>
          </p:cNvPr>
          <p:cNvSpPr>
            <a:spLocks noGrp="1"/>
          </p:cNvSpPr>
          <p:nvPr>
            <p:ph idx="1"/>
          </p:nvPr>
        </p:nvSpPr>
        <p:spPr/>
        <p:txBody>
          <a:bodyPr/>
          <a:lstStyle/>
          <a:p>
            <a:pPr>
              <a:defRPr/>
            </a:pPr>
            <a:r>
              <a:rPr lang="de-DE" altLang="de-DE" dirty="0"/>
              <a:t>Hilfreich zur differentialdiagnostischen Abklärung einer Hypoxämie:</a:t>
            </a:r>
          </a:p>
          <a:p>
            <a:pPr>
              <a:defRPr/>
            </a:pPr>
            <a:r>
              <a:rPr lang="de-DE" altLang="de-DE" dirty="0"/>
              <a:t>PAO</a:t>
            </a:r>
            <a:r>
              <a:rPr lang="de-DE" altLang="de-DE" baseline="-25000" dirty="0"/>
              <a:t>2</a:t>
            </a:r>
            <a:r>
              <a:rPr lang="de-DE" altLang="de-DE" dirty="0"/>
              <a:t> = FiO</a:t>
            </a:r>
            <a:r>
              <a:rPr lang="de-DE" altLang="de-DE" baseline="-25000" dirty="0"/>
              <a:t>2</a:t>
            </a:r>
            <a:r>
              <a:rPr lang="de-DE" altLang="de-DE" dirty="0"/>
              <a:t> x (</a:t>
            </a:r>
            <a:r>
              <a:rPr lang="de-DE" altLang="de-DE" dirty="0" err="1"/>
              <a:t>Patm</a:t>
            </a:r>
            <a:r>
              <a:rPr lang="de-DE" altLang="de-DE" dirty="0"/>
              <a:t> – PH</a:t>
            </a:r>
            <a:r>
              <a:rPr lang="de-DE" altLang="de-DE" baseline="-25000" dirty="0"/>
              <a:t>2</a:t>
            </a:r>
            <a:r>
              <a:rPr lang="de-DE" altLang="de-DE" dirty="0"/>
              <a:t>O) – (PaCO</a:t>
            </a:r>
            <a:r>
              <a:rPr lang="de-DE" altLang="de-DE" baseline="-25000" dirty="0"/>
              <a:t>2</a:t>
            </a:r>
            <a:r>
              <a:rPr lang="de-DE" altLang="de-DE" dirty="0"/>
              <a:t> : 0,8)</a:t>
            </a:r>
          </a:p>
          <a:p>
            <a:pPr>
              <a:defRPr/>
            </a:pPr>
            <a:endParaRPr lang="de-DE" altLang="de-DE" dirty="0"/>
          </a:p>
          <a:p>
            <a:pPr lvl="2">
              <a:defRPr/>
            </a:pPr>
            <a:r>
              <a:rPr lang="de-DE" altLang="de-DE" dirty="0" err="1"/>
              <a:t>Patm</a:t>
            </a:r>
            <a:r>
              <a:rPr lang="de-DE" altLang="de-DE" dirty="0"/>
              <a:t> = </a:t>
            </a:r>
            <a:r>
              <a:rPr lang="de-DE" altLang="de-DE" dirty="0" err="1"/>
              <a:t>atm</a:t>
            </a:r>
            <a:r>
              <a:rPr lang="de-DE" altLang="de-DE" dirty="0"/>
              <a:t>. Druck (760 mmHg)</a:t>
            </a:r>
          </a:p>
          <a:p>
            <a:pPr lvl="2">
              <a:defRPr/>
            </a:pPr>
            <a:r>
              <a:rPr lang="de-DE" altLang="de-DE" dirty="0"/>
              <a:t>PH</a:t>
            </a:r>
            <a:r>
              <a:rPr lang="de-DE" altLang="de-DE" baseline="-25000" dirty="0"/>
              <a:t>2</a:t>
            </a:r>
            <a:r>
              <a:rPr lang="de-DE" altLang="de-DE" dirty="0"/>
              <a:t>O = Partialdruck von Wasser = 47 mmHg</a:t>
            </a:r>
          </a:p>
          <a:p>
            <a:pPr>
              <a:defRPr/>
            </a:pPr>
            <a:endParaRPr lang="de-DE" altLang="de-DE" dirty="0"/>
          </a:p>
          <a:p>
            <a:pPr>
              <a:defRPr/>
            </a:pPr>
            <a:r>
              <a:rPr lang="de-DE" altLang="de-DE" dirty="0">
                <a:sym typeface="Wingdings" panose="05000000000000000000" pitchFamily="2" charset="2"/>
              </a:rPr>
              <a:t>Für unseren Patienten:</a:t>
            </a:r>
          </a:p>
          <a:p>
            <a:pPr marL="879475" lvl="1" indent="-342900">
              <a:buFont typeface="Wingdings" panose="05000000000000000000" pitchFamily="2" charset="2"/>
              <a:buChar char="à"/>
              <a:defRPr/>
            </a:pPr>
            <a:r>
              <a:rPr lang="de-DE" altLang="de-DE" b="1" dirty="0">
                <a:sym typeface="Wingdings" panose="05000000000000000000" pitchFamily="2" charset="2"/>
              </a:rPr>
              <a:t>0,30 </a:t>
            </a:r>
            <a:r>
              <a:rPr lang="de-DE" altLang="de-DE" dirty="0">
                <a:sym typeface="Wingdings" panose="05000000000000000000" pitchFamily="2" charset="2"/>
              </a:rPr>
              <a:t>(weil 3 l O</a:t>
            </a:r>
            <a:r>
              <a:rPr lang="de-DE" altLang="de-DE" baseline="-25000" dirty="0">
                <a:sym typeface="Wingdings" panose="05000000000000000000" pitchFamily="2" charset="2"/>
              </a:rPr>
              <a:t>2</a:t>
            </a:r>
            <a:r>
              <a:rPr lang="de-DE" altLang="de-DE" dirty="0">
                <a:sym typeface="Wingdings" panose="05000000000000000000" pitchFamily="2" charset="2"/>
              </a:rPr>
              <a:t>) x (760 - 47) -  (73 : 0,8) =  123 mm </a:t>
            </a:r>
            <a:r>
              <a:rPr lang="de-DE" altLang="de-DE" dirty="0" err="1">
                <a:sym typeface="Wingdings" panose="05000000000000000000" pitchFamily="2" charset="2"/>
              </a:rPr>
              <a:t>Hg</a:t>
            </a:r>
            <a:endParaRPr lang="de-DE" altLang="de-DE" dirty="0">
              <a:sym typeface="Wingdings" panose="05000000000000000000" pitchFamily="2" charset="2"/>
            </a:endParaRPr>
          </a:p>
          <a:p>
            <a:pPr lvl="2" indent="0">
              <a:buFontTx/>
              <a:buNone/>
              <a:defRPr/>
            </a:pPr>
            <a:r>
              <a:rPr lang="de-DE" altLang="de-DE" dirty="0">
                <a:sym typeface="Wingdings" panose="05000000000000000000" pitchFamily="2" charset="2"/>
              </a:rPr>
              <a:t>	0,3          x 	713  - 	   91</a:t>
            </a:r>
          </a:p>
        </p:txBody>
      </p:sp>
      <p:sp>
        <p:nvSpPr>
          <p:cNvPr id="3" name="Fußzeilenplatzhalter 2">
            <a:extLst>
              <a:ext uri="{FF2B5EF4-FFF2-40B4-BE49-F238E27FC236}">
                <a16:creationId xmlns:a16="http://schemas.microsoft.com/office/drawing/2014/main" id="{577076B9-F56D-4451-9DE9-6B5229EFC5A8}"/>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spTree>
    <p:extLst>
      <p:ext uri="{BB962C8B-B14F-4D97-AF65-F5344CB8AC3E}">
        <p14:creationId xmlns:p14="http://schemas.microsoft.com/office/powerpoint/2010/main" val="3285365393"/>
      </p:ext>
    </p:extLst>
  </p:cSld>
  <p:clrMapOvr>
    <a:masterClrMapping/>
  </p:clrMapOvr>
  <p:transition spd="slow">
    <p:push dir="u"/>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el 1">
            <a:extLst>
              <a:ext uri="{FF2B5EF4-FFF2-40B4-BE49-F238E27FC236}">
                <a16:creationId xmlns:a16="http://schemas.microsoft.com/office/drawing/2014/main" id="{19811DF8-6942-4699-A51B-DD29B833934E}"/>
              </a:ext>
            </a:extLst>
          </p:cNvPr>
          <p:cNvSpPr>
            <a:spLocks noGrp="1"/>
          </p:cNvSpPr>
          <p:nvPr>
            <p:ph type="title"/>
          </p:nvPr>
        </p:nvSpPr>
        <p:spPr/>
        <p:txBody>
          <a:bodyPr/>
          <a:lstStyle/>
          <a:p>
            <a:r>
              <a:rPr lang="de-DE" altLang="de-DE"/>
              <a:t>Alveolär – Arterieller O</a:t>
            </a:r>
            <a:r>
              <a:rPr lang="de-DE" altLang="de-DE" baseline="-25000"/>
              <a:t>2</a:t>
            </a:r>
            <a:r>
              <a:rPr lang="de-DE" altLang="de-DE"/>
              <a:t>- Gradient</a:t>
            </a:r>
          </a:p>
        </p:txBody>
      </p:sp>
      <p:sp>
        <p:nvSpPr>
          <p:cNvPr id="101379" name="Inhaltsplatzhalter 2">
            <a:extLst>
              <a:ext uri="{FF2B5EF4-FFF2-40B4-BE49-F238E27FC236}">
                <a16:creationId xmlns:a16="http://schemas.microsoft.com/office/drawing/2014/main" id="{E3B89BF6-9B75-415E-AFB7-9B322DA8428A}"/>
              </a:ext>
            </a:extLst>
          </p:cNvPr>
          <p:cNvSpPr>
            <a:spLocks noGrp="1"/>
          </p:cNvSpPr>
          <p:nvPr>
            <p:ph idx="1"/>
          </p:nvPr>
        </p:nvSpPr>
        <p:spPr/>
        <p:txBody>
          <a:bodyPr/>
          <a:lstStyle/>
          <a:p>
            <a:r>
              <a:rPr lang="de-DE" altLang="de-DE" dirty="0"/>
              <a:t>Alveolär – arterieller Gradient =</a:t>
            </a:r>
          </a:p>
          <a:p>
            <a:r>
              <a:rPr lang="de-DE" altLang="de-DE" sz="2000" b="0" dirty="0"/>
              <a:t>Differenz zwischen kalkuliertem PAO</a:t>
            </a:r>
            <a:r>
              <a:rPr lang="de-DE" altLang="de-DE" sz="2000" b="0" baseline="-25000" dirty="0"/>
              <a:t>2 </a:t>
            </a:r>
            <a:r>
              <a:rPr lang="de-DE" altLang="de-DE" sz="2000" b="0" dirty="0"/>
              <a:t>und der arteriellen pO</a:t>
            </a:r>
            <a:r>
              <a:rPr lang="de-DE" altLang="de-DE" sz="2000" b="0" baseline="-25000" dirty="0"/>
              <a:t>2</a:t>
            </a:r>
          </a:p>
          <a:p>
            <a:endParaRPr lang="de-DE" altLang="de-DE" sz="2000" b="0" baseline="-25000" dirty="0"/>
          </a:p>
          <a:p>
            <a:r>
              <a:rPr lang="de-DE" altLang="de-DE" sz="2000" b="1" dirty="0">
                <a:solidFill>
                  <a:srgbClr val="00B050"/>
                </a:solidFill>
                <a:sym typeface="Wingdings" panose="05000000000000000000" pitchFamily="2" charset="2"/>
              </a:rPr>
              <a:t>Normal: 4 + (Alter : 4) </a:t>
            </a:r>
            <a:r>
              <a:rPr lang="de-DE" altLang="de-DE" sz="2000" dirty="0">
                <a:sym typeface="Wingdings" panose="05000000000000000000" pitchFamily="2" charset="2"/>
              </a:rPr>
              <a:t>= </a:t>
            </a:r>
            <a:r>
              <a:rPr lang="de-DE" altLang="de-DE" sz="2000" b="0" dirty="0">
                <a:sym typeface="Wingdings" panose="05000000000000000000" pitchFamily="2" charset="2"/>
              </a:rPr>
              <a:t>4 + 65/4 </a:t>
            </a:r>
            <a:r>
              <a:rPr lang="de-DE" altLang="de-DE" sz="2000" b="1" dirty="0">
                <a:solidFill>
                  <a:srgbClr val="00B050"/>
                </a:solidFill>
                <a:sym typeface="Wingdings" panose="05000000000000000000" pitchFamily="2" charset="2"/>
              </a:rPr>
              <a:t>~ 20 mm </a:t>
            </a:r>
            <a:r>
              <a:rPr lang="de-DE" altLang="de-DE" sz="2000" b="1" dirty="0" err="1">
                <a:solidFill>
                  <a:srgbClr val="00B050"/>
                </a:solidFill>
                <a:sym typeface="Wingdings" panose="05000000000000000000" pitchFamily="2" charset="2"/>
              </a:rPr>
              <a:t>Hg</a:t>
            </a:r>
            <a:endParaRPr lang="de-DE" altLang="de-DE" sz="2000" b="1" dirty="0">
              <a:solidFill>
                <a:srgbClr val="00B050"/>
              </a:solidFill>
            </a:endParaRPr>
          </a:p>
          <a:p>
            <a:endParaRPr lang="de-DE" altLang="de-DE" sz="2000" b="0" baseline="-25000" dirty="0"/>
          </a:p>
          <a:p>
            <a:r>
              <a:rPr lang="de-DE" altLang="de-DE" sz="2000" b="1" dirty="0">
                <a:solidFill>
                  <a:schemeClr val="accent2"/>
                </a:solidFill>
              </a:rPr>
              <a:t>Unser Patient</a:t>
            </a:r>
            <a:r>
              <a:rPr lang="de-DE" altLang="de-DE" sz="2000" b="0" dirty="0"/>
              <a:t>: </a:t>
            </a:r>
            <a:r>
              <a:rPr lang="de-DE" altLang="de-DE" b="0" dirty="0"/>
              <a:t>123  - 71  = </a:t>
            </a:r>
            <a:r>
              <a:rPr lang="de-DE" altLang="de-DE" b="1" dirty="0">
                <a:solidFill>
                  <a:schemeClr val="accent2"/>
                </a:solidFill>
              </a:rPr>
              <a:t>52 mm </a:t>
            </a:r>
            <a:r>
              <a:rPr lang="de-DE" altLang="de-DE" b="1" dirty="0" err="1">
                <a:solidFill>
                  <a:schemeClr val="accent2"/>
                </a:solidFill>
              </a:rPr>
              <a:t>Hg</a:t>
            </a:r>
            <a:r>
              <a:rPr lang="de-DE" altLang="de-DE" b="1" dirty="0">
                <a:solidFill>
                  <a:schemeClr val="accent2"/>
                </a:solidFill>
              </a:rPr>
              <a:t> </a:t>
            </a:r>
          </a:p>
          <a:p>
            <a:r>
              <a:rPr lang="de-DE" altLang="de-DE" dirty="0"/>
              <a:t>	(mehr als erwartet)</a:t>
            </a:r>
          </a:p>
        </p:txBody>
      </p:sp>
      <p:sp>
        <p:nvSpPr>
          <p:cNvPr id="3" name="Fußzeilenplatzhalter 2">
            <a:extLst>
              <a:ext uri="{FF2B5EF4-FFF2-40B4-BE49-F238E27FC236}">
                <a16:creationId xmlns:a16="http://schemas.microsoft.com/office/drawing/2014/main" id="{EDD73327-86B7-4EDA-8BA4-BF2F7AA2FE69}"/>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spTree>
    <p:extLst>
      <p:ext uri="{BB962C8B-B14F-4D97-AF65-F5344CB8AC3E}">
        <p14:creationId xmlns:p14="http://schemas.microsoft.com/office/powerpoint/2010/main" val="1419761109"/>
      </p:ext>
    </p:extLst>
  </p:cSld>
  <p:clrMapOvr>
    <a:masterClrMapping/>
  </p:clrMapOvr>
  <p:transition spd="slow">
    <p:push dir="u"/>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512073-3E8D-4FC6-A316-66C1A2C0AF1B}"/>
              </a:ext>
            </a:extLst>
          </p:cNvPr>
          <p:cNvSpPr>
            <a:spLocks noGrp="1"/>
          </p:cNvSpPr>
          <p:nvPr>
            <p:ph type="title"/>
          </p:nvPr>
        </p:nvSpPr>
        <p:spPr/>
        <p:txBody>
          <a:bodyPr/>
          <a:lstStyle/>
          <a:p>
            <a:r>
              <a:rPr lang="en-US" dirty="0"/>
              <a:t>A-</a:t>
            </a:r>
            <a:r>
              <a:rPr lang="en-US" dirty="0" err="1"/>
              <a:t>aDO</a:t>
            </a:r>
            <a:r>
              <a:rPr lang="en-US" dirty="0"/>
              <a:t> 2 Helps in Differentiating Between the Different </a:t>
            </a:r>
            <a:r>
              <a:rPr lang="de-DE" dirty="0" err="1"/>
              <a:t>Mechanisms</a:t>
            </a:r>
            <a:r>
              <a:rPr lang="de-DE" dirty="0"/>
              <a:t> of </a:t>
            </a:r>
            <a:r>
              <a:rPr lang="de-DE" dirty="0" err="1"/>
              <a:t>Hypoxemia</a:t>
            </a:r>
            <a:endParaRPr lang="de-DE" dirty="0"/>
          </a:p>
        </p:txBody>
      </p:sp>
      <p:pic>
        <p:nvPicPr>
          <p:cNvPr id="3" name="Grafik 2">
            <a:extLst>
              <a:ext uri="{FF2B5EF4-FFF2-40B4-BE49-F238E27FC236}">
                <a16:creationId xmlns:a16="http://schemas.microsoft.com/office/drawing/2014/main" id="{D8230BD6-450E-4CDF-B809-7344838C742C}"/>
              </a:ext>
            </a:extLst>
          </p:cNvPr>
          <p:cNvPicPr>
            <a:picLocks noChangeAspect="1"/>
          </p:cNvPicPr>
          <p:nvPr/>
        </p:nvPicPr>
        <p:blipFill>
          <a:blip r:embed="rId3"/>
          <a:stretch>
            <a:fillRect/>
          </a:stretch>
        </p:blipFill>
        <p:spPr>
          <a:xfrm>
            <a:off x="539552" y="1048395"/>
            <a:ext cx="7769720" cy="4949233"/>
          </a:xfrm>
          <a:prstGeom prst="rect">
            <a:avLst/>
          </a:prstGeom>
        </p:spPr>
      </p:pic>
      <p:sp>
        <p:nvSpPr>
          <p:cNvPr id="5" name="Fußzeilenplatzhalter 4">
            <a:extLst>
              <a:ext uri="{FF2B5EF4-FFF2-40B4-BE49-F238E27FC236}">
                <a16:creationId xmlns:a16="http://schemas.microsoft.com/office/drawing/2014/main" id="{D74CD56E-92AE-46A2-A2CD-57ED60C98EBE}"/>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spTree>
    <p:extLst>
      <p:ext uri="{BB962C8B-B14F-4D97-AF65-F5344CB8AC3E}">
        <p14:creationId xmlns:p14="http://schemas.microsoft.com/office/powerpoint/2010/main" val="1027477986"/>
      </p:ext>
    </p:extLst>
  </p:cSld>
  <p:clrMapOvr>
    <a:masterClrMapping/>
  </p:clrMapOvr>
  <p:transition spd="slow">
    <p:push dir="u"/>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el 1"/>
          <p:cNvSpPr>
            <a:spLocks noGrp="1"/>
          </p:cNvSpPr>
          <p:nvPr>
            <p:ph type="title"/>
          </p:nvPr>
        </p:nvSpPr>
        <p:spPr/>
        <p:txBody>
          <a:bodyPr/>
          <a:lstStyle/>
          <a:p>
            <a:r>
              <a:rPr lang="de-DE" altLang="de-DE" b="1"/>
              <a:t>Alveolär – Arterieller O</a:t>
            </a:r>
            <a:r>
              <a:rPr lang="de-DE" altLang="de-DE" b="1" baseline="-25000"/>
              <a:t>2</a:t>
            </a:r>
            <a:r>
              <a:rPr lang="de-DE" altLang="de-DE" b="1"/>
              <a:t>- Gradient</a:t>
            </a:r>
          </a:p>
        </p:txBody>
      </p:sp>
      <p:sp>
        <p:nvSpPr>
          <p:cNvPr id="3" name="Inhaltsplatzhalter 2"/>
          <p:cNvSpPr>
            <a:spLocks noGrp="1"/>
          </p:cNvSpPr>
          <p:nvPr>
            <p:ph idx="1"/>
          </p:nvPr>
        </p:nvSpPr>
        <p:spPr>
          <a:xfrm>
            <a:off x="754856" y="1439862"/>
            <a:ext cx="7553624" cy="4221386"/>
          </a:xfrm>
        </p:spPr>
        <p:txBody>
          <a:bodyPr/>
          <a:lstStyle/>
          <a:p>
            <a:pPr>
              <a:defRPr/>
            </a:pPr>
            <a:r>
              <a:rPr lang="de-DE" altLang="de-DE" sz="2800" dirty="0">
                <a:ea typeface="MS PGothic" panose="020B0600070205080204" pitchFamily="34" charset="-128"/>
              </a:rPr>
              <a:t>Faktoren, die den Alveolär – Arterieller O</a:t>
            </a:r>
            <a:r>
              <a:rPr lang="de-DE" altLang="de-DE" sz="2800" baseline="-25000" dirty="0">
                <a:ea typeface="MS PGothic" panose="020B0600070205080204" pitchFamily="34" charset="-128"/>
              </a:rPr>
              <a:t>2</a:t>
            </a:r>
            <a:r>
              <a:rPr lang="de-DE" altLang="de-DE" sz="2800" dirty="0">
                <a:ea typeface="MS PGothic" panose="020B0600070205080204" pitchFamily="34" charset="-128"/>
              </a:rPr>
              <a:t>- Gradienten beeinflussen:</a:t>
            </a:r>
          </a:p>
          <a:p>
            <a:pPr marL="993775" lvl="1" indent="-457200">
              <a:buFontTx/>
              <a:buAutoNum type="arabicPeriod"/>
              <a:defRPr/>
            </a:pPr>
            <a:r>
              <a:rPr lang="de-DE" altLang="de-DE" sz="2800" b="1" dirty="0" err="1">
                <a:solidFill>
                  <a:srgbClr val="00CC00"/>
                </a:solidFill>
                <a:effectLst>
                  <a:outerShdw blurRad="38100" dist="38100" dir="2700000" algn="tl">
                    <a:srgbClr val="000000">
                      <a:alpha val="43137"/>
                    </a:srgbClr>
                  </a:outerShdw>
                </a:effectLst>
                <a:ea typeface="MS PGothic" panose="020B0600070205080204" pitchFamily="34" charset="-128"/>
              </a:rPr>
              <a:t>Ventilations</a:t>
            </a:r>
            <a:r>
              <a:rPr lang="de-DE" altLang="de-DE" sz="2800" b="1" dirty="0">
                <a:solidFill>
                  <a:srgbClr val="00CC00"/>
                </a:solidFill>
                <a:effectLst>
                  <a:outerShdw blurRad="38100" dist="38100" dir="2700000" algn="tl">
                    <a:srgbClr val="000000">
                      <a:alpha val="43137"/>
                    </a:srgbClr>
                  </a:outerShdw>
                </a:effectLst>
                <a:ea typeface="MS PGothic" panose="020B0600070205080204" pitchFamily="34" charset="-128"/>
              </a:rPr>
              <a:t> – </a:t>
            </a:r>
            <a:r>
              <a:rPr lang="de-DE" altLang="de-DE" sz="2800" b="1" dirty="0" err="1">
                <a:solidFill>
                  <a:srgbClr val="00CC00"/>
                </a:solidFill>
                <a:effectLst>
                  <a:outerShdw blurRad="38100" dist="38100" dir="2700000" algn="tl">
                    <a:srgbClr val="000000">
                      <a:alpha val="43137"/>
                    </a:srgbClr>
                  </a:outerShdw>
                </a:effectLst>
                <a:ea typeface="MS PGothic" panose="020B0600070205080204" pitchFamily="34" charset="-128"/>
              </a:rPr>
              <a:t>Perfusions</a:t>
            </a:r>
            <a:r>
              <a:rPr lang="de-DE" altLang="de-DE" sz="2800" b="1" dirty="0">
                <a:solidFill>
                  <a:srgbClr val="00CC00"/>
                </a:solidFill>
                <a:effectLst>
                  <a:outerShdw blurRad="38100" dist="38100" dir="2700000" algn="tl">
                    <a:srgbClr val="000000">
                      <a:alpha val="43137"/>
                    </a:srgbClr>
                  </a:outerShdw>
                </a:effectLst>
                <a:ea typeface="MS PGothic" panose="020B0600070205080204" pitchFamily="34" charset="-128"/>
              </a:rPr>
              <a:t> – </a:t>
            </a:r>
            <a:r>
              <a:rPr lang="de-DE" altLang="de-DE" sz="2800" b="1" dirty="0" err="1">
                <a:solidFill>
                  <a:srgbClr val="00CC00"/>
                </a:solidFill>
                <a:effectLst>
                  <a:outerShdw blurRad="38100" dist="38100" dir="2700000" algn="tl">
                    <a:srgbClr val="000000">
                      <a:alpha val="43137"/>
                    </a:srgbClr>
                  </a:outerShdw>
                </a:effectLst>
                <a:ea typeface="MS PGothic" panose="020B0600070205080204" pitchFamily="34" charset="-128"/>
              </a:rPr>
              <a:t>Mismatch</a:t>
            </a:r>
            <a:endParaRPr lang="de-DE" altLang="de-DE" sz="2800" b="1" dirty="0">
              <a:solidFill>
                <a:srgbClr val="00CC00"/>
              </a:solidFill>
              <a:effectLst>
                <a:outerShdw blurRad="38100" dist="38100" dir="2700000" algn="tl">
                  <a:srgbClr val="000000">
                    <a:alpha val="43137"/>
                  </a:srgbClr>
                </a:outerShdw>
              </a:effectLst>
              <a:ea typeface="MS PGothic" panose="020B0600070205080204" pitchFamily="34" charset="-128"/>
            </a:endParaRPr>
          </a:p>
          <a:p>
            <a:pPr marL="993775" lvl="1" indent="-457200">
              <a:buFontTx/>
              <a:buAutoNum type="arabicPeriod"/>
              <a:defRPr/>
            </a:pPr>
            <a:r>
              <a:rPr lang="de-DE" altLang="de-DE" sz="2800" b="1" dirty="0">
                <a:solidFill>
                  <a:srgbClr val="00CC00"/>
                </a:solidFill>
                <a:effectLst>
                  <a:outerShdw blurRad="38100" dist="38100" dir="2700000" algn="tl">
                    <a:srgbClr val="000000">
                      <a:alpha val="43137"/>
                    </a:srgbClr>
                  </a:outerShdw>
                </a:effectLst>
                <a:ea typeface="MS PGothic" panose="020B0600070205080204" pitchFamily="34" charset="-128"/>
              </a:rPr>
              <a:t>Diffusionsstörungen</a:t>
            </a:r>
          </a:p>
          <a:p>
            <a:pPr marL="993775" lvl="1" indent="-457200">
              <a:buFontTx/>
              <a:buAutoNum type="arabicPeriod"/>
              <a:defRPr/>
            </a:pPr>
            <a:r>
              <a:rPr lang="de-DE" altLang="de-DE" sz="2800" b="1" dirty="0">
                <a:solidFill>
                  <a:srgbClr val="7030A0"/>
                </a:solidFill>
                <a:effectLst>
                  <a:outerShdw blurRad="38100" dist="38100" dir="2700000" algn="tl">
                    <a:srgbClr val="000000">
                      <a:alpha val="43137"/>
                    </a:srgbClr>
                  </a:outerShdw>
                </a:effectLst>
                <a:ea typeface="MS PGothic" panose="020B0600070205080204" pitchFamily="34" charset="-128"/>
              </a:rPr>
              <a:t>Rechts –Links – Shunt</a:t>
            </a:r>
          </a:p>
          <a:p>
            <a:pPr lvl="1" indent="0">
              <a:buFontTx/>
              <a:buNone/>
              <a:defRPr/>
            </a:pPr>
            <a:endParaRPr lang="de-DE" altLang="de-DE" b="1" dirty="0">
              <a:solidFill>
                <a:srgbClr val="FF0000"/>
              </a:solidFill>
              <a:ea typeface="MS PGothic" panose="020B0600070205080204" pitchFamily="34" charset="-128"/>
            </a:endParaRPr>
          </a:p>
          <a:p>
            <a:pPr lvl="1" indent="0">
              <a:buFontTx/>
              <a:buNone/>
              <a:defRPr/>
            </a:pPr>
            <a:r>
              <a:rPr lang="de-DE" altLang="de-DE" sz="2400" b="1" dirty="0">
                <a:solidFill>
                  <a:srgbClr val="FF0000"/>
                </a:solidFill>
                <a:ea typeface="MS PGothic" panose="020B0600070205080204" pitchFamily="34" charset="-128"/>
              </a:rPr>
              <a:t>Keine Besserung unter O</a:t>
            </a:r>
            <a:r>
              <a:rPr lang="de-DE" altLang="de-DE" sz="2400" b="1" baseline="-25000" dirty="0">
                <a:solidFill>
                  <a:srgbClr val="FF0000"/>
                </a:solidFill>
                <a:ea typeface="MS PGothic" panose="020B0600070205080204" pitchFamily="34" charset="-128"/>
              </a:rPr>
              <a:t>2</a:t>
            </a:r>
            <a:r>
              <a:rPr lang="de-DE" altLang="de-DE" sz="2400" b="1" dirty="0">
                <a:solidFill>
                  <a:srgbClr val="FF0000"/>
                </a:solidFill>
                <a:ea typeface="MS PGothic" panose="020B0600070205080204" pitchFamily="34" charset="-128"/>
              </a:rPr>
              <a:t>:</a:t>
            </a:r>
          </a:p>
          <a:p>
            <a:pPr marL="993775" lvl="1" indent="-457200">
              <a:buFont typeface="Arial" panose="020B0604020202020204" pitchFamily="34" charset="0"/>
              <a:buChar char="•"/>
              <a:defRPr/>
            </a:pPr>
            <a:r>
              <a:rPr lang="de-DE" altLang="de-DE" sz="2400" dirty="0">
                <a:solidFill>
                  <a:srgbClr val="FF0000"/>
                </a:solidFill>
                <a:ea typeface="MS PGothic" panose="020B0600070205080204" pitchFamily="34" charset="-128"/>
              </a:rPr>
              <a:t>Hypoventilation</a:t>
            </a:r>
          </a:p>
          <a:p>
            <a:pPr marL="993775" lvl="1" indent="-457200">
              <a:buFont typeface="Arial" panose="020B0604020202020204" pitchFamily="34" charset="0"/>
              <a:buChar char="•"/>
              <a:defRPr/>
            </a:pPr>
            <a:r>
              <a:rPr lang="de-DE" altLang="de-DE" sz="2400" dirty="0">
                <a:solidFill>
                  <a:srgbClr val="FF0000"/>
                </a:solidFill>
                <a:ea typeface="MS PGothic" panose="020B0600070205080204" pitchFamily="34" charset="-128"/>
              </a:rPr>
              <a:t>Sauerstoffanteil im Blut</a:t>
            </a:r>
          </a:p>
        </p:txBody>
      </p:sp>
      <p:sp>
        <p:nvSpPr>
          <p:cNvPr id="2" name="Fußzeilenplatzhalter 1">
            <a:extLst>
              <a:ext uri="{FF2B5EF4-FFF2-40B4-BE49-F238E27FC236}">
                <a16:creationId xmlns:a16="http://schemas.microsoft.com/office/drawing/2014/main" id="{3A4F187A-7551-48BB-89C8-1C5F7C647338}"/>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sp>
        <p:nvSpPr>
          <p:cNvPr id="7" name="Textfeld 6">
            <a:extLst>
              <a:ext uri="{FF2B5EF4-FFF2-40B4-BE49-F238E27FC236}">
                <a16:creationId xmlns:a16="http://schemas.microsoft.com/office/drawing/2014/main" id="{653C73DF-EB8B-4ED0-BC38-8CA1577ADFF6}"/>
              </a:ext>
            </a:extLst>
          </p:cNvPr>
          <p:cNvSpPr txBox="1">
            <a:spLocks noChangeArrowheads="1"/>
          </p:cNvSpPr>
          <p:nvPr/>
        </p:nvSpPr>
        <p:spPr bwMode="auto">
          <a:xfrm>
            <a:off x="5868144" y="3042555"/>
            <a:ext cx="2916238" cy="1081771"/>
          </a:xfrm>
          <a:prstGeom prst="rect">
            <a:avLst/>
          </a:prstGeom>
          <a:solidFill>
            <a:srgbClr val="00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de-DE" altLang="de-DE" sz="2000" b="1" dirty="0">
                <a:cs typeface="Arial" panose="020B0604020202020204" pitchFamily="34" charset="0"/>
              </a:rPr>
              <a:t>Bei diesen Ursachen bessert sich die Hypoxämie unter O</a:t>
            </a:r>
            <a:r>
              <a:rPr lang="de-DE" altLang="de-DE" sz="2000" b="1" baseline="-25000" dirty="0">
                <a:cs typeface="Arial" panose="020B0604020202020204" pitchFamily="34" charset="0"/>
              </a:rPr>
              <a:t>2</a:t>
            </a:r>
          </a:p>
        </p:txBody>
      </p:sp>
    </p:spTree>
    <p:extLst>
      <p:ext uri="{BB962C8B-B14F-4D97-AF65-F5344CB8AC3E}">
        <p14:creationId xmlns:p14="http://schemas.microsoft.com/office/powerpoint/2010/main" val="14741683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1" end="1"/>
                                            </p:txEl>
                                          </p:spTgt>
                                        </p:tgtEl>
                                        <p:attrNameLst>
                                          <p:attrName>style.color</p:attrName>
                                        </p:attrNameLst>
                                      </p:cBhvr>
                                      <p:to>
                                        <a:srgbClr val="00CC00"/>
                                      </p:to>
                                    </p:animClr>
                                  </p:childTnLst>
                                </p:cTn>
                              </p:par>
                              <p:par>
                                <p:cTn id="7" presetID="3" presetClass="emph" presetSubtype="2" fill="hold" nodeType="withEffect">
                                  <p:stCondLst>
                                    <p:cond delay="0"/>
                                  </p:stCondLst>
                                  <p:childTnLst>
                                    <p:animClr clrSpc="rgb" dir="cw">
                                      <p:cBhvr override="childStyle">
                                        <p:cTn id="8" dur="2000" fill="hold"/>
                                        <p:tgtEl>
                                          <p:spTgt spid="3">
                                            <p:txEl>
                                              <p:pRg st="2" end="2"/>
                                            </p:txEl>
                                          </p:spTgt>
                                        </p:tgtEl>
                                        <p:attrNameLst>
                                          <p:attrName>style.color</p:attrName>
                                        </p:attrNameLst>
                                      </p:cBhvr>
                                      <p:to>
                                        <a:srgbClr val="00CC00"/>
                                      </p:to>
                                    </p:animClr>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D18F0595-0277-44E7-926A-98D8AF715B63}"/>
              </a:ext>
            </a:extLst>
          </p:cNvPr>
          <p:cNvPicPr>
            <a:picLocks noGrp="1" noChangeAspect="1"/>
          </p:cNvPicPr>
          <p:nvPr>
            <p:ph idx="1"/>
          </p:nvPr>
        </p:nvPicPr>
        <p:blipFill>
          <a:blip r:embed="rId3"/>
          <a:stretch>
            <a:fillRect/>
          </a:stretch>
        </p:blipFill>
        <p:spPr>
          <a:xfrm>
            <a:off x="1058848" y="1081438"/>
            <a:ext cx="6552727" cy="4602670"/>
          </a:xfrm>
          <a:prstGeom prst="rect">
            <a:avLst/>
          </a:prstGeom>
        </p:spPr>
      </p:pic>
      <p:sp>
        <p:nvSpPr>
          <p:cNvPr id="3" name="Titel 2">
            <a:extLst>
              <a:ext uri="{FF2B5EF4-FFF2-40B4-BE49-F238E27FC236}">
                <a16:creationId xmlns:a16="http://schemas.microsoft.com/office/drawing/2014/main" id="{4DF45FC7-1076-4307-9BAA-C2EA0ADCAA0A}"/>
              </a:ext>
            </a:extLst>
          </p:cNvPr>
          <p:cNvSpPr>
            <a:spLocks noGrp="1"/>
          </p:cNvSpPr>
          <p:nvPr>
            <p:ph type="title"/>
          </p:nvPr>
        </p:nvSpPr>
        <p:spPr/>
        <p:txBody>
          <a:bodyPr/>
          <a:lstStyle/>
          <a:p>
            <a:r>
              <a:rPr lang="de-DE" dirty="0"/>
              <a:t>Puffersysteme</a:t>
            </a:r>
          </a:p>
        </p:txBody>
      </p:sp>
      <p:sp>
        <p:nvSpPr>
          <p:cNvPr id="6" name="Rechteck 5">
            <a:extLst>
              <a:ext uri="{FF2B5EF4-FFF2-40B4-BE49-F238E27FC236}">
                <a16:creationId xmlns:a16="http://schemas.microsoft.com/office/drawing/2014/main" id="{BB98A222-CFB9-42A4-8620-EFBADC5F5393}"/>
              </a:ext>
            </a:extLst>
          </p:cNvPr>
          <p:cNvSpPr/>
          <p:nvPr/>
        </p:nvSpPr>
        <p:spPr>
          <a:xfrm>
            <a:off x="5580112" y="3870803"/>
            <a:ext cx="2016223" cy="566309"/>
          </a:xfrm>
          <a:prstGeom prst="rect">
            <a:avLst/>
          </a:prstGeom>
          <a:solidFill>
            <a:srgbClr val="00B050"/>
          </a:solidFill>
        </p:spPr>
        <p:txBody>
          <a:bodyPr wrap="square">
            <a:spAutoFit/>
          </a:bodyPr>
          <a:lstStyle/>
          <a:p>
            <a:r>
              <a:rPr lang="en-US" sz="1400" b="1" dirty="0">
                <a:latin typeface="+mj-lt"/>
              </a:rPr>
              <a:t>~ 60 % der </a:t>
            </a:r>
            <a:r>
              <a:rPr lang="en-US" sz="1400" b="1" dirty="0" err="1">
                <a:latin typeface="+mj-lt"/>
              </a:rPr>
              <a:t>Pufferung</a:t>
            </a:r>
            <a:r>
              <a:rPr lang="en-US" sz="1400" b="1" dirty="0">
                <a:latin typeface="+mj-lt"/>
              </a:rPr>
              <a:t> </a:t>
            </a:r>
            <a:br>
              <a:rPr lang="en-US" sz="1400" b="1" dirty="0">
                <a:latin typeface="+mj-lt"/>
              </a:rPr>
            </a:br>
            <a:r>
              <a:rPr lang="en-US" sz="1400" b="1" dirty="0" err="1">
                <a:latin typeface="+mj-lt"/>
              </a:rPr>
              <a:t>erfolgt</a:t>
            </a:r>
            <a:r>
              <a:rPr lang="en-US" sz="1400" b="1" dirty="0">
                <a:latin typeface="+mj-lt"/>
              </a:rPr>
              <a:t> </a:t>
            </a:r>
            <a:r>
              <a:rPr lang="en-US" sz="1400" b="1" dirty="0" err="1">
                <a:latin typeface="+mj-lt"/>
              </a:rPr>
              <a:t>intrazellulär</a:t>
            </a:r>
            <a:endParaRPr lang="de-DE" sz="1400" b="1" dirty="0">
              <a:latin typeface="+mj-lt"/>
            </a:endParaRPr>
          </a:p>
        </p:txBody>
      </p:sp>
      <p:sp>
        <p:nvSpPr>
          <p:cNvPr id="7" name="Rechteck 6">
            <a:extLst>
              <a:ext uri="{FF2B5EF4-FFF2-40B4-BE49-F238E27FC236}">
                <a16:creationId xmlns:a16="http://schemas.microsoft.com/office/drawing/2014/main" id="{E22BAA4F-0D80-471A-96B6-6416F28C17E6}"/>
              </a:ext>
            </a:extLst>
          </p:cNvPr>
          <p:cNvSpPr/>
          <p:nvPr/>
        </p:nvSpPr>
        <p:spPr>
          <a:xfrm>
            <a:off x="5580114" y="4547592"/>
            <a:ext cx="2016222" cy="566309"/>
          </a:xfrm>
          <a:prstGeom prst="rect">
            <a:avLst/>
          </a:prstGeom>
          <a:solidFill>
            <a:srgbClr val="00B0F0"/>
          </a:solidFill>
        </p:spPr>
        <p:txBody>
          <a:bodyPr wrap="square">
            <a:spAutoFit/>
          </a:bodyPr>
          <a:lstStyle/>
          <a:p>
            <a:r>
              <a:rPr lang="en-US" sz="1400" b="1" dirty="0">
                <a:latin typeface="+mj-lt"/>
              </a:rPr>
              <a:t>~ 70 % der </a:t>
            </a:r>
            <a:r>
              <a:rPr lang="en-US" sz="1400" b="1" dirty="0" err="1">
                <a:latin typeface="+mj-lt"/>
              </a:rPr>
              <a:t>Pufferung</a:t>
            </a:r>
            <a:r>
              <a:rPr lang="en-US" sz="1400" b="1" dirty="0">
                <a:latin typeface="+mj-lt"/>
              </a:rPr>
              <a:t> </a:t>
            </a:r>
            <a:br>
              <a:rPr lang="en-US" sz="1400" b="1" dirty="0">
                <a:latin typeface="+mj-lt"/>
              </a:rPr>
            </a:br>
            <a:r>
              <a:rPr lang="en-US" sz="1400" b="1" dirty="0" err="1">
                <a:latin typeface="+mj-lt"/>
              </a:rPr>
              <a:t>erfolgt</a:t>
            </a:r>
            <a:r>
              <a:rPr lang="en-US" sz="1400" b="1" dirty="0">
                <a:latin typeface="+mj-lt"/>
              </a:rPr>
              <a:t> </a:t>
            </a:r>
            <a:r>
              <a:rPr lang="en-US" sz="1400" b="1" dirty="0" err="1">
                <a:latin typeface="+mj-lt"/>
              </a:rPr>
              <a:t>extrazellulär</a:t>
            </a:r>
            <a:endParaRPr lang="de-DE" sz="1400" b="1" dirty="0">
              <a:latin typeface="+mj-lt"/>
            </a:endParaRPr>
          </a:p>
        </p:txBody>
      </p:sp>
      <p:sp>
        <p:nvSpPr>
          <p:cNvPr id="8" name="Rechteck 7">
            <a:extLst>
              <a:ext uri="{FF2B5EF4-FFF2-40B4-BE49-F238E27FC236}">
                <a16:creationId xmlns:a16="http://schemas.microsoft.com/office/drawing/2014/main" id="{4197B8F1-6C10-47A4-849F-DBDEC9031A3C}"/>
              </a:ext>
            </a:extLst>
          </p:cNvPr>
          <p:cNvSpPr/>
          <p:nvPr/>
        </p:nvSpPr>
        <p:spPr bwMode="auto">
          <a:xfrm>
            <a:off x="4283968" y="4869160"/>
            <a:ext cx="1080120" cy="648072"/>
          </a:xfrm>
          <a:prstGeom prst="rect">
            <a:avLst/>
          </a:prstGeom>
          <a:noFill/>
          <a:ln w="63500" cap="flat" cmpd="sng" algn="ctr">
            <a:solidFill>
              <a:srgbClr val="00B0F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a:ln>
                <a:noFill/>
              </a:ln>
              <a:solidFill>
                <a:schemeClr val="tx1"/>
              </a:solidFill>
              <a:effectLst/>
              <a:latin typeface="Arial" panose="020B0604020202020204" pitchFamily="34" charset="0"/>
            </a:endParaRPr>
          </a:p>
        </p:txBody>
      </p:sp>
      <p:sp>
        <p:nvSpPr>
          <p:cNvPr id="9" name="Rechteck 8">
            <a:extLst>
              <a:ext uri="{FF2B5EF4-FFF2-40B4-BE49-F238E27FC236}">
                <a16:creationId xmlns:a16="http://schemas.microsoft.com/office/drawing/2014/main" id="{87EEC3E1-D2AE-45F9-8958-939654930543}"/>
              </a:ext>
            </a:extLst>
          </p:cNvPr>
          <p:cNvSpPr/>
          <p:nvPr/>
        </p:nvSpPr>
        <p:spPr bwMode="auto">
          <a:xfrm>
            <a:off x="4283968" y="3642340"/>
            <a:ext cx="1080120" cy="648072"/>
          </a:xfrm>
          <a:prstGeom prst="rect">
            <a:avLst/>
          </a:prstGeom>
          <a:noFill/>
          <a:ln w="6350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a:ln>
                <a:noFill/>
              </a:ln>
              <a:solidFill>
                <a:schemeClr val="tx1"/>
              </a:solidFill>
              <a:effectLst/>
              <a:latin typeface="Arial" panose="020B0604020202020204" pitchFamily="34" charset="0"/>
            </a:endParaRPr>
          </a:p>
        </p:txBody>
      </p:sp>
      <p:sp>
        <p:nvSpPr>
          <p:cNvPr id="10" name="Rechteck 9">
            <a:extLst>
              <a:ext uri="{FF2B5EF4-FFF2-40B4-BE49-F238E27FC236}">
                <a16:creationId xmlns:a16="http://schemas.microsoft.com/office/drawing/2014/main" id="{435D25FD-707C-4327-8E10-BCFC4EE35BA5}"/>
              </a:ext>
            </a:extLst>
          </p:cNvPr>
          <p:cNvSpPr/>
          <p:nvPr/>
        </p:nvSpPr>
        <p:spPr>
          <a:xfrm>
            <a:off x="5342344" y="1795580"/>
            <a:ext cx="1224136" cy="566309"/>
          </a:xfrm>
          <a:prstGeom prst="rect">
            <a:avLst/>
          </a:prstGeom>
          <a:solidFill>
            <a:schemeClr val="accent2"/>
          </a:solidFill>
        </p:spPr>
        <p:txBody>
          <a:bodyPr wrap="square">
            <a:spAutoFit/>
          </a:bodyPr>
          <a:lstStyle/>
          <a:p>
            <a:r>
              <a:rPr lang="en-US" sz="1400" b="1" dirty="0" err="1">
                <a:latin typeface="+mj-lt"/>
              </a:rPr>
              <a:t>Pufferung</a:t>
            </a:r>
            <a:r>
              <a:rPr lang="en-US" sz="1400" b="1" dirty="0">
                <a:latin typeface="+mj-lt"/>
              </a:rPr>
              <a:t> </a:t>
            </a:r>
            <a:r>
              <a:rPr lang="en-US" sz="1400" b="1" dirty="0" err="1">
                <a:latin typeface="+mj-lt"/>
              </a:rPr>
              <a:t>intrazellulär</a:t>
            </a:r>
            <a:endParaRPr lang="de-DE" sz="1400" b="1" dirty="0">
              <a:latin typeface="+mj-lt"/>
            </a:endParaRPr>
          </a:p>
        </p:txBody>
      </p:sp>
    </p:spTree>
    <p:extLst>
      <p:ext uri="{BB962C8B-B14F-4D97-AF65-F5344CB8AC3E}">
        <p14:creationId xmlns:p14="http://schemas.microsoft.com/office/powerpoint/2010/main" val="2856428331"/>
      </p:ext>
    </p:extLst>
  </p:cSld>
  <p:clrMapOvr>
    <a:masterClrMapping/>
  </p:clrMapOvr>
  <p:transition spd="slow">
    <p:push dir="u"/>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C072B8B5-8C7B-4E4C-A259-8068AF76133A}"/>
              </a:ext>
            </a:extLst>
          </p:cNvPr>
          <p:cNvSpPr>
            <a:spLocks noGrp="1"/>
          </p:cNvSpPr>
          <p:nvPr>
            <p:ph idx="1"/>
          </p:nvPr>
        </p:nvSpPr>
        <p:spPr/>
        <p:txBody>
          <a:bodyPr/>
          <a:lstStyle/>
          <a:p>
            <a:pPr>
              <a:defRPr/>
            </a:pPr>
            <a:r>
              <a:rPr lang="en-US" b="0" dirty="0" err="1"/>
              <a:t>Blutkulturen</a:t>
            </a:r>
            <a:r>
              <a:rPr lang="en-US" b="0" dirty="0"/>
              <a:t> und </a:t>
            </a:r>
            <a:r>
              <a:rPr lang="en-US" b="0" dirty="0" err="1"/>
              <a:t>Bronchialsekret</a:t>
            </a:r>
            <a:r>
              <a:rPr lang="en-US" b="0" dirty="0"/>
              <a:t>: </a:t>
            </a:r>
            <a:r>
              <a:rPr lang="en-US" b="0" dirty="0" err="1"/>
              <a:t>kein</a:t>
            </a:r>
            <a:r>
              <a:rPr lang="en-US" b="0" dirty="0"/>
              <a:t> </a:t>
            </a:r>
            <a:r>
              <a:rPr lang="en-US" b="0" dirty="0" err="1"/>
              <a:t>Keimwachstum</a:t>
            </a:r>
            <a:r>
              <a:rPr lang="en-US" b="0" dirty="0"/>
              <a:t> </a:t>
            </a:r>
          </a:p>
          <a:p>
            <a:pPr>
              <a:defRPr/>
            </a:pPr>
            <a:endParaRPr lang="en-US" b="0" dirty="0"/>
          </a:p>
          <a:p>
            <a:pPr>
              <a:defRPr/>
            </a:pPr>
            <a:r>
              <a:rPr lang="en-US" b="0" dirty="0" err="1"/>
              <a:t>Nächste</a:t>
            </a:r>
            <a:r>
              <a:rPr lang="en-US" b="0" dirty="0"/>
              <a:t> 24 </a:t>
            </a:r>
            <a:r>
              <a:rPr lang="en-US" b="0" dirty="0" err="1"/>
              <a:t>Stunden</a:t>
            </a:r>
            <a:r>
              <a:rPr lang="en-US" b="0" dirty="0"/>
              <a:t>: </a:t>
            </a:r>
          </a:p>
          <a:p>
            <a:pPr marL="342900" indent="-342900">
              <a:buFont typeface="Arial" panose="020B0604020202020204" pitchFamily="34" charset="0"/>
              <a:buChar char="•"/>
              <a:defRPr/>
            </a:pPr>
            <a:r>
              <a:rPr lang="en-US" b="0" dirty="0" err="1"/>
              <a:t>klinische</a:t>
            </a:r>
            <a:r>
              <a:rPr lang="en-US" b="0" dirty="0"/>
              <a:t> </a:t>
            </a:r>
            <a:r>
              <a:rPr lang="en-US" b="0" dirty="0" err="1"/>
              <a:t>Verschlechterung</a:t>
            </a:r>
            <a:endParaRPr lang="en-US" b="0" dirty="0"/>
          </a:p>
          <a:p>
            <a:pPr marL="342900" indent="-342900">
              <a:buFont typeface="Arial" panose="020B0604020202020204" pitchFamily="34" charset="0"/>
              <a:buChar char="•"/>
              <a:defRPr/>
            </a:pPr>
            <a:r>
              <a:rPr lang="en-US" b="0" dirty="0" err="1"/>
              <a:t>keine</a:t>
            </a:r>
            <a:r>
              <a:rPr lang="en-US" b="0" dirty="0"/>
              <a:t> </a:t>
            </a:r>
            <a:r>
              <a:rPr lang="en-US" b="0" dirty="0" err="1"/>
              <a:t>Reaktion</a:t>
            </a:r>
            <a:r>
              <a:rPr lang="en-US" b="0" dirty="0"/>
              <a:t> auf </a:t>
            </a:r>
            <a:r>
              <a:rPr lang="en-US" b="0" dirty="0" err="1"/>
              <a:t>Ansprache</a:t>
            </a:r>
            <a:r>
              <a:rPr lang="en-US" b="0" dirty="0"/>
              <a:t> / </a:t>
            </a:r>
            <a:r>
              <a:rPr lang="en-US" b="0" dirty="0" err="1"/>
              <a:t>Schmerzreize</a:t>
            </a:r>
            <a:endParaRPr lang="en-US" b="0" dirty="0"/>
          </a:p>
          <a:p>
            <a:pPr>
              <a:defRPr/>
            </a:pPr>
            <a:endParaRPr lang="en-US" b="0" dirty="0"/>
          </a:p>
          <a:p>
            <a:pPr marL="342900" indent="-342900">
              <a:buFont typeface="Wingdings" panose="05000000000000000000" pitchFamily="2" charset="2"/>
              <a:buChar char="à"/>
              <a:defRPr/>
            </a:pPr>
            <a:r>
              <a:rPr lang="en-US" b="0" dirty="0" err="1">
                <a:sym typeface="Wingdings" panose="05000000000000000000" pitchFamily="2" charset="2"/>
              </a:rPr>
              <a:t>Nabic</a:t>
            </a:r>
            <a:endParaRPr lang="en-US" b="0" dirty="0">
              <a:sym typeface="Wingdings" panose="05000000000000000000" pitchFamily="2" charset="2"/>
            </a:endParaRPr>
          </a:p>
          <a:p>
            <a:pPr marL="342900" indent="-342900">
              <a:buFont typeface="Wingdings" panose="05000000000000000000" pitchFamily="2" charset="2"/>
              <a:buChar char="à"/>
              <a:defRPr/>
            </a:pPr>
            <a:r>
              <a:rPr lang="en-US" b="0" dirty="0">
                <a:sym typeface="Wingdings" panose="05000000000000000000" pitchFamily="2" charset="2"/>
              </a:rPr>
              <a:t>Intubation, PEEP </a:t>
            </a:r>
            <a:r>
              <a:rPr lang="en-US" b="0" dirty="0"/>
              <a:t>8 cm H</a:t>
            </a:r>
            <a:r>
              <a:rPr lang="en-US" b="0" baseline="-25000" dirty="0"/>
              <a:t>2</a:t>
            </a:r>
            <a:r>
              <a:rPr lang="en-US" b="0" dirty="0"/>
              <a:t>O</a:t>
            </a:r>
          </a:p>
          <a:p>
            <a:pPr marL="342900" indent="-342900">
              <a:buFont typeface="Wingdings" panose="05000000000000000000" pitchFamily="2" charset="2"/>
              <a:buChar char="à"/>
              <a:defRPr/>
            </a:pPr>
            <a:r>
              <a:rPr lang="en-US" b="0" dirty="0" err="1"/>
              <a:t>Intensivstation</a:t>
            </a:r>
            <a:r>
              <a:rPr lang="en-US" b="0" dirty="0"/>
              <a:t>  </a:t>
            </a:r>
            <a:endParaRPr lang="de-DE" dirty="0"/>
          </a:p>
        </p:txBody>
      </p:sp>
      <p:sp>
        <p:nvSpPr>
          <p:cNvPr id="103427" name="Titel 1">
            <a:extLst>
              <a:ext uri="{FF2B5EF4-FFF2-40B4-BE49-F238E27FC236}">
                <a16:creationId xmlns:a16="http://schemas.microsoft.com/office/drawing/2014/main" id="{44E13C57-1738-4DA9-8165-135EDDA54101}"/>
              </a:ext>
            </a:extLst>
          </p:cNvPr>
          <p:cNvSpPr>
            <a:spLocks noGrp="1"/>
          </p:cNvSpPr>
          <p:nvPr>
            <p:ph type="title"/>
          </p:nvPr>
        </p:nvSpPr>
        <p:spPr/>
        <p:txBody>
          <a:bodyPr/>
          <a:lstStyle/>
          <a:p>
            <a:endParaRPr lang="de-DE" altLang="de-DE"/>
          </a:p>
        </p:txBody>
      </p:sp>
      <p:sp>
        <p:nvSpPr>
          <p:cNvPr id="5" name="Rectangle 2">
            <a:extLst>
              <a:ext uri="{FF2B5EF4-FFF2-40B4-BE49-F238E27FC236}">
                <a16:creationId xmlns:a16="http://schemas.microsoft.com/office/drawing/2014/main" id="{F7267E77-E041-4E4A-B34A-32A013F1EA6C}"/>
              </a:ext>
            </a:extLst>
          </p:cNvPr>
          <p:cNvSpPr txBox="1">
            <a:spLocks noChangeArrowheads="1"/>
          </p:cNvSpPr>
          <p:nvPr/>
        </p:nvSpPr>
        <p:spPr bwMode="auto">
          <a:xfrm>
            <a:off x="750094" y="256382"/>
            <a:ext cx="7920038" cy="649288"/>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2000" tIns="36000" rIns="72000" bIns="36000" anchor="ctr"/>
          <a:lstStyle>
            <a:lvl1pPr algn="ctr" rtl="0" eaLnBrk="0" fontAlgn="base" hangingPunct="0">
              <a:spcBef>
                <a:spcPct val="0"/>
              </a:spcBef>
              <a:spcAft>
                <a:spcPct val="0"/>
              </a:spcAft>
              <a:defRPr sz="3600" b="1">
                <a:solidFill>
                  <a:schemeClr val="tx2"/>
                </a:solidFill>
                <a:latin typeface="+mj-lt"/>
                <a:ea typeface="+mj-ea"/>
                <a:cs typeface="+mj-cs"/>
              </a:defRPr>
            </a:lvl1pPr>
            <a:lvl2pPr algn="ctr" rtl="0" eaLnBrk="0" fontAlgn="base" hangingPunct="0">
              <a:spcBef>
                <a:spcPct val="0"/>
              </a:spcBef>
              <a:spcAft>
                <a:spcPct val="0"/>
              </a:spcAft>
              <a:defRPr sz="3600" b="1">
                <a:solidFill>
                  <a:schemeClr val="tx2"/>
                </a:solidFill>
                <a:latin typeface="Arial" charset="0"/>
              </a:defRPr>
            </a:lvl2pPr>
            <a:lvl3pPr algn="ctr" rtl="0" eaLnBrk="0" fontAlgn="base" hangingPunct="0">
              <a:spcBef>
                <a:spcPct val="0"/>
              </a:spcBef>
              <a:spcAft>
                <a:spcPct val="0"/>
              </a:spcAft>
              <a:defRPr sz="3600" b="1">
                <a:solidFill>
                  <a:schemeClr val="tx2"/>
                </a:solidFill>
                <a:latin typeface="Arial" charset="0"/>
              </a:defRPr>
            </a:lvl3pPr>
            <a:lvl4pPr algn="ctr" rtl="0" eaLnBrk="0" fontAlgn="base" hangingPunct="0">
              <a:spcBef>
                <a:spcPct val="0"/>
              </a:spcBef>
              <a:spcAft>
                <a:spcPct val="0"/>
              </a:spcAft>
              <a:defRPr sz="3600" b="1">
                <a:solidFill>
                  <a:schemeClr val="tx2"/>
                </a:solidFill>
                <a:latin typeface="Arial" charset="0"/>
              </a:defRPr>
            </a:lvl4pPr>
            <a:lvl5pPr algn="ctr" rtl="0" eaLnBrk="0" fontAlgn="base" hangingPunct="0">
              <a:spcBef>
                <a:spcPct val="0"/>
              </a:spcBef>
              <a:spcAft>
                <a:spcPct val="0"/>
              </a:spcAft>
              <a:defRPr sz="3600" b="1">
                <a:solidFill>
                  <a:schemeClr val="tx2"/>
                </a:solidFill>
                <a:latin typeface="Arial" charset="0"/>
              </a:defRPr>
            </a:lvl5pPr>
            <a:lvl6pPr marL="457200" algn="ctr" rtl="0" fontAlgn="base">
              <a:spcBef>
                <a:spcPct val="0"/>
              </a:spcBef>
              <a:spcAft>
                <a:spcPct val="0"/>
              </a:spcAft>
              <a:defRPr sz="3600" b="1">
                <a:solidFill>
                  <a:schemeClr val="tx2"/>
                </a:solidFill>
                <a:latin typeface="Arial" charset="0"/>
              </a:defRPr>
            </a:lvl6pPr>
            <a:lvl7pPr marL="914400" algn="ctr" rtl="0" fontAlgn="base">
              <a:spcBef>
                <a:spcPct val="0"/>
              </a:spcBef>
              <a:spcAft>
                <a:spcPct val="0"/>
              </a:spcAft>
              <a:defRPr sz="3600" b="1">
                <a:solidFill>
                  <a:schemeClr val="tx2"/>
                </a:solidFill>
                <a:latin typeface="Arial" charset="0"/>
              </a:defRPr>
            </a:lvl7pPr>
            <a:lvl8pPr marL="1371600" algn="ctr" rtl="0" fontAlgn="base">
              <a:spcBef>
                <a:spcPct val="0"/>
              </a:spcBef>
              <a:spcAft>
                <a:spcPct val="0"/>
              </a:spcAft>
              <a:defRPr sz="3600" b="1">
                <a:solidFill>
                  <a:schemeClr val="tx2"/>
                </a:solidFill>
                <a:latin typeface="Arial" charset="0"/>
              </a:defRPr>
            </a:lvl8pPr>
            <a:lvl9pPr marL="1828800" algn="ctr" rtl="0" fontAlgn="base">
              <a:spcBef>
                <a:spcPct val="0"/>
              </a:spcBef>
              <a:spcAft>
                <a:spcPct val="0"/>
              </a:spcAft>
              <a:defRPr sz="3600" b="1">
                <a:solidFill>
                  <a:schemeClr val="tx2"/>
                </a:solidFill>
                <a:latin typeface="Arial" charset="0"/>
              </a:defRPr>
            </a:lvl9pPr>
          </a:lstStyle>
          <a:p>
            <a:pPr eaLnBrk="1" hangingPunct="1">
              <a:defRPr/>
            </a:pPr>
            <a:r>
              <a:rPr lang="de-DE" altLang="de-DE" kern="0" dirty="0">
                <a:solidFill>
                  <a:schemeClr val="bg1"/>
                </a:solidFill>
              </a:rPr>
              <a:t>Verlauf Fall 2</a:t>
            </a:r>
          </a:p>
        </p:txBody>
      </p:sp>
      <p:graphicFrame>
        <p:nvGraphicFramePr>
          <p:cNvPr id="4" name="Tabelle 3">
            <a:extLst>
              <a:ext uri="{FF2B5EF4-FFF2-40B4-BE49-F238E27FC236}">
                <a16:creationId xmlns:a16="http://schemas.microsoft.com/office/drawing/2014/main" id="{A7F0554F-6B73-4367-93E8-E9DC3A662C6A}"/>
              </a:ext>
            </a:extLst>
          </p:cNvPr>
          <p:cNvGraphicFramePr>
            <a:graphicFrameLocks noGrp="1"/>
          </p:cNvGraphicFramePr>
          <p:nvPr/>
        </p:nvGraphicFramePr>
        <p:xfrm>
          <a:off x="-36513" y="4491038"/>
          <a:ext cx="9120189" cy="1098549"/>
        </p:xfrm>
        <a:graphic>
          <a:graphicData uri="http://schemas.openxmlformats.org/drawingml/2006/table">
            <a:tbl>
              <a:tblPr/>
              <a:tblGrid>
                <a:gridCol w="2281413">
                  <a:extLst>
                    <a:ext uri="{9D8B030D-6E8A-4147-A177-3AD203B41FA5}">
                      <a16:colId xmlns:a16="http://schemas.microsoft.com/office/drawing/2014/main" val="20000"/>
                    </a:ext>
                  </a:extLst>
                </a:gridCol>
                <a:gridCol w="2256570">
                  <a:extLst>
                    <a:ext uri="{9D8B030D-6E8A-4147-A177-3AD203B41FA5}">
                      <a16:colId xmlns:a16="http://schemas.microsoft.com/office/drawing/2014/main" val="20001"/>
                    </a:ext>
                  </a:extLst>
                </a:gridCol>
                <a:gridCol w="2300791">
                  <a:extLst>
                    <a:ext uri="{9D8B030D-6E8A-4147-A177-3AD203B41FA5}">
                      <a16:colId xmlns:a16="http://schemas.microsoft.com/office/drawing/2014/main" val="20002"/>
                    </a:ext>
                  </a:extLst>
                </a:gridCol>
                <a:gridCol w="2281415">
                  <a:extLst>
                    <a:ext uri="{9D8B030D-6E8A-4147-A177-3AD203B41FA5}">
                      <a16:colId xmlns:a16="http://schemas.microsoft.com/office/drawing/2014/main" val="20003"/>
                    </a:ext>
                  </a:extLst>
                </a:gridCol>
              </a:tblGrid>
              <a:tr h="366183">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rgbClr val="0000FF"/>
                          </a:solidFill>
                          <a:effectLst/>
                          <a:latin typeface="Arial" charset="0"/>
                        </a:rPr>
                        <a:t>venöse BGA nach 24 Stunden</a:t>
                      </a:r>
                    </a:p>
                  </a:txBody>
                  <a:tcPr marL="91427" marR="91427" marT="45773" marB="45773" horzOverflow="overflow">
                    <a:lnL cap="flat">
                      <a:noFill/>
                    </a:lnL>
                    <a:lnR>
                      <a:noFill/>
                    </a:lnR>
                    <a:lnT>
                      <a:noFill/>
                    </a:lnT>
                    <a:lnB cap="flat">
                      <a:noFill/>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tx1"/>
                        </a:solidFill>
                        <a:effectLst/>
                        <a:latin typeface="Arial" charset="0"/>
                      </a:endParaRPr>
                    </a:p>
                  </a:txBody>
                  <a:tcPr marL="91427" marR="91427" marT="45734" marB="45734" horzOverflow="overflow">
                    <a:lnL>
                      <a:noFill/>
                    </a:lnL>
                    <a:lnR>
                      <a:noFill/>
                    </a:lnR>
                    <a:lnT>
                      <a:noFill/>
                    </a:lnT>
                    <a:lnB cap="flat">
                      <a:noFill/>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tx1"/>
                        </a:solidFill>
                        <a:effectLst/>
                        <a:latin typeface="Arial" charset="0"/>
                      </a:endParaRPr>
                    </a:p>
                  </a:txBody>
                  <a:tcPr marL="91427" marR="91427" marT="45734" marB="45734" horzOverflow="overflow">
                    <a:lnL>
                      <a:noFill/>
                    </a:lnL>
                    <a:lnR>
                      <a:noFill/>
                    </a:lnR>
                    <a:lnT>
                      <a:noFill/>
                    </a:lnT>
                    <a:lnB cap="flat">
                      <a:noFill/>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tx1"/>
                        </a:solidFill>
                        <a:effectLst/>
                        <a:latin typeface="Arial" charset="0"/>
                      </a:endParaRPr>
                    </a:p>
                  </a:txBody>
                  <a:tcPr marL="91427" marR="91427" marT="45734" marB="45734" horzOverflow="overflow">
                    <a:lnL>
                      <a:noFill/>
                    </a:lnL>
                    <a:lnR>
                      <a:noFill/>
                    </a:lnR>
                    <a:lnT>
                      <a:noFill/>
                    </a:lnT>
                    <a:lnB cap="flat">
                      <a:noFill/>
                    </a:lnB>
                    <a:lnTlToBr>
                      <a:noFill/>
                    </a:lnTlToBr>
                    <a:lnBlToTr>
                      <a:noFill/>
                    </a:lnBlToTr>
                    <a:solidFill>
                      <a:schemeClr val="bg1"/>
                    </a:solidFill>
                  </a:tcPr>
                </a:tc>
                <a:extLst>
                  <a:ext uri="{0D108BD9-81ED-4DB2-BD59-A6C34878D82A}">
                    <a16:rowId xmlns:a16="http://schemas.microsoft.com/office/drawing/2014/main" val="10000"/>
                  </a:ext>
                </a:extLst>
              </a:tr>
              <a:tr h="36618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tx1"/>
                          </a:solidFill>
                          <a:effectLst/>
                          <a:latin typeface="Arial" charset="0"/>
                          <a:ea typeface="+mn-ea"/>
                          <a:cs typeface="+mn-cs"/>
                        </a:rPr>
                        <a:t>pH</a:t>
                      </a:r>
                    </a:p>
                  </a:txBody>
                  <a:tcPr marL="91427" marR="91427" marT="45773" marB="45773" horzOverflow="overflow">
                    <a:lnL cap="flat">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tx1"/>
                          </a:solidFill>
                          <a:effectLst/>
                          <a:latin typeface="Arial" charset="0"/>
                          <a:ea typeface="+mn-ea"/>
                          <a:cs typeface="+mn-cs"/>
                        </a:rPr>
                        <a:t>PaO2</a:t>
                      </a:r>
                    </a:p>
                  </a:txBody>
                  <a:tcPr marL="91427" marR="91427" marT="45773" marB="45773"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tx1"/>
                          </a:solidFill>
                          <a:effectLst/>
                          <a:latin typeface="Arial" charset="0"/>
                          <a:ea typeface="+mn-ea"/>
                          <a:cs typeface="+mn-cs"/>
                        </a:rPr>
                        <a:t>PaCO2</a:t>
                      </a:r>
                    </a:p>
                  </a:txBody>
                  <a:tcPr marL="91427" marR="91427" marT="45773" marB="45773"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tx1"/>
                          </a:solidFill>
                          <a:effectLst/>
                          <a:latin typeface="Arial" charset="0"/>
                          <a:ea typeface="+mn-ea"/>
                          <a:cs typeface="+mn-cs"/>
                        </a:rPr>
                        <a:t>HCO3</a:t>
                      </a:r>
                    </a:p>
                  </a:txBody>
                  <a:tcPr marL="91427" marR="91427" marT="45773" marB="45773" horzOverflow="overflow">
                    <a:lnL>
                      <a:noFill/>
                    </a:lnL>
                    <a:lnR>
                      <a:noFill/>
                    </a:lnR>
                    <a:lnT>
                      <a:noFill/>
                    </a:lnT>
                    <a:lnB cap="flat">
                      <a:noFill/>
                    </a:lnB>
                    <a:lnTlToBr>
                      <a:noFill/>
                    </a:lnTlToBr>
                    <a:lnBlToTr>
                      <a:noFill/>
                    </a:lnBlToTr>
                    <a:solidFill>
                      <a:srgbClr val="00CC00"/>
                    </a:solidFill>
                  </a:tcPr>
                </a:tc>
                <a:extLst>
                  <a:ext uri="{0D108BD9-81ED-4DB2-BD59-A6C34878D82A}">
                    <a16:rowId xmlns:a16="http://schemas.microsoft.com/office/drawing/2014/main" val="10001"/>
                  </a:ext>
                </a:extLst>
              </a:tr>
              <a:tr h="36618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tx1"/>
                          </a:solidFill>
                          <a:effectLst/>
                          <a:latin typeface="Arial" charset="0"/>
                          <a:ea typeface="+mn-ea"/>
                          <a:cs typeface="+mn-cs"/>
                        </a:rPr>
                        <a:t>7,09</a:t>
                      </a:r>
                    </a:p>
                  </a:txBody>
                  <a:tcPr marL="91427" marR="91427" marT="45773" marB="45773" horzOverflow="overflow">
                    <a:lnL cap="flat">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tx1"/>
                          </a:solidFill>
                          <a:effectLst/>
                          <a:latin typeface="Arial" charset="0"/>
                          <a:ea typeface="+mn-ea"/>
                          <a:cs typeface="+mn-cs"/>
                        </a:rPr>
                        <a:t>47</a:t>
                      </a:r>
                    </a:p>
                  </a:txBody>
                  <a:tcPr marL="91427" marR="91427" marT="45773" marB="45773"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tx1"/>
                          </a:solidFill>
                          <a:effectLst/>
                          <a:latin typeface="Arial" charset="0"/>
                          <a:ea typeface="+mn-ea"/>
                          <a:cs typeface="+mn-cs"/>
                        </a:rPr>
                        <a:t>132</a:t>
                      </a:r>
                    </a:p>
                  </a:txBody>
                  <a:tcPr marL="91427" marR="91427" marT="45773" marB="45773"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tx1"/>
                          </a:solidFill>
                          <a:effectLst/>
                          <a:latin typeface="Arial" charset="0"/>
                          <a:ea typeface="+mn-ea"/>
                          <a:cs typeface="+mn-cs"/>
                        </a:rPr>
                        <a:t>38,7</a:t>
                      </a:r>
                    </a:p>
                  </a:txBody>
                  <a:tcPr marL="91427" marR="91427" marT="45773" marB="45773" horzOverflow="overflow">
                    <a:lnL>
                      <a:noFill/>
                    </a:lnL>
                    <a:lnR>
                      <a:noFill/>
                    </a:lnR>
                    <a:lnT>
                      <a:noFill/>
                    </a:lnT>
                    <a:lnB cap="flat">
                      <a:noFill/>
                    </a:lnB>
                    <a:lnTlToBr>
                      <a:noFill/>
                    </a:lnTlToBr>
                    <a:lnBlToTr>
                      <a:noFill/>
                    </a:lnBlToTr>
                    <a:solidFill>
                      <a:srgbClr val="00CC00"/>
                    </a:solidFill>
                  </a:tcPr>
                </a:tc>
                <a:extLst>
                  <a:ext uri="{0D108BD9-81ED-4DB2-BD59-A6C34878D82A}">
                    <a16:rowId xmlns:a16="http://schemas.microsoft.com/office/drawing/2014/main" val="10002"/>
                  </a:ext>
                </a:extLst>
              </a:tr>
            </a:tbl>
          </a:graphicData>
        </a:graphic>
      </p:graphicFrame>
      <p:sp>
        <p:nvSpPr>
          <p:cNvPr id="6" name="Fußzeilenplatzhalter 5">
            <a:extLst>
              <a:ext uri="{FF2B5EF4-FFF2-40B4-BE49-F238E27FC236}">
                <a16:creationId xmlns:a16="http://schemas.microsoft.com/office/drawing/2014/main" id="{54D002EE-4EBE-4A97-820C-E92E34B0FFF2}"/>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spTree>
    <p:extLst>
      <p:ext uri="{BB962C8B-B14F-4D97-AF65-F5344CB8AC3E}">
        <p14:creationId xmlns:p14="http://schemas.microsoft.com/office/powerpoint/2010/main" val="5863060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el 1">
            <a:extLst>
              <a:ext uri="{FF2B5EF4-FFF2-40B4-BE49-F238E27FC236}">
                <a16:creationId xmlns:a16="http://schemas.microsoft.com/office/drawing/2014/main" id="{68431463-D6DC-426E-B9E3-C5F59E27CBFB}"/>
              </a:ext>
            </a:extLst>
          </p:cNvPr>
          <p:cNvSpPr>
            <a:spLocks noGrp="1"/>
          </p:cNvSpPr>
          <p:nvPr>
            <p:ph type="title"/>
          </p:nvPr>
        </p:nvSpPr>
        <p:spPr/>
        <p:txBody>
          <a:bodyPr/>
          <a:lstStyle/>
          <a:p>
            <a:r>
              <a:rPr lang="de-DE" altLang="de-DE"/>
              <a:t>Labor + Blutgasanalyse im Verlauf</a:t>
            </a:r>
          </a:p>
        </p:txBody>
      </p:sp>
      <p:sp>
        <p:nvSpPr>
          <p:cNvPr id="104451" name="Inhaltsplatzhalter 2">
            <a:extLst>
              <a:ext uri="{FF2B5EF4-FFF2-40B4-BE49-F238E27FC236}">
                <a16:creationId xmlns:a16="http://schemas.microsoft.com/office/drawing/2014/main" id="{A07B722D-1161-4D9C-8FC6-3394F107C7B4}"/>
              </a:ext>
            </a:extLst>
          </p:cNvPr>
          <p:cNvSpPr>
            <a:spLocks noGrp="1"/>
          </p:cNvSpPr>
          <p:nvPr>
            <p:ph idx="1"/>
          </p:nvPr>
        </p:nvSpPr>
        <p:spPr/>
        <p:txBody>
          <a:bodyPr/>
          <a:lstStyle/>
          <a:p>
            <a:endParaRPr lang="de-DE" altLang="de-DE"/>
          </a:p>
        </p:txBody>
      </p:sp>
      <p:graphicFrame>
        <p:nvGraphicFramePr>
          <p:cNvPr id="4" name="Group 220">
            <a:extLst>
              <a:ext uri="{FF2B5EF4-FFF2-40B4-BE49-F238E27FC236}">
                <a16:creationId xmlns:a16="http://schemas.microsoft.com/office/drawing/2014/main" id="{F0B8005B-C8AF-4D23-BD06-BB802CE50F34}"/>
              </a:ext>
            </a:extLst>
          </p:cNvPr>
          <p:cNvGraphicFramePr>
            <a:graphicFrameLocks/>
          </p:cNvGraphicFramePr>
          <p:nvPr/>
        </p:nvGraphicFramePr>
        <p:xfrm>
          <a:off x="23813" y="1212850"/>
          <a:ext cx="9120186" cy="4952996"/>
        </p:xfrm>
        <a:graphic>
          <a:graphicData uri="http://schemas.openxmlformats.org/drawingml/2006/table">
            <a:tbl>
              <a:tblPr/>
              <a:tblGrid>
                <a:gridCol w="2281412">
                  <a:extLst>
                    <a:ext uri="{9D8B030D-6E8A-4147-A177-3AD203B41FA5}">
                      <a16:colId xmlns:a16="http://schemas.microsoft.com/office/drawing/2014/main" val="20000"/>
                    </a:ext>
                  </a:extLst>
                </a:gridCol>
                <a:gridCol w="2256570">
                  <a:extLst>
                    <a:ext uri="{9D8B030D-6E8A-4147-A177-3AD203B41FA5}">
                      <a16:colId xmlns:a16="http://schemas.microsoft.com/office/drawing/2014/main" val="20001"/>
                    </a:ext>
                  </a:extLst>
                </a:gridCol>
                <a:gridCol w="2300790">
                  <a:extLst>
                    <a:ext uri="{9D8B030D-6E8A-4147-A177-3AD203B41FA5}">
                      <a16:colId xmlns:a16="http://schemas.microsoft.com/office/drawing/2014/main" val="20002"/>
                    </a:ext>
                  </a:extLst>
                </a:gridCol>
                <a:gridCol w="2281414">
                  <a:extLst>
                    <a:ext uri="{9D8B030D-6E8A-4147-A177-3AD203B41FA5}">
                      <a16:colId xmlns:a16="http://schemas.microsoft.com/office/drawing/2014/main" val="20003"/>
                    </a:ext>
                  </a:extLst>
                </a:gridCol>
              </a:tblGrid>
              <a:tr h="43126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Kreatinin</a:t>
                      </a:r>
                    </a:p>
                  </a:txBody>
                  <a:tcPr marL="91427" marR="91427" marT="45740" marB="45740" horzOverflow="overflow">
                    <a:lnL cap="flat">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Harnstoff</a:t>
                      </a:r>
                    </a:p>
                  </a:txBody>
                  <a:tcPr marL="91427" marR="91427" marT="45740" marB="45740" horzOverflow="overflow">
                    <a:lnL>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kern="1200" cap="none" normalizeH="0" baseline="0" dirty="0">
                        <a:ln>
                          <a:noFill/>
                        </a:ln>
                        <a:solidFill>
                          <a:schemeClr val="bg1"/>
                        </a:solidFill>
                        <a:effectLst/>
                        <a:latin typeface="Arial" charset="0"/>
                        <a:ea typeface="+mn-ea"/>
                        <a:cs typeface="+mn-cs"/>
                      </a:endParaRPr>
                    </a:p>
                  </a:txBody>
                  <a:tcPr marL="91427" marR="91427" marT="45740" marB="45740" horzOverflow="overflow">
                    <a:lnL>
                      <a:noFill/>
                    </a:lnL>
                    <a:lnR>
                      <a:noFill/>
                    </a:lnR>
                    <a:lnT cap="fla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bg1"/>
                        </a:solidFill>
                        <a:effectLst/>
                        <a:latin typeface="Arial" charset="0"/>
                      </a:endParaRPr>
                    </a:p>
                  </a:txBody>
                  <a:tcPr marL="91427" marR="91427" marT="45740" marB="45740" horzOverflow="overflow">
                    <a:lnL>
                      <a:noFill/>
                    </a:lnL>
                    <a:lnR>
                      <a:noFill/>
                    </a:lnR>
                    <a:lnT cap="flat">
                      <a:noFill/>
                    </a:lnT>
                    <a:lnB>
                      <a:noFill/>
                    </a:lnB>
                    <a:lnTlToBr>
                      <a:noFill/>
                    </a:lnTlToBr>
                    <a:lnBlToTr>
                      <a:noFill/>
                    </a:lnBlToTr>
                    <a:solidFill>
                      <a:schemeClr val="bg1"/>
                    </a:solidFill>
                  </a:tcPr>
                </a:tc>
                <a:extLst>
                  <a:ext uri="{0D108BD9-81ED-4DB2-BD59-A6C34878D82A}">
                    <a16:rowId xmlns:a16="http://schemas.microsoft.com/office/drawing/2014/main" val="10000"/>
                  </a:ext>
                </a:extLst>
              </a:tr>
              <a:tr h="431262">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de-DE" sz="1800" b="1" i="0" u="none" strike="noStrike" kern="1200" cap="none" normalizeH="0" baseline="0" dirty="0">
                          <a:ln>
                            <a:noFill/>
                          </a:ln>
                          <a:solidFill>
                            <a:schemeClr val="bg1"/>
                          </a:solidFill>
                          <a:effectLst/>
                          <a:latin typeface="Arial" charset="0"/>
                          <a:ea typeface="+mn-ea"/>
                          <a:cs typeface="+mn-cs"/>
                        </a:rPr>
                        <a:t>124 µM (1,4 mg/dl)</a:t>
                      </a:r>
                    </a:p>
                  </a:txBody>
                  <a:tcPr marL="91427" marR="91427" marT="45740" marB="45740" horzOverflow="overflow">
                    <a:lnL cap="flat">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14,6 </a:t>
                      </a:r>
                      <a:r>
                        <a:rPr kumimoji="0" lang="de-DE" sz="1800" b="1" i="0" u="none" strike="noStrike" kern="1200" cap="none" normalizeH="0" baseline="0" dirty="0" err="1">
                          <a:ln>
                            <a:noFill/>
                          </a:ln>
                          <a:solidFill>
                            <a:schemeClr val="bg1"/>
                          </a:solidFill>
                          <a:effectLst/>
                          <a:latin typeface="Arial" charset="0"/>
                          <a:ea typeface="+mn-ea"/>
                          <a:cs typeface="+mn-cs"/>
                        </a:rPr>
                        <a:t>mM</a:t>
                      </a:r>
                      <a:r>
                        <a:rPr kumimoji="0" lang="de-DE" sz="1800" b="1" i="0" u="none" strike="noStrike" kern="1200" cap="none" normalizeH="0" baseline="0" dirty="0">
                          <a:ln>
                            <a:noFill/>
                          </a:ln>
                          <a:solidFill>
                            <a:schemeClr val="bg1"/>
                          </a:solidFill>
                          <a:effectLst/>
                          <a:latin typeface="Arial" charset="0"/>
                          <a:ea typeface="+mn-ea"/>
                          <a:cs typeface="+mn-cs"/>
                        </a:rPr>
                        <a:t> (41 mg/dl)</a:t>
                      </a:r>
                    </a:p>
                  </a:txBody>
                  <a:tcPr marL="91427" marR="91427" marT="45740" marB="45740" horzOverflow="overflow">
                    <a:lnL>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kern="1200" cap="none" normalizeH="0" baseline="0" dirty="0">
                        <a:ln>
                          <a:noFill/>
                        </a:ln>
                        <a:solidFill>
                          <a:schemeClr val="bg1"/>
                        </a:solidFill>
                        <a:effectLst/>
                        <a:latin typeface="Arial" charset="0"/>
                        <a:ea typeface="+mn-ea"/>
                        <a:cs typeface="+mn-cs"/>
                      </a:endParaRPr>
                    </a:p>
                  </a:txBody>
                  <a:tcPr marL="91427" marR="91427" marT="45740" marB="45740" horzOverflow="overflow">
                    <a:lnL>
                      <a:noFill/>
                    </a:lnL>
                    <a:lnR>
                      <a:noFill/>
                    </a:lnR>
                    <a:lnT cap="fla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bg1"/>
                        </a:solidFill>
                        <a:effectLst/>
                        <a:latin typeface="Arial" charset="0"/>
                      </a:endParaRPr>
                    </a:p>
                  </a:txBody>
                  <a:tcPr marL="91427" marR="91427" marT="45740" marB="45740" horzOverflow="overflow">
                    <a:lnL>
                      <a:noFill/>
                    </a:lnL>
                    <a:lnR>
                      <a:noFill/>
                    </a:lnR>
                    <a:lnT cap="flat">
                      <a:noFill/>
                    </a:lnT>
                    <a:lnB>
                      <a:noFill/>
                    </a:lnB>
                    <a:lnTlToBr>
                      <a:noFill/>
                    </a:lnTlToBr>
                    <a:lnBlToTr>
                      <a:noFill/>
                    </a:lnBlToTr>
                    <a:solidFill>
                      <a:schemeClr val="bg1"/>
                    </a:solidFill>
                  </a:tcPr>
                </a:tc>
                <a:extLst>
                  <a:ext uri="{0D108BD9-81ED-4DB2-BD59-A6C34878D82A}">
                    <a16:rowId xmlns:a16="http://schemas.microsoft.com/office/drawing/2014/main" val="10001"/>
                  </a:ext>
                </a:extLst>
              </a:tr>
              <a:tr h="43126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Na</a:t>
                      </a:r>
                    </a:p>
                  </a:txBody>
                  <a:tcPr marL="91427" marR="91427" marT="45740" marB="45740" horzOverflow="overflow">
                    <a:lnL cap="flat">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K</a:t>
                      </a:r>
                    </a:p>
                  </a:txBody>
                  <a:tcPr marL="91427" marR="91427" marT="45740" marB="45740" horzOverflow="overflow">
                    <a:lnL>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Cl</a:t>
                      </a:r>
                    </a:p>
                  </a:txBody>
                  <a:tcPr marL="91427" marR="91427" marT="45740" marB="45740" horzOverflow="overflow">
                    <a:lnL>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Anionenlücke</a:t>
                      </a:r>
                    </a:p>
                  </a:txBody>
                  <a:tcPr marL="91427" marR="91427" marT="45740" marB="45740" horzOverflow="overflow">
                    <a:lnL>
                      <a:noFill/>
                    </a:lnL>
                    <a:lnR>
                      <a:noFill/>
                    </a:lnR>
                    <a:lnT cap="flat">
                      <a:noFill/>
                    </a:lnT>
                    <a:lnB>
                      <a:noFill/>
                    </a:lnB>
                    <a:lnTlToBr>
                      <a:noFill/>
                    </a:lnTlToBr>
                    <a:lnBlToTr>
                      <a:noFill/>
                    </a:lnBlToTr>
                    <a:solidFill>
                      <a:srgbClr val="0066FF"/>
                    </a:solidFill>
                  </a:tcPr>
                </a:tc>
                <a:extLst>
                  <a:ext uri="{0D108BD9-81ED-4DB2-BD59-A6C34878D82A}">
                    <a16:rowId xmlns:a16="http://schemas.microsoft.com/office/drawing/2014/main" val="10002"/>
                  </a:ext>
                </a:extLst>
              </a:tr>
              <a:tr h="3659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142</a:t>
                      </a:r>
                    </a:p>
                  </a:txBody>
                  <a:tcPr marL="91427" marR="91427" marT="45740" marB="45740" horzOverflow="overflow">
                    <a:lnL cap="flat">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4,5</a:t>
                      </a:r>
                    </a:p>
                  </a:txBody>
                  <a:tcPr marL="91427" marR="91427" marT="45740" marB="45740" horzOverflow="overflow">
                    <a:lnL>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96</a:t>
                      </a:r>
                    </a:p>
                  </a:txBody>
                  <a:tcPr marL="91427" marR="91427" marT="45740" marB="45740" horzOverflow="overflow">
                    <a:lnL>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8</a:t>
                      </a:r>
                    </a:p>
                  </a:txBody>
                  <a:tcPr marL="91427" marR="91427" marT="45740" marB="45740" horzOverflow="overflow">
                    <a:lnL>
                      <a:noFill/>
                    </a:lnL>
                    <a:lnR>
                      <a:noFill/>
                    </a:lnR>
                    <a:lnT>
                      <a:noFill/>
                    </a:lnT>
                    <a:lnB>
                      <a:noFill/>
                    </a:lnB>
                    <a:lnTlToBr>
                      <a:noFill/>
                    </a:lnTlToBr>
                    <a:lnBlToTr>
                      <a:noFill/>
                    </a:lnBlToTr>
                    <a:solidFill>
                      <a:srgbClr val="0066FF"/>
                    </a:solidFill>
                  </a:tcPr>
                </a:tc>
                <a:extLst>
                  <a:ext uri="{0D108BD9-81ED-4DB2-BD59-A6C34878D82A}">
                    <a16:rowId xmlns:a16="http://schemas.microsoft.com/office/drawing/2014/main" val="10003"/>
                  </a:ext>
                </a:extLst>
              </a:tr>
              <a:tr h="365921">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de-DE" sz="1800" b="1" i="0" u="none" strike="noStrike" kern="1200" cap="none" normalizeH="0" baseline="0" dirty="0">
                          <a:ln>
                            <a:noFill/>
                          </a:ln>
                          <a:solidFill>
                            <a:schemeClr val="tx1"/>
                          </a:solidFill>
                          <a:effectLst/>
                          <a:latin typeface="Arial" charset="0"/>
                          <a:ea typeface="+mn-ea"/>
                          <a:cs typeface="+mn-cs"/>
                        </a:rPr>
                        <a:t>Arterielle BGA  bei Aufnahme (unter 3 l O</a:t>
                      </a:r>
                      <a:r>
                        <a:rPr kumimoji="0" lang="de-DE" sz="1800" b="1" i="0" u="none" strike="noStrike" kern="1200" cap="none" normalizeH="0" baseline="-25000" dirty="0">
                          <a:ln>
                            <a:noFill/>
                          </a:ln>
                          <a:solidFill>
                            <a:schemeClr val="tx1"/>
                          </a:solidFill>
                          <a:effectLst/>
                          <a:latin typeface="Arial" charset="0"/>
                          <a:ea typeface="+mn-ea"/>
                          <a:cs typeface="+mn-cs"/>
                        </a:rPr>
                        <a:t>2</a:t>
                      </a:r>
                      <a:r>
                        <a:rPr kumimoji="0" lang="de-DE" sz="1800" b="1" i="0" u="none" strike="noStrike" kern="1200" cap="none" normalizeH="0" baseline="0" dirty="0">
                          <a:ln>
                            <a:noFill/>
                          </a:ln>
                          <a:solidFill>
                            <a:schemeClr val="tx1"/>
                          </a:solidFill>
                          <a:effectLst/>
                          <a:latin typeface="Arial" charset="0"/>
                          <a:ea typeface="+mn-ea"/>
                          <a:cs typeface="+mn-cs"/>
                        </a:rPr>
                        <a:t> via </a:t>
                      </a:r>
                      <a:r>
                        <a:rPr kumimoji="0" lang="de-DE" sz="1800" b="1" i="0" u="none" strike="noStrike" kern="1200" cap="none" normalizeH="0" baseline="0" dirty="0" err="1">
                          <a:ln>
                            <a:noFill/>
                          </a:ln>
                          <a:solidFill>
                            <a:schemeClr val="tx1"/>
                          </a:solidFill>
                          <a:effectLst/>
                          <a:latin typeface="Arial" charset="0"/>
                          <a:ea typeface="+mn-ea"/>
                          <a:cs typeface="+mn-cs"/>
                        </a:rPr>
                        <a:t>BiPAP</a:t>
                      </a:r>
                      <a:r>
                        <a:rPr kumimoji="0" lang="de-DE" sz="1800" b="1" i="0" u="none" strike="noStrike" kern="1200" cap="none" normalizeH="0" baseline="0" dirty="0">
                          <a:ln>
                            <a:noFill/>
                          </a:ln>
                          <a:solidFill>
                            <a:schemeClr val="tx1"/>
                          </a:solidFill>
                          <a:effectLst/>
                          <a:latin typeface="Arial" charset="0"/>
                          <a:ea typeface="+mn-ea"/>
                          <a:cs typeface="+mn-cs"/>
                        </a:rPr>
                        <a:t>)</a:t>
                      </a:r>
                      <a:endParaRPr kumimoji="0" lang="de-DE" sz="1800" b="1" i="0" u="none" strike="noStrike" kern="1200" cap="none" normalizeH="0" baseline="-25000" dirty="0">
                        <a:ln>
                          <a:noFill/>
                        </a:ln>
                        <a:solidFill>
                          <a:schemeClr val="tx1"/>
                        </a:solidFill>
                        <a:effectLst/>
                        <a:latin typeface="Arial" charset="0"/>
                        <a:ea typeface="+mn-ea"/>
                        <a:cs typeface="+mn-cs"/>
                      </a:endParaRPr>
                    </a:p>
                  </a:txBody>
                  <a:tcPr marL="91427" marR="91427" marT="45740" marB="45740" horzOverflow="overflow">
                    <a:lnL cap="flat">
                      <a:noFill/>
                    </a:lnL>
                    <a:lnR>
                      <a:noFill/>
                    </a:lnR>
                    <a:lnT>
                      <a:noFill/>
                    </a:lnT>
                    <a:lnB>
                      <a:noFill/>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tx1"/>
                        </a:solidFill>
                        <a:effectLst/>
                        <a:latin typeface="Arial" charset="0"/>
                      </a:endParaRPr>
                    </a:p>
                  </a:txBody>
                  <a:tcPr marL="91427" marR="91427" marT="45737" marB="45737" horzOverflow="overflow">
                    <a:lnL>
                      <a:noFill/>
                    </a:lnL>
                    <a:lnR>
                      <a:noFill/>
                    </a:lnR>
                    <a:lnT>
                      <a:noFill/>
                    </a:lnT>
                    <a:lnB>
                      <a:noFill/>
                    </a:lnB>
                    <a:lnTlToBr>
                      <a:noFill/>
                    </a:lnTlToBr>
                    <a:lnBlToTr>
                      <a:noFill/>
                    </a:lnBlToTr>
                    <a:solidFill>
                      <a:srgbClr val="00CC00"/>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25000" dirty="0">
                        <a:ln>
                          <a:noFill/>
                        </a:ln>
                        <a:solidFill>
                          <a:schemeClr val="tx1"/>
                        </a:solidFill>
                        <a:effectLst/>
                        <a:latin typeface="Arial" charset="0"/>
                      </a:endParaRPr>
                    </a:p>
                  </a:txBody>
                  <a:tcPr marL="91427" marR="91427" marT="45737" marB="45737" horzOverflow="overflow">
                    <a:lnL>
                      <a:noFill/>
                    </a:lnL>
                    <a:lnR>
                      <a:noFill/>
                    </a:lnR>
                    <a:lnT>
                      <a:noFill/>
                    </a:lnT>
                    <a:lnB>
                      <a:noFill/>
                    </a:lnB>
                    <a:lnTlToBr>
                      <a:noFill/>
                    </a:lnTlToBr>
                    <a:lnBlToTr>
                      <a:noFill/>
                    </a:lnBlToTr>
                    <a:solidFill>
                      <a:srgbClr val="00CC00"/>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25000" dirty="0">
                        <a:ln>
                          <a:noFill/>
                        </a:ln>
                        <a:solidFill>
                          <a:schemeClr val="tx1"/>
                        </a:solidFill>
                        <a:effectLst/>
                        <a:latin typeface="Arial" charset="0"/>
                      </a:endParaRPr>
                    </a:p>
                  </a:txBody>
                  <a:tcPr marL="91427" marR="91427" marT="45737" marB="45737" horzOverflow="overflow">
                    <a:lnL>
                      <a:noFill/>
                    </a:lnL>
                    <a:lnR>
                      <a:noFill/>
                    </a:lnR>
                    <a:lnT>
                      <a:noFill/>
                    </a:lnT>
                    <a:lnB>
                      <a:noFill/>
                    </a:lnB>
                    <a:lnTlToBr>
                      <a:noFill/>
                    </a:lnTlToBr>
                    <a:lnBlToTr>
                      <a:noFill/>
                    </a:lnBlToTr>
                    <a:solidFill>
                      <a:srgbClr val="00CC00"/>
                    </a:solidFill>
                  </a:tcPr>
                </a:tc>
                <a:extLst>
                  <a:ext uri="{0D108BD9-81ED-4DB2-BD59-A6C34878D82A}">
                    <a16:rowId xmlns:a16="http://schemas.microsoft.com/office/drawing/2014/main" val="10004"/>
                  </a:ext>
                </a:extLst>
              </a:tr>
              <a:tr h="3659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pH</a:t>
                      </a:r>
                    </a:p>
                  </a:txBody>
                  <a:tcPr marL="91427" marR="91427" marT="45740" marB="45740" horzOverflow="overflow">
                    <a:lnL cap="flat">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PaO</a:t>
                      </a:r>
                      <a:r>
                        <a:rPr kumimoji="0" lang="de-DE" sz="1800" b="1" i="0" u="none" strike="noStrike" cap="none" normalizeH="0" baseline="-25000" dirty="0">
                          <a:ln>
                            <a:noFill/>
                          </a:ln>
                          <a:solidFill>
                            <a:schemeClr val="tx1"/>
                          </a:solidFill>
                          <a:effectLst/>
                          <a:latin typeface="Arial" charset="0"/>
                        </a:rPr>
                        <a:t>2</a:t>
                      </a:r>
                      <a:endParaRPr kumimoji="0" lang="de-DE" sz="1800" b="1" i="0" u="none" strike="noStrike" cap="none" normalizeH="0" baseline="0" dirty="0">
                        <a:ln>
                          <a:noFill/>
                        </a:ln>
                        <a:solidFill>
                          <a:schemeClr val="tx1"/>
                        </a:solidFill>
                        <a:effectLst/>
                        <a:latin typeface="Arial" charset="0"/>
                      </a:endParaRPr>
                    </a:p>
                  </a:txBody>
                  <a:tcPr marL="91427" marR="91427" marT="45740" marB="45740" horzOverflow="overflow">
                    <a:lnL>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PaCO</a:t>
                      </a:r>
                      <a:r>
                        <a:rPr kumimoji="0" lang="de-DE" sz="1800" b="1" i="0" u="none" strike="noStrike" cap="none" normalizeH="0" baseline="-25000" dirty="0">
                          <a:ln>
                            <a:noFill/>
                          </a:ln>
                          <a:solidFill>
                            <a:schemeClr val="tx1"/>
                          </a:solidFill>
                          <a:effectLst/>
                          <a:latin typeface="Arial" charset="0"/>
                        </a:rPr>
                        <a:t>2</a:t>
                      </a:r>
                    </a:p>
                  </a:txBody>
                  <a:tcPr marL="91427" marR="91427" marT="45740" marB="45740" horzOverflow="overflow">
                    <a:lnL>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HCO</a:t>
                      </a:r>
                      <a:r>
                        <a:rPr kumimoji="0" lang="de-DE" sz="1800" b="1" i="0" u="none" strike="noStrike" cap="none" normalizeH="0" baseline="-25000" dirty="0">
                          <a:ln>
                            <a:noFill/>
                          </a:ln>
                          <a:solidFill>
                            <a:schemeClr val="tx1"/>
                          </a:solidFill>
                          <a:effectLst/>
                          <a:latin typeface="Arial" charset="0"/>
                        </a:rPr>
                        <a:t>3</a:t>
                      </a:r>
                    </a:p>
                  </a:txBody>
                  <a:tcPr marL="91427" marR="91427" marT="45740" marB="45740" horzOverflow="overflow">
                    <a:lnL>
                      <a:noFill/>
                    </a:lnL>
                    <a:lnR>
                      <a:noFill/>
                    </a:lnR>
                    <a:lnT>
                      <a:noFill/>
                    </a:lnT>
                    <a:lnB>
                      <a:noFill/>
                    </a:lnB>
                    <a:lnTlToBr>
                      <a:noFill/>
                    </a:lnTlToBr>
                    <a:lnBlToTr>
                      <a:noFill/>
                    </a:lnBlToTr>
                    <a:solidFill>
                      <a:srgbClr val="00CC00"/>
                    </a:solidFill>
                  </a:tcPr>
                </a:tc>
                <a:extLst>
                  <a:ext uri="{0D108BD9-81ED-4DB2-BD59-A6C34878D82A}">
                    <a16:rowId xmlns:a16="http://schemas.microsoft.com/office/drawing/2014/main" val="10005"/>
                  </a:ext>
                </a:extLst>
              </a:tr>
              <a:tr h="3659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7,35</a:t>
                      </a:r>
                    </a:p>
                  </a:txBody>
                  <a:tcPr marL="91427" marR="91427" marT="45740" marB="45740" horzOverflow="overflow">
                    <a:lnL cap="flat">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71</a:t>
                      </a:r>
                    </a:p>
                  </a:txBody>
                  <a:tcPr marL="91427" marR="91427" marT="45740" marB="45740"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73</a:t>
                      </a:r>
                    </a:p>
                  </a:txBody>
                  <a:tcPr marL="91427" marR="91427" marT="45740" marB="45740"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38,9</a:t>
                      </a:r>
                    </a:p>
                  </a:txBody>
                  <a:tcPr marL="91427" marR="91427" marT="45740" marB="45740" horzOverflow="overflow">
                    <a:lnL>
                      <a:noFill/>
                    </a:lnL>
                    <a:lnR>
                      <a:noFill/>
                    </a:lnR>
                    <a:lnT>
                      <a:noFill/>
                    </a:lnT>
                    <a:lnB cap="flat">
                      <a:noFill/>
                    </a:lnB>
                    <a:lnTlToBr>
                      <a:noFill/>
                    </a:lnTlToBr>
                    <a:lnBlToTr>
                      <a:noFill/>
                    </a:lnBlToTr>
                    <a:solidFill>
                      <a:srgbClr val="00CC00"/>
                    </a:solidFill>
                  </a:tcPr>
                </a:tc>
                <a:extLst>
                  <a:ext uri="{0D108BD9-81ED-4DB2-BD59-A6C34878D82A}">
                    <a16:rowId xmlns:a16="http://schemas.microsoft.com/office/drawing/2014/main" val="10006"/>
                  </a:ext>
                </a:extLst>
              </a:tr>
              <a:tr h="365921">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rgbClr val="0000FF"/>
                          </a:solidFill>
                          <a:effectLst/>
                          <a:latin typeface="Arial" charset="0"/>
                        </a:rPr>
                        <a:t>venöse BGA nach 24 Stunden</a:t>
                      </a:r>
                    </a:p>
                  </a:txBody>
                  <a:tcPr marL="91427" marR="91427" marT="45740" marB="45740" horzOverflow="overflow">
                    <a:lnL cap="flat">
                      <a:noFill/>
                    </a:lnL>
                    <a:lnR>
                      <a:noFill/>
                    </a:lnR>
                    <a:lnT>
                      <a:noFill/>
                    </a:lnT>
                    <a:lnB cap="flat">
                      <a:noFill/>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tx1"/>
                        </a:solidFill>
                        <a:effectLst/>
                        <a:latin typeface="Arial" charset="0"/>
                      </a:endParaRPr>
                    </a:p>
                  </a:txBody>
                  <a:tcPr marL="91427" marR="91427" marT="45734" marB="45734" horzOverflow="overflow">
                    <a:lnL>
                      <a:noFill/>
                    </a:lnL>
                    <a:lnR>
                      <a:noFill/>
                    </a:lnR>
                    <a:lnT>
                      <a:noFill/>
                    </a:lnT>
                    <a:lnB cap="flat">
                      <a:noFill/>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tx1"/>
                        </a:solidFill>
                        <a:effectLst/>
                        <a:latin typeface="Arial" charset="0"/>
                      </a:endParaRPr>
                    </a:p>
                  </a:txBody>
                  <a:tcPr marL="91427" marR="91427" marT="45734" marB="45734" horzOverflow="overflow">
                    <a:lnL>
                      <a:noFill/>
                    </a:lnL>
                    <a:lnR>
                      <a:noFill/>
                    </a:lnR>
                    <a:lnT>
                      <a:noFill/>
                    </a:lnT>
                    <a:lnB cap="flat">
                      <a:noFill/>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tx1"/>
                        </a:solidFill>
                        <a:effectLst/>
                        <a:latin typeface="Arial" charset="0"/>
                      </a:endParaRPr>
                    </a:p>
                  </a:txBody>
                  <a:tcPr marL="91427" marR="91427" marT="45734" marB="45734" horzOverflow="overflow">
                    <a:lnL>
                      <a:noFill/>
                    </a:lnL>
                    <a:lnR>
                      <a:noFill/>
                    </a:lnR>
                    <a:lnT>
                      <a:noFill/>
                    </a:lnT>
                    <a:lnB cap="flat">
                      <a:noFill/>
                    </a:lnB>
                    <a:lnTlToBr>
                      <a:noFill/>
                    </a:lnTlToBr>
                    <a:lnBlToTr>
                      <a:noFill/>
                    </a:lnBlToTr>
                    <a:solidFill>
                      <a:schemeClr val="bg1"/>
                    </a:solidFill>
                  </a:tcPr>
                </a:tc>
                <a:extLst>
                  <a:ext uri="{0D108BD9-81ED-4DB2-BD59-A6C34878D82A}">
                    <a16:rowId xmlns:a16="http://schemas.microsoft.com/office/drawing/2014/main" val="10007"/>
                  </a:ext>
                </a:extLst>
              </a:tr>
              <a:tr h="3659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tx1"/>
                          </a:solidFill>
                          <a:effectLst/>
                          <a:latin typeface="Arial" charset="0"/>
                          <a:ea typeface="+mn-ea"/>
                          <a:cs typeface="+mn-cs"/>
                        </a:rPr>
                        <a:t>pH</a:t>
                      </a:r>
                    </a:p>
                  </a:txBody>
                  <a:tcPr marL="91427" marR="91427" marT="45740" marB="45740" horzOverflow="overflow">
                    <a:lnL cap="flat">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tx1"/>
                          </a:solidFill>
                          <a:effectLst/>
                          <a:latin typeface="Arial" charset="0"/>
                          <a:ea typeface="+mn-ea"/>
                          <a:cs typeface="+mn-cs"/>
                        </a:rPr>
                        <a:t>PaO2</a:t>
                      </a:r>
                    </a:p>
                  </a:txBody>
                  <a:tcPr marL="91427" marR="91427" marT="45740" marB="45740"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tx1"/>
                          </a:solidFill>
                          <a:effectLst/>
                          <a:latin typeface="Arial" charset="0"/>
                          <a:ea typeface="+mn-ea"/>
                          <a:cs typeface="+mn-cs"/>
                        </a:rPr>
                        <a:t>PaCO2</a:t>
                      </a:r>
                    </a:p>
                  </a:txBody>
                  <a:tcPr marL="91427" marR="91427" marT="45740" marB="45740"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tx1"/>
                          </a:solidFill>
                          <a:effectLst/>
                          <a:latin typeface="Arial" charset="0"/>
                          <a:ea typeface="+mn-ea"/>
                          <a:cs typeface="+mn-cs"/>
                        </a:rPr>
                        <a:t>HCO3</a:t>
                      </a:r>
                    </a:p>
                  </a:txBody>
                  <a:tcPr marL="91427" marR="91427" marT="45740" marB="45740" horzOverflow="overflow">
                    <a:lnL>
                      <a:noFill/>
                    </a:lnL>
                    <a:lnR>
                      <a:noFill/>
                    </a:lnR>
                    <a:lnT>
                      <a:noFill/>
                    </a:lnT>
                    <a:lnB cap="flat">
                      <a:noFill/>
                    </a:lnB>
                    <a:lnTlToBr>
                      <a:noFill/>
                    </a:lnTlToBr>
                    <a:lnBlToTr>
                      <a:noFill/>
                    </a:lnBlToTr>
                    <a:solidFill>
                      <a:srgbClr val="00CC00"/>
                    </a:solidFill>
                  </a:tcPr>
                </a:tc>
                <a:extLst>
                  <a:ext uri="{0D108BD9-81ED-4DB2-BD59-A6C34878D82A}">
                    <a16:rowId xmlns:a16="http://schemas.microsoft.com/office/drawing/2014/main" val="10008"/>
                  </a:ext>
                </a:extLst>
              </a:tr>
              <a:tr h="3659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tx1"/>
                          </a:solidFill>
                          <a:effectLst/>
                          <a:latin typeface="Arial" charset="0"/>
                          <a:ea typeface="+mn-ea"/>
                          <a:cs typeface="+mn-cs"/>
                        </a:rPr>
                        <a:t>7,09</a:t>
                      </a:r>
                    </a:p>
                  </a:txBody>
                  <a:tcPr marL="91427" marR="91427" marT="45740" marB="45740" horzOverflow="overflow">
                    <a:lnL cap="flat">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tx1"/>
                          </a:solidFill>
                          <a:effectLst/>
                          <a:latin typeface="Arial" charset="0"/>
                          <a:ea typeface="+mn-ea"/>
                          <a:cs typeface="+mn-cs"/>
                        </a:rPr>
                        <a:t>47</a:t>
                      </a:r>
                    </a:p>
                  </a:txBody>
                  <a:tcPr marL="91427" marR="91427" marT="45740" marB="45740"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tx1"/>
                          </a:solidFill>
                          <a:effectLst/>
                          <a:latin typeface="Arial" charset="0"/>
                          <a:ea typeface="+mn-ea"/>
                          <a:cs typeface="+mn-cs"/>
                        </a:rPr>
                        <a:t>132</a:t>
                      </a:r>
                    </a:p>
                  </a:txBody>
                  <a:tcPr marL="91427" marR="91427" marT="45740" marB="45740"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tx1"/>
                          </a:solidFill>
                          <a:effectLst/>
                          <a:latin typeface="Arial" charset="0"/>
                          <a:ea typeface="+mn-ea"/>
                          <a:cs typeface="+mn-cs"/>
                        </a:rPr>
                        <a:t>38,7</a:t>
                      </a:r>
                    </a:p>
                  </a:txBody>
                  <a:tcPr marL="91427" marR="91427" marT="45740" marB="45740" horzOverflow="overflow">
                    <a:lnL>
                      <a:noFill/>
                    </a:lnL>
                    <a:lnR>
                      <a:noFill/>
                    </a:lnR>
                    <a:lnT>
                      <a:noFill/>
                    </a:lnT>
                    <a:lnB cap="flat">
                      <a:noFill/>
                    </a:lnB>
                    <a:lnTlToBr>
                      <a:noFill/>
                    </a:lnTlToBr>
                    <a:lnBlToTr>
                      <a:noFill/>
                    </a:lnBlToTr>
                    <a:solidFill>
                      <a:srgbClr val="00CC00"/>
                    </a:solidFill>
                  </a:tcPr>
                </a:tc>
                <a:extLst>
                  <a:ext uri="{0D108BD9-81ED-4DB2-BD59-A6C34878D82A}">
                    <a16:rowId xmlns:a16="http://schemas.microsoft.com/office/drawing/2014/main" val="10009"/>
                  </a:ext>
                </a:extLst>
              </a:tr>
              <a:tr h="365921">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rgbClr val="FF0000"/>
                          </a:solidFill>
                          <a:effectLst/>
                          <a:latin typeface="Arial" charset="0"/>
                          <a:ea typeface="+mn-ea"/>
                          <a:cs typeface="+mn-cs"/>
                        </a:rPr>
                        <a:t>arterielle BGA nach 28 Stunden (</a:t>
                      </a:r>
                      <a:r>
                        <a:rPr kumimoji="0" lang="de-DE" sz="1800" b="1" i="0" u="sng" strike="noStrike" kern="1200" cap="none" normalizeH="0" baseline="0" dirty="0">
                          <a:ln>
                            <a:noFill/>
                          </a:ln>
                          <a:solidFill>
                            <a:srgbClr val="FF0000"/>
                          </a:solidFill>
                          <a:effectLst/>
                          <a:latin typeface="Arial" charset="0"/>
                          <a:ea typeface="+mn-ea"/>
                          <a:cs typeface="+mn-cs"/>
                        </a:rPr>
                        <a:t>nach</a:t>
                      </a:r>
                      <a:r>
                        <a:rPr kumimoji="0" lang="de-DE" sz="1800" b="1" i="0" u="none" strike="noStrike" kern="1200" cap="none" normalizeH="0" baseline="0" dirty="0">
                          <a:ln>
                            <a:noFill/>
                          </a:ln>
                          <a:solidFill>
                            <a:srgbClr val="FF0000"/>
                          </a:solidFill>
                          <a:effectLst/>
                          <a:latin typeface="Arial" charset="0"/>
                          <a:ea typeface="+mn-ea"/>
                          <a:cs typeface="+mn-cs"/>
                        </a:rPr>
                        <a:t> Intubation, FiO</a:t>
                      </a:r>
                      <a:r>
                        <a:rPr kumimoji="0" lang="de-DE" sz="1800" b="1" i="0" u="none" strike="noStrike" kern="1200" cap="none" normalizeH="0" baseline="-25000" dirty="0">
                          <a:ln>
                            <a:noFill/>
                          </a:ln>
                          <a:solidFill>
                            <a:srgbClr val="FF0000"/>
                          </a:solidFill>
                          <a:effectLst/>
                          <a:latin typeface="Arial" charset="0"/>
                          <a:ea typeface="+mn-ea"/>
                          <a:cs typeface="+mn-cs"/>
                        </a:rPr>
                        <a:t>2</a:t>
                      </a:r>
                      <a:r>
                        <a:rPr kumimoji="0" lang="de-DE" sz="1800" b="1" i="0" u="none" strike="noStrike" kern="1200" cap="none" normalizeH="0" baseline="0" dirty="0">
                          <a:ln>
                            <a:noFill/>
                          </a:ln>
                          <a:solidFill>
                            <a:srgbClr val="FF0000"/>
                          </a:solidFill>
                          <a:effectLst/>
                          <a:latin typeface="Arial" charset="0"/>
                          <a:ea typeface="+mn-ea"/>
                          <a:cs typeface="+mn-cs"/>
                        </a:rPr>
                        <a:t> 40 % und 50 </a:t>
                      </a:r>
                      <a:r>
                        <a:rPr kumimoji="0" lang="de-DE" sz="1800" b="1" i="0" u="none" strike="noStrike" kern="1200" cap="none" normalizeH="0" baseline="0" dirty="0" err="1">
                          <a:ln>
                            <a:noFill/>
                          </a:ln>
                          <a:solidFill>
                            <a:srgbClr val="FF0000"/>
                          </a:solidFill>
                          <a:effectLst/>
                          <a:latin typeface="Arial" charset="0"/>
                          <a:ea typeface="+mn-ea"/>
                          <a:cs typeface="+mn-cs"/>
                        </a:rPr>
                        <a:t>mval</a:t>
                      </a:r>
                      <a:r>
                        <a:rPr kumimoji="0" lang="de-DE" sz="1800" b="1" i="0" u="none" strike="noStrike" kern="1200" cap="none" normalizeH="0" baseline="0" dirty="0">
                          <a:ln>
                            <a:noFill/>
                          </a:ln>
                          <a:solidFill>
                            <a:srgbClr val="FF0000"/>
                          </a:solidFill>
                          <a:effectLst/>
                          <a:latin typeface="Arial" charset="0"/>
                          <a:ea typeface="+mn-ea"/>
                          <a:cs typeface="+mn-cs"/>
                        </a:rPr>
                        <a:t> </a:t>
                      </a:r>
                      <a:r>
                        <a:rPr kumimoji="0" lang="de-DE" sz="1800" b="1" i="0" u="none" strike="noStrike" kern="1200" cap="none" normalizeH="0" baseline="0" dirty="0" err="1">
                          <a:ln>
                            <a:noFill/>
                          </a:ln>
                          <a:solidFill>
                            <a:srgbClr val="FF0000"/>
                          </a:solidFill>
                          <a:effectLst/>
                          <a:latin typeface="Arial" charset="0"/>
                          <a:ea typeface="+mn-ea"/>
                          <a:cs typeface="+mn-cs"/>
                        </a:rPr>
                        <a:t>Nabic</a:t>
                      </a:r>
                      <a:r>
                        <a:rPr kumimoji="0" lang="de-DE" sz="1800" b="1" i="0" u="none" strike="noStrike" kern="1200" cap="none" normalizeH="0" baseline="0" dirty="0">
                          <a:ln>
                            <a:noFill/>
                          </a:ln>
                          <a:solidFill>
                            <a:srgbClr val="FF0000"/>
                          </a:solidFill>
                          <a:effectLst/>
                          <a:latin typeface="Arial" charset="0"/>
                          <a:ea typeface="+mn-ea"/>
                          <a:cs typeface="+mn-cs"/>
                        </a:rPr>
                        <a:t>)</a:t>
                      </a:r>
                      <a:endParaRPr kumimoji="0" lang="de-DE" sz="1800" b="1" i="0" u="none" strike="noStrike" kern="1200" cap="none" normalizeH="0" baseline="-25000" dirty="0">
                        <a:ln>
                          <a:noFill/>
                        </a:ln>
                        <a:solidFill>
                          <a:srgbClr val="FF0000"/>
                        </a:solidFill>
                        <a:effectLst/>
                        <a:latin typeface="Arial" charset="0"/>
                        <a:ea typeface="+mn-ea"/>
                        <a:cs typeface="+mn-cs"/>
                      </a:endParaRPr>
                    </a:p>
                  </a:txBody>
                  <a:tcPr marL="91427" marR="91427" marT="45740" marB="45740" horzOverflow="overflow">
                    <a:lnL cap="flat">
                      <a:noFill/>
                    </a:lnL>
                    <a:lnR>
                      <a:noFill/>
                    </a:lnR>
                    <a:lnT>
                      <a:noFill/>
                    </a:lnT>
                    <a:lnB cap="flat">
                      <a:noFill/>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tx1"/>
                        </a:solidFill>
                        <a:effectLst/>
                        <a:latin typeface="Arial" charset="0"/>
                      </a:endParaRPr>
                    </a:p>
                  </a:txBody>
                  <a:tcPr marL="91427" marR="91427" marT="45734" marB="45734" horzOverflow="overflow">
                    <a:lnL>
                      <a:noFill/>
                    </a:lnL>
                    <a:lnR>
                      <a:noFill/>
                    </a:lnR>
                    <a:lnT>
                      <a:noFill/>
                    </a:lnT>
                    <a:lnB cap="flat">
                      <a:noFill/>
                    </a:lnB>
                    <a:lnTlToBr>
                      <a:noFill/>
                    </a:lnTlToBr>
                    <a:lnBlToTr>
                      <a:noFill/>
                    </a:lnBlToTr>
                    <a:solidFill>
                      <a:srgbClr val="00CC00"/>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tx1"/>
                        </a:solidFill>
                        <a:effectLst/>
                        <a:latin typeface="Arial" charset="0"/>
                      </a:endParaRPr>
                    </a:p>
                  </a:txBody>
                  <a:tcPr marL="91427" marR="91427" marT="45734" marB="45734" horzOverflow="overflow">
                    <a:lnL>
                      <a:noFill/>
                    </a:lnL>
                    <a:lnR>
                      <a:noFill/>
                    </a:lnR>
                    <a:lnT>
                      <a:noFill/>
                    </a:lnT>
                    <a:lnB cap="flat">
                      <a:noFill/>
                    </a:lnB>
                    <a:lnTlToBr>
                      <a:noFill/>
                    </a:lnTlToBr>
                    <a:lnBlToTr>
                      <a:noFill/>
                    </a:lnBlToTr>
                    <a:solidFill>
                      <a:srgbClr val="00CC00"/>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tx1"/>
                        </a:solidFill>
                        <a:effectLst/>
                        <a:latin typeface="Arial" charset="0"/>
                      </a:endParaRPr>
                    </a:p>
                  </a:txBody>
                  <a:tcPr marL="91427" marR="91427" marT="45734" marB="45734" horzOverflow="overflow">
                    <a:lnL>
                      <a:noFill/>
                    </a:lnL>
                    <a:lnR>
                      <a:noFill/>
                    </a:lnR>
                    <a:lnT>
                      <a:noFill/>
                    </a:lnT>
                    <a:lnB cap="flat">
                      <a:noFill/>
                    </a:lnB>
                    <a:lnTlToBr>
                      <a:noFill/>
                    </a:lnTlToBr>
                    <a:lnBlToTr>
                      <a:noFill/>
                    </a:lnBlToTr>
                    <a:solidFill>
                      <a:srgbClr val="00CC00"/>
                    </a:solidFill>
                  </a:tcPr>
                </a:tc>
                <a:extLst>
                  <a:ext uri="{0D108BD9-81ED-4DB2-BD59-A6C34878D82A}">
                    <a16:rowId xmlns:a16="http://schemas.microsoft.com/office/drawing/2014/main" val="10010"/>
                  </a:ext>
                </a:extLst>
              </a:tr>
              <a:tr h="3659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tx1"/>
                          </a:solidFill>
                          <a:effectLst/>
                          <a:latin typeface="Arial" charset="0"/>
                          <a:ea typeface="+mn-ea"/>
                          <a:cs typeface="+mn-cs"/>
                        </a:rPr>
                        <a:t>pH</a:t>
                      </a:r>
                    </a:p>
                  </a:txBody>
                  <a:tcPr marL="91427" marR="91427" marT="45740" marB="45740" horzOverflow="overflow">
                    <a:lnL cap="flat">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tx1"/>
                          </a:solidFill>
                          <a:effectLst/>
                          <a:latin typeface="Arial" charset="0"/>
                          <a:ea typeface="+mn-ea"/>
                          <a:cs typeface="+mn-cs"/>
                        </a:rPr>
                        <a:t>PaO2</a:t>
                      </a:r>
                    </a:p>
                  </a:txBody>
                  <a:tcPr marL="91427" marR="91427" marT="45740" marB="45740"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tx1"/>
                          </a:solidFill>
                          <a:effectLst/>
                          <a:latin typeface="Arial" charset="0"/>
                          <a:ea typeface="+mn-ea"/>
                          <a:cs typeface="+mn-cs"/>
                        </a:rPr>
                        <a:t>PaCO2</a:t>
                      </a:r>
                    </a:p>
                  </a:txBody>
                  <a:tcPr marL="91427" marR="91427" marT="45740" marB="45740"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tx1"/>
                          </a:solidFill>
                          <a:effectLst/>
                          <a:latin typeface="Arial" charset="0"/>
                          <a:ea typeface="+mn-ea"/>
                          <a:cs typeface="+mn-cs"/>
                        </a:rPr>
                        <a:t>HCO3</a:t>
                      </a:r>
                    </a:p>
                  </a:txBody>
                  <a:tcPr marL="91427" marR="91427" marT="45740" marB="45740" horzOverflow="overflow">
                    <a:lnL>
                      <a:noFill/>
                    </a:lnL>
                    <a:lnR>
                      <a:noFill/>
                    </a:lnR>
                    <a:lnT>
                      <a:noFill/>
                    </a:lnT>
                    <a:lnB cap="flat">
                      <a:noFill/>
                    </a:lnB>
                    <a:lnTlToBr>
                      <a:noFill/>
                    </a:lnTlToBr>
                    <a:lnBlToTr>
                      <a:noFill/>
                    </a:lnBlToTr>
                    <a:solidFill>
                      <a:srgbClr val="00CC00"/>
                    </a:solidFill>
                  </a:tcPr>
                </a:tc>
                <a:extLst>
                  <a:ext uri="{0D108BD9-81ED-4DB2-BD59-A6C34878D82A}">
                    <a16:rowId xmlns:a16="http://schemas.microsoft.com/office/drawing/2014/main" val="10011"/>
                  </a:ext>
                </a:extLst>
              </a:tr>
              <a:tr h="3659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tx1"/>
                          </a:solidFill>
                          <a:effectLst/>
                          <a:latin typeface="Arial" charset="0"/>
                          <a:ea typeface="+mn-ea"/>
                          <a:cs typeface="+mn-cs"/>
                        </a:rPr>
                        <a:t>7,61</a:t>
                      </a:r>
                    </a:p>
                  </a:txBody>
                  <a:tcPr marL="91427" marR="91427" marT="45740" marB="45740" horzOverflow="overflow">
                    <a:lnL cap="flat">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tx1"/>
                          </a:solidFill>
                          <a:effectLst/>
                          <a:latin typeface="Arial" charset="0"/>
                          <a:ea typeface="+mn-ea"/>
                          <a:cs typeface="+mn-cs"/>
                        </a:rPr>
                        <a:t>189</a:t>
                      </a:r>
                    </a:p>
                  </a:txBody>
                  <a:tcPr marL="91427" marR="91427" marT="45740" marB="45740"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tx1"/>
                          </a:solidFill>
                          <a:effectLst/>
                          <a:latin typeface="Arial" charset="0"/>
                          <a:ea typeface="+mn-ea"/>
                          <a:cs typeface="+mn-cs"/>
                        </a:rPr>
                        <a:t>35</a:t>
                      </a:r>
                    </a:p>
                  </a:txBody>
                  <a:tcPr marL="91427" marR="91427" marT="45740" marB="45740"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tx1"/>
                          </a:solidFill>
                          <a:effectLst/>
                          <a:latin typeface="Arial" charset="0"/>
                          <a:ea typeface="+mn-ea"/>
                          <a:cs typeface="+mn-cs"/>
                        </a:rPr>
                        <a:t>33</a:t>
                      </a:r>
                    </a:p>
                  </a:txBody>
                  <a:tcPr marL="91427" marR="91427" marT="45740" marB="45740" horzOverflow="overflow">
                    <a:lnL>
                      <a:noFill/>
                    </a:lnL>
                    <a:lnR>
                      <a:noFill/>
                    </a:lnR>
                    <a:lnT>
                      <a:noFill/>
                    </a:lnT>
                    <a:lnB cap="flat">
                      <a:noFill/>
                    </a:lnB>
                    <a:lnTlToBr>
                      <a:noFill/>
                    </a:lnTlToBr>
                    <a:lnBlToTr>
                      <a:noFill/>
                    </a:lnBlToTr>
                    <a:solidFill>
                      <a:srgbClr val="00CC00"/>
                    </a:solidFill>
                  </a:tcPr>
                </a:tc>
                <a:extLst>
                  <a:ext uri="{0D108BD9-81ED-4DB2-BD59-A6C34878D82A}">
                    <a16:rowId xmlns:a16="http://schemas.microsoft.com/office/drawing/2014/main" val="10012"/>
                  </a:ext>
                </a:extLst>
              </a:tr>
            </a:tbl>
          </a:graphicData>
        </a:graphic>
      </p:graphicFrame>
      <p:sp>
        <p:nvSpPr>
          <p:cNvPr id="104496" name="Rechteck 1">
            <a:extLst>
              <a:ext uri="{FF2B5EF4-FFF2-40B4-BE49-F238E27FC236}">
                <a16:creationId xmlns:a16="http://schemas.microsoft.com/office/drawing/2014/main" id="{B881BA0D-7255-4977-A9DE-273D32DD2C00}"/>
              </a:ext>
            </a:extLst>
          </p:cNvPr>
          <p:cNvSpPr>
            <a:spLocks noChangeArrowheads="1"/>
          </p:cNvSpPr>
          <p:nvPr/>
        </p:nvSpPr>
        <p:spPr bwMode="auto">
          <a:xfrm>
            <a:off x="0" y="1125538"/>
            <a:ext cx="9144000" cy="1798637"/>
          </a:xfrm>
          <a:prstGeom prst="rect">
            <a:avLst/>
          </a:prstGeom>
          <a:solidFill>
            <a:schemeClr val="bg1"/>
          </a:solidFill>
          <a:ln w="9525" algn="ctr">
            <a:solidFill>
              <a:schemeClr val="bg1"/>
            </a:solidFill>
            <a:round/>
            <a:headEnd/>
            <a:tailEnd/>
          </a:ln>
        </p:spPr>
        <p:txBody>
          <a:bodyPr lIns="90000" tIns="46800" rIns="90000" bIns="468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de-DE" altLang="de-DE"/>
          </a:p>
        </p:txBody>
      </p:sp>
      <p:sp>
        <p:nvSpPr>
          <p:cNvPr id="104497" name="Rechteck 6">
            <a:extLst>
              <a:ext uri="{FF2B5EF4-FFF2-40B4-BE49-F238E27FC236}">
                <a16:creationId xmlns:a16="http://schemas.microsoft.com/office/drawing/2014/main" id="{75AD68D1-6F44-4ACE-A559-3FAD2329EC9C}"/>
              </a:ext>
            </a:extLst>
          </p:cNvPr>
          <p:cNvSpPr>
            <a:spLocks noChangeArrowheads="1"/>
          </p:cNvSpPr>
          <p:nvPr/>
        </p:nvSpPr>
        <p:spPr bwMode="auto">
          <a:xfrm>
            <a:off x="-36513" y="2924175"/>
            <a:ext cx="9180513" cy="1081088"/>
          </a:xfrm>
          <a:prstGeom prst="rect">
            <a:avLst/>
          </a:prstGeom>
          <a:solidFill>
            <a:schemeClr val="bg1">
              <a:alpha val="79999"/>
            </a:schemeClr>
          </a:solidFill>
          <a:ln w="9525" algn="ctr">
            <a:solidFill>
              <a:schemeClr val="bg1"/>
            </a:solidFill>
            <a:round/>
            <a:headEnd/>
            <a:tailEnd/>
          </a:ln>
        </p:spPr>
        <p:txBody>
          <a:bodyPr lIns="90000" tIns="46800" rIns="90000" bIns="468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de-DE" altLang="de-DE"/>
          </a:p>
        </p:txBody>
      </p:sp>
      <p:sp>
        <p:nvSpPr>
          <p:cNvPr id="3" name="Fußzeilenplatzhalter 2">
            <a:extLst>
              <a:ext uri="{FF2B5EF4-FFF2-40B4-BE49-F238E27FC236}">
                <a16:creationId xmlns:a16="http://schemas.microsoft.com/office/drawing/2014/main" id="{34600CD7-B465-43D4-AC0E-C5839B90C8EF}"/>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spTree>
    <p:extLst>
      <p:ext uri="{BB962C8B-B14F-4D97-AF65-F5344CB8AC3E}">
        <p14:creationId xmlns:p14="http://schemas.microsoft.com/office/powerpoint/2010/main" val="2790726758"/>
      </p:ext>
    </p:extLst>
  </p:cSld>
  <p:clrMapOvr>
    <a:masterClrMapping/>
  </p:clrMapOvr>
  <p:transition spd="slow">
    <p:push dir="u"/>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el 1">
            <a:extLst>
              <a:ext uri="{FF2B5EF4-FFF2-40B4-BE49-F238E27FC236}">
                <a16:creationId xmlns:a16="http://schemas.microsoft.com/office/drawing/2014/main" id="{986188FB-69D8-4CFD-B7E1-AF60C634CB32}"/>
              </a:ext>
            </a:extLst>
          </p:cNvPr>
          <p:cNvSpPr>
            <a:spLocks noGrp="1"/>
          </p:cNvSpPr>
          <p:nvPr>
            <p:ph type="title"/>
          </p:nvPr>
        </p:nvSpPr>
        <p:spPr>
          <a:xfrm>
            <a:off x="539750" y="333375"/>
            <a:ext cx="7920038" cy="649288"/>
          </a:xfrm>
        </p:spPr>
        <p:txBody>
          <a:bodyPr/>
          <a:lstStyle/>
          <a:p>
            <a:r>
              <a:rPr lang="de-DE" altLang="de-DE" dirty="0"/>
              <a:t>Hyperkapnie und </a:t>
            </a:r>
            <a:r>
              <a:rPr lang="de-DE" altLang="de-DE" dirty="0" err="1"/>
              <a:t>met</a:t>
            </a:r>
            <a:r>
              <a:rPr lang="de-DE" altLang="de-DE" dirty="0"/>
              <a:t>. Kompensation</a:t>
            </a:r>
          </a:p>
        </p:txBody>
      </p:sp>
      <p:pic>
        <p:nvPicPr>
          <p:cNvPr id="106499" name="Inhaltsplatzhalter 3">
            <a:extLst>
              <a:ext uri="{FF2B5EF4-FFF2-40B4-BE49-F238E27FC236}">
                <a16:creationId xmlns:a16="http://schemas.microsoft.com/office/drawing/2014/main" id="{37EB711F-0BB1-48FE-B02D-481338676605}"/>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539750" y="1484313"/>
            <a:ext cx="4565650" cy="4176712"/>
          </a:xfrm>
        </p:spPr>
      </p:pic>
      <p:sp>
        <p:nvSpPr>
          <p:cNvPr id="106500" name="Rechteck 4">
            <a:extLst>
              <a:ext uri="{FF2B5EF4-FFF2-40B4-BE49-F238E27FC236}">
                <a16:creationId xmlns:a16="http://schemas.microsoft.com/office/drawing/2014/main" id="{A2B9E676-0237-47E8-B7D2-D726468F06CF}"/>
              </a:ext>
            </a:extLst>
          </p:cNvPr>
          <p:cNvSpPr>
            <a:spLocks noChangeArrowheads="1"/>
          </p:cNvSpPr>
          <p:nvPr/>
        </p:nvSpPr>
        <p:spPr bwMode="auto">
          <a:xfrm>
            <a:off x="4787900" y="2420938"/>
            <a:ext cx="3671888"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de-DE"/>
              <a:t>Time course of </a:t>
            </a:r>
            <a:r>
              <a:rPr lang="de-DE" altLang="de-DE"/>
              <a:t>changes in acid-base composition during the development o fprimary hypercapnia. An abrupt </a:t>
            </a:r>
            <a:r>
              <a:rPr lang="en-US" altLang="de-DE"/>
              <a:t>increase in PaCO2 from 40 to 80 mm Hg is shown, and the </a:t>
            </a:r>
            <a:r>
              <a:rPr lang="de-DE" altLang="de-DE"/>
              <a:t>high PaCO2 is unchanged thereafter. </a:t>
            </a:r>
          </a:p>
        </p:txBody>
      </p:sp>
      <p:sp>
        <p:nvSpPr>
          <p:cNvPr id="3" name="Fußzeilenplatzhalter 2">
            <a:extLst>
              <a:ext uri="{FF2B5EF4-FFF2-40B4-BE49-F238E27FC236}">
                <a16:creationId xmlns:a16="http://schemas.microsoft.com/office/drawing/2014/main" id="{43AB8815-2C2F-463B-BC9C-A380C160CB5B}"/>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spTree>
    <p:extLst>
      <p:ext uri="{BB962C8B-B14F-4D97-AF65-F5344CB8AC3E}">
        <p14:creationId xmlns:p14="http://schemas.microsoft.com/office/powerpoint/2010/main" val="2140303509"/>
      </p:ext>
    </p:extLst>
  </p:cSld>
  <p:clrMapOvr>
    <a:masterClrMapping/>
  </p:clrMapOvr>
  <p:transition spd="slow">
    <p:push dir="u"/>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el 1">
            <a:extLst>
              <a:ext uri="{FF2B5EF4-FFF2-40B4-BE49-F238E27FC236}">
                <a16:creationId xmlns:a16="http://schemas.microsoft.com/office/drawing/2014/main" id="{DBD385CE-6D72-4CCC-99FD-BDC098E22C7A}"/>
              </a:ext>
            </a:extLst>
          </p:cNvPr>
          <p:cNvSpPr>
            <a:spLocks noGrp="1"/>
          </p:cNvSpPr>
          <p:nvPr>
            <p:ph type="title"/>
          </p:nvPr>
        </p:nvSpPr>
        <p:spPr>
          <a:xfrm>
            <a:off x="179388" y="333375"/>
            <a:ext cx="8785225" cy="649288"/>
          </a:xfrm>
        </p:spPr>
        <p:txBody>
          <a:bodyPr/>
          <a:lstStyle/>
          <a:p>
            <a:r>
              <a:rPr lang="de-DE" altLang="de-DE"/>
              <a:t>Problem </a:t>
            </a:r>
            <a:br>
              <a:rPr lang="de-DE" altLang="de-DE"/>
            </a:br>
            <a:r>
              <a:rPr lang="de-DE" altLang="de-DE"/>
              <a:t>Arteriell-Venöse  pH/ CO</a:t>
            </a:r>
            <a:r>
              <a:rPr lang="de-DE" altLang="de-DE" baseline="-25000"/>
              <a:t>2</a:t>
            </a:r>
            <a:r>
              <a:rPr lang="de-DE" altLang="de-DE"/>
              <a:t> - Differenz</a:t>
            </a:r>
            <a:endParaRPr lang="de-DE" altLang="de-DE" baseline="-25000"/>
          </a:p>
        </p:txBody>
      </p:sp>
      <p:sp>
        <p:nvSpPr>
          <p:cNvPr id="5" name="Textfeld 4">
            <a:extLst>
              <a:ext uri="{FF2B5EF4-FFF2-40B4-BE49-F238E27FC236}">
                <a16:creationId xmlns:a16="http://schemas.microsoft.com/office/drawing/2014/main" id="{51FD7A4E-B7D2-4AB5-86E6-872FF43AF762}"/>
              </a:ext>
            </a:extLst>
          </p:cNvPr>
          <p:cNvSpPr txBox="1"/>
          <p:nvPr/>
        </p:nvSpPr>
        <p:spPr>
          <a:xfrm>
            <a:off x="323850" y="4965700"/>
            <a:ext cx="8280400" cy="1200150"/>
          </a:xfrm>
          <a:prstGeom prst="rect">
            <a:avLst/>
          </a:prstGeom>
          <a:noFill/>
        </p:spPr>
        <p:txBody>
          <a:bodyPr>
            <a:spAutoFit/>
          </a:bodyPr>
          <a:lstStyle/>
          <a:p>
            <a:pPr>
              <a:defRPr/>
            </a:pPr>
            <a:r>
              <a:rPr lang="en-US" dirty="0" err="1">
                <a:latin typeface="Arial" charset="0"/>
              </a:rPr>
              <a:t>Versagen</a:t>
            </a:r>
            <a:r>
              <a:rPr lang="en-US" dirty="0">
                <a:latin typeface="Arial" charset="0"/>
              </a:rPr>
              <a:t> des CO</a:t>
            </a:r>
            <a:r>
              <a:rPr lang="en-US" baseline="-25000" dirty="0">
                <a:latin typeface="Arial" charset="0"/>
              </a:rPr>
              <a:t>2 </a:t>
            </a:r>
            <a:r>
              <a:rPr lang="en-US" dirty="0">
                <a:latin typeface="Arial" charset="0"/>
              </a:rPr>
              <a:t>– Transports </a:t>
            </a:r>
            <a:r>
              <a:rPr lang="en-US" dirty="0" err="1">
                <a:latin typeface="Arial" charset="0"/>
              </a:rPr>
              <a:t>aus</a:t>
            </a:r>
            <a:r>
              <a:rPr lang="en-US" dirty="0">
                <a:latin typeface="Arial" charset="0"/>
              </a:rPr>
              <a:t> </a:t>
            </a:r>
            <a:r>
              <a:rPr lang="en-US" dirty="0" err="1">
                <a:latin typeface="Arial" charset="0"/>
              </a:rPr>
              <a:t>dem</a:t>
            </a:r>
            <a:r>
              <a:rPr lang="en-US" dirty="0">
                <a:latin typeface="Arial" charset="0"/>
              </a:rPr>
              <a:t> </a:t>
            </a:r>
            <a:r>
              <a:rPr lang="en-US" dirty="0" err="1">
                <a:latin typeface="Arial" charset="0"/>
              </a:rPr>
              <a:t>Gewebe</a:t>
            </a:r>
            <a:r>
              <a:rPr lang="en-US" dirty="0">
                <a:latin typeface="Arial" charset="0"/>
              </a:rPr>
              <a:t> </a:t>
            </a:r>
            <a:r>
              <a:rPr lang="en-US" dirty="0" err="1">
                <a:latin typeface="Arial" charset="0"/>
              </a:rPr>
              <a:t>bei</a:t>
            </a:r>
            <a:r>
              <a:rPr lang="en-US" dirty="0">
                <a:latin typeface="Arial" charset="0"/>
              </a:rPr>
              <a:t> </a:t>
            </a:r>
            <a:r>
              <a:rPr lang="en-US" dirty="0" err="1">
                <a:latin typeface="Arial" charset="0"/>
              </a:rPr>
              <a:t>effektiver</a:t>
            </a:r>
            <a:r>
              <a:rPr lang="en-US" dirty="0">
                <a:latin typeface="Arial" charset="0"/>
              </a:rPr>
              <a:t> Ventilation</a:t>
            </a:r>
          </a:p>
          <a:p>
            <a:pPr marL="285750" indent="-285750">
              <a:buFont typeface="Arial" panose="020B0604020202020204" pitchFamily="34" charset="0"/>
              <a:buChar char="•"/>
              <a:defRPr/>
            </a:pPr>
            <a:r>
              <a:rPr lang="en-US" dirty="0" err="1">
                <a:latin typeface="Arial" charset="0"/>
              </a:rPr>
              <a:t>Herzstillstand</a:t>
            </a:r>
            <a:r>
              <a:rPr lang="en-US" dirty="0">
                <a:latin typeface="Arial" charset="0"/>
              </a:rPr>
              <a:t> </a:t>
            </a:r>
            <a:r>
              <a:rPr lang="en-US" dirty="0" err="1">
                <a:latin typeface="Arial" charset="0"/>
              </a:rPr>
              <a:t>bzw</a:t>
            </a:r>
            <a:r>
              <a:rPr lang="en-US" dirty="0">
                <a:latin typeface="Arial" charset="0"/>
              </a:rPr>
              <a:t>. </a:t>
            </a:r>
            <a:r>
              <a:rPr lang="en-US" dirty="0" err="1">
                <a:latin typeface="Arial" charset="0"/>
              </a:rPr>
              <a:t>kardiogener</a:t>
            </a:r>
            <a:r>
              <a:rPr lang="en-US" dirty="0">
                <a:latin typeface="Arial" charset="0"/>
              </a:rPr>
              <a:t> </a:t>
            </a:r>
            <a:r>
              <a:rPr lang="en-US" dirty="0" err="1">
                <a:latin typeface="Arial" charset="0"/>
              </a:rPr>
              <a:t>Schock</a:t>
            </a:r>
            <a:endParaRPr lang="en-US" dirty="0">
              <a:latin typeface="Arial" charset="0"/>
            </a:endParaRPr>
          </a:p>
          <a:p>
            <a:pPr marL="285750" indent="-285750">
              <a:buFont typeface="Arial" panose="020B0604020202020204" pitchFamily="34" charset="0"/>
              <a:buChar char="•"/>
              <a:defRPr/>
            </a:pPr>
            <a:r>
              <a:rPr lang="de-DE" dirty="0">
                <a:latin typeface="Arial" charset="0"/>
              </a:rPr>
              <a:t>massive Lungenembolie </a:t>
            </a:r>
            <a:endParaRPr lang="de-DE" altLang="de-DE" dirty="0"/>
          </a:p>
          <a:p>
            <a:pPr>
              <a:defRPr/>
            </a:pPr>
            <a:endParaRPr lang="de-DE" dirty="0"/>
          </a:p>
        </p:txBody>
      </p:sp>
      <p:graphicFrame>
        <p:nvGraphicFramePr>
          <p:cNvPr id="6" name="Tabelle 5">
            <a:extLst>
              <a:ext uri="{FF2B5EF4-FFF2-40B4-BE49-F238E27FC236}">
                <a16:creationId xmlns:a16="http://schemas.microsoft.com/office/drawing/2014/main" id="{BAFF0969-DE34-45A3-A51F-6E8BBA279C23}"/>
              </a:ext>
            </a:extLst>
          </p:cNvPr>
          <p:cNvGraphicFramePr>
            <a:graphicFrameLocks noGrp="1"/>
          </p:cNvGraphicFramePr>
          <p:nvPr/>
        </p:nvGraphicFramePr>
        <p:xfrm>
          <a:off x="-11113" y="1233488"/>
          <a:ext cx="9120189" cy="2195514"/>
        </p:xfrm>
        <a:graphic>
          <a:graphicData uri="http://schemas.openxmlformats.org/drawingml/2006/table">
            <a:tbl>
              <a:tblPr/>
              <a:tblGrid>
                <a:gridCol w="2281413">
                  <a:extLst>
                    <a:ext uri="{9D8B030D-6E8A-4147-A177-3AD203B41FA5}">
                      <a16:colId xmlns:a16="http://schemas.microsoft.com/office/drawing/2014/main" val="20000"/>
                    </a:ext>
                  </a:extLst>
                </a:gridCol>
                <a:gridCol w="2256570">
                  <a:extLst>
                    <a:ext uri="{9D8B030D-6E8A-4147-A177-3AD203B41FA5}">
                      <a16:colId xmlns:a16="http://schemas.microsoft.com/office/drawing/2014/main" val="20001"/>
                    </a:ext>
                  </a:extLst>
                </a:gridCol>
                <a:gridCol w="2300791">
                  <a:extLst>
                    <a:ext uri="{9D8B030D-6E8A-4147-A177-3AD203B41FA5}">
                      <a16:colId xmlns:a16="http://schemas.microsoft.com/office/drawing/2014/main" val="20002"/>
                    </a:ext>
                  </a:extLst>
                </a:gridCol>
                <a:gridCol w="2281415">
                  <a:extLst>
                    <a:ext uri="{9D8B030D-6E8A-4147-A177-3AD203B41FA5}">
                      <a16:colId xmlns:a16="http://schemas.microsoft.com/office/drawing/2014/main" val="20003"/>
                    </a:ext>
                  </a:extLst>
                </a:gridCol>
              </a:tblGrid>
              <a:tr h="365919">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rgbClr val="0000FF"/>
                          </a:solidFill>
                          <a:effectLst/>
                          <a:latin typeface="Arial" charset="0"/>
                        </a:rPr>
                        <a:t>venöse BGA nach 24 Stunden</a:t>
                      </a:r>
                    </a:p>
                  </a:txBody>
                  <a:tcPr marL="91427" marR="91427" marT="45740" marB="45740" horzOverflow="overflow">
                    <a:lnL cap="flat">
                      <a:noFill/>
                    </a:lnL>
                    <a:lnR>
                      <a:noFill/>
                    </a:lnR>
                    <a:lnT>
                      <a:noFill/>
                    </a:lnT>
                    <a:lnB cap="flat">
                      <a:noFill/>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tx1"/>
                        </a:solidFill>
                        <a:effectLst/>
                        <a:latin typeface="Arial" charset="0"/>
                      </a:endParaRPr>
                    </a:p>
                  </a:txBody>
                  <a:tcPr marL="91427" marR="91427" marT="45734" marB="45734" horzOverflow="overflow">
                    <a:lnL>
                      <a:noFill/>
                    </a:lnL>
                    <a:lnR>
                      <a:noFill/>
                    </a:lnR>
                    <a:lnT>
                      <a:noFill/>
                    </a:lnT>
                    <a:lnB cap="flat">
                      <a:noFill/>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tx1"/>
                        </a:solidFill>
                        <a:effectLst/>
                        <a:latin typeface="Arial" charset="0"/>
                      </a:endParaRPr>
                    </a:p>
                  </a:txBody>
                  <a:tcPr marL="91427" marR="91427" marT="45734" marB="45734" horzOverflow="overflow">
                    <a:lnL>
                      <a:noFill/>
                    </a:lnL>
                    <a:lnR>
                      <a:noFill/>
                    </a:lnR>
                    <a:lnT>
                      <a:noFill/>
                    </a:lnT>
                    <a:lnB cap="flat">
                      <a:noFill/>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tx1"/>
                        </a:solidFill>
                        <a:effectLst/>
                        <a:latin typeface="Arial" charset="0"/>
                      </a:endParaRPr>
                    </a:p>
                  </a:txBody>
                  <a:tcPr marL="91427" marR="91427" marT="45734" marB="45734" horzOverflow="overflow">
                    <a:lnL>
                      <a:noFill/>
                    </a:lnL>
                    <a:lnR>
                      <a:noFill/>
                    </a:lnR>
                    <a:lnT>
                      <a:noFill/>
                    </a:lnT>
                    <a:lnB cap="flat">
                      <a:noFill/>
                    </a:lnB>
                    <a:lnTlToBr>
                      <a:noFill/>
                    </a:lnTlToBr>
                    <a:lnBlToTr>
                      <a:noFill/>
                    </a:lnBlToTr>
                    <a:solidFill>
                      <a:schemeClr val="bg1"/>
                    </a:solidFill>
                  </a:tcPr>
                </a:tc>
                <a:extLst>
                  <a:ext uri="{0D108BD9-81ED-4DB2-BD59-A6C34878D82A}">
                    <a16:rowId xmlns:a16="http://schemas.microsoft.com/office/drawing/2014/main" val="10000"/>
                  </a:ext>
                </a:extLst>
              </a:tr>
              <a:tr h="36591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tx1"/>
                          </a:solidFill>
                          <a:effectLst/>
                          <a:latin typeface="Arial" charset="0"/>
                          <a:ea typeface="+mn-ea"/>
                          <a:cs typeface="+mn-cs"/>
                        </a:rPr>
                        <a:t>pH</a:t>
                      </a:r>
                    </a:p>
                  </a:txBody>
                  <a:tcPr marL="91427" marR="91427" marT="45740" marB="45740" horzOverflow="overflow">
                    <a:lnL cap="flat">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tx1"/>
                          </a:solidFill>
                          <a:effectLst/>
                          <a:latin typeface="Arial" charset="0"/>
                          <a:ea typeface="+mn-ea"/>
                          <a:cs typeface="+mn-cs"/>
                        </a:rPr>
                        <a:t>PaO2</a:t>
                      </a:r>
                    </a:p>
                  </a:txBody>
                  <a:tcPr marL="91427" marR="91427" marT="45740" marB="45740"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tx1"/>
                          </a:solidFill>
                          <a:effectLst/>
                          <a:latin typeface="Arial" charset="0"/>
                          <a:ea typeface="+mn-ea"/>
                          <a:cs typeface="+mn-cs"/>
                        </a:rPr>
                        <a:t>PaCO2</a:t>
                      </a:r>
                    </a:p>
                  </a:txBody>
                  <a:tcPr marL="91427" marR="91427" marT="45740" marB="45740"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tx1"/>
                          </a:solidFill>
                          <a:effectLst/>
                          <a:latin typeface="Arial" charset="0"/>
                          <a:ea typeface="+mn-ea"/>
                          <a:cs typeface="+mn-cs"/>
                        </a:rPr>
                        <a:t>HCO3</a:t>
                      </a:r>
                    </a:p>
                  </a:txBody>
                  <a:tcPr marL="91427" marR="91427" marT="45740" marB="45740" horzOverflow="overflow">
                    <a:lnL>
                      <a:noFill/>
                    </a:lnL>
                    <a:lnR>
                      <a:noFill/>
                    </a:lnR>
                    <a:lnT>
                      <a:noFill/>
                    </a:lnT>
                    <a:lnB cap="flat">
                      <a:noFill/>
                    </a:lnB>
                    <a:lnTlToBr>
                      <a:noFill/>
                    </a:lnTlToBr>
                    <a:lnBlToTr>
                      <a:noFill/>
                    </a:lnBlToTr>
                    <a:solidFill>
                      <a:srgbClr val="00CC00"/>
                    </a:solidFill>
                  </a:tcPr>
                </a:tc>
                <a:extLst>
                  <a:ext uri="{0D108BD9-81ED-4DB2-BD59-A6C34878D82A}">
                    <a16:rowId xmlns:a16="http://schemas.microsoft.com/office/drawing/2014/main" val="10001"/>
                  </a:ext>
                </a:extLst>
              </a:tr>
              <a:tr h="36591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tx1"/>
                          </a:solidFill>
                          <a:effectLst/>
                          <a:latin typeface="Arial" charset="0"/>
                          <a:ea typeface="+mn-ea"/>
                          <a:cs typeface="+mn-cs"/>
                        </a:rPr>
                        <a:t>7,09</a:t>
                      </a:r>
                    </a:p>
                  </a:txBody>
                  <a:tcPr marL="91427" marR="91427" marT="45740" marB="45740" horzOverflow="overflow">
                    <a:lnL cap="flat">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tx1"/>
                          </a:solidFill>
                          <a:effectLst/>
                          <a:latin typeface="Arial" charset="0"/>
                          <a:ea typeface="+mn-ea"/>
                          <a:cs typeface="+mn-cs"/>
                        </a:rPr>
                        <a:t>47</a:t>
                      </a:r>
                    </a:p>
                  </a:txBody>
                  <a:tcPr marL="91427" marR="91427" marT="45740" marB="45740"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tx1"/>
                          </a:solidFill>
                          <a:effectLst/>
                          <a:latin typeface="Arial" charset="0"/>
                          <a:ea typeface="+mn-ea"/>
                          <a:cs typeface="+mn-cs"/>
                        </a:rPr>
                        <a:t>132</a:t>
                      </a:r>
                    </a:p>
                  </a:txBody>
                  <a:tcPr marL="91427" marR="91427" marT="45740" marB="45740"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tx1"/>
                          </a:solidFill>
                          <a:effectLst/>
                          <a:latin typeface="Arial" charset="0"/>
                          <a:ea typeface="+mn-ea"/>
                          <a:cs typeface="+mn-cs"/>
                        </a:rPr>
                        <a:t>38,7</a:t>
                      </a:r>
                    </a:p>
                  </a:txBody>
                  <a:tcPr marL="91427" marR="91427" marT="45740" marB="45740" horzOverflow="overflow">
                    <a:lnL>
                      <a:noFill/>
                    </a:lnL>
                    <a:lnR>
                      <a:noFill/>
                    </a:lnR>
                    <a:lnT>
                      <a:noFill/>
                    </a:lnT>
                    <a:lnB cap="flat">
                      <a:noFill/>
                    </a:lnB>
                    <a:lnTlToBr>
                      <a:noFill/>
                    </a:lnTlToBr>
                    <a:lnBlToTr>
                      <a:noFill/>
                    </a:lnBlToTr>
                    <a:solidFill>
                      <a:srgbClr val="00CC00"/>
                    </a:solidFill>
                  </a:tcPr>
                </a:tc>
                <a:extLst>
                  <a:ext uri="{0D108BD9-81ED-4DB2-BD59-A6C34878D82A}">
                    <a16:rowId xmlns:a16="http://schemas.microsoft.com/office/drawing/2014/main" val="10002"/>
                  </a:ext>
                </a:extLst>
              </a:tr>
              <a:tr h="365919">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rgbClr val="FF0000"/>
                          </a:solidFill>
                          <a:effectLst/>
                          <a:latin typeface="Arial" charset="0"/>
                          <a:ea typeface="+mn-ea"/>
                          <a:cs typeface="+mn-cs"/>
                        </a:rPr>
                        <a:t>arterielle BGA nach 28 Stunden (</a:t>
                      </a:r>
                      <a:r>
                        <a:rPr kumimoji="0" lang="de-DE" sz="1800" b="1" i="0" u="sng" strike="noStrike" kern="1200" cap="none" normalizeH="0" baseline="0" dirty="0">
                          <a:ln>
                            <a:noFill/>
                          </a:ln>
                          <a:solidFill>
                            <a:srgbClr val="FF0000"/>
                          </a:solidFill>
                          <a:effectLst/>
                          <a:latin typeface="Arial" charset="0"/>
                          <a:ea typeface="+mn-ea"/>
                          <a:cs typeface="+mn-cs"/>
                        </a:rPr>
                        <a:t>nach</a:t>
                      </a:r>
                      <a:r>
                        <a:rPr kumimoji="0" lang="de-DE" sz="1800" b="1" i="0" u="none" strike="noStrike" kern="1200" cap="none" normalizeH="0" baseline="0" dirty="0">
                          <a:ln>
                            <a:noFill/>
                          </a:ln>
                          <a:solidFill>
                            <a:srgbClr val="FF0000"/>
                          </a:solidFill>
                          <a:effectLst/>
                          <a:latin typeface="Arial" charset="0"/>
                          <a:ea typeface="+mn-ea"/>
                          <a:cs typeface="+mn-cs"/>
                        </a:rPr>
                        <a:t> Intubation, FiO</a:t>
                      </a:r>
                      <a:r>
                        <a:rPr kumimoji="0" lang="de-DE" sz="1800" b="1" i="0" u="none" strike="noStrike" kern="1200" cap="none" normalizeH="0" baseline="-25000" dirty="0">
                          <a:ln>
                            <a:noFill/>
                          </a:ln>
                          <a:solidFill>
                            <a:srgbClr val="FF0000"/>
                          </a:solidFill>
                          <a:effectLst/>
                          <a:latin typeface="Arial" charset="0"/>
                          <a:ea typeface="+mn-ea"/>
                          <a:cs typeface="+mn-cs"/>
                        </a:rPr>
                        <a:t>2</a:t>
                      </a:r>
                      <a:r>
                        <a:rPr kumimoji="0" lang="de-DE" sz="1800" b="1" i="0" u="none" strike="noStrike" kern="1200" cap="none" normalizeH="0" baseline="0" dirty="0">
                          <a:ln>
                            <a:noFill/>
                          </a:ln>
                          <a:solidFill>
                            <a:srgbClr val="FF0000"/>
                          </a:solidFill>
                          <a:effectLst/>
                          <a:latin typeface="Arial" charset="0"/>
                          <a:ea typeface="+mn-ea"/>
                          <a:cs typeface="+mn-cs"/>
                        </a:rPr>
                        <a:t> 40 % und 50 </a:t>
                      </a:r>
                      <a:r>
                        <a:rPr kumimoji="0" lang="de-DE" sz="1800" b="1" i="0" u="none" strike="noStrike" kern="1200" cap="none" normalizeH="0" baseline="0" dirty="0" err="1">
                          <a:ln>
                            <a:noFill/>
                          </a:ln>
                          <a:solidFill>
                            <a:srgbClr val="FF0000"/>
                          </a:solidFill>
                          <a:effectLst/>
                          <a:latin typeface="Arial" charset="0"/>
                          <a:ea typeface="+mn-ea"/>
                          <a:cs typeface="+mn-cs"/>
                        </a:rPr>
                        <a:t>mval</a:t>
                      </a:r>
                      <a:r>
                        <a:rPr kumimoji="0" lang="de-DE" sz="1800" b="1" i="0" u="none" strike="noStrike" kern="1200" cap="none" normalizeH="0" baseline="0" dirty="0">
                          <a:ln>
                            <a:noFill/>
                          </a:ln>
                          <a:solidFill>
                            <a:srgbClr val="FF0000"/>
                          </a:solidFill>
                          <a:effectLst/>
                          <a:latin typeface="Arial" charset="0"/>
                          <a:ea typeface="+mn-ea"/>
                          <a:cs typeface="+mn-cs"/>
                        </a:rPr>
                        <a:t> </a:t>
                      </a:r>
                      <a:r>
                        <a:rPr kumimoji="0" lang="de-DE" sz="1800" b="1" i="0" u="none" strike="noStrike" kern="1200" cap="none" normalizeH="0" baseline="0" dirty="0" err="1">
                          <a:ln>
                            <a:noFill/>
                          </a:ln>
                          <a:solidFill>
                            <a:srgbClr val="FF0000"/>
                          </a:solidFill>
                          <a:effectLst/>
                          <a:latin typeface="Arial" charset="0"/>
                          <a:ea typeface="+mn-ea"/>
                          <a:cs typeface="+mn-cs"/>
                        </a:rPr>
                        <a:t>Nabic</a:t>
                      </a:r>
                      <a:r>
                        <a:rPr kumimoji="0" lang="de-DE" sz="1800" b="1" i="0" u="none" strike="noStrike" kern="1200" cap="none" normalizeH="0" baseline="0" dirty="0">
                          <a:ln>
                            <a:noFill/>
                          </a:ln>
                          <a:solidFill>
                            <a:srgbClr val="FF0000"/>
                          </a:solidFill>
                          <a:effectLst/>
                          <a:latin typeface="Arial" charset="0"/>
                          <a:ea typeface="+mn-ea"/>
                          <a:cs typeface="+mn-cs"/>
                        </a:rPr>
                        <a:t>)</a:t>
                      </a:r>
                      <a:endParaRPr kumimoji="0" lang="de-DE" sz="1800" b="1" i="0" u="none" strike="noStrike" kern="1200" cap="none" normalizeH="0" baseline="-25000" dirty="0">
                        <a:ln>
                          <a:noFill/>
                        </a:ln>
                        <a:solidFill>
                          <a:srgbClr val="FF0000"/>
                        </a:solidFill>
                        <a:effectLst/>
                        <a:latin typeface="Arial" charset="0"/>
                        <a:ea typeface="+mn-ea"/>
                        <a:cs typeface="+mn-cs"/>
                      </a:endParaRPr>
                    </a:p>
                  </a:txBody>
                  <a:tcPr marL="91427" marR="91427" marT="45740" marB="45740" horzOverflow="overflow">
                    <a:lnL cap="flat">
                      <a:noFill/>
                    </a:lnL>
                    <a:lnR>
                      <a:noFill/>
                    </a:lnR>
                    <a:lnT>
                      <a:noFill/>
                    </a:lnT>
                    <a:lnB cap="flat">
                      <a:noFill/>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tx1"/>
                        </a:solidFill>
                        <a:effectLst/>
                        <a:latin typeface="Arial" charset="0"/>
                      </a:endParaRPr>
                    </a:p>
                  </a:txBody>
                  <a:tcPr marL="91427" marR="91427" marT="45734" marB="45734" horzOverflow="overflow">
                    <a:lnL>
                      <a:noFill/>
                    </a:lnL>
                    <a:lnR>
                      <a:noFill/>
                    </a:lnR>
                    <a:lnT>
                      <a:noFill/>
                    </a:lnT>
                    <a:lnB cap="flat">
                      <a:noFill/>
                    </a:lnB>
                    <a:lnTlToBr>
                      <a:noFill/>
                    </a:lnTlToBr>
                    <a:lnBlToTr>
                      <a:noFill/>
                    </a:lnBlToTr>
                    <a:solidFill>
                      <a:srgbClr val="00CC00"/>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tx1"/>
                        </a:solidFill>
                        <a:effectLst/>
                        <a:latin typeface="Arial" charset="0"/>
                      </a:endParaRPr>
                    </a:p>
                  </a:txBody>
                  <a:tcPr marL="91427" marR="91427" marT="45734" marB="45734" horzOverflow="overflow">
                    <a:lnL>
                      <a:noFill/>
                    </a:lnL>
                    <a:lnR>
                      <a:noFill/>
                    </a:lnR>
                    <a:lnT>
                      <a:noFill/>
                    </a:lnT>
                    <a:lnB cap="flat">
                      <a:noFill/>
                    </a:lnB>
                    <a:lnTlToBr>
                      <a:noFill/>
                    </a:lnTlToBr>
                    <a:lnBlToTr>
                      <a:noFill/>
                    </a:lnBlToTr>
                    <a:solidFill>
                      <a:srgbClr val="00CC00"/>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tx1"/>
                        </a:solidFill>
                        <a:effectLst/>
                        <a:latin typeface="Arial" charset="0"/>
                      </a:endParaRPr>
                    </a:p>
                  </a:txBody>
                  <a:tcPr marL="91427" marR="91427" marT="45734" marB="45734" horzOverflow="overflow">
                    <a:lnL>
                      <a:noFill/>
                    </a:lnL>
                    <a:lnR>
                      <a:noFill/>
                    </a:lnR>
                    <a:lnT>
                      <a:noFill/>
                    </a:lnT>
                    <a:lnB cap="flat">
                      <a:noFill/>
                    </a:lnB>
                    <a:lnTlToBr>
                      <a:noFill/>
                    </a:lnTlToBr>
                    <a:lnBlToTr>
                      <a:noFill/>
                    </a:lnBlToTr>
                    <a:solidFill>
                      <a:srgbClr val="00CC00"/>
                    </a:solidFill>
                  </a:tcPr>
                </a:tc>
                <a:extLst>
                  <a:ext uri="{0D108BD9-81ED-4DB2-BD59-A6C34878D82A}">
                    <a16:rowId xmlns:a16="http://schemas.microsoft.com/office/drawing/2014/main" val="10003"/>
                  </a:ext>
                </a:extLst>
              </a:tr>
              <a:tr h="36591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tx1"/>
                          </a:solidFill>
                          <a:effectLst/>
                          <a:latin typeface="Arial" charset="0"/>
                          <a:ea typeface="+mn-ea"/>
                          <a:cs typeface="+mn-cs"/>
                        </a:rPr>
                        <a:t>pH</a:t>
                      </a:r>
                    </a:p>
                  </a:txBody>
                  <a:tcPr marL="91427" marR="91427" marT="45740" marB="45740" horzOverflow="overflow">
                    <a:lnL cap="flat">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tx1"/>
                          </a:solidFill>
                          <a:effectLst/>
                          <a:latin typeface="Arial" charset="0"/>
                          <a:ea typeface="+mn-ea"/>
                          <a:cs typeface="+mn-cs"/>
                        </a:rPr>
                        <a:t>PaO2</a:t>
                      </a:r>
                    </a:p>
                  </a:txBody>
                  <a:tcPr marL="91427" marR="91427" marT="45740" marB="45740"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tx1"/>
                          </a:solidFill>
                          <a:effectLst/>
                          <a:latin typeface="Arial" charset="0"/>
                          <a:ea typeface="+mn-ea"/>
                          <a:cs typeface="+mn-cs"/>
                        </a:rPr>
                        <a:t>PaCO2</a:t>
                      </a:r>
                    </a:p>
                  </a:txBody>
                  <a:tcPr marL="91427" marR="91427" marT="45740" marB="45740"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tx1"/>
                          </a:solidFill>
                          <a:effectLst/>
                          <a:latin typeface="Arial" charset="0"/>
                          <a:ea typeface="+mn-ea"/>
                          <a:cs typeface="+mn-cs"/>
                        </a:rPr>
                        <a:t>HCO3</a:t>
                      </a:r>
                    </a:p>
                  </a:txBody>
                  <a:tcPr marL="91427" marR="91427" marT="45740" marB="45740" horzOverflow="overflow">
                    <a:lnL>
                      <a:noFill/>
                    </a:lnL>
                    <a:lnR>
                      <a:noFill/>
                    </a:lnR>
                    <a:lnT>
                      <a:noFill/>
                    </a:lnT>
                    <a:lnB cap="flat">
                      <a:noFill/>
                    </a:lnB>
                    <a:lnTlToBr>
                      <a:noFill/>
                    </a:lnTlToBr>
                    <a:lnBlToTr>
                      <a:noFill/>
                    </a:lnBlToTr>
                    <a:solidFill>
                      <a:srgbClr val="00CC00"/>
                    </a:solidFill>
                  </a:tcPr>
                </a:tc>
                <a:extLst>
                  <a:ext uri="{0D108BD9-81ED-4DB2-BD59-A6C34878D82A}">
                    <a16:rowId xmlns:a16="http://schemas.microsoft.com/office/drawing/2014/main" val="10004"/>
                  </a:ext>
                </a:extLst>
              </a:tr>
              <a:tr h="36591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tx1"/>
                          </a:solidFill>
                          <a:effectLst/>
                          <a:latin typeface="Arial" charset="0"/>
                          <a:ea typeface="+mn-ea"/>
                          <a:cs typeface="+mn-cs"/>
                        </a:rPr>
                        <a:t>7,61</a:t>
                      </a:r>
                    </a:p>
                  </a:txBody>
                  <a:tcPr marL="91427" marR="91427" marT="45740" marB="45740" horzOverflow="overflow">
                    <a:lnL cap="flat">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tx1"/>
                          </a:solidFill>
                          <a:effectLst/>
                          <a:latin typeface="Arial" charset="0"/>
                          <a:ea typeface="+mn-ea"/>
                          <a:cs typeface="+mn-cs"/>
                        </a:rPr>
                        <a:t>189</a:t>
                      </a:r>
                    </a:p>
                  </a:txBody>
                  <a:tcPr marL="91427" marR="91427" marT="45740" marB="45740"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tx1"/>
                          </a:solidFill>
                          <a:effectLst/>
                          <a:latin typeface="Arial" charset="0"/>
                          <a:ea typeface="+mn-ea"/>
                          <a:cs typeface="+mn-cs"/>
                        </a:rPr>
                        <a:t>35</a:t>
                      </a:r>
                    </a:p>
                  </a:txBody>
                  <a:tcPr marL="91427" marR="91427" marT="45740" marB="45740"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tx1"/>
                          </a:solidFill>
                          <a:effectLst/>
                          <a:latin typeface="Arial" charset="0"/>
                          <a:ea typeface="+mn-ea"/>
                          <a:cs typeface="+mn-cs"/>
                        </a:rPr>
                        <a:t>33</a:t>
                      </a:r>
                    </a:p>
                  </a:txBody>
                  <a:tcPr marL="91427" marR="91427" marT="45740" marB="45740" horzOverflow="overflow">
                    <a:lnL>
                      <a:noFill/>
                    </a:lnL>
                    <a:lnR>
                      <a:noFill/>
                    </a:lnR>
                    <a:lnT>
                      <a:noFill/>
                    </a:lnT>
                    <a:lnB cap="flat">
                      <a:noFill/>
                    </a:lnB>
                    <a:lnTlToBr>
                      <a:noFill/>
                    </a:lnTlToBr>
                    <a:lnBlToTr>
                      <a:noFill/>
                    </a:lnBlToTr>
                    <a:solidFill>
                      <a:srgbClr val="00CC00"/>
                    </a:solidFill>
                  </a:tcPr>
                </a:tc>
                <a:extLst>
                  <a:ext uri="{0D108BD9-81ED-4DB2-BD59-A6C34878D82A}">
                    <a16:rowId xmlns:a16="http://schemas.microsoft.com/office/drawing/2014/main" val="10005"/>
                  </a:ext>
                </a:extLst>
              </a:tr>
            </a:tbl>
          </a:graphicData>
        </a:graphic>
      </p:graphicFrame>
      <p:graphicFrame>
        <p:nvGraphicFramePr>
          <p:cNvPr id="8" name="Inhaltsplatzhalter 3">
            <a:extLst>
              <a:ext uri="{FF2B5EF4-FFF2-40B4-BE49-F238E27FC236}">
                <a16:creationId xmlns:a16="http://schemas.microsoft.com/office/drawing/2014/main" id="{9A2B0FB0-90F6-45E8-9B7F-4488DBED7778}"/>
              </a:ext>
            </a:extLst>
          </p:cNvPr>
          <p:cNvGraphicFramePr>
            <a:graphicFrameLocks noGrp="1"/>
          </p:cNvGraphicFramePr>
          <p:nvPr>
            <p:ph idx="1"/>
          </p:nvPr>
        </p:nvGraphicFramePr>
        <p:xfrm>
          <a:off x="827088" y="3573463"/>
          <a:ext cx="7632700" cy="1198566"/>
        </p:xfrm>
        <a:graphic>
          <a:graphicData uri="http://schemas.openxmlformats.org/drawingml/2006/table">
            <a:tbl>
              <a:tblPr firstRow="1" bandRow="1">
                <a:tableStyleId>{5C22544A-7EE6-4342-B048-85BDC9FD1C3A}</a:tableStyleId>
              </a:tblPr>
              <a:tblGrid>
                <a:gridCol w="3816350">
                  <a:extLst>
                    <a:ext uri="{9D8B030D-6E8A-4147-A177-3AD203B41FA5}">
                      <a16:colId xmlns:a16="http://schemas.microsoft.com/office/drawing/2014/main" val="20000"/>
                    </a:ext>
                  </a:extLst>
                </a:gridCol>
                <a:gridCol w="3816350">
                  <a:extLst>
                    <a:ext uri="{9D8B030D-6E8A-4147-A177-3AD203B41FA5}">
                      <a16:colId xmlns:a16="http://schemas.microsoft.com/office/drawing/2014/main" val="20001"/>
                    </a:ext>
                  </a:extLst>
                </a:gridCol>
              </a:tblGrid>
              <a:tr h="457162">
                <a:tc>
                  <a:txBody>
                    <a:bodyPr/>
                    <a:lstStyle/>
                    <a:p>
                      <a:pPr algn="ctr"/>
                      <a:r>
                        <a:rPr lang="de-DE" sz="2400" dirty="0">
                          <a:solidFill>
                            <a:schemeClr val="tx1"/>
                          </a:solidFill>
                        </a:rPr>
                        <a:t>Arterielles CO</a:t>
                      </a:r>
                      <a:r>
                        <a:rPr lang="de-DE" sz="2400" baseline="-25000" dirty="0">
                          <a:solidFill>
                            <a:schemeClr val="tx1"/>
                          </a:solidFill>
                        </a:rPr>
                        <a:t>2</a:t>
                      </a:r>
                      <a:endParaRPr lang="de-DE" sz="2400" dirty="0">
                        <a:solidFill>
                          <a:schemeClr val="tx1"/>
                        </a:solidFill>
                      </a:endParaRPr>
                    </a:p>
                  </a:txBody>
                  <a:tcPr marT="45703" marB="45703" anchor="ctr">
                    <a:solidFill>
                      <a:srgbClr val="FF0000"/>
                    </a:solidFill>
                  </a:tcPr>
                </a:tc>
                <a:tc>
                  <a:txBody>
                    <a:bodyPr/>
                    <a:lstStyle/>
                    <a:p>
                      <a:pPr algn="ctr"/>
                      <a:r>
                        <a:rPr lang="de-DE" sz="2400" dirty="0"/>
                        <a:t>Venöses CO</a:t>
                      </a:r>
                      <a:r>
                        <a:rPr lang="de-DE" sz="2400" baseline="-25000" dirty="0"/>
                        <a:t>2</a:t>
                      </a:r>
                    </a:p>
                  </a:txBody>
                  <a:tcPr marT="45703" marB="45703" anchor="ctr">
                    <a:solidFill>
                      <a:srgbClr val="0000FF"/>
                    </a:solidFill>
                  </a:tcPr>
                </a:tc>
                <a:extLst>
                  <a:ext uri="{0D108BD9-81ED-4DB2-BD59-A6C34878D82A}">
                    <a16:rowId xmlns:a16="http://schemas.microsoft.com/office/drawing/2014/main" val="10000"/>
                  </a:ext>
                </a:extLst>
              </a:tr>
              <a:tr h="370700">
                <a:tc>
                  <a:txBody>
                    <a:bodyPr/>
                    <a:lstStyle/>
                    <a:p>
                      <a:pPr algn="ctr"/>
                      <a:r>
                        <a:rPr lang="de-DE" sz="1800" dirty="0"/>
                        <a:t>Alveoläre Ventilation</a:t>
                      </a:r>
                    </a:p>
                  </a:txBody>
                  <a:tcPr marT="45703" marB="45703" anchor="ctr">
                    <a:solidFill>
                      <a:schemeClr val="accent2">
                        <a:lumMod val="40000"/>
                        <a:lumOff val="60000"/>
                      </a:schemeClr>
                    </a:solidFill>
                  </a:tcPr>
                </a:tc>
                <a:tc>
                  <a:txBody>
                    <a:bodyPr/>
                    <a:lstStyle/>
                    <a:p>
                      <a:pPr algn="ctr"/>
                      <a:r>
                        <a:rPr lang="de-DE" sz="1800" dirty="0" err="1"/>
                        <a:t>Bicarbonatpuffer</a:t>
                      </a:r>
                      <a:endParaRPr lang="de-DE" sz="1800" dirty="0"/>
                    </a:p>
                  </a:txBody>
                  <a:tcPr marT="45703" marB="45703" anchor="ctr">
                    <a:solidFill>
                      <a:srgbClr val="0099FF"/>
                    </a:solidFill>
                  </a:tcPr>
                </a:tc>
                <a:extLst>
                  <a:ext uri="{0D108BD9-81ED-4DB2-BD59-A6C34878D82A}">
                    <a16:rowId xmlns:a16="http://schemas.microsoft.com/office/drawing/2014/main" val="10001"/>
                  </a:ext>
                </a:extLst>
              </a:tr>
              <a:tr h="370700">
                <a:tc>
                  <a:txBody>
                    <a:bodyPr/>
                    <a:lstStyle/>
                    <a:p>
                      <a:pPr algn="ctr"/>
                      <a:r>
                        <a:rPr lang="de-DE" sz="1800" dirty="0"/>
                        <a:t>Gut</a:t>
                      </a:r>
                    </a:p>
                  </a:txBody>
                  <a:tcPr marT="45703" marB="45703" anchor="ctr">
                    <a:solidFill>
                      <a:schemeClr val="accent2">
                        <a:lumMod val="40000"/>
                        <a:lumOff val="60000"/>
                      </a:schemeClr>
                    </a:solidFill>
                  </a:tcPr>
                </a:tc>
                <a:tc>
                  <a:txBody>
                    <a:bodyPr/>
                    <a:lstStyle/>
                    <a:p>
                      <a:pPr algn="ctr"/>
                      <a:r>
                        <a:rPr lang="de-DE" sz="1800" dirty="0" err="1"/>
                        <a:t>erheblichst</a:t>
                      </a:r>
                      <a:r>
                        <a:rPr lang="de-DE" sz="1800" dirty="0"/>
                        <a:t> erniedrigt !!!</a:t>
                      </a:r>
                    </a:p>
                  </a:txBody>
                  <a:tcPr marT="45703" marB="45703" anchor="ctr">
                    <a:solidFill>
                      <a:srgbClr val="0099FF"/>
                    </a:solidFill>
                  </a:tcPr>
                </a:tc>
                <a:extLst>
                  <a:ext uri="{0D108BD9-81ED-4DB2-BD59-A6C34878D82A}">
                    <a16:rowId xmlns:a16="http://schemas.microsoft.com/office/drawing/2014/main" val="10002"/>
                  </a:ext>
                </a:extLst>
              </a:tr>
            </a:tbl>
          </a:graphicData>
        </a:graphic>
      </p:graphicFrame>
      <p:sp>
        <p:nvSpPr>
          <p:cNvPr id="9" name="Abgerundetes Rechteck 8">
            <a:extLst>
              <a:ext uri="{FF2B5EF4-FFF2-40B4-BE49-F238E27FC236}">
                <a16:creationId xmlns:a16="http://schemas.microsoft.com/office/drawing/2014/main" id="{2A3C0B7A-567C-4E85-BE4B-67D2F6E4FC8B}"/>
              </a:ext>
            </a:extLst>
          </p:cNvPr>
          <p:cNvSpPr>
            <a:spLocks noChangeArrowheads="1"/>
          </p:cNvSpPr>
          <p:nvPr/>
        </p:nvSpPr>
        <p:spPr bwMode="auto">
          <a:xfrm>
            <a:off x="5100638" y="2662238"/>
            <a:ext cx="1296987" cy="792162"/>
          </a:xfrm>
          <a:prstGeom prst="roundRect">
            <a:avLst>
              <a:gd name="adj" fmla="val 16667"/>
            </a:avLst>
          </a:prstGeom>
          <a:noFill/>
          <a:ln w="63500"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de-DE" altLang="de-DE"/>
          </a:p>
        </p:txBody>
      </p:sp>
      <p:sp>
        <p:nvSpPr>
          <p:cNvPr id="10" name="Abgerundetes Rechteck 9">
            <a:extLst>
              <a:ext uri="{FF2B5EF4-FFF2-40B4-BE49-F238E27FC236}">
                <a16:creationId xmlns:a16="http://schemas.microsoft.com/office/drawing/2014/main" id="{A7E747F7-4851-4918-9653-8703075E37BB}"/>
              </a:ext>
            </a:extLst>
          </p:cNvPr>
          <p:cNvSpPr>
            <a:spLocks noChangeArrowheads="1"/>
          </p:cNvSpPr>
          <p:nvPr/>
        </p:nvSpPr>
        <p:spPr bwMode="auto">
          <a:xfrm>
            <a:off x="5076825" y="1557338"/>
            <a:ext cx="1295400" cy="792162"/>
          </a:xfrm>
          <a:prstGeom prst="roundRect">
            <a:avLst>
              <a:gd name="adj" fmla="val 16667"/>
            </a:avLst>
          </a:prstGeom>
          <a:noFill/>
          <a:ln w="63500"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de-DE" altLang="de-DE"/>
          </a:p>
        </p:txBody>
      </p:sp>
      <p:sp>
        <p:nvSpPr>
          <p:cNvPr id="11" name="Abgerundetes Rechteck 10">
            <a:extLst>
              <a:ext uri="{FF2B5EF4-FFF2-40B4-BE49-F238E27FC236}">
                <a16:creationId xmlns:a16="http://schemas.microsoft.com/office/drawing/2014/main" id="{25850E1C-E0F1-4319-8FE8-7383A5785D90}"/>
              </a:ext>
            </a:extLst>
          </p:cNvPr>
          <p:cNvSpPr>
            <a:spLocks noChangeArrowheads="1"/>
          </p:cNvSpPr>
          <p:nvPr/>
        </p:nvSpPr>
        <p:spPr bwMode="auto">
          <a:xfrm>
            <a:off x="2771775" y="2636838"/>
            <a:ext cx="1295400" cy="792162"/>
          </a:xfrm>
          <a:prstGeom prst="roundRect">
            <a:avLst>
              <a:gd name="adj" fmla="val 16667"/>
            </a:avLst>
          </a:prstGeom>
          <a:noFill/>
          <a:ln w="63500"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de-DE" altLang="de-DE"/>
          </a:p>
        </p:txBody>
      </p:sp>
      <p:sp>
        <p:nvSpPr>
          <p:cNvPr id="3" name="Fußzeilenplatzhalter 2">
            <a:extLst>
              <a:ext uri="{FF2B5EF4-FFF2-40B4-BE49-F238E27FC236}">
                <a16:creationId xmlns:a16="http://schemas.microsoft.com/office/drawing/2014/main" id="{4EF3E85C-B633-4AA3-A078-BD615729E002}"/>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spTree>
    <p:extLst>
      <p:ext uri="{BB962C8B-B14F-4D97-AF65-F5344CB8AC3E}">
        <p14:creationId xmlns:p14="http://schemas.microsoft.com/office/powerpoint/2010/main" val="41608318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ppt_w</p:attrName>
                                        </p:attrNameLst>
                                      </p:cBhvr>
                                      <p:tavLst>
                                        <p:tav tm="0" fmla="#ppt_w*sin(2.5*pi*$)">
                                          <p:val>
                                            <p:fltVal val="0"/>
                                          </p:val>
                                        </p:tav>
                                        <p:tav tm="100000">
                                          <p:val>
                                            <p:fltVal val="1"/>
                                          </p:val>
                                        </p:tav>
                                      </p:tavLst>
                                    </p:anim>
                                    <p:anim calcmode="lin" valueType="num">
                                      <p:cBhvr>
                                        <p:cTn id="9" dur="2000" fill="hold"/>
                                        <p:tgtEl>
                                          <p:spTgt spid="10"/>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anim calcmode="lin" valueType="num">
                                      <p:cBhvr>
                                        <p:cTn id="13" dur="2000" fill="hold"/>
                                        <p:tgtEl>
                                          <p:spTgt spid="9"/>
                                        </p:tgtEl>
                                        <p:attrNameLst>
                                          <p:attrName>ppt_w</p:attrName>
                                        </p:attrNameLst>
                                      </p:cBhvr>
                                      <p:tavLst>
                                        <p:tav tm="0" fmla="#ppt_w*sin(2.5*pi*$)">
                                          <p:val>
                                            <p:fltVal val="0"/>
                                          </p:val>
                                        </p:tav>
                                        <p:tav tm="100000">
                                          <p:val>
                                            <p:fltVal val="1"/>
                                          </p:val>
                                        </p:tav>
                                      </p:tavLst>
                                    </p:anim>
                                    <p:anim calcmode="lin" valueType="num">
                                      <p:cBhvr>
                                        <p:cTn id="14"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45"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2000"/>
                                        <p:tgtEl>
                                          <p:spTgt spid="11"/>
                                        </p:tgtEl>
                                      </p:cBhvr>
                                    </p:animEffect>
                                    <p:anim calcmode="lin" valueType="num">
                                      <p:cBhvr>
                                        <p:cTn id="22" dur="2000" fill="hold"/>
                                        <p:tgtEl>
                                          <p:spTgt spid="11"/>
                                        </p:tgtEl>
                                        <p:attrNameLst>
                                          <p:attrName>ppt_w</p:attrName>
                                        </p:attrNameLst>
                                      </p:cBhvr>
                                      <p:tavLst>
                                        <p:tav tm="0" fmla="#ppt_w*sin(2.5*pi*$)">
                                          <p:val>
                                            <p:fltVal val="0"/>
                                          </p:val>
                                        </p:tav>
                                        <p:tav tm="100000">
                                          <p:val>
                                            <p:fltVal val="1"/>
                                          </p:val>
                                        </p:tav>
                                      </p:tavLst>
                                    </p:anim>
                                    <p:anim calcmode="lin" valueType="num">
                                      <p:cBhvr>
                                        <p:cTn id="23"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0" grpId="0" animBg="1"/>
      <p:bldP spid="11"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el 1">
            <a:extLst>
              <a:ext uri="{FF2B5EF4-FFF2-40B4-BE49-F238E27FC236}">
                <a16:creationId xmlns:a16="http://schemas.microsoft.com/office/drawing/2014/main" id="{20F6913B-6107-4279-A623-678EBB612686}"/>
              </a:ext>
            </a:extLst>
          </p:cNvPr>
          <p:cNvSpPr>
            <a:spLocks noGrp="1"/>
          </p:cNvSpPr>
          <p:nvPr>
            <p:ph type="title"/>
          </p:nvPr>
        </p:nvSpPr>
        <p:spPr/>
        <p:txBody>
          <a:bodyPr/>
          <a:lstStyle/>
          <a:p>
            <a:r>
              <a:rPr lang="de-DE" altLang="de-DE"/>
              <a:t>Arterielle oder venöse BGA</a:t>
            </a:r>
          </a:p>
        </p:txBody>
      </p:sp>
      <p:sp>
        <p:nvSpPr>
          <p:cNvPr id="3" name="Inhaltsplatzhalter 2">
            <a:extLst>
              <a:ext uri="{FF2B5EF4-FFF2-40B4-BE49-F238E27FC236}">
                <a16:creationId xmlns:a16="http://schemas.microsoft.com/office/drawing/2014/main" id="{7562A78C-B812-4AB5-B634-61B20D3526CF}"/>
              </a:ext>
            </a:extLst>
          </p:cNvPr>
          <p:cNvSpPr>
            <a:spLocks noGrp="1"/>
          </p:cNvSpPr>
          <p:nvPr>
            <p:ph idx="1"/>
          </p:nvPr>
        </p:nvSpPr>
        <p:spPr/>
        <p:txBody>
          <a:bodyPr/>
          <a:lstStyle/>
          <a:p>
            <a:pPr algn="ctr">
              <a:defRPr/>
            </a:pPr>
            <a:r>
              <a:rPr lang="de-DE" altLang="de-DE" sz="5400"/>
              <a:t>Beides!!!</a:t>
            </a:r>
          </a:p>
          <a:p>
            <a:pPr>
              <a:buFontTx/>
              <a:buAutoNum type="arabicPeriod"/>
              <a:defRPr/>
            </a:pPr>
            <a:r>
              <a:rPr lang="de-DE" altLang="de-DE">
                <a:solidFill>
                  <a:srgbClr val="F03C14"/>
                </a:solidFill>
              </a:rPr>
              <a:t>arteriell: </a:t>
            </a:r>
          </a:p>
          <a:p>
            <a:pPr marL="993775" lvl="1" indent="-457200">
              <a:defRPr/>
            </a:pPr>
            <a:r>
              <a:rPr lang="de-DE" altLang="de-DE">
                <a:solidFill>
                  <a:srgbClr val="F03C14"/>
                </a:solidFill>
              </a:rPr>
              <a:t>Information über den </a:t>
            </a:r>
            <a:r>
              <a:rPr lang="de-DE" altLang="de-DE" b="1">
                <a:solidFill>
                  <a:srgbClr val="F03C14"/>
                </a:solidFill>
              </a:rPr>
              <a:t>alveolären Gasaustausch</a:t>
            </a:r>
          </a:p>
          <a:p>
            <a:pPr>
              <a:buFontTx/>
              <a:buAutoNum type="arabicPeriod"/>
              <a:defRPr/>
            </a:pPr>
            <a:r>
              <a:rPr lang="de-DE" altLang="de-DE">
                <a:solidFill>
                  <a:srgbClr val="0000FF"/>
                </a:solidFill>
              </a:rPr>
              <a:t>Venös: </a:t>
            </a:r>
          </a:p>
          <a:p>
            <a:pPr marL="993775" lvl="1" indent="-457200">
              <a:defRPr/>
            </a:pPr>
            <a:r>
              <a:rPr lang="de-DE" altLang="de-DE" b="1">
                <a:solidFill>
                  <a:srgbClr val="0000FF"/>
                </a:solidFill>
              </a:rPr>
              <a:t>Bicarbonatpufferkapazität</a:t>
            </a:r>
          </a:p>
          <a:p>
            <a:pPr marL="993775" lvl="1" indent="-457200">
              <a:defRPr/>
            </a:pPr>
            <a:r>
              <a:rPr lang="de-DE" altLang="de-DE">
                <a:solidFill>
                  <a:srgbClr val="0000FF"/>
                </a:solidFill>
              </a:rPr>
              <a:t>Ausmaß der </a:t>
            </a:r>
            <a:r>
              <a:rPr lang="de-DE" altLang="de-DE" b="1">
                <a:solidFill>
                  <a:srgbClr val="0000FF"/>
                </a:solidFill>
              </a:rPr>
              <a:t>peripheren Ausschöpfung</a:t>
            </a:r>
          </a:p>
          <a:p>
            <a:pPr marL="993775" lvl="1" indent="-457200">
              <a:defRPr/>
            </a:pPr>
            <a:r>
              <a:rPr lang="de-DE" altLang="de-DE" b="1">
                <a:solidFill>
                  <a:srgbClr val="0000FF"/>
                </a:solidFill>
                <a:sym typeface="Wingdings" panose="05000000000000000000" pitchFamily="2" charset="2"/>
              </a:rPr>
              <a:t> Je dunkler, desto dööfer!</a:t>
            </a:r>
          </a:p>
          <a:p>
            <a:pPr marL="993775" lvl="1" indent="-457200">
              <a:defRPr/>
            </a:pPr>
            <a:endParaRPr lang="de-DE" altLang="de-DE" b="1">
              <a:solidFill>
                <a:srgbClr val="0000FF"/>
              </a:solidFill>
              <a:sym typeface="Wingdings" panose="05000000000000000000" pitchFamily="2" charset="2"/>
            </a:endParaRPr>
          </a:p>
          <a:p>
            <a:pPr>
              <a:defRPr/>
            </a:pPr>
            <a:r>
              <a:rPr lang="de-DE" altLang="de-DE" sz="2800">
                <a:effectLst>
                  <a:outerShdw blurRad="38100" dist="38100" dir="2700000" algn="tl">
                    <a:srgbClr val="C0C0C0"/>
                  </a:outerShdw>
                </a:effectLst>
                <a:sym typeface="Wingdings" panose="05000000000000000000" pitchFamily="2" charset="2"/>
              </a:rPr>
              <a:t>Arteriovenöser CO</a:t>
            </a:r>
            <a:r>
              <a:rPr lang="de-DE" altLang="de-DE" sz="2800" baseline="-25000">
                <a:effectLst>
                  <a:outerShdw blurRad="38100" dist="38100" dir="2700000" algn="tl">
                    <a:srgbClr val="C0C0C0"/>
                  </a:outerShdw>
                </a:effectLst>
                <a:sym typeface="Wingdings" panose="05000000000000000000" pitchFamily="2" charset="2"/>
              </a:rPr>
              <a:t>2</a:t>
            </a:r>
            <a:r>
              <a:rPr lang="de-DE" altLang="de-DE" sz="2800">
                <a:effectLst>
                  <a:outerShdw blurRad="38100" dist="38100" dir="2700000" algn="tl">
                    <a:srgbClr val="C0C0C0"/>
                  </a:outerShdw>
                </a:effectLst>
                <a:sym typeface="Wingdings" panose="05000000000000000000" pitchFamily="2" charset="2"/>
              </a:rPr>
              <a:t>- Gradient &lt; 10 </a:t>
            </a:r>
            <a:endParaRPr lang="de-DE" altLang="de-DE" sz="2800" baseline="-25000">
              <a:effectLst>
                <a:outerShdw blurRad="38100" dist="38100" dir="2700000" algn="tl">
                  <a:srgbClr val="C0C0C0"/>
                </a:outerShdw>
              </a:effectLst>
            </a:endParaRPr>
          </a:p>
        </p:txBody>
      </p:sp>
      <p:pic>
        <p:nvPicPr>
          <p:cNvPr id="4" name="Grafik 3">
            <a:extLst>
              <a:ext uri="{FF2B5EF4-FFF2-40B4-BE49-F238E27FC236}">
                <a16:creationId xmlns:a16="http://schemas.microsoft.com/office/drawing/2014/main" id="{68903FE0-969C-495C-B839-A8F16AC7CFB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268413"/>
            <a:ext cx="7056437"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ußzeilenplatzhalter 4">
            <a:extLst>
              <a:ext uri="{FF2B5EF4-FFF2-40B4-BE49-F238E27FC236}">
                <a16:creationId xmlns:a16="http://schemas.microsoft.com/office/drawing/2014/main" id="{BFD5F5CF-4C19-407E-B899-D7B3DD5AD90B}"/>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spTree>
    <p:extLst>
      <p:ext uri="{BB962C8B-B14F-4D97-AF65-F5344CB8AC3E}">
        <p14:creationId xmlns:p14="http://schemas.microsoft.com/office/powerpoint/2010/main" val="13499187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el 1">
            <a:extLst>
              <a:ext uri="{FF2B5EF4-FFF2-40B4-BE49-F238E27FC236}">
                <a16:creationId xmlns:a16="http://schemas.microsoft.com/office/drawing/2014/main" id="{9FFB562F-3D1D-43E1-A89C-E331BFAD7F93}"/>
              </a:ext>
            </a:extLst>
          </p:cNvPr>
          <p:cNvSpPr>
            <a:spLocks noGrp="1"/>
          </p:cNvSpPr>
          <p:nvPr>
            <p:ph type="title"/>
          </p:nvPr>
        </p:nvSpPr>
        <p:spPr/>
        <p:txBody>
          <a:bodyPr/>
          <a:lstStyle/>
          <a:p>
            <a:r>
              <a:rPr lang="de-DE" altLang="de-DE"/>
              <a:t>Diagnosen</a:t>
            </a:r>
          </a:p>
        </p:txBody>
      </p:sp>
      <p:sp>
        <p:nvSpPr>
          <p:cNvPr id="111619" name="Inhaltsplatzhalter 2">
            <a:extLst>
              <a:ext uri="{FF2B5EF4-FFF2-40B4-BE49-F238E27FC236}">
                <a16:creationId xmlns:a16="http://schemas.microsoft.com/office/drawing/2014/main" id="{A8EA904A-F110-4ECA-8279-B09BBB144599}"/>
              </a:ext>
            </a:extLst>
          </p:cNvPr>
          <p:cNvSpPr>
            <a:spLocks noGrp="1"/>
          </p:cNvSpPr>
          <p:nvPr>
            <p:ph idx="1"/>
          </p:nvPr>
        </p:nvSpPr>
        <p:spPr/>
        <p:txBody>
          <a:bodyPr/>
          <a:lstStyle/>
          <a:p>
            <a:pPr marL="457200" indent="-457200">
              <a:buFontTx/>
              <a:buAutoNum type="arabicPeriod"/>
            </a:pPr>
            <a:r>
              <a:rPr lang="en-US" altLang="de-DE" b="0"/>
              <a:t>Virale Pneumonitis </a:t>
            </a:r>
          </a:p>
          <a:p>
            <a:pPr marL="993775" lvl="1" indent="-457200"/>
            <a:r>
              <a:rPr lang="en-US" altLang="de-DE"/>
              <a:t>bei Bronchiolitis Obliterans (chronische Rejektion) </a:t>
            </a:r>
          </a:p>
          <a:p>
            <a:pPr marL="993775" lvl="1" indent="-457200"/>
            <a:r>
              <a:rPr lang="en-US" altLang="de-DE"/>
              <a:t>bei Doppelllungentransplantion</a:t>
            </a:r>
          </a:p>
          <a:p>
            <a:pPr marL="457200" indent="-457200">
              <a:buFontTx/>
              <a:buAutoNum type="arabicPeriod"/>
            </a:pPr>
            <a:r>
              <a:rPr lang="en-US" altLang="de-DE" b="0"/>
              <a:t>Cyclosporin - </a:t>
            </a:r>
            <a:r>
              <a:rPr lang="de-DE" altLang="de-DE" b="0"/>
              <a:t>Nephrotoxizität</a:t>
            </a:r>
          </a:p>
          <a:p>
            <a:pPr marL="457200" indent="-457200">
              <a:buFontTx/>
              <a:buAutoNum type="arabicPeriod"/>
            </a:pPr>
            <a:r>
              <a:rPr lang="en-US" altLang="de-DE" b="0"/>
              <a:t>Akute respiratorische Alkalose,</a:t>
            </a:r>
          </a:p>
          <a:p>
            <a:pPr marL="993775" lvl="1" indent="-457200"/>
            <a:r>
              <a:rPr lang="en-US" altLang="de-DE"/>
              <a:t>aufgepfropft auf chronische respiratorische Azidose </a:t>
            </a:r>
          </a:p>
          <a:p>
            <a:pPr marL="993775" lvl="1" indent="-457200"/>
            <a:r>
              <a:rPr lang="en-US" altLang="de-DE"/>
              <a:t>mit akuter respiratorischer Azidose</a:t>
            </a:r>
          </a:p>
          <a:p>
            <a:pPr marL="457200" indent="-457200">
              <a:buFontTx/>
              <a:buAutoNum type="arabicPeriod"/>
            </a:pPr>
            <a:r>
              <a:rPr lang="en-US" altLang="de-DE" b="0"/>
              <a:t>und kombinierte Alkalose </a:t>
            </a:r>
          </a:p>
          <a:p>
            <a:pPr marL="993775" lvl="1" indent="-457200"/>
            <a:r>
              <a:rPr lang="en-US" altLang="de-DE"/>
              <a:t>akut respiratorisch </a:t>
            </a:r>
          </a:p>
          <a:p>
            <a:pPr lvl="2" indent="0">
              <a:buFontTx/>
              <a:buNone/>
            </a:pPr>
            <a:r>
              <a:rPr lang="en-US" altLang="de-DE"/>
              <a:t>plus </a:t>
            </a:r>
          </a:p>
          <a:p>
            <a:pPr marL="993775" lvl="1" indent="-457200"/>
            <a:r>
              <a:rPr lang="en-US" altLang="de-DE"/>
              <a:t>post–hyperkapnische metabolische Alkalose </a:t>
            </a:r>
            <a:endParaRPr lang="de-DE" altLang="de-DE"/>
          </a:p>
        </p:txBody>
      </p:sp>
      <p:sp>
        <p:nvSpPr>
          <p:cNvPr id="3" name="Fußzeilenplatzhalter 2">
            <a:extLst>
              <a:ext uri="{FF2B5EF4-FFF2-40B4-BE49-F238E27FC236}">
                <a16:creationId xmlns:a16="http://schemas.microsoft.com/office/drawing/2014/main" id="{1FBD4037-8646-4DAA-A4F1-74762D59F056}"/>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spTree>
    <p:extLst>
      <p:ext uri="{BB962C8B-B14F-4D97-AF65-F5344CB8AC3E}">
        <p14:creationId xmlns:p14="http://schemas.microsoft.com/office/powerpoint/2010/main" val="212309490"/>
      </p:ext>
    </p:extLst>
  </p:cSld>
  <p:clrMapOvr>
    <a:masterClrMapping/>
  </p:clrMapOvr>
  <p:transition spd="slow">
    <p:push dir="u"/>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el 1">
            <a:extLst>
              <a:ext uri="{FF2B5EF4-FFF2-40B4-BE49-F238E27FC236}">
                <a16:creationId xmlns:a16="http://schemas.microsoft.com/office/drawing/2014/main" id="{CB820F1D-E857-4F5D-A40E-5E7F508B0E79}"/>
              </a:ext>
            </a:extLst>
          </p:cNvPr>
          <p:cNvSpPr>
            <a:spLocks noGrp="1"/>
          </p:cNvSpPr>
          <p:nvPr>
            <p:ph type="title"/>
          </p:nvPr>
        </p:nvSpPr>
        <p:spPr/>
        <p:txBody>
          <a:bodyPr/>
          <a:lstStyle/>
          <a:p>
            <a:r>
              <a:rPr lang="de-DE" altLang="de-DE"/>
              <a:t>Bicarbonatgabe und Intubation</a:t>
            </a:r>
          </a:p>
        </p:txBody>
      </p:sp>
      <p:sp>
        <p:nvSpPr>
          <p:cNvPr id="3" name="Inhaltsplatzhalter 2">
            <a:extLst>
              <a:ext uri="{FF2B5EF4-FFF2-40B4-BE49-F238E27FC236}">
                <a16:creationId xmlns:a16="http://schemas.microsoft.com/office/drawing/2014/main" id="{EEBAE86D-E28A-40C8-B6C3-63D4E6D3EEC3}"/>
              </a:ext>
            </a:extLst>
          </p:cNvPr>
          <p:cNvSpPr>
            <a:spLocks noGrp="1"/>
          </p:cNvSpPr>
          <p:nvPr>
            <p:ph idx="1"/>
          </p:nvPr>
        </p:nvSpPr>
        <p:spPr>
          <a:xfrm>
            <a:off x="900113" y="1341438"/>
            <a:ext cx="7632700" cy="4176712"/>
          </a:xfrm>
        </p:spPr>
        <p:txBody>
          <a:bodyPr/>
          <a:lstStyle/>
          <a:p>
            <a:pPr>
              <a:defRPr/>
            </a:pPr>
            <a:r>
              <a:rPr lang="de-DE" sz="2000" dirty="0"/>
              <a:t>ARDS – Leitlinien:</a:t>
            </a:r>
          </a:p>
          <a:p>
            <a:pPr>
              <a:defRPr/>
            </a:pPr>
            <a:r>
              <a:rPr lang="de-DE" sz="2000" dirty="0"/>
              <a:t>„ bei pH &lt; 7,15 und CO</a:t>
            </a:r>
            <a:r>
              <a:rPr lang="de-DE" sz="2000" baseline="-25000" dirty="0"/>
              <a:t>2 &gt; </a:t>
            </a:r>
            <a:r>
              <a:rPr lang="de-DE" sz="2000" dirty="0"/>
              <a:t>80 Gabe von Bicarbonat“ </a:t>
            </a:r>
          </a:p>
          <a:p>
            <a:pPr>
              <a:defRPr/>
            </a:pPr>
            <a:endParaRPr lang="de-DE" sz="2000" dirty="0"/>
          </a:p>
          <a:p>
            <a:pPr>
              <a:defRPr/>
            </a:pPr>
            <a:r>
              <a:rPr lang="de-DE" sz="2000" dirty="0">
                <a:sym typeface="Wingdings" panose="05000000000000000000" pitchFamily="2" charset="2"/>
              </a:rPr>
              <a:t> „</a:t>
            </a:r>
            <a:r>
              <a:rPr lang="de-DE" sz="2000" dirty="0"/>
              <a:t>Problem“ bei diesem Patienten</a:t>
            </a:r>
            <a:r>
              <a:rPr lang="de-DE" dirty="0"/>
              <a:t>: </a:t>
            </a:r>
          </a:p>
          <a:p>
            <a:pPr marL="879475" lvl="1" indent="-342900">
              <a:buFont typeface="Wingdings" panose="05000000000000000000" pitchFamily="2" charset="2"/>
              <a:buChar char="à"/>
              <a:defRPr/>
            </a:pPr>
            <a:r>
              <a:rPr lang="de-DE" sz="1800" dirty="0">
                <a:sym typeface="Wingdings" panose="05000000000000000000" pitchFamily="2" charset="2"/>
              </a:rPr>
              <a:t>Gabe (unmittelbar) vor Intubation</a:t>
            </a:r>
          </a:p>
          <a:p>
            <a:pPr marL="879475" lvl="1" indent="-342900">
              <a:buFont typeface="Wingdings" panose="05000000000000000000" pitchFamily="2" charset="2"/>
              <a:buChar char="à"/>
              <a:defRPr/>
            </a:pPr>
            <a:r>
              <a:rPr lang="de-DE" sz="1800" dirty="0">
                <a:sym typeface="Wingdings" panose="05000000000000000000" pitchFamily="2" charset="2"/>
              </a:rPr>
              <a:t>Mechanische Ventilation:  deutlich gesteigertes AMV</a:t>
            </a:r>
          </a:p>
          <a:p>
            <a:pPr marL="879475" lvl="1" indent="-342900">
              <a:buFont typeface="Wingdings" panose="05000000000000000000" pitchFamily="2" charset="2"/>
              <a:buChar char="à"/>
              <a:defRPr/>
            </a:pPr>
            <a:r>
              <a:rPr lang="de-DE" sz="1800" dirty="0">
                <a:sym typeface="Wingdings" panose="05000000000000000000" pitchFamily="2" charset="2"/>
              </a:rPr>
              <a:t>vorher </a:t>
            </a:r>
            <a:r>
              <a:rPr lang="de-DE" sz="1800" dirty="0" err="1">
                <a:sym typeface="Wingdings" panose="05000000000000000000" pitchFamily="2" charset="2"/>
              </a:rPr>
              <a:t>hämodynamisch</a:t>
            </a:r>
            <a:r>
              <a:rPr lang="de-DE" sz="1800" dirty="0">
                <a:sym typeface="Wingdings" panose="05000000000000000000" pitchFamily="2" charset="2"/>
              </a:rPr>
              <a:t> stabil</a:t>
            </a:r>
          </a:p>
          <a:p>
            <a:pPr marL="879475" lvl="1" indent="-342900">
              <a:buFont typeface="Wingdings" panose="05000000000000000000" pitchFamily="2" charset="2"/>
              <a:buChar char="à"/>
              <a:defRPr/>
            </a:pPr>
            <a:endParaRPr lang="de-DE" dirty="0">
              <a:solidFill>
                <a:srgbClr val="FF0000"/>
              </a:solidFill>
            </a:endParaRPr>
          </a:p>
          <a:p>
            <a:pPr marL="342900" indent="-342900">
              <a:buFont typeface="Wingdings" panose="05000000000000000000" pitchFamily="2" charset="2"/>
              <a:buChar char="à"/>
              <a:defRPr/>
            </a:pPr>
            <a:r>
              <a:rPr lang="de-DE" sz="2000" dirty="0">
                <a:solidFill>
                  <a:srgbClr val="FF0000"/>
                </a:solidFill>
              </a:rPr>
              <a:t>Gefahren von </a:t>
            </a:r>
            <a:r>
              <a:rPr lang="de-DE" sz="2000" dirty="0" err="1">
                <a:solidFill>
                  <a:srgbClr val="FF0000"/>
                </a:solidFill>
              </a:rPr>
              <a:t>Bicarbonatgabe</a:t>
            </a:r>
            <a:r>
              <a:rPr lang="de-DE" sz="2000" dirty="0">
                <a:solidFill>
                  <a:srgbClr val="FF0000"/>
                </a:solidFill>
              </a:rPr>
              <a:t>: </a:t>
            </a:r>
          </a:p>
          <a:p>
            <a:pPr marL="879475" lvl="1" indent="-342900">
              <a:buFont typeface="Arial" panose="020B0604020202020204" pitchFamily="34" charset="0"/>
              <a:buChar char="•"/>
              <a:defRPr/>
            </a:pPr>
            <a:r>
              <a:rPr lang="de-DE" sz="1800" dirty="0">
                <a:solidFill>
                  <a:srgbClr val="FF0000"/>
                </a:solidFill>
              </a:rPr>
              <a:t>Depression des Atemzentrums (</a:t>
            </a:r>
            <a:r>
              <a:rPr lang="de-DE" sz="1800" u="sng" dirty="0">
                <a:solidFill>
                  <a:srgbClr val="FF0000"/>
                </a:solidFill>
              </a:rPr>
              <a:t>cave</a:t>
            </a:r>
            <a:r>
              <a:rPr lang="de-DE" sz="1800" dirty="0">
                <a:solidFill>
                  <a:srgbClr val="FF0000"/>
                </a:solidFill>
              </a:rPr>
              <a:t>: bei </a:t>
            </a:r>
            <a:r>
              <a:rPr lang="de-DE" sz="1800" u="sng" dirty="0">
                <a:solidFill>
                  <a:srgbClr val="FF0000"/>
                </a:solidFill>
              </a:rPr>
              <a:t>nicht </a:t>
            </a:r>
            <a:r>
              <a:rPr lang="de-DE" sz="1800" dirty="0">
                <a:solidFill>
                  <a:srgbClr val="FF0000"/>
                </a:solidFill>
              </a:rPr>
              <a:t>Beatmeten!!)</a:t>
            </a:r>
          </a:p>
          <a:p>
            <a:pPr marL="879475" lvl="1" indent="-342900">
              <a:buFont typeface="Arial" panose="020B0604020202020204" pitchFamily="34" charset="0"/>
              <a:buChar char="•"/>
              <a:defRPr/>
            </a:pPr>
            <a:r>
              <a:rPr lang="de-DE" sz="1800" dirty="0">
                <a:solidFill>
                  <a:srgbClr val="FF0000"/>
                </a:solidFill>
              </a:rPr>
              <a:t>überschießende </a:t>
            </a:r>
            <a:r>
              <a:rPr lang="de-DE" sz="1800" dirty="0" err="1">
                <a:solidFill>
                  <a:srgbClr val="FF0000"/>
                </a:solidFill>
              </a:rPr>
              <a:t>Alkalisierung</a:t>
            </a:r>
            <a:r>
              <a:rPr lang="de-DE" sz="1800" dirty="0">
                <a:solidFill>
                  <a:srgbClr val="FF0000"/>
                </a:solidFill>
              </a:rPr>
              <a:t> mit Steigerung der neuromuskulären Erregbarkeit (Krampfanfälle)</a:t>
            </a:r>
          </a:p>
          <a:p>
            <a:pPr marL="879475" lvl="1" indent="-342900">
              <a:buFont typeface="Arial" panose="020B0604020202020204" pitchFamily="34" charset="0"/>
              <a:buChar char="•"/>
              <a:defRPr/>
            </a:pPr>
            <a:r>
              <a:rPr lang="de-DE" sz="1800" dirty="0">
                <a:solidFill>
                  <a:srgbClr val="FF0000"/>
                </a:solidFill>
              </a:rPr>
              <a:t>Arrhythmien !!</a:t>
            </a:r>
            <a:endParaRPr lang="de-DE" dirty="0"/>
          </a:p>
          <a:p>
            <a:pPr marL="879475" lvl="1" indent="-342900">
              <a:buFont typeface="Arial" panose="020B0604020202020204" pitchFamily="34" charset="0"/>
              <a:buChar char="•"/>
              <a:defRPr/>
            </a:pPr>
            <a:r>
              <a:rPr lang="de-DE" sz="1800" dirty="0">
                <a:solidFill>
                  <a:srgbClr val="FF0000"/>
                </a:solidFill>
              </a:rPr>
              <a:t>Volumenexpansion (durch Na</a:t>
            </a:r>
            <a:r>
              <a:rPr lang="de-DE" sz="1800" baseline="30000" dirty="0">
                <a:solidFill>
                  <a:srgbClr val="FF0000"/>
                </a:solidFill>
              </a:rPr>
              <a:t>+</a:t>
            </a:r>
            <a:r>
              <a:rPr lang="de-DE" sz="1800" dirty="0">
                <a:solidFill>
                  <a:srgbClr val="FF0000"/>
                </a:solidFill>
              </a:rPr>
              <a:t>- Konzentration)</a:t>
            </a:r>
          </a:p>
        </p:txBody>
      </p:sp>
      <p:sp>
        <p:nvSpPr>
          <p:cNvPr id="4" name="Fußzeilenplatzhalter 3">
            <a:extLst>
              <a:ext uri="{FF2B5EF4-FFF2-40B4-BE49-F238E27FC236}">
                <a16:creationId xmlns:a16="http://schemas.microsoft.com/office/drawing/2014/main" id="{32239994-69EC-45A5-8877-00F224EA8D5C}"/>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spTree>
    <p:extLst>
      <p:ext uri="{BB962C8B-B14F-4D97-AF65-F5344CB8AC3E}">
        <p14:creationId xmlns:p14="http://schemas.microsoft.com/office/powerpoint/2010/main" val="35267250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el 1">
            <a:extLst>
              <a:ext uri="{FF2B5EF4-FFF2-40B4-BE49-F238E27FC236}">
                <a16:creationId xmlns:a16="http://schemas.microsoft.com/office/drawing/2014/main" id="{23B5C9E9-0BCA-45F3-BC46-1C43FADCA0AC}"/>
              </a:ext>
            </a:extLst>
          </p:cNvPr>
          <p:cNvSpPr>
            <a:spLocks noGrp="1"/>
          </p:cNvSpPr>
          <p:nvPr>
            <p:ph type="title"/>
          </p:nvPr>
        </p:nvSpPr>
        <p:spPr/>
        <p:txBody>
          <a:bodyPr/>
          <a:lstStyle/>
          <a:p>
            <a:r>
              <a:rPr lang="de-DE" altLang="de-DE"/>
              <a:t>Posthyperkapnische Alkalose</a:t>
            </a:r>
          </a:p>
        </p:txBody>
      </p:sp>
      <p:sp>
        <p:nvSpPr>
          <p:cNvPr id="3" name="Inhaltsplatzhalter 2">
            <a:extLst>
              <a:ext uri="{FF2B5EF4-FFF2-40B4-BE49-F238E27FC236}">
                <a16:creationId xmlns:a16="http://schemas.microsoft.com/office/drawing/2014/main" id="{B479905A-068B-48BE-BF27-64712AC1121B}"/>
              </a:ext>
            </a:extLst>
          </p:cNvPr>
          <p:cNvSpPr>
            <a:spLocks noGrp="1"/>
          </p:cNvSpPr>
          <p:nvPr>
            <p:ph idx="1"/>
          </p:nvPr>
        </p:nvSpPr>
        <p:spPr/>
        <p:txBody>
          <a:bodyPr/>
          <a:lstStyle/>
          <a:p>
            <a:pPr>
              <a:defRPr/>
            </a:pPr>
            <a:r>
              <a:rPr lang="en-US" b="1" kern="1200" dirty="0" err="1"/>
              <a:t>Entstehung</a:t>
            </a:r>
            <a:r>
              <a:rPr lang="en-US" b="1" kern="1200" dirty="0"/>
              <a:t>:</a:t>
            </a:r>
          </a:p>
          <a:p>
            <a:pPr marL="342900" indent="-342900">
              <a:buFont typeface="Arial" panose="020B0604020202020204" pitchFamily="34" charset="0"/>
              <a:buChar char="•"/>
              <a:defRPr/>
            </a:pPr>
            <a:r>
              <a:rPr lang="en-US" b="0" kern="1200" dirty="0"/>
              <a:t>(zu) </a:t>
            </a:r>
            <a:r>
              <a:rPr lang="en-US" b="0" kern="1200" dirty="0" err="1"/>
              <a:t>rasches</a:t>
            </a:r>
            <a:r>
              <a:rPr lang="en-US" b="0" kern="1200" dirty="0"/>
              <a:t>  </a:t>
            </a:r>
            <a:r>
              <a:rPr lang="en-US" b="0" kern="1200" dirty="0" err="1"/>
              <a:t>Absinken</a:t>
            </a:r>
            <a:r>
              <a:rPr lang="en-US" b="0" kern="1200" dirty="0"/>
              <a:t> des pCO</a:t>
            </a:r>
            <a:r>
              <a:rPr lang="en-US" b="0" kern="1200" baseline="-25000" dirty="0"/>
              <a:t>2</a:t>
            </a:r>
            <a:r>
              <a:rPr lang="en-US" b="0" kern="1200" dirty="0"/>
              <a:t> </a:t>
            </a:r>
          </a:p>
          <a:p>
            <a:pPr marL="342900" indent="-342900">
              <a:buFont typeface="Arial" panose="020B0604020202020204" pitchFamily="34" charset="0"/>
              <a:buChar char="•"/>
              <a:defRPr/>
            </a:pPr>
            <a:r>
              <a:rPr lang="en-US" b="0" kern="1200" dirty="0" err="1"/>
              <a:t>limitierte</a:t>
            </a:r>
            <a:r>
              <a:rPr lang="en-US" b="0" kern="1200" dirty="0"/>
              <a:t> </a:t>
            </a:r>
            <a:r>
              <a:rPr lang="en-US" b="0" kern="1200" dirty="0" err="1"/>
              <a:t>Chloridzufuhr</a:t>
            </a:r>
            <a:r>
              <a:rPr lang="en-US" b="0" kern="1200" dirty="0"/>
              <a:t> </a:t>
            </a:r>
          </a:p>
          <a:p>
            <a:pPr marL="1330325" lvl="2" indent="-342900">
              <a:buFont typeface="Arial" panose="020B0604020202020204" pitchFamily="34" charset="0"/>
              <a:buChar char="•"/>
              <a:defRPr/>
            </a:pPr>
            <a:r>
              <a:rPr lang="en-US" kern="1200" dirty="0" err="1">
                <a:ea typeface="+mn-ea"/>
                <a:cs typeface="+mn-cs"/>
              </a:rPr>
              <a:t>resultiert</a:t>
            </a:r>
            <a:r>
              <a:rPr lang="en-US" kern="1200" dirty="0">
                <a:ea typeface="+mn-ea"/>
                <a:cs typeface="+mn-cs"/>
              </a:rPr>
              <a:t> in </a:t>
            </a:r>
            <a:r>
              <a:rPr lang="en-US" kern="1200" dirty="0" err="1">
                <a:ea typeface="+mn-ea"/>
                <a:cs typeface="+mn-cs"/>
              </a:rPr>
              <a:t>verstärkter</a:t>
            </a:r>
            <a:r>
              <a:rPr lang="en-US" kern="1200" dirty="0">
                <a:ea typeface="+mn-ea"/>
                <a:cs typeface="+mn-cs"/>
              </a:rPr>
              <a:t> </a:t>
            </a:r>
            <a:r>
              <a:rPr lang="en-US" kern="1200" dirty="0" err="1">
                <a:ea typeface="+mn-ea"/>
                <a:cs typeface="+mn-cs"/>
              </a:rPr>
              <a:t>Bicarbonatrückresorption</a:t>
            </a:r>
            <a:endParaRPr lang="en-US" kern="1200" dirty="0">
              <a:ea typeface="+mn-ea"/>
              <a:cs typeface="+mn-cs"/>
            </a:endParaRPr>
          </a:p>
          <a:p>
            <a:pPr marL="342900" indent="-342900">
              <a:buFont typeface="Arial" panose="020B0604020202020204" pitchFamily="34" charset="0"/>
              <a:buChar char="•"/>
              <a:defRPr/>
            </a:pPr>
            <a:endParaRPr lang="en-US" b="0" kern="1200" dirty="0"/>
          </a:p>
          <a:p>
            <a:pPr marL="342900" indent="-342900">
              <a:buFont typeface="Wingdings" panose="05000000000000000000" pitchFamily="2" charset="2"/>
              <a:buChar char="à"/>
              <a:defRPr/>
            </a:pPr>
            <a:r>
              <a:rPr lang="en-US" b="1" kern="1200" dirty="0" err="1"/>
              <a:t>Posthyperkapnie</a:t>
            </a:r>
            <a:r>
              <a:rPr lang="en-US" b="1" kern="1200" dirty="0"/>
              <a:t> – Alkalose: </a:t>
            </a:r>
          </a:p>
          <a:p>
            <a:pPr marL="879475" lvl="1" indent="-342900">
              <a:buFont typeface="Wingdings" panose="05000000000000000000" pitchFamily="2" charset="2"/>
              <a:buChar char="à"/>
              <a:defRPr/>
            </a:pPr>
            <a:r>
              <a:rPr lang="en-US" b="1" kern="1200" dirty="0" err="1">
                <a:ea typeface="+mn-ea"/>
                <a:cs typeface="+mn-cs"/>
              </a:rPr>
              <a:t>NaCl</a:t>
            </a:r>
            <a:r>
              <a:rPr lang="en-US" b="1" kern="1200" dirty="0">
                <a:ea typeface="+mn-ea"/>
                <a:cs typeface="+mn-cs"/>
              </a:rPr>
              <a:t> 0,9 % </a:t>
            </a:r>
            <a:r>
              <a:rPr lang="en-US" b="1" kern="1200" dirty="0" err="1">
                <a:ea typeface="+mn-ea"/>
                <a:cs typeface="+mn-cs"/>
              </a:rPr>
              <a:t>besser</a:t>
            </a:r>
            <a:endParaRPr lang="en-US" b="1" kern="1200" dirty="0">
              <a:ea typeface="+mn-ea"/>
              <a:cs typeface="+mn-cs"/>
            </a:endParaRPr>
          </a:p>
          <a:p>
            <a:pPr marL="879475" lvl="1" indent="-342900">
              <a:buFont typeface="Wingdings" panose="05000000000000000000" pitchFamily="2" charset="2"/>
              <a:buChar char="à"/>
              <a:defRPr/>
            </a:pPr>
            <a:r>
              <a:rPr lang="en-US" b="1" kern="1200" dirty="0" err="1">
                <a:ea typeface="+mn-ea"/>
                <a:cs typeface="+mn-cs"/>
              </a:rPr>
              <a:t>Diuretika</a:t>
            </a:r>
            <a:endParaRPr lang="en-US" b="1" kern="1200" dirty="0">
              <a:ea typeface="+mn-ea"/>
              <a:cs typeface="+mn-cs"/>
            </a:endParaRPr>
          </a:p>
          <a:p>
            <a:pPr marL="1273175" lvl="2" indent="-285750">
              <a:defRPr/>
            </a:pPr>
            <a:r>
              <a:rPr lang="en-US" kern="1200" dirty="0" err="1">
                <a:ea typeface="+mn-ea"/>
                <a:cs typeface="+mn-cs"/>
              </a:rPr>
              <a:t>Azetazolamid</a:t>
            </a:r>
            <a:r>
              <a:rPr lang="en-US" kern="1200" dirty="0">
                <a:ea typeface="+mn-ea"/>
                <a:cs typeface="+mn-cs"/>
              </a:rPr>
              <a:t> und / </a:t>
            </a:r>
            <a:r>
              <a:rPr lang="en-US" kern="1200" dirty="0" err="1">
                <a:ea typeface="+mn-ea"/>
                <a:cs typeface="+mn-cs"/>
              </a:rPr>
              <a:t>oder</a:t>
            </a:r>
            <a:r>
              <a:rPr lang="en-US" kern="1200" dirty="0">
                <a:ea typeface="+mn-ea"/>
                <a:cs typeface="+mn-cs"/>
              </a:rPr>
              <a:t> </a:t>
            </a:r>
            <a:r>
              <a:rPr lang="en-US" kern="1200" dirty="0" err="1">
                <a:ea typeface="+mn-ea"/>
                <a:cs typeface="+mn-cs"/>
              </a:rPr>
              <a:t>Aldosteronantagonisten</a:t>
            </a:r>
            <a:endParaRPr lang="en-US" kern="1200" dirty="0">
              <a:ea typeface="+mn-ea"/>
              <a:cs typeface="+mn-cs"/>
            </a:endParaRPr>
          </a:p>
          <a:p>
            <a:pPr lvl="1" indent="0">
              <a:buFontTx/>
              <a:buNone/>
              <a:defRPr/>
            </a:pPr>
            <a:endParaRPr lang="de-DE" dirty="0"/>
          </a:p>
          <a:p>
            <a:pPr marL="879475" lvl="1" indent="-342900">
              <a:buFont typeface="Arial" panose="020B0604020202020204" pitchFamily="34" charset="0"/>
              <a:buChar char="•"/>
              <a:defRPr/>
            </a:pPr>
            <a:endParaRPr lang="en-US" kern="1200" dirty="0">
              <a:ea typeface="+mn-ea"/>
              <a:cs typeface="+mn-cs"/>
            </a:endParaRPr>
          </a:p>
        </p:txBody>
      </p:sp>
      <p:sp>
        <p:nvSpPr>
          <p:cNvPr id="5" name="Fußzeilenplatzhalter 4">
            <a:extLst>
              <a:ext uri="{FF2B5EF4-FFF2-40B4-BE49-F238E27FC236}">
                <a16:creationId xmlns:a16="http://schemas.microsoft.com/office/drawing/2014/main" id="{F741272B-3B70-4128-83E2-76861B300668}"/>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spTree>
    <p:extLst>
      <p:ext uri="{BB962C8B-B14F-4D97-AF65-F5344CB8AC3E}">
        <p14:creationId xmlns:p14="http://schemas.microsoft.com/office/powerpoint/2010/main" val="1415608886"/>
      </p:ext>
    </p:extLst>
  </p:cSld>
  <p:clrMapOvr>
    <a:masterClrMapping/>
  </p:clrMapOvr>
  <p:transition spd="slow">
    <p:push dir="u"/>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60228932-9386-4E67-83E7-62363B5F9630}"/>
              </a:ext>
            </a:extLst>
          </p:cNvPr>
          <p:cNvPicPr>
            <a:picLocks noGrp="1" noChangeAspect="1"/>
          </p:cNvPicPr>
          <p:nvPr>
            <p:ph idx="1"/>
          </p:nvPr>
        </p:nvPicPr>
        <p:blipFill>
          <a:blip r:embed="rId2"/>
          <a:stretch>
            <a:fillRect/>
          </a:stretch>
        </p:blipFill>
        <p:spPr>
          <a:xfrm>
            <a:off x="971600" y="2150985"/>
            <a:ext cx="7860777" cy="3528391"/>
          </a:xfrm>
          <a:prstGeom prst="rect">
            <a:avLst/>
          </a:prstGeom>
        </p:spPr>
      </p:pic>
      <p:sp>
        <p:nvSpPr>
          <p:cNvPr id="3" name="Titel 2">
            <a:extLst>
              <a:ext uri="{FF2B5EF4-FFF2-40B4-BE49-F238E27FC236}">
                <a16:creationId xmlns:a16="http://schemas.microsoft.com/office/drawing/2014/main" id="{09530A33-6AE2-4E86-8E3B-426C00BB8E82}"/>
              </a:ext>
            </a:extLst>
          </p:cNvPr>
          <p:cNvSpPr>
            <a:spLocks noGrp="1"/>
          </p:cNvSpPr>
          <p:nvPr>
            <p:ph type="title"/>
          </p:nvPr>
        </p:nvSpPr>
        <p:spPr/>
        <p:txBody>
          <a:bodyPr/>
          <a:lstStyle/>
          <a:p>
            <a:r>
              <a:rPr lang="de-DE" dirty="0"/>
              <a:t>Metabolische Alkalose </a:t>
            </a:r>
          </a:p>
        </p:txBody>
      </p:sp>
      <p:sp>
        <p:nvSpPr>
          <p:cNvPr id="8" name="Textfeld 7">
            <a:extLst>
              <a:ext uri="{FF2B5EF4-FFF2-40B4-BE49-F238E27FC236}">
                <a16:creationId xmlns:a16="http://schemas.microsoft.com/office/drawing/2014/main" id="{78D9B802-4642-4FCE-9E1D-BCBC11F5D4FD}"/>
              </a:ext>
            </a:extLst>
          </p:cNvPr>
          <p:cNvSpPr txBox="1"/>
          <p:nvPr/>
        </p:nvSpPr>
        <p:spPr>
          <a:xfrm>
            <a:off x="5979664" y="1121041"/>
            <a:ext cx="1879041" cy="1258806"/>
          </a:xfrm>
          <a:prstGeom prst="rect">
            <a:avLst/>
          </a:prstGeom>
          <a:noFill/>
        </p:spPr>
        <p:txBody>
          <a:bodyPr wrap="none" rtlCol="0">
            <a:spAutoFit/>
          </a:bodyPr>
          <a:lstStyle/>
          <a:p>
            <a:r>
              <a:rPr lang="de-DE" b="1" dirty="0"/>
              <a:t>Kaliumverluste</a:t>
            </a:r>
          </a:p>
          <a:p>
            <a:r>
              <a:rPr lang="de-DE" sz="1000" dirty="0"/>
              <a:t>Laxantien, Durchfälle</a:t>
            </a:r>
          </a:p>
          <a:p>
            <a:r>
              <a:rPr lang="de-DE" sz="1000" dirty="0"/>
              <a:t>Diuretika und </a:t>
            </a:r>
            <a:r>
              <a:rPr lang="de-DE" sz="1000" dirty="0" err="1"/>
              <a:t>Kaliumdepletion</a:t>
            </a:r>
            <a:endParaRPr lang="de-DE" sz="1000" dirty="0"/>
          </a:p>
          <a:p>
            <a:r>
              <a:rPr lang="de-DE" sz="1000" dirty="0" err="1"/>
              <a:t>Hyperaldosteronismus</a:t>
            </a:r>
            <a:endParaRPr lang="de-DE" sz="1000" dirty="0"/>
          </a:p>
          <a:p>
            <a:r>
              <a:rPr lang="de-DE" sz="1000" dirty="0"/>
              <a:t>…</a:t>
            </a:r>
            <a:endParaRPr lang="de-DE" sz="1000" b="1" dirty="0"/>
          </a:p>
        </p:txBody>
      </p:sp>
      <p:sp>
        <p:nvSpPr>
          <p:cNvPr id="10" name="Textfeld 9">
            <a:extLst>
              <a:ext uri="{FF2B5EF4-FFF2-40B4-BE49-F238E27FC236}">
                <a16:creationId xmlns:a16="http://schemas.microsoft.com/office/drawing/2014/main" id="{FFB18294-AE40-404B-AAB6-6BCE8B6DDFB0}"/>
              </a:ext>
            </a:extLst>
          </p:cNvPr>
          <p:cNvSpPr txBox="1"/>
          <p:nvPr/>
        </p:nvSpPr>
        <p:spPr>
          <a:xfrm>
            <a:off x="971600" y="1161501"/>
            <a:ext cx="1879041" cy="1043363"/>
          </a:xfrm>
          <a:prstGeom prst="rect">
            <a:avLst/>
          </a:prstGeom>
          <a:noFill/>
        </p:spPr>
        <p:txBody>
          <a:bodyPr wrap="none" rtlCol="0">
            <a:spAutoFit/>
          </a:bodyPr>
          <a:lstStyle/>
          <a:p>
            <a:r>
              <a:rPr lang="de-DE" b="1" dirty="0" err="1"/>
              <a:t>Chloridverluste</a:t>
            </a:r>
            <a:endParaRPr lang="de-DE" b="1" dirty="0"/>
          </a:p>
          <a:p>
            <a:r>
              <a:rPr lang="de-DE" sz="1000" dirty="0"/>
              <a:t>Magensaft</a:t>
            </a:r>
          </a:p>
          <a:p>
            <a:r>
              <a:rPr lang="de-DE" sz="1000" dirty="0"/>
              <a:t>Diuretika und </a:t>
            </a:r>
            <a:r>
              <a:rPr lang="de-DE" sz="1000" dirty="0" err="1"/>
              <a:t>Kaliumdepletion</a:t>
            </a:r>
            <a:endParaRPr lang="de-DE" sz="1000" dirty="0"/>
          </a:p>
          <a:p>
            <a:r>
              <a:rPr lang="de-DE" sz="1000" dirty="0"/>
              <a:t>…</a:t>
            </a:r>
          </a:p>
        </p:txBody>
      </p:sp>
      <p:sp>
        <p:nvSpPr>
          <p:cNvPr id="11" name="Textfeld 10">
            <a:extLst>
              <a:ext uri="{FF2B5EF4-FFF2-40B4-BE49-F238E27FC236}">
                <a16:creationId xmlns:a16="http://schemas.microsoft.com/office/drawing/2014/main" id="{A2F001F0-D118-4E0B-95A0-16C3F08F461B}"/>
              </a:ext>
            </a:extLst>
          </p:cNvPr>
          <p:cNvSpPr txBox="1"/>
          <p:nvPr/>
        </p:nvSpPr>
        <p:spPr>
          <a:xfrm>
            <a:off x="6127942" y="4665510"/>
            <a:ext cx="1582484" cy="1474250"/>
          </a:xfrm>
          <a:prstGeom prst="rect">
            <a:avLst/>
          </a:prstGeom>
          <a:noFill/>
        </p:spPr>
        <p:txBody>
          <a:bodyPr wrap="none" rtlCol="0">
            <a:spAutoFit/>
          </a:bodyPr>
          <a:lstStyle/>
          <a:p>
            <a:r>
              <a:rPr lang="de-DE" b="1" dirty="0"/>
              <a:t>Basenzufuhr</a:t>
            </a:r>
          </a:p>
          <a:p>
            <a:r>
              <a:rPr lang="de-DE" sz="1000" dirty="0" err="1"/>
              <a:t>Bicarbonatgabe</a:t>
            </a:r>
            <a:endParaRPr lang="de-DE" sz="1000" dirty="0"/>
          </a:p>
          <a:p>
            <a:r>
              <a:rPr lang="de-DE" sz="1000" dirty="0" err="1"/>
              <a:t>Citratzufuhr</a:t>
            </a:r>
            <a:endParaRPr lang="de-DE" sz="1000" dirty="0"/>
          </a:p>
          <a:p>
            <a:r>
              <a:rPr lang="de-DE" sz="1000" dirty="0"/>
              <a:t>Erholung </a:t>
            </a:r>
          </a:p>
          <a:p>
            <a:r>
              <a:rPr lang="de-DE" sz="1000" dirty="0"/>
              <a:t>Antazida</a:t>
            </a:r>
          </a:p>
          <a:p>
            <a:r>
              <a:rPr lang="de-DE" sz="1000" dirty="0"/>
              <a:t>…</a:t>
            </a:r>
          </a:p>
        </p:txBody>
      </p:sp>
      <p:sp>
        <p:nvSpPr>
          <p:cNvPr id="2" name="Fußzeilenplatzhalter 1">
            <a:extLst>
              <a:ext uri="{FF2B5EF4-FFF2-40B4-BE49-F238E27FC236}">
                <a16:creationId xmlns:a16="http://schemas.microsoft.com/office/drawing/2014/main" id="{F35C1D0F-DCA9-4C2C-AB4D-377B63B71146}"/>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spTree>
    <p:extLst>
      <p:ext uri="{BB962C8B-B14F-4D97-AF65-F5344CB8AC3E}">
        <p14:creationId xmlns:p14="http://schemas.microsoft.com/office/powerpoint/2010/main" val="42220157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9" name="Rectangle 3">
            <a:extLst>
              <a:ext uri="{FF2B5EF4-FFF2-40B4-BE49-F238E27FC236}">
                <a16:creationId xmlns:a16="http://schemas.microsoft.com/office/drawing/2014/main" id="{5104413A-FBD8-4C56-B314-C5CFDE9EF69C}"/>
              </a:ext>
            </a:extLst>
          </p:cNvPr>
          <p:cNvSpPr>
            <a:spLocks noGrp="1" noChangeArrowheads="1"/>
          </p:cNvSpPr>
          <p:nvPr>
            <p:ph type="body" idx="1"/>
          </p:nvPr>
        </p:nvSpPr>
        <p:spPr>
          <a:xfrm>
            <a:off x="900113" y="1268413"/>
            <a:ext cx="7632700" cy="4176712"/>
          </a:xfrm>
        </p:spPr>
        <p:txBody>
          <a:bodyPr/>
          <a:lstStyle/>
          <a:p>
            <a:pPr eaLnBrk="1" hangingPunct="1">
              <a:lnSpc>
                <a:spcPct val="80000"/>
              </a:lnSpc>
            </a:pPr>
            <a:r>
              <a:rPr lang="de-DE" altLang="de-DE" sz="1800"/>
              <a:t>Aufnahme</a:t>
            </a:r>
          </a:p>
          <a:p>
            <a:pPr lvl="1" eaLnBrk="1" hangingPunct="1">
              <a:lnSpc>
                <a:spcPct val="80000"/>
              </a:lnSpc>
            </a:pPr>
            <a:r>
              <a:rPr lang="de-DE" altLang="de-DE" sz="1600"/>
              <a:t>Eine 70 Jahre alte Frau, die wegen Schwäche und Nervosität und „innerer Unruhe“ in die ZNA kommt</a:t>
            </a:r>
          </a:p>
          <a:p>
            <a:pPr eaLnBrk="1" hangingPunct="1">
              <a:lnSpc>
                <a:spcPct val="80000"/>
              </a:lnSpc>
            </a:pPr>
            <a:endParaRPr lang="de-DE" altLang="de-DE" sz="1800"/>
          </a:p>
          <a:p>
            <a:pPr eaLnBrk="1" hangingPunct="1">
              <a:lnSpc>
                <a:spcPct val="80000"/>
              </a:lnSpc>
            </a:pPr>
            <a:r>
              <a:rPr lang="de-DE" altLang="de-DE" sz="1800"/>
              <a:t>Klinik: </a:t>
            </a:r>
          </a:p>
          <a:p>
            <a:pPr lvl="1" eaLnBrk="1" hangingPunct="1">
              <a:lnSpc>
                <a:spcPct val="80000"/>
              </a:lnSpc>
            </a:pPr>
            <a:r>
              <a:rPr lang="de-DE" altLang="de-DE" sz="1600"/>
              <a:t>schlanke Frau, afebril, AF 20, Blutdruck 130/90 mm Hg, Körpergewicht 56 kg, </a:t>
            </a:r>
          </a:p>
          <a:p>
            <a:pPr lvl="1" eaLnBrk="1" hangingPunct="1">
              <a:lnSpc>
                <a:spcPct val="80000"/>
              </a:lnSpc>
            </a:pPr>
            <a:r>
              <a:rPr lang="de-DE" altLang="de-DE" sz="1600"/>
              <a:t>keine Ödeme , eher reduzierter Volumenstatus</a:t>
            </a:r>
          </a:p>
          <a:p>
            <a:pPr eaLnBrk="1" hangingPunct="1">
              <a:lnSpc>
                <a:spcPct val="80000"/>
              </a:lnSpc>
            </a:pPr>
            <a:endParaRPr lang="de-DE" altLang="de-DE" sz="1800"/>
          </a:p>
          <a:p>
            <a:pPr eaLnBrk="1" hangingPunct="1">
              <a:lnSpc>
                <a:spcPct val="80000"/>
              </a:lnSpc>
            </a:pPr>
            <a:r>
              <a:rPr lang="de-DE" altLang="de-DE" sz="1800"/>
              <a:t>Labor: </a:t>
            </a:r>
          </a:p>
          <a:p>
            <a:pPr lvl="1" eaLnBrk="1" hangingPunct="1">
              <a:lnSpc>
                <a:spcPct val="80000"/>
              </a:lnSpc>
            </a:pPr>
            <a:r>
              <a:rPr lang="de-DE" altLang="de-DE" sz="1600"/>
              <a:t>Kreatinin  500 µmol/l; Harnstoff 30 mmol/l, Albumin 36 g/l, Hämoglobin 10 g/l</a:t>
            </a:r>
          </a:p>
          <a:p>
            <a:pPr lvl="1" eaLnBrk="1" hangingPunct="1">
              <a:lnSpc>
                <a:spcPct val="80000"/>
              </a:lnSpc>
            </a:pPr>
            <a:r>
              <a:rPr lang="de-DE" altLang="de-DE" sz="1600"/>
              <a:t>pH 7.29, HCO</a:t>
            </a:r>
            <a:r>
              <a:rPr lang="de-DE" altLang="de-DE" sz="1600" baseline="-25000"/>
              <a:t>3 </a:t>
            </a:r>
            <a:r>
              <a:rPr lang="de-DE" altLang="de-DE" sz="1600"/>
              <a:t>13.5 mmol/l, PaCO</a:t>
            </a:r>
            <a:r>
              <a:rPr lang="de-DE" altLang="de-DE" sz="1600" baseline="-25000"/>
              <a:t>2 </a:t>
            </a:r>
            <a:r>
              <a:rPr lang="de-DE" altLang="de-DE" sz="1600"/>
              <a:t>30 mm Hg</a:t>
            </a:r>
          </a:p>
          <a:p>
            <a:pPr lvl="1" eaLnBrk="1" hangingPunct="1">
              <a:lnSpc>
                <a:spcPct val="80000"/>
              </a:lnSpc>
            </a:pPr>
            <a:r>
              <a:rPr lang="de-DE" altLang="de-DE" sz="1600"/>
              <a:t>Natrium 138 mmol/l, Kalium 6.9, ion. Ca 0,75 mmol/l, Glucose 6 mmol/l</a:t>
            </a:r>
          </a:p>
          <a:p>
            <a:pPr eaLnBrk="1" hangingPunct="1">
              <a:lnSpc>
                <a:spcPct val="80000"/>
              </a:lnSpc>
            </a:pPr>
            <a:endParaRPr lang="de-DE" altLang="de-DE" sz="1800"/>
          </a:p>
          <a:p>
            <a:pPr eaLnBrk="1" hangingPunct="1">
              <a:lnSpc>
                <a:spcPct val="80000"/>
              </a:lnSpc>
            </a:pPr>
            <a:r>
              <a:rPr lang="de-DE" altLang="de-DE" sz="1800"/>
              <a:t>Urinbefund: </a:t>
            </a:r>
          </a:p>
          <a:p>
            <a:pPr lvl="1" eaLnBrk="1" hangingPunct="1">
              <a:lnSpc>
                <a:spcPct val="80000"/>
              </a:lnSpc>
            </a:pPr>
            <a:r>
              <a:rPr lang="de-DE" altLang="de-DE" sz="1600"/>
              <a:t>Unauffällig (pH 5, keine Zellen, kein Protein)</a:t>
            </a:r>
          </a:p>
          <a:p>
            <a:pPr eaLnBrk="1" hangingPunct="1">
              <a:lnSpc>
                <a:spcPct val="80000"/>
              </a:lnSpc>
            </a:pPr>
            <a:endParaRPr lang="de-DE" altLang="de-DE" sz="1800"/>
          </a:p>
          <a:p>
            <a:pPr eaLnBrk="1" hangingPunct="1">
              <a:lnSpc>
                <a:spcPct val="80000"/>
              </a:lnSpc>
            </a:pPr>
            <a:r>
              <a:rPr lang="de-DE" altLang="de-DE" sz="1800"/>
              <a:t>Sonographie: </a:t>
            </a:r>
          </a:p>
          <a:p>
            <a:pPr lvl="1" eaLnBrk="1" hangingPunct="1">
              <a:lnSpc>
                <a:spcPct val="80000"/>
              </a:lnSpc>
            </a:pPr>
            <a:r>
              <a:rPr lang="de-DE" altLang="de-DE" sz="1600"/>
              <a:t>Nieren verkleinert, verdichtet; kein Hinweis für Harnabflußstörung</a:t>
            </a:r>
          </a:p>
          <a:p>
            <a:pPr lvl="1" eaLnBrk="1" hangingPunct="1">
              <a:lnSpc>
                <a:spcPct val="80000"/>
              </a:lnSpc>
            </a:pPr>
            <a:r>
              <a:rPr lang="de-DE" altLang="de-DE" sz="1600"/>
              <a:t>Aortensklerose</a:t>
            </a:r>
          </a:p>
        </p:txBody>
      </p:sp>
      <p:sp>
        <p:nvSpPr>
          <p:cNvPr id="124931" name="Titel 1">
            <a:extLst>
              <a:ext uri="{FF2B5EF4-FFF2-40B4-BE49-F238E27FC236}">
                <a16:creationId xmlns:a16="http://schemas.microsoft.com/office/drawing/2014/main" id="{71AD58E8-384A-4224-AEEF-D2D0A7606A5F}"/>
              </a:ext>
            </a:extLst>
          </p:cNvPr>
          <p:cNvSpPr>
            <a:spLocks noGrp="1"/>
          </p:cNvSpPr>
          <p:nvPr>
            <p:ph type="title"/>
          </p:nvPr>
        </p:nvSpPr>
        <p:spPr/>
        <p:txBody>
          <a:bodyPr/>
          <a:lstStyle/>
          <a:p>
            <a:endParaRPr lang="de-DE" altLang="de-DE"/>
          </a:p>
        </p:txBody>
      </p:sp>
      <p:sp>
        <p:nvSpPr>
          <p:cNvPr id="5" name="Rectangle 2">
            <a:extLst>
              <a:ext uri="{FF2B5EF4-FFF2-40B4-BE49-F238E27FC236}">
                <a16:creationId xmlns:a16="http://schemas.microsoft.com/office/drawing/2014/main" id="{A56B5966-165A-49D4-9829-3F3F7C6AC2E8}"/>
              </a:ext>
            </a:extLst>
          </p:cNvPr>
          <p:cNvSpPr txBox="1">
            <a:spLocks noChangeArrowheads="1"/>
          </p:cNvSpPr>
          <p:nvPr/>
        </p:nvSpPr>
        <p:spPr bwMode="auto">
          <a:xfrm>
            <a:off x="539750" y="259432"/>
            <a:ext cx="6552530" cy="649288"/>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2000" tIns="36000" rIns="72000" bIns="36000" anchor="ctr"/>
          <a:lstStyle>
            <a:lvl1pPr algn="ctr" rtl="0" eaLnBrk="0" fontAlgn="base" hangingPunct="0">
              <a:spcBef>
                <a:spcPct val="0"/>
              </a:spcBef>
              <a:spcAft>
                <a:spcPct val="0"/>
              </a:spcAft>
              <a:defRPr sz="3600" b="1">
                <a:solidFill>
                  <a:schemeClr val="tx2"/>
                </a:solidFill>
                <a:latin typeface="+mj-lt"/>
                <a:ea typeface="+mj-ea"/>
                <a:cs typeface="+mj-cs"/>
              </a:defRPr>
            </a:lvl1pPr>
            <a:lvl2pPr algn="ctr" rtl="0" eaLnBrk="0" fontAlgn="base" hangingPunct="0">
              <a:spcBef>
                <a:spcPct val="0"/>
              </a:spcBef>
              <a:spcAft>
                <a:spcPct val="0"/>
              </a:spcAft>
              <a:defRPr sz="3600" b="1">
                <a:solidFill>
                  <a:schemeClr val="tx2"/>
                </a:solidFill>
                <a:latin typeface="Arial" charset="0"/>
              </a:defRPr>
            </a:lvl2pPr>
            <a:lvl3pPr algn="ctr" rtl="0" eaLnBrk="0" fontAlgn="base" hangingPunct="0">
              <a:spcBef>
                <a:spcPct val="0"/>
              </a:spcBef>
              <a:spcAft>
                <a:spcPct val="0"/>
              </a:spcAft>
              <a:defRPr sz="3600" b="1">
                <a:solidFill>
                  <a:schemeClr val="tx2"/>
                </a:solidFill>
                <a:latin typeface="Arial" charset="0"/>
              </a:defRPr>
            </a:lvl3pPr>
            <a:lvl4pPr algn="ctr" rtl="0" eaLnBrk="0" fontAlgn="base" hangingPunct="0">
              <a:spcBef>
                <a:spcPct val="0"/>
              </a:spcBef>
              <a:spcAft>
                <a:spcPct val="0"/>
              </a:spcAft>
              <a:defRPr sz="3600" b="1">
                <a:solidFill>
                  <a:schemeClr val="tx2"/>
                </a:solidFill>
                <a:latin typeface="Arial" charset="0"/>
              </a:defRPr>
            </a:lvl4pPr>
            <a:lvl5pPr algn="ctr" rtl="0" eaLnBrk="0" fontAlgn="base" hangingPunct="0">
              <a:spcBef>
                <a:spcPct val="0"/>
              </a:spcBef>
              <a:spcAft>
                <a:spcPct val="0"/>
              </a:spcAft>
              <a:defRPr sz="3600" b="1">
                <a:solidFill>
                  <a:schemeClr val="tx2"/>
                </a:solidFill>
                <a:latin typeface="Arial" charset="0"/>
              </a:defRPr>
            </a:lvl5pPr>
            <a:lvl6pPr marL="457200" algn="ctr" rtl="0" fontAlgn="base">
              <a:spcBef>
                <a:spcPct val="0"/>
              </a:spcBef>
              <a:spcAft>
                <a:spcPct val="0"/>
              </a:spcAft>
              <a:defRPr sz="3600" b="1">
                <a:solidFill>
                  <a:schemeClr val="tx2"/>
                </a:solidFill>
                <a:latin typeface="Arial" charset="0"/>
              </a:defRPr>
            </a:lvl6pPr>
            <a:lvl7pPr marL="914400" algn="ctr" rtl="0" fontAlgn="base">
              <a:spcBef>
                <a:spcPct val="0"/>
              </a:spcBef>
              <a:spcAft>
                <a:spcPct val="0"/>
              </a:spcAft>
              <a:defRPr sz="3600" b="1">
                <a:solidFill>
                  <a:schemeClr val="tx2"/>
                </a:solidFill>
                <a:latin typeface="Arial" charset="0"/>
              </a:defRPr>
            </a:lvl7pPr>
            <a:lvl8pPr marL="1371600" algn="ctr" rtl="0" fontAlgn="base">
              <a:spcBef>
                <a:spcPct val="0"/>
              </a:spcBef>
              <a:spcAft>
                <a:spcPct val="0"/>
              </a:spcAft>
              <a:defRPr sz="3600" b="1">
                <a:solidFill>
                  <a:schemeClr val="tx2"/>
                </a:solidFill>
                <a:latin typeface="Arial" charset="0"/>
              </a:defRPr>
            </a:lvl8pPr>
            <a:lvl9pPr marL="1828800" algn="ctr" rtl="0" fontAlgn="base">
              <a:spcBef>
                <a:spcPct val="0"/>
              </a:spcBef>
              <a:spcAft>
                <a:spcPct val="0"/>
              </a:spcAft>
              <a:defRPr sz="3600" b="1">
                <a:solidFill>
                  <a:schemeClr val="tx2"/>
                </a:solidFill>
                <a:latin typeface="Arial" charset="0"/>
              </a:defRPr>
            </a:lvl9pPr>
          </a:lstStyle>
          <a:p>
            <a:pPr eaLnBrk="1" hangingPunct="1">
              <a:defRPr/>
            </a:pPr>
            <a:r>
              <a:rPr lang="de-DE" altLang="de-DE" kern="0" dirty="0">
                <a:solidFill>
                  <a:schemeClr val="bg1"/>
                </a:solidFill>
              </a:rPr>
              <a:t>Kasuistik mit Unruhe</a:t>
            </a:r>
          </a:p>
        </p:txBody>
      </p:sp>
    </p:spTree>
    <p:extLst>
      <p:ext uri="{BB962C8B-B14F-4D97-AF65-F5344CB8AC3E}">
        <p14:creationId xmlns:p14="http://schemas.microsoft.com/office/powerpoint/2010/main" val="15509743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38979">
                                            <p:txEl>
                                              <p:pRg st="12" end="12"/>
                                            </p:txEl>
                                          </p:spTgt>
                                        </p:tgtEl>
                                        <p:attrNameLst>
                                          <p:attrName>style.visibility</p:attrName>
                                        </p:attrNameLst>
                                      </p:cBhvr>
                                      <p:to>
                                        <p:strVal val="visible"/>
                                      </p:to>
                                    </p:set>
                                    <p:animEffect transition="in" filter="dissolve">
                                      <p:cBhvr>
                                        <p:cTn id="7" dur="500"/>
                                        <p:tgtEl>
                                          <p:spTgt spid="638979">
                                            <p:txEl>
                                              <p:pRg st="12" end="1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638979">
                                            <p:txEl>
                                              <p:pRg st="13" end="13"/>
                                            </p:txEl>
                                          </p:spTgt>
                                        </p:tgtEl>
                                        <p:attrNameLst>
                                          <p:attrName>style.visibility</p:attrName>
                                        </p:attrNameLst>
                                      </p:cBhvr>
                                      <p:to>
                                        <p:strVal val="visible"/>
                                      </p:to>
                                    </p:set>
                                    <p:animEffect transition="in" filter="dissolve">
                                      <p:cBhvr>
                                        <p:cTn id="10" dur="500"/>
                                        <p:tgtEl>
                                          <p:spTgt spid="638979">
                                            <p:txEl>
                                              <p:pRg st="13" end="13"/>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638979">
                                            <p:txEl>
                                              <p:pRg st="15" end="15"/>
                                            </p:txEl>
                                          </p:spTgt>
                                        </p:tgtEl>
                                        <p:attrNameLst>
                                          <p:attrName>style.visibility</p:attrName>
                                        </p:attrNameLst>
                                      </p:cBhvr>
                                      <p:to>
                                        <p:strVal val="visible"/>
                                      </p:to>
                                    </p:set>
                                    <p:animEffect transition="in" filter="dissolve">
                                      <p:cBhvr>
                                        <p:cTn id="15" dur="500"/>
                                        <p:tgtEl>
                                          <p:spTgt spid="638979">
                                            <p:txEl>
                                              <p:pRg st="15" end="15"/>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638979">
                                            <p:txEl>
                                              <p:pRg st="16" end="16"/>
                                            </p:txEl>
                                          </p:spTgt>
                                        </p:tgtEl>
                                        <p:attrNameLst>
                                          <p:attrName>style.visibility</p:attrName>
                                        </p:attrNameLst>
                                      </p:cBhvr>
                                      <p:to>
                                        <p:strVal val="visible"/>
                                      </p:to>
                                    </p:set>
                                    <p:animEffect transition="in" filter="dissolve">
                                      <p:cBhvr>
                                        <p:cTn id="18" dur="500"/>
                                        <p:tgtEl>
                                          <p:spTgt spid="638979">
                                            <p:txEl>
                                              <p:pRg st="16" end="16"/>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638979">
                                            <p:txEl>
                                              <p:pRg st="17" end="17"/>
                                            </p:txEl>
                                          </p:spTgt>
                                        </p:tgtEl>
                                        <p:attrNameLst>
                                          <p:attrName>style.visibility</p:attrName>
                                        </p:attrNameLst>
                                      </p:cBhvr>
                                      <p:to>
                                        <p:strVal val="visible"/>
                                      </p:to>
                                    </p:set>
                                    <p:animEffect transition="in" filter="dissolve">
                                      <p:cBhvr>
                                        <p:cTn id="21" dur="500"/>
                                        <p:tgtEl>
                                          <p:spTgt spid="638979">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5013326" y="3902267"/>
            <a:ext cx="1390650" cy="2028825"/>
          </a:xfrm>
          <a:noFill/>
        </p:spPr>
      </p:pic>
      <p:sp>
        <p:nvSpPr>
          <p:cNvPr id="16386" name="Rectangle 2"/>
          <p:cNvSpPr>
            <a:spLocks noGrp="1" noChangeArrowheads="1"/>
          </p:cNvSpPr>
          <p:nvPr>
            <p:ph type="title"/>
          </p:nvPr>
        </p:nvSpPr>
        <p:spPr/>
        <p:txBody>
          <a:bodyPr/>
          <a:lstStyle/>
          <a:p>
            <a:r>
              <a:rPr lang="de-DE" altLang="de-DE" dirty="0"/>
              <a:t> Säure – Basen – Störungen</a:t>
            </a:r>
            <a:endParaRPr lang="de-DE" altLang="de-DE" b="1" dirty="0"/>
          </a:p>
        </p:txBody>
      </p:sp>
      <p:sp>
        <p:nvSpPr>
          <p:cNvPr id="427011" name="Rectangle 3"/>
          <p:cNvSpPr>
            <a:spLocks noGrp="1" noChangeArrowheads="1"/>
          </p:cNvSpPr>
          <p:nvPr>
            <p:ph type="body" sz="half" idx="4294967295"/>
          </p:nvPr>
        </p:nvSpPr>
        <p:spPr>
          <a:xfrm>
            <a:off x="750094" y="1111250"/>
            <a:ext cx="5329238" cy="4924425"/>
          </a:xfrm>
        </p:spPr>
        <p:txBody>
          <a:bodyPr/>
          <a:lstStyle/>
          <a:p>
            <a:pPr eaLnBrk="1" hangingPunct="1"/>
            <a:r>
              <a:rPr lang="de-DE" altLang="de-DE" sz="2400" dirty="0">
                <a:solidFill>
                  <a:srgbClr val="FF0000"/>
                </a:solidFill>
              </a:rPr>
              <a:t>Respiratorische</a:t>
            </a:r>
            <a:r>
              <a:rPr lang="de-DE" altLang="de-DE" sz="2400" dirty="0"/>
              <a:t> Störungen</a:t>
            </a:r>
            <a:br>
              <a:rPr lang="de-DE" altLang="de-DE" sz="2400" dirty="0"/>
            </a:br>
            <a:r>
              <a:rPr lang="de-DE" altLang="de-DE" sz="2400" dirty="0">
                <a:solidFill>
                  <a:srgbClr val="FF0000"/>
                </a:solidFill>
              </a:rPr>
              <a:t>Primäre Änderung: CO</a:t>
            </a:r>
            <a:r>
              <a:rPr lang="de-DE" altLang="de-DE" sz="2400" baseline="-25000" dirty="0">
                <a:solidFill>
                  <a:srgbClr val="FF0000"/>
                </a:solidFill>
              </a:rPr>
              <a:t>2</a:t>
            </a:r>
            <a:endParaRPr lang="de-DE" altLang="de-DE" sz="2400" dirty="0"/>
          </a:p>
          <a:p>
            <a:pPr lvl="1" eaLnBrk="1" hangingPunct="1"/>
            <a:r>
              <a:rPr lang="de-DE" altLang="de-DE" sz="2000" dirty="0"/>
              <a:t>Respiratorische Azidose </a:t>
            </a:r>
            <a:r>
              <a:rPr lang="de-DE" altLang="de-DE" sz="2000" dirty="0">
                <a:solidFill>
                  <a:srgbClr val="FF0000"/>
                </a:solidFill>
              </a:rPr>
              <a:t>(CO</a:t>
            </a:r>
            <a:r>
              <a:rPr lang="de-DE" altLang="de-DE" sz="2000" baseline="-25000" dirty="0">
                <a:solidFill>
                  <a:srgbClr val="FF0000"/>
                </a:solidFill>
              </a:rPr>
              <a:t>2</a:t>
            </a:r>
            <a:r>
              <a:rPr lang="de-DE" altLang="de-DE" sz="2000" dirty="0">
                <a:solidFill>
                  <a:srgbClr val="FF0000"/>
                </a:solidFill>
                <a:cs typeface="Arial" panose="020B0604020202020204" pitchFamily="34" charset="0"/>
              </a:rPr>
              <a:t>↑</a:t>
            </a:r>
            <a:r>
              <a:rPr lang="de-DE" altLang="de-DE" sz="2000" dirty="0">
                <a:solidFill>
                  <a:srgbClr val="FF0000"/>
                </a:solidFill>
              </a:rPr>
              <a:t>)</a:t>
            </a:r>
          </a:p>
          <a:p>
            <a:pPr lvl="1" eaLnBrk="1" hangingPunct="1"/>
            <a:r>
              <a:rPr lang="de-DE" altLang="de-DE" sz="2000" dirty="0" err="1"/>
              <a:t>Respiatorische</a:t>
            </a:r>
            <a:r>
              <a:rPr lang="de-DE" altLang="de-DE" sz="2000" dirty="0"/>
              <a:t> Alkalose </a:t>
            </a:r>
            <a:r>
              <a:rPr lang="de-DE" altLang="de-DE" sz="2000" dirty="0">
                <a:solidFill>
                  <a:srgbClr val="FF0000"/>
                </a:solidFill>
              </a:rPr>
              <a:t>(CO</a:t>
            </a:r>
            <a:r>
              <a:rPr lang="de-DE" altLang="de-DE" sz="2000" baseline="-25000" dirty="0">
                <a:solidFill>
                  <a:srgbClr val="FF0000"/>
                </a:solidFill>
              </a:rPr>
              <a:t>2</a:t>
            </a:r>
            <a:r>
              <a:rPr lang="de-DE" altLang="de-DE" sz="2000" dirty="0">
                <a:solidFill>
                  <a:srgbClr val="FF0000"/>
                </a:solidFill>
                <a:cs typeface="Arial" panose="020B0604020202020204" pitchFamily="34" charset="0"/>
              </a:rPr>
              <a:t>↓</a:t>
            </a:r>
            <a:r>
              <a:rPr lang="de-DE" altLang="de-DE" sz="2000" dirty="0">
                <a:solidFill>
                  <a:srgbClr val="FF0000"/>
                </a:solidFill>
              </a:rPr>
              <a:t>)</a:t>
            </a:r>
            <a:endParaRPr lang="de-DE" altLang="de-DE" sz="2000" dirty="0"/>
          </a:p>
          <a:p>
            <a:pPr eaLnBrk="1" hangingPunct="1"/>
            <a:endParaRPr lang="de-DE" altLang="de-DE" sz="1800" dirty="0"/>
          </a:p>
          <a:p>
            <a:pPr eaLnBrk="1" hangingPunct="1"/>
            <a:endParaRPr lang="de-DE" altLang="de-DE" sz="1800" dirty="0">
              <a:solidFill>
                <a:srgbClr val="00FF00"/>
              </a:solidFill>
            </a:endParaRPr>
          </a:p>
          <a:p>
            <a:pPr eaLnBrk="1" hangingPunct="1"/>
            <a:endParaRPr lang="de-DE" altLang="de-DE" dirty="0">
              <a:solidFill>
                <a:srgbClr val="00FF00"/>
              </a:solidFill>
            </a:endParaRPr>
          </a:p>
          <a:p>
            <a:pPr eaLnBrk="1" hangingPunct="1"/>
            <a:r>
              <a:rPr lang="de-DE" altLang="de-DE" sz="2400" dirty="0">
                <a:solidFill>
                  <a:srgbClr val="00FF00"/>
                </a:solidFill>
              </a:rPr>
              <a:t>Metabolische</a:t>
            </a:r>
            <a:r>
              <a:rPr lang="de-DE" altLang="de-DE" sz="2400" dirty="0"/>
              <a:t> Störungen </a:t>
            </a:r>
          </a:p>
          <a:p>
            <a:pPr eaLnBrk="1" hangingPunct="1"/>
            <a:r>
              <a:rPr lang="de-DE" altLang="de-DE" sz="2400" dirty="0">
                <a:solidFill>
                  <a:srgbClr val="00FF00"/>
                </a:solidFill>
              </a:rPr>
              <a:t>Primäre Änderung: HCO</a:t>
            </a:r>
            <a:r>
              <a:rPr lang="de-DE" altLang="de-DE" sz="2400" baseline="-25000" dirty="0">
                <a:solidFill>
                  <a:srgbClr val="00FF00"/>
                </a:solidFill>
              </a:rPr>
              <a:t>3</a:t>
            </a:r>
            <a:r>
              <a:rPr lang="de-DE" altLang="de-DE" sz="2400" baseline="30000" dirty="0">
                <a:solidFill>
                  <a:srgbClr val="00FF00"/>
                </a:solidFill>
              </a:rPr>
              <a:t>-</a:t>
            </a:r>
            <a:r>
              <a:rPr lang="de-DE" altLang="de-DE" sz="2400" dirty="0">
                <a:solidFill>
                  <a:srgbClr val="FF9900"/>
                </a:solidFill>
              </a:rPr>
              <a:t> </a:t>
            </a:r>
            <a:endParaRPr lang="de-DE" altLang="de-DE" sz="2400" dirty="0"/>
          </a:p>
          <a:p>
            <a:pPr lvl="1" eaLnBrk="1" hangingPunct="1"/>
            <a:r>
              <a:rPr lang="de-DE" altLang="de-DE" sz="2000" dirty="0"/>
              <a:t>Metabolische Azidose </a:t>
            </a:r>
            <a:r>
              <a:rPr lang="de-DE" altLang="de-DE" sz="2000" dirty="0">
                <a:solidFill>
                  <a:srgbClr val="00FF00"/>
                </a:solidFill>
              </a:rPr>
              <a:t>(HCO</a:t>
            </a:r>
            <a:r>
              <a:rPr lang="de-DE" altLang="de-DE" sz="2000" baseline="-25000" dirty="0">
                <a:solidFill>
                  <a:srgbClr val="00FF00"/>
                </a:solidFill>
              </a:rPr>
              <a:t>3</a:t>
            </a:r>
            <a:r>
              <a:rPr lang="de-DE" altLang="de-DE" sz="2000" baseline="30000" dirty="0">
                <a:solidFill>
                  <a:srgbClr val="00FF00"/>
                </a:solidFill>
              </a:rPr>
              <a:t>-</a:t>
            </a:r>
            <a:r>
              <a:rPr lang="de-DE" altLang="de-DE" sz="2000" dirty="0">
                <a:solidFill>
                  <a:srgbClr val="00FF00"/>
                </a:solidFill>
                <a:cs typeface="Arial" panose="020B0604020202020204" pitchFamily="34" charset="0"/>
              </a:rPr>
              <a:t>↓</a:t>
            </a:r>
            <a:r>
              <a:rPr lang="de-DE" altLang="de-DE" sz="2000" dirty="0">
                <a:solidFill>
                  <a:srgbClr val="00FF00"/>
                </a:solidFill>
              </a:rPr>
              <a:t>)</a:t>
            </a:r>
          </a:p>
          <a:p>
            <a:pPr lvl="1" eaLnBrk="1" hangingPunct="1"/>
            <a:r>
              <a:rPr lang="de-DE" altLang="de-DE" sz="2000" dirty="0"/>
              <a:t>Metabolische Alkalose </a:t>
            </a:r>
            <a:r>
              <a:rPr lang="de-DE" altLang="de-DE" sz="2000" dirty="0">
                <a:solidFill>
                  <a:srgbClr val="00FF00"/>
                </a:solidFill>
              </a:rPr>
              <a:t>(HCO</a:t>
            </a:r>
            <a:r>
              <a:rPr lang="de-DE" altLang="de-DE" sz="2000" baseline="-25000" dirty="0">
                <a:solidFill>
                  <a:srgbClr val="00FF00"/>
                </a:solidFill>
              </a:rPr>
              <a:t>3</a:t>
            </a:r>
            <a:r>
              <a:rPr lang="de-DE" altLang="de-DE" sz="2000" baseline="30000" dirty="0">
                <a:solidFill>
                  <a:srgbClr val="00FF00"/>
                </a:solidFill>
              </a:rPr>
              <a:t>-</a:t>
            </a:r>
            <a:r>
              <a:rPr lang="de-DE" altLang="de-DE" sz="2000" dirty="0">
                <a:solidFill>
                  <a:srgbClr val="00FF00"/>
                </a:solidFill>
                <a:cs typeface="Arial" panose="020B0604020202020204" pitchFamily="34" charset="0"/>
              </a:rPr>
              <a:t>↑</a:t>
            </a:r>
            <a:r>
              <a:rPr lang="de-DE" altLang="de-DE" sz="2000" dirty="0">
                <a:solidFill>
                  <a:srgbClr val="00FF00"/>
                </a:solidFill>
              </a:rPr>
              <a:t>)</a:t>
            </a:r>
          </a:p>
        </p:txBody>
      </p:sp>
      <p:pic>
        <p:nvPicPr>
          <p:cNvPr id="16389" name="Picture 5"/>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4622372" y="1062141"/>
            <a:ext cx="1584325" cy="1790700"/>
          </a:xfrm>
        </p:spPr>
      </p:pic>
      <p:grpSp>
        <p:nvGrpSpPr>
          <p:cNvPr id="16390" name="Group 6"/>
          <p:cNvGrpSpPr>
            <a:grpSpLocks/>
          </p:cNvGrpSpPr>
          <p:nvPr/>
        </p:nvGrpSpPr>
        <p:grpSpPr bwMode="auto">
          <a:xfrm>
            <a:off x="6445251" y="3852209"/>
            <a:ext cx="2305050" cy="2238375"/>
            <a:chOff x="3877" y="1570"/>
            <a:chExt cx="1452" cy="1805"/>
          </a:xfrm>
        </p:grpSpPr>
        <p:sp>
          <p:nvSpPr>
            <p:cNvPr id="16398" name="AutoShape 7"/>
            <p:cNvSpPr>
              <a:spLocks noChangeArrowheads="1"/>
            </p:cNvSpPr>
            <p:nvPr/>
          </p:nvSpPr>
          <p:spPr bwMode="auto">
            <a:xfrm rot="10800000">
              <a:off x="4178" y="2307"/>
              <a:ext cx="816" cy="54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20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rgbClr val="00FF00"/>
            </a:solidFill>
            <a:ln w="9525">
              <a:solidFill>
                <a:schemeClr val="tx1"/>
              </a:solidFill>
              <a:miter lim="800000"/>
              <a:headEnd/>
              <a:tailEnd/>
            </a:ln>
          </p:spPr>
          <p:txBody>
            <a:bodyPr wrap="none" anchor="ctr"/>
            <a:lstStyle/>
            <a:p>
              <a:endParaRPr lang="de-DE"/>
            </a:p>
          </p:txBody>
        </p:sp>
        <p:sp>
          <p:nvSpPr>
            <p:cNvPr id="16399" name="Text Box 8"/>
            <p:cNvSpPr txBox="1">
              <a:spLocks noChangeArrowheads="1"/>
            </p:cNvSpPr>
            <p:nvPr/>
          </p:nvSpPr>
          <p:spPr bwMode="auto">
            <a:xfrm>
              <a:off x="3877" y="2850"/>
              <a:ext cx="1452" cy="525"/>
            </a:xfrm>
            <a:prstGeom prst="rect">
              <a:avLst/>
            </a:prstGeom>
            <a:solidFill>
              <a:srgbClr val="99FF66"/>
            </a:solidFill>
            <a:ln w="9525">
              <a:solidFill>
                <a:schemeClr val="tx1"/>
              </a:solidFill>
              <a:miter lim="800000"/>
              <a:headEnd/>
              <a:tailEnd/>
            </a:ln>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de-DE" altLang="de-DE" sz="1800" b="1"/>
                <a:t>Metabolische  Schale (HCO</a:t>
              </a:r>
              <a:r>
                <a:rPr lang="de-DE" altLang="de-DE" sz="1800" b="1" baseline="-25000"/>
                <a:t>3</a:t>
              </a:r>
              <a:r>
                <a:rPr lang="de-DE" altLang="de-DE" sz="1800" b="1"/>
                <a:t>= 24)</a:t>
              </a:r>
            </a:p>
          </p:txBody>
        </p:sp>
        <p:sp>
          <p:nvSpPr>
            <p:cNvPr id="16400" name="Line 9"/>
            <p:cNvSpPr>
              <a:spLocks noChangeShapeType="1"/>
            </p:cNvSpPr>
            <p:nvPr/>
          </p:nvSpPr>
          <p:spPr bwMode="auto">
            <a:xfrm>
              <a:off x="4558" y="1570"/>
              <a:ext cx="409" cy="99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6401" name="Line 10"/>
            <p:cNvSpPr>
              <a:spLocks noChangeShapeType="1"/>
            </p:cNvSpPr>
            <p:nvPr/>
          </p:nvSpPr>
          <p:spPr bwMode="auto">
            <a:xfrm flipH="1">
              <a:off x="4195" y="1570"/>
              <a:ext cx="363" cy="99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16391" name="Group 11"/>
          <p:cNvGrpSpPr>
            <a:grpSpLocks/>
          </p:cNvGrpSpPr>
          <p:nvPr/>
        </p:nvGrpSpPr>
        <p:grpSpPr bwMode="auto">
          <a:xfrm>
            <a:off x="6445251" y="1281206"/>
            <a:ext cx="2124075" cy="2232025"/>
            <a:chOff x="657" y="1616"/>
            <a:chExt cx="1452" cy="1791"/>
          </a:xfrm>
        </p:grpSpPr>
        <p:sp>
          <p:nvSpPr>
            <p:cNvPr id="16394" name="Text Box 12"/>
            <p:cNvSpPr txBox="1">
              <a:spLocks noChangeArrowheads="1"/>
            </p:cNvSpPr>
            <p:nvPr/>
          </p:nvSpPr>
          <p:spPr bwMode="auto">
            <a:xfrm>
              <a:off x="657" y="2886"/>
              <a:ext cx="1452" cy="521"/>
            </a:xfrm>
            <a:prstGeom prst="rect">
              <a:avLst/>
            </a:prstGeom>
            <a:solidFill>
              <a:srgbClr val="FF7C80"/>
            </a:solidFill>
            <a:ln w="9525">
              <a:solidFill>
                <a:schemeClr val="tx1"/>
              </a:solidFill>
              <a:miter lim="800000"/>
              <a:headEnd/>
              <a:tailEnd/>
            </a:ln>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de-DE" altLang="de-DE" sz="1800" b="1"/>
                <a:t>Respiratorische Schale (CO</a:t>
              </a:r>
              <a:r>
                <a:rPr lang="de-DE" altLang="de-DE" sz="1800" b="1" baseline="-25000"/>
                <a:t>2</a:t>
              </a:r>
              <a:r>
                <a:rPr lang="de-DE" altLang="de-DE" sz="1800" b="1"/>
                <a:t>= 40)</a:t>
              </a:r>
            </a:p>
          </p:txBody>
        </p:sp>
        <p:sp>
          <p:nvSpPr>
            <p:cNvPr id="16395" name="AutoShape 13"/>
            <p:cNvSpPr>
              <a:spLocks noChangeArrowheads="1"/>
            </p:cNvSpPr>
            <p:nvPr/>
          </p:nvSpPr>
          <p:spPr bwMode="auto">
            <a:xfrm rot="10800000">
              <a:off x="965" y="2343"/>
              <a:ext cx="816" cy="54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20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rgbClr val="FF0000"/>
            </a:solidFill>
            <a:ln w="9525">
              <a:solidFill>
                <a:schemeClr val="tx1"/>
              </a:solidFill>
              <a:miter lim="800000"/>
              <a:headEnd/>
              <a:tailEnd/>
            </a:ln>
          </p:spPr>
          <p:txBody>
            <a:bodyPr wrap="none" anchor="ctr"/>
            <a:lstStyle/>
            <a:p>
              <a:endParaRPr lang="de-DE"/>
            </a:p>
          </p:txBody>
        </p:sp>
        <p:sp>
          <p:nvSpPr>
            <p:cNvPr id="16396" name="Line 14"/>
            <p:cNvSpPr>
              <a:spLocks noChangeShapeType="1"/>
            </p:cNvSpPr>
            <p:nvPr/>
          </p:nvSpPr>
          <p:spPr bwMode="auto">
            <a:xfrm flipH="1">
              <a:off x="975" y="1616"/>
              <a:ext cx="363" cy="99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6397" name="Line 15"/>
            <p:cNvSpPr>
              <a:spLocks noChangeShapeType="1"/>
            </p:cNvSpPr>
            <p:nvPr/>
          </p:nvSpPr>
          <p:spPr bwMode="auto">
            <a:xfrm>
              <a:off x="1383" y="1616"/>
              <a:ext cx="408" cy="99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grpSp>
    </p:spTree>
    <p:extLst>
      <p:ext uri="{BB962C8B-B14F-4D97-AF65-F5344CB8AC3E}">
        <p14:creationId xmlns:p14="http://schemas.microsoft.com/office/powerpoint/2010/main" val="7040062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427011">
                                            <p:txEl>
                                              <p:pRg st="0" end="0"/>
                                            </p:txEl>
                                          </p:spTgt>
                                        </p:tgtEl>
                                        <p:attrNameLst>
                                          <p:attrName>style.visibility</p:attrName>
                                        </p:attrNameLst>
                                      </p:cBhvr>
                                      <p:to>
                                        <p:strVal val="visible"/>
                                      </p:to>
                                    </p:set>
                                    <p:animEffect transition="in" filter="diamond(in)">
                                      <p:cBhvr>
                                        <p:cTn id="7" dur="2000"/>
                                        <p:tgtEl>
                                          <p:spTgt spid="4270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427011">
                                            <p:txEl>
                                              <p:pRg st="1" end="1"/>
                                            </p:txEl>
                                          </p:spTgt>
                                        </p:tgtEl>
                                        <p:attrNameLst>
                                          <p:attrName>style.visibility</p:attrName>
                                        </p:attrNameLst>
                                      </p:cBhvr>
                                      <p:to>
                                        <p:strVal val="visible"/>
                                      </p:to>
                                    </p:set>
                                    <p:animEffect transition="in" filter="blinds(horizontal)">
                                      <p:cBhvr>
                                        <p:cTn id="12" dur="500"/>
                                        <p:tgtEl>
                                          <p:spTgt spid="42701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427011">
                                            <p:txEl>
                                              <p:pRg st="2" end="2"/>
                                            </p:txEl>
                                          </p:spTgt>
                                        </p:tgtEl>
                                        <p:attrNameLst>
                                          <p:attrName>style.visibility</p:attrName>
                                        </p:attrNameLst>
                                      </p:cBhvr>
                                      <p:to>
                                        <p:strVal val="visible"/>
                                      </p:to>
                                    </p:set>
                                    <p:animEffect transition="in" filter="blinds(horizontal)">
                                      <p:cBhvr>
                                        <p:cTn id="17" dur="500"/>
                                        <p:tgtEl>
                                          <p:spTgt spid="42701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427011">
                                            <p:txEl>
                                              <p:pRg st="6" end="6"/>
                                            </p:txEl>
                                          </p:spTgt>
                                        </p:tgtEl>
                                        <p:attrNameLst>
                                          <p:attrName>style.visibility</p:attrName>
                                        </p:attrNameLst>
                                      </p:cBhvr>
                                      <p:to>
                                        <p:strVal val="visible"/>
                                      </p:to>
                                    </p:set>
                                    <p:animEffect transition="in" filter="box(in)">
                                      <p:cBhvr>
                                        <p:cTn id="22" dur="500"/>
                                        <p:tgtEl>
                                          <p:spTgt spid="427011">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427011">
                                            <p:txEl>
                                              <p:pRg st="7" end="7"/>
                                            </p:txEl>
                                          </p:spTgt>
                                        </p:tgtEl>
                                        <p:attrNameLst>
                                          <p:attrName>style.visibility</p:attrName>
                                        </p:attrNameLst>
                                      </p:cBhvr>
                                      <p:to>
                                        <p:strVal val="visible"/>
                                      </p:to>
                                    </p:set>
                                    <p:animEffect transition="in" filter="box(in)">
                                      <p:cBhvr>
                                        <p:cTn id="27" dur="500"/>
                                        <p:tgtEl>
                                          <p:spTgt spid="427011">
                                            <p:txEl>
                                              <p:pRg st="7" end="7"/>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427011">
                                            <p:txEl>
                                              <p:pRg st="8" end="8"/>
                                            </p:txEl>
                                          </p:spTgt>
                                        </p:tgtEl>
                                        <p:attrNameLst>
                                          <p:attrName>style.visibility</p:attrName>
                                        </p:attrNameLst>
                                      </p:cBhvr>
                                      <p:to>
                                        <p:strVal val="visible"/>
                                      </p:to>
                                    </p:set>
                                    <p:animEffect transition="in" filter="blinds(horizontal)">
                                      <p:cBhvr>
                                        <p:cTn id="32" dur="500"/>
                                        <p:tgtEl>
                                          <p:spTgt spid="427011">
                                            <p:txEl>
                                              <p:pRg st="8" end="8"/>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427011">
                                            <p:txEl>
                                              <p:pRg st="9" end="9"/>
                                            </p:txEl>
                                          </p:spTgt>
                                        </p:tgtEl>
                                        <p:attrNameLst>
                                          <p:attrName>style.visibility</p:attrName>
                                        </p:attrNameLst>
                                      </p:cBhvr>
                                      <p:to>
                                        <p:strVal val="visible"/>
                                      </p:to>
                                    </p:set>
                                    <p:animEffect transition="in" filter="blinds(horizontal)">
                                      <p:cBhvr>
                                        <p:cTn id="37" dur="500"/>
                                        <p:tgtEl>
                                          <p:spTgt spid="42701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5" name="Rectangle 3">
            <a:extLst>
              <a:ext uri="{FF2B5EF4-FFF2-40B4-BE49-F238E27FC236}">
                <a16:creationId xmlns:a16="http://schemas.microsoft.com/office/drawing/2014/main" id="{36DBF0FF-1746-4B75-AF13-B2F9583AF624}"/>
              </a:ext>
            </a:extLst>
          </p:cNvPr>
          <p:cNvSpPr>
            <a:spLocks noGrp="1" noChangeArrowheads="1"/>
          </p:cNvSpPr>
          <p:nvPr>
            <p:ph idx="1"/>
          </p:nvPr>
        </p:nvSpPr>
        <p:spPr/>
        <p:txBody>
          <a:bodyPr/>
          <a:lstStyle/>
          <a:p>
            <a:pPr eaLnBrk="1" hangingPunct="1"/>
            <a:endParaRPr lang="de-DE" altLang="de-DE" sz="2400" dirty="0"/>
          </a:p>
          <a:p>
            <a:pPr eaLnBrk="1" hangingPunct="1"/>
            <a:r>
              <a:rPr lang="de-DE" altLang="de-DE" sz="2400" u="sng" dirty="0"/>
              <a:t>Verdachtsdiagnose ZNA: </a:t>
            </a:r>
          </a:p>
          <a:p>
            <a:pPr eaLnBrk="1" hangingPunct="1"/>
            <a:r>
              <a:rPr lang="de-DE" altLang="de-DE" sz="2400" dirty="0"/>
              <a:t>Chronische Niereninsuffizienz </a:t>
            </a:r>
          </a:p>
          <a:p>
            <a:pPr lvl="1" eaLnBrk="1" hangingPunct="1"/>
            <a:r>
              <a:rPr lang="de-DE" altLang="de-DE" sz="2400" dirty="0"/>
              <a:t>vermutlich auf dem Boden einer </a:t>
            </a:r>
            <a:r>
              <a:rPr lang="de-DE" altLang="de-DE" sz="2400" dirty="0" err="1"/>
              <a:t>Nephrosklerose</a:t>
            </a:r>
            <a:endParaRPr lang="de-DE" altLang="de-DE" sz="2400" dirty="0"/>
          </a:p>
          <a:p>
            <a:pPr eaLnBrk="1" hangingPunct="1"/>
            <a:r>
              <a:rPr lang="de-DE" altLang="de-DE" sz="2400" dirty="0"/>
              <a:t>mit metabolischer Azidose </a:t>
            </a:r>
          </a:p>
          <a:p>
            <a:pPr lvl="1" eaLnBrk="1" hangingPunct="1"/>
            <a:r>
              <a:rPr lang="de-DE" altLang="de-DE" sz="2400" dirty="0"/>
              <a:t>mit  respiratorischer Kompensation</a:t>
            </a:r>
          </a:p>
          <a:p>
            <a:pPr eaLnBrk="1" hangingPunct="1"/>
            <a:r>
              <a:rPr lang="de-DE" altLang="de-DE" sz="2400" dirty="0"/>
              <a:t>Hyperkaliämie </a:t>
            </a:r>
          </a:p>
          <a:p>
            <a:pPr lvl="1" eaLnBrk="1" hangingPunct="1"/>
            <a:r>
              <a:rPr lang="de-DE" altLang="de-DE" sz="2400" dirty="0"/>
              <a:t>bei transzellulärem Shift (bei Azidose)</a:t>
            </a:r>
          </a:p>
        </p:txBody>
      </p:sp>
      <p:sp>
        <p:nvSpPr>
          <p:cNvPr id="125954" name="Rectangle 2">
            <a:extLst>
              <a:ext uri="{FF2B5EF4-FFF2-40B4-BE49-F238E27FC236}">
                <a16:creationId xmlns:a16="http://schemas.microsoft.com/office/drawing/2014/main" id="{03D6E136-46BB-49FC-AA4E-008BF59CA5E5}"/>
              </a:ext>
            </a:extLst>
          </p:cNvPr>
          <p:cNvSpPr>
            <a:spLocks noGrp="1" noChangeArrowheads="1"/>
          </p:cNvSpPr>
          <p:nvPr>
            <p:ph type="title"/>
          </p:nvPr>
        </p:nvSpPr>
        <p:spPr/>
        <p:txBody>
          <a:bodyPr/>
          <a:lstStyle/>
          <a:p>
            <a:pPr eaLnBrk="1" hangingPunct="1"/>
            <a:r>
              <a:rPr lang="de-DE" altLang="de-DE"/>
              <a:t>Verdachtsdiagnose</a:t>
            </a:r>
          </a:p>
        </p:txBody>
      </p:sp>
    </p:spTree>
    <p:extLst>
      <p:ext uri="{BB962C8B-B14F-4D97-AF65-F5344CB8AC3E}">
        <p14:creationId xmlns:p14="http://schemas.microsoft.com/office/powerpoint/2010/main" val="1049189473"/>
      </p:ext>
    </p:extLst>
  </p:cSld>
  <p:clrMapOvr>
    <a:masterClrMapping/>
  </p:clrMapOvr>
  <p:transition spd="slow">
    <p:push dir="u"/>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4CAB7B9C-5CA6-40E8-B08D-BFEE8F8BDBF3}"/>
              </a:ext>
            </a:extLst>
          </p:cNvPr>
          <p:cNvSpPr>
            <a:spLocks noGrp="1" noChangeArrowheads="1"/>
          </p:cNvSpPr>
          <p:nvPr>
            <p:ph type="title"/>
          </p:nvPr>
        </p:nvSpPr>
        <p:spPr/>
        <p:txBody>
          <a:bodyPr/>
          <a:lstStyle/>
          <a:p>
            <a:pPr eaLnBrk="1" hangingPunct="1"/>
            <a:r>
              <a:rPr lang="de-DE" altLang="de-DE"/>
              <a:t>Verlauf</a:t>
            </a:r>
          </a:p>
        </p:txBody>
      </p:sp>
      <p:sp>
        <p:nvSpPr>
          <p:cNvPr id="641027" name="Rectangle 3">
            <a:extLst>
              <a:ext uri="{FF2B5EF4-FFF2-40B4-BE49-F238E27FC236}">
                <a16:creationId xmlns:a16="http://schemas.microsoft.com/office/drawing/2014/main" id="{00F7FAB7-ADAF-4F48-8977-E0EAF584AC37}"/>
              </a:ext>
            </a:extLst>
          </p:cNvPr>
          <p:cNvSpPr>
            <a:spLocks noGrp="1" noChangeArrowheads="1"/>
          </p:cNvSpPr>
          <p:nvPr>
            <p:ph type="body" idx="1"/>
          </p:nvPr>
        </p:nvSpPr>
        <p:spPr>
          <a:xfrm>
            <a:off x="900113" y="1196975"/>
            <a:ext cx="7632700" cy="3960813"/>
          </a:xfrm>
        </p:spPr>
        <p:txBody>
          <a:bodyPr/>
          <a:lstStyle/>
          <a:p>
            <a:pPr marL="381000" indent="-381000" eaLnBrk="1" hangingPunct="1"/>
            <a:r>
              <a:rPr lang="de-DE" altLang="de-DE" sz="1800" u="sng"/>
              <a:t>Eingeleitete Therapie </a:t>
            </a:r>
          </a:p>
          <a:p>
            <a:pPr marL="381000" indent="-381000" eaLnBrk="1" hangingPunct="1"/>
            <a:r>
              <a:rPr lang="de-DE" altLang="de-DE" sz="1800"/>
              <a:t>Hydratation</a:t>
            </a:r>
          </a:p>
          <a:p>
            <a:pPr marL="800100" lvl="1" indent="-342900" eaLnBrk="1" hangingPunct="1"/>
            <a:r>
              <a:rPr lang="de-DE" altLang="de-DE" sz="1800"/>
              <a:t>Isotonisch NaCl – Lösung und Glucose 5 %</a:t>
            </a:r>
          </a:p>
          <a:p>
            <a:pPr marL="800100" lvl="1" indent="-342900" eaLnBrk="1" hangingPunct="1"/>
            <a:r>
              <a:rPr lang="de-DE" altLang="de-DE" sz="1800"/>
              <a:t>Korrektur der metabolischen Azidose durch Bicarbonat</a:t>
            </a:r>
          </a:p>
          <a:p>
            <a:pPr marL="1219200" lvl="2" indent="-304800" eaLnBrk="1" hangingPunct="1"/>
            <a:r>
              <a:rPr lang="de-DE" altLang="de-DE"/>
              <a:t>entsprechend der Formel: </a:t>
            </a:r>
          </a:p>
          <a:p>
            <a:pPr marL="1638300" lvl="3" indent="-266700" eaLnBrk="1" hangingPunct="1"/>
            <a:r>
              <a:rPr lang="de-DE" altLang="de-DE" sz="1800"/>
              <a:t>[(gewünschtes HCO3 - beobachtetes HCO3) x 30% Körpergewicht]</a:t>
            </a:r>
          </a:p>
          <a:p>
            <a:pPr lvl="4" eaLnBrk="1" hangingPunct="1">
              <a:buFontTx/>
              <a:buNone/>
            </a:pPr>
            <a:r>
              <a:rPr lang="de-DE" altLang="de-DE" sz="1800"/>
              <a:t>[(28-14) x (56x0,3)]=(14x16,5)=</a:t>
            </a:r>
            <a:r>
              <a:rPr lang="de-DE" altLang="de-DE" sz="1800" b="1"/>
              <a:t>235 mmol</a:t>
            </a:r>
          </a:p>
          <a:p>
            <a:pPr marL="1638300" lvl="3" indent="-266700" eaLnBrk="1" hangingPunct="1">
              <a:buFontTx/>
              <a:buNone/>
            </a:pPr>
            <a:endParaRPr lang="de-DE" altLang="de-DE" sz="1800"/>
          </a:p>
          <a:p>
            <a:pPr marL="381000" indent="-381000" eaLnBrk="1" hangingPunct="1"/>
            <a:r>
              <a:rPr lang="de-DE" altLang="de-DE" sz="1800"/>
              <a:t>Einige Stunden später klagt die Frau über schmerzende Glieder (wie Muskelkater) und erleidet wenig später einen cerebralen Krampfanfall</a:t>
            </a:r>
          </a:p>
          <a:p>
            <a:pPr marL="381000" indent="-381000" eaLnBrk="1" hangingPunct="1"/>
            <a:endParaRPr lang="de-DE" altLang="de-DE" sz="1800"/>
          </a:p>
          <a:p>
            <a:pPr marL="381000" indent="-381000" eaLnBrk="1" hangingPunct="1">
              <a:buFontTx/>
              <a:buAutoNum type="arabicPeriod"/>
            </a:pPr>
            <a:r>
              <a:rPr lang="de-DE" altLang="de-DE" sz="1800"/>
              <a:t>Was ist der Grund der neuromuskulären Beschwerden</a:t>
            </a:r>
          </a:p>
          <a:p>
            <a:pPr marL="381000" indent="-381000" eaLnBrk="1" hangingPunct="1">
              <a:buFontTx/>
              <a:buAutoNum type="arabicPeriod"/>
            </a:pPr>
            <a:r>
              <a:rPr lang="de-DE" altLang="de-DE" sz="1800"/>
              <a:t>Welche Diagnose stellt ihr für den Krampfanfall ?</a:t>
            </a:r>
          </a:p>
          <a:p>
            <a:pPr marL="381000" indent="-381000" eaLnBrk="1" hangingPunct="1">
              <a:buFontTx/>
              <a:buAutoNum type="arabicPeriod"/>
            </a:pPr>
            <a:r>
              <a:rPr lang="de-DE" altLang="de-DE" sz="1800"/>
              <a:t>Gibt es einen Zusammenhang mit der Therapie ?</a:t>
            </a:r>
          </a:p>
        </p:txBody>
      </p:sp>
    </p:spTree>
    <p:extLst>
      <p:ext uri="{BB962C8B-B14F-4D97-AF65-F5344CB8AC3E}">
        <p14:creationId xmlns:p14="http://schemas.microsoft.com/office/powerpoint/2010/main" val="4794753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41027">
                                            <p:txEl>
                                              <p:pRg st="8" end="8"/>
                                            </p:txEl>
                                          </p:spTgt>
                                        </p:tgtEl>
                                        <p:attrNameLst>
                                          <p:attrName>style.visibility</p:attrName>
                                        </p:attrNameLst>
                                      </p:cBhvr>
                                      <p:to>
                                        <p:strVal val="visible"/>
                                      </p:to>
                                    </p:set>
                                    <p:animEffect transition="in" filter="dissolve">
                                      <p:cBhvr>
                                        <p:cTn id="7" dur="500"/>
                                        <p:tgtEl>
                                          <p:spTgt spid="641027">
                                            <p:txEl>
                                              <p:pRg st="8" end="8"/>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41027">
                                            <p:txEl>
                                              <p:pRg st="10" end="10"/>
                                            </p:txEl>
                                          </p:spTgt>
                                        </p:tgtEl>
                                        <p:attrNameLst>
                                          <p:attrName>style.visibility</p:attrName>
                                        </p:attrNameLst>
                                      </p:cBhvr>
                                      <p:to>
                                        <p:strVal val="visible"/>
                                      </p:to>
                                    </p:set>
                                    <p:animEffect transition="in" filter="dissolve">
                                      <p:cBhvr>
                                        <p:cTn id="12" dur="500"/>
                                        <p:tgtEl>
                                          <p:spTgt spid="641027">
                                            <p:txEl>
                                              <p:pRg st="10" end="10"/>
                                            </p:txEl>
                                          </p:spTgt>
                                        </p:tgtEl>
                                      </p:cBhvr>
                                    </p:animEffect>
                                  </p:childTnLst>
                                </p:cTn>
                              </p:par>
                            </p:childTnLst>
                          </p:cTn>
                        </p:par>
                        <p:par>
                          <p:cTn id="13" fill="hold" nodeType="afterGroup">
                            <p:stCondLst>
                              <p:cond delay="500"/>
                            </p:stCondLst>
                            <p:childTnLst>
                              <p:par>
                                <p:cTn id="14" presetID="9" presetClass="entr" presetSubtype="0" fill="hold" nodeType="afterEffect">
                                  <p:stCondLst>
                                    <p:cond delay="0"/>
                                  </p:stCondLst>
                                  <p:childTnLst>
                                    <p:set>
                                      <p:cBhvr>
                                        <p:cTn id="15" dur="1" fill="hold">
                                          <p:stCondLst>
                                            <p:cond delay="0"/>
                                          </p:stCondLst>
                                        </p:cTn>
                                        <p:tgtEl>
                                          <p:spTgt spid="641027">
                                            <p:txEl>
                                              <p:pRg st="11" end="11"/>
                                            </p:txEl>
                                          </p:spTgt>
                                        </p:tgtEl>
                                        <p:attrNameLst>
                                          <p:attrName>style.visibility</p:attrName>
                                        </p:attrNameLst>
                                      </p:cBhvr>
                                      <p:to>
                                        <p:strVal val="visible"/>
                                      </p:to>
                                    </p:set>
                                    <p:animEffect transition="in" filter="dissolve">
                                      <p:cBhvr>
                                        <p:cTn id="16" dur="500"/>
                                        <p:tgtEl>
                                          <p:spTgt spid="641027">
                                            <p:txEl>
                                              <p:pRg st="11" end="11"/>
                                            </p:txEl>
                                          </p:spTgt>
                                        </p:tgtEl>
                                      </p:cBhvr>
                                    </p:animEffect>
                                  </p:childTnLst>
                                </p:cTn>
                              </p:par>
                            </p:childTnLst>
                          </p:cTn>
                        </p:par>
                        <p:par>
                          <p:cTn id="17" fill="hold" nodeType="afterGroup">
                            <p:stCondLst>
                              <p:cond delay="1000"/>
                            </p:stCondLst>
                            <p:childTnLst>
                              <p:par>
                                <p:cTn id="18" presetID="9" presetClass="entr" presetSubtype="0" fill="hold" nodeType="afterEffect">
                                  <p:stCondLst>
                                    <p:cond delay="0"/>
                                  </p:stCondLst>
                                  <p:childTnLst>
                                    <p:set>
                                      <p:cBhvr>
                                        <p:cTn id="19" dur="1" fill="hold">
                                          <p:stCondLst>
                                            <p:cond delay="0"/>
                                          </p:stCondLst>
                                        </p:cTn>
                                        <p:tgtEl>
                                          <p:spTgt spid="641027">
                                            <p:txEl>
                                              <p:pRg st="12" end="12"/>
                                            </p:txEl>
                                          </p:spTgt>
                                        </p:tgtEl>
                                        <p:attrNameLst>
                                          <p:attrName>style.visibility</p:attrName>
                                        </p:attrNameLst>
                                      </p:cBhvr>
                                      <p:to>
                                        <p:strVal val="visible"/>
                                      </p:to>
                                    </p:set>
                                    <p:animEffect transition="in" filter="dissolve">
                                      <p:cBhvr>
                                        <p:cTn id="20" dur="500"/>
                                        <p:tgtEl>
                                          <p:spTgt spid="641027">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6A72AC3A-44AA-4BDB-B011-C04569036DC6}"/>
              </a:ext>
            </a:extLst>
          </p:cNvPr>
          <p:cNvSpPr>
            <a:spLocks noGrp="1" noChangeArrowheads="1"/>
          </p:cNvSpPr>
          <p:nvPr>
            <p:ph type="title"/>
          </p:nvPr>
        </p:nvSpPr>
        <p:spPr/>
        <p:txBody>
          <a:bodyPr/>
          <a:lstStyle/>
          <a:p>
            <a:pPr eaLnBrk="1" hangingPunct="1"/>
            <a:r>
              <a:rPr lang="de-DE" altLang="de-DE"/>
              <a:t>Aufnahme</a:t>
            </a:r>
          </a:p>
        </p:txBody>
      </p:sp>
      <p:sp>
        <p:nvSpPr>
          <p:cNvPr id="128003" name="Rectangle 3">
            <a:extLst>
              <a:ext uri="{FF2B5EF4-FFF2-40B4-BE49-F238E27FC236}">
                <a16:creationId xmlns:a16="http://schemas.microsoft.com/office/drawing/2014/main" id="{F37C7776-BC8D-4402-B595-A878C916DDBE}"/>
              </a:ext>
            </a:extLst>
          </p:cNvPr>
          <p:cNvSpPr>
            <a:spLocks noGrp="1" noChangeArrowheads="1"/>
          </p:cNvSpPr>
          <p:nvPr>
            <p:ph type="body" idx="1"/>
          </p:nvPr>
        </p:nvSpPr>
        <p:spPr/>
        <p:txBody>
          <a:bodyPr/>
          <a:lstStyle/>
          <a:p>
            <a:pPr eaLnBrk="1" hangingPunct="1">
              <a:lnSpc>
                <a:spcPct val="80000"/>
              </a:lnSpc>
            </a:pPr>
            <a:r>
              <a:rPr lang="de-DE" altLang="de-DE" sz="1800"/>
              <a:t>Aufnahme</a:t>
            </a:r>
          </a:p>
          <a:p>
            <a:pPr lvl="1" eaLnBrk="1" hangingPunct="1">
              <a:lnSpc>
                <a:spcPct val="80000"/>
              </a:lnSpc>
            </a:pPr>
            <a:r>
              <a:rPr lang="de-DE" altLang="de-DE" sz="1600"/>
              <a:t>Eine 70 Jahre alte Frau, die wegen Schwäche und Nervosität und „innerer Unruhe“ in die ZNA kommt</a:t>
            </a:r>
          </a:p>
          <a:p>
            <a:pPr eaLnBrk="1" hangingPunct="1">
              <a:lnSpc>
                <a:spcPct val="80000"/>
              </a:lnSpc>
            </a:pPr>
            <a:endParaRPr lang="de-DE" altLang="de-DE" sz="1800"/>
          </a:p>
          <a:p>
            <a:pPr eaLnBrk="1" hangingPunct="1">
              <a:lnSpc>
                <a:spcPct val="80000"/>
              </a:lnSpc>
            </a:pPr>
            <a:r>
              <a:rPr lang="de-DE" altLang="de-DE" sz="1800"/>
              <a:t>Klinik: </a:t>
            </a:r>
          </a:p>
          <a:p>
            <a:pPr lvl="1" eaLnBrk="1" hangingPunct="1">
              <a:lnSpc>
                <a:spcPct val="80000"/>
              </a:lnSpc>
            </a:pPr>
            <a:r>
              <a:rPr lang="de-DE" altLang="de-DE" sz="1600"/>
              <a:t>schlanke Frau, afebril, AF 20, Blutdruck 130/90 mm Hg, Körpergewicht 56 kg, </a:t>
            </a:r>
          </a:p>
          <a:p>
            <a:pPr lvl="1" eaLnBrk="1" hangingPunct="1">
              <a:lnSpc>
                <a:spcPct val="80000"/>
              </a:lnSpc>
            </a:pPr>
            <a:r>
              <a:rPr lang="de-DE" altLang="de-DE" sz="1600"/>
              <a:t>keine Ödeme , eher reduzierter Volumenstatus</a:t>
            </a:r>
          </a:p>
          <a:p>
            <a:pPr eaLnBrk="1" hangingPunct="1">
              <a:lnSpc>
                <a:spcPct val="80000"/>
              </a:lnSpc>
            </a:pPr>
            <a:endParaRPr lang="de-DE" altLang="de-DE" sz="1800"/>
          </a:p>
          <a:p>
            <a:pPr eaLnBrk="1" hangingPunct="1">
              <a:lnSpc>
                <a:spcPct val="80000"/>
              </a:lnSpc>
            </a:pPr>
            <a:r>
              <a:rPr lang="de-DE" altLang="de-DE" sz="1800"/>
              <a:t>Labor: </a:t>
            </a:r>
          </a:p>
          <a:p>
            <a:pPr lvl="1" eaLnBrk="1" hangingPunct="1">
              <a:lnSpc>
                <a:spcPct val="80000"/>
              </a:lnSpc>
            </a:pPr>
            <a:r>
              <a:rPr lang="de-DE" altLang="de-DE" sz="1600"/>
              <a:t>Kreatinin  500 µmol/l; Harnstoff 30 mmol/l, Albumin 36 g/l, Hämoglobin 10 g/l</a:t>
            </a:r>
          </a:p>
          <a:p>
            <a:pPr lvl="1" eaLnBrk="1" hangingPunct="1">
              <a:lnSpc>
                <a:spcPct val="80000"/>
              </a:lnSpc>
            </a:pPr>
            <a:r>
              <a:rPr lang="de-DE" altLang="de-DE" sz="1600"/>
              <a:t>pH 7.29, HCO</a:t>
            </a:r>
            <a:r>
              <a:rPr lang="de-DE" altLang="de-DE" sz="1600" baseline="-25000"/>
              <a:t>3 </a:t>
            </a:r>
            <a:r>
              <a:rPr lang="de-DE" altLang="de-DE" sz="1600"/>
              <a:t>13.5 mmol/l, PaCO</a:t>
            </a:r>
            <a:r>
              <a:rPr lang="de-DE" altLang="de-DE" sz="1600" baseline="-25000"/>
              <a:t>2 </a:t>
            </a:r>
            <a:r>
              <a:rPr lang="de-DE" altLang="de-DE" sz="1600"/>
              <a:t>30 mm Hg</a:t>
            </a:r>
          </a:p>
          <a:p>
            <a:pPr lvl="1" eaLnBrk="1" hangingPunct="1">
              <a:lnSpc>
                <a:spcPct val="80000"/>
              </a:lnSpc>
            </a:pPr>
            <a:r>
              <a:rPr lang="de-DE" altLang="de-DE" sz="1600"/>
              <a:t>Natrium 138 mmol/l, Kalium 6.9, ion. Ca 0,75 mmol/l, Glucose 6 mmol/l</a:t>
            </a:r>
          </a:p>
          <a:p>
            <a:pPr eaLnBrk="1" hangingPunct="1">
              <a:lnSpc>
                <a:spcPct val="80000"/>
              </a:lnSpc>
            </a:pPr>
            <a:endParaRPr lang="de-DE" altLang="de-DE" sz="1800"/>
          </a:p>
          <a:p>
            <a:pPr eaLnBrk="1" hangingPunct="1">
              <a:lnSpc>
                <a:spcPct val="80000"/>
              </a:lnSpc>
            </a:pPr>
            <a:r>
              <a:rPr lang="de-DE" altLang="de-DE" sz="1800"/>
              <a:t>Urinbefund: </a:t>
            </a:r>
          </a:p>
          <a:p>
            <a:pPr lvl="1" eaLnBrk="1" hangingPunct="1">
              <a:lnSpc>
                <a:spcPct val="80000"/>
              </a:lnSpc>
            </a:pPr>
            <a:r>
              <a:rPr lang="de-DE" altLang="de-DE" sz="1600"/>
              <a:t>Unauffällig (pH 5, keine Zellen, kein Protein)</a:t>
            </a:r>
          </a:p>
          <a:p>
            <a:pPr eaLnBrk="1" hangingPunct="1">
              <a:lnSpc>
                <a:spcPct val="80000"/>
              </a:lnSpc>
            </a:pPr>
            <a:endParaRPr lang="de-DE" altLang="de-DE" sz="1800"/>
          </a:p>
          <a:p>
            <a:pPr eaLnBrk="1" hangingPunct="1">
              <a:lnSpc>
                <a:spcPct val="80000"/>
              </a:lnSpc>
            </a:pPr>
            <a:r>
              <a:rPr lang="de-DE" altLang="de-DE" sz="1800"/>
              <a:t>Sonographie: </a:t>
            </a:r>
          </a:p>
          <a:p>
            <a:pPr lvl="1" eaLnBrk="1" hangingPunct="1">
              <a:lnSpc>
                <a:spcPct val="80000"/>
              </a:lnSpc>
            </a:pPr>
            <a:r>
              <a:rPr lang="de-DE" altLang="de-DE" sz="1600"/>
              <a:t>Nieren verkleinert, verdichtet; kein Hinweis für Harnabflußstörung</a:t>
            </a:r>
          </a:p>
          <a:p>
            <a:pPr lvl="1" eaLnBrk="1" hangingPunct="1">
              <a:lnSpc>
                <a:spcPct val="80000"/>
              </a:lnSpc>
            </a:pPr>
            <a:r>
              <a:rPr lang="de-DE" altLang="de-DE" sz="1600"/>
              <a:t>Aortensklerose</a:t>
            </a:r>
          </a:p>
        </p:txBody>
      </p:sp>
    </p:spTree>
    <p:extLst>
      <p:ext uri="{BB962C8B-B14F-4D97-AF65-F5344CB8AC3E}">
        <p14:creationId xmlns:p14="http://schemas.microsoft.com/office/powerpoint/2010/main" val="1518663466"/>
      </p:ext>
    </p:extLst>
  </p:cSld>
  <p:clrMapOvr>
    <a:masterClrMapping/>
  </p:clrMapOvr>
  <p:transition spd="slow">
    <p:push dir="u"/>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67B4D322-0BA4-4CEA-ABEC-408BBA735DEF}"/>
              </a:ext>
            </a:extLst>
          </p:cNvPr>
          <p:cNvSpPr>
            <a:spLocks noGrp="1" noChangeArrowheads="1"/>
          </p:cNvSpPr>
          <p:nvPr>
            <p:ph type="title"/>
          </p:nvPr>
        </p:nvSpPr>
        <p:spPr/>
        <p:txBody>
          <a:bodyPr/>
          <a:lstStyle/>
          <a:p>
            <a:pPr eaLnBrk="1" hangingPunct="1"/>
            <a:r>
              <a:rPr lang="de-DE" altLang="de-DE"/>
              <a:t>BGA</a:t>
            </a:r>
          </a:p>
        </p:txBody>
      </p:sp>
      <p:pic>
        <p:nvPicPr>
          <p:cNvPr id="129027" name="Picture 3">
            <a:extLst>
              <a:ext uri="{FF2B5EF4-FFF2-40B4-BE49-F238E27FC236}">
                <a16:creationId xmlns:a16="http://schemas.microsoft.com/office/drawing/2014/main" id="{22DA3388-813B-42EF-BC77-7EA4C3DDE7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16113"/>
            <a:ext cx="9144000"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3076" name="Rectangle 4">
            <a:extLst>
              <a:ext uri="{FF2B5EF4-FFF2-40B4-BE49-F238E27FC236}">
                <a16:creationId xmlns:a16="http://schemas.microsoft.com/office/drawing/2014/main" id="{DAB89FFF-D4C0-4CB8-AEB6-3AE4AAC3C97D}"/>
              </a:ext>
            </a:extLst>
          </p:cNvPr>
          <p:cNvSpPr>
            <a:spLocks noChangeArrowheads="1"/>
          </p:cNvSpPr>
          <p:nvPr/>
        </p:nvSpPr>
        <p:spPr bwMode="auto">
          <a:xfrm>
            <a:off x="6659563" y="2276475"/>
            <a:ext cx="2339975" cy="2520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pPr>
            <a:endParaRPr lang="de-DE" altLang="de-DE" sz="1800" b="0"/>
          </a:p>
        </p:txBody>
      </p:sp>
      <p:sp>
        <p:nvSpPr>
          <p:cNvPr id="129029" name="Rectangle 5">
            <a:extLst>
              <a:ext uri="{FF2B5EF4-FFF2-40B4-BE49-F238E27FC236}">
                <a16:creationId xmlns:a16="http://schemas.microsoft.com/office/drawing/2014/main" id="{E33848D4-6BFB-468D-80ED-39A8C0BC08CD}"/>
              </a:ext>
            </a:extLst>
          </p:cNvPr>
          <p:cNvSpPr>
            <a:spLocks noChangeArrowheads="1"/>
          </p:cNvSpPr>
          <p:nvPr/>
        </p:nvSpPr>
        <p:spPr bwMode="auto">
          <a:xfrm>
            <a:off x="5148263" y="2276475"/>
            <a:ext cx="1655762" cy="9366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0"/>
              </a:spcBef>
            </a:pPr>
            <a:r>
              <a:rPr lang="de-DE" altLang="de-DE" sz="1800" b="0"/>
              <a:t>BGA bei </a:t>
            </a:r>
            <a:br>
              <a:rPr lang="de-DE" altLang="de-DE" sz="1800" b="0"/>
            </a:br>
            <a:r>
              <a:rPr lang="de-DE" altLang="de-DE" sz="1800" b="0"/>
              <a:t>Aufnahme</a:t>
            </a:r>
          </a:p>
        </p:txBody>
      </p:sp>
      <p:sp>
        <p:nvSpPr>
          <p:cNvPr id="129030" name="Line 6">
            <a:extLst>
              <a:ext uri="{FF2B5EF4-FFF2-40B4-BE49-F238E27FC236}">
                <a16:creationId xmlns:a16="http://schemas.microsoft.com/office/drawing/2014/main" id="{8EF4D3DC-AFAF-4266-AACA-DF694EB6ABC6}"/>
              </a:ext>
            </a:extLst>
          </p:cNvPr>
          <p:cNvSpPr>
            <a:spLocks noChangeShapeType="1"/>
          </p:cNvSpPr>
          <p:nvPr/>
        </p:nvSpPr>
        <p:spPr bwMode="auto">
          <a:xfrm>
            <a:off x="5302250" y="3625850"/>
            <a:ext cx="360363"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29031" name="Line 7">
            <a:extLst>
              <a:ext uri="{FF2B5EF4-FFF2-40B4-BE49-F238E27FC236}">
                <a16:creationId xmlns:a16="http://schemas.microsoft.com/office/drawing/2014/main" id="{3888EB42-1AC2-493D-8B24-088ED6EEBBC7}"/>
              </a:ext>
            </a:extLst>
          </p:cNvPr>
          <p:cNvSpPr>
            <a:spLocks noChangeShapeType="1"/>
          </p:cNvSpPr>
          <p:nvPr/>
        </p:nvSpPr>
        <p:spPr bwMode="auto">
          <a:xfrm>
            <a:off x="5292725" y="3789363"/>
            <a:ext cx="792163"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29032" name="Line 8">
            <a:extLst>
              <a:ext uri="{FF2B5EF4-FFF2-40B4-BE49-F238E27FC236}">
                <a16:creationId xmlns:a16="http://schemas.microsoft.com/office/drawing/2014/main" id="{C0DD6AB8-952B-4CA1-B8A0-E2262E6AFE57}"/>
              </a:ext>
            </a:extLst>
          </p:cNvPr>
          <p:cNvSpPr>
            <a:spLocks noChangeShapeType="1"/>
          </p:cNvSpPr>
          <p:nvPr/>
        </p:nvSpPr>
        <p:spPr bwMode="auto">
          <a:xfrm>
            <a:off x="5364163" y="4797425"/>
            <a:ext cx="576262"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43081" name="Oval 9">
            <a:extLst>
              <a:ext uri="{FF2B5EF4-FFF2-40B4-BE49-F238E27FC236}">
                <a16:creationId xmlns:a16="http://schemas.microsoft.com/office/drawing/2014/main" id="{5FE8E67C-7D65-4544-9C67-70231082304A}"/>
              </a:ext>
            </a:extLst>
          </p:cNvPr>
          <p:cNvSpPr>
            <a:spLocks noChangeArrowheads="1"/>
          </p:cNvSpPr>
          <p:nvPr/>
        </p:nvSpPr>
        <p:spPr bwMode="auto">
          <a:xfrm>
            <a:off x="5219700" y="4076700"/>
            <a:ext cx="936625" cy="288925"/>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pPr>
            <a:endParaRPr lang="de-DE" altLang="de-DE" sz="1800" b="0"/>
          </a:p>
        </p:txBody>
      </p:sp>
      <p:sp>
        <p:nvSpPr>
          <p:cNvPr id="643082" name="Oval 10">
            <a:extLst>
              <a:ext uri="{FF2B5EF4-FFF2-40B4-BE49-F238E27FC236}">
                <a16:creationId xmlns:a16="http://schemas.microsoft.com/office/drawing/2014/main" id="{CC264BB7-3CE4-4538-8AB8-604182CE6A4A}"/>
              </a:ext>
            </a:extLst>
          </p:cNvPr>
          <p:cNvSpPr>
            <a:spLocks noChangeArrowheads="1"/>
          </p:cNvSpPr>
          <p:nvPr/>
        </p:nvSpPr>
        <p:spPr bwMode="auto">
          <a:xfrm>
            <a:off x="7019925" y="4076700"/>
            <a:ext cx="936625" cy="288925"/>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pPr>
            <a:endParaRPr lang="de-DE" altLang="de-DE" sz="1800" b="0"/>
          </a:p>
        </p:txBody>
      </p:sp>
      <p:sp>
        <p:nvSpPr>
          <p:cNvPr id="643083" name="Oval 11">
            <a:extLst>
              <a:ext uri="{FF2B5EF4-FFF2-40B4-BE49-F238E27FC236}">
                <a16:creationId xmlns:a16="http://schemas.microsoft.com/office/drawing/2014/main" id="{FB8BC9F0-3030-43A3-B873-77D8C58E1841}"/>
              </a:ext>
            </a:extLst>
          </p:cNvPr>
          <p:cNvSpPr>
            <a:spLocks noChangeArrowheads="1"/>
          </p:cNvSpPr>
          <p:nvPr/>
        </p:nvSpPr>
        <p:spPr bwMode="auto">
          <a:xfrm>
            <a:off x="6948488" y="3357563"/>
            <a:ext cx="936625" cy="503237"/>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pPr>
            <a:endParaRPr lang="de-DE" altLang="de-DE" sz="1800" b="0"/>
          </a:p>
        </p:txBody>
      </p:sp>
      <p:sp>
        <p:nvSpPr>
          <p:cNvPr id="643084" name="Rectangle 12">
            <a:extLst>
              <a:ext uri="{FF2B5EF4-FFF2-40B4-BE49-F238E27FC236}">
                <a16:creationId xmlns:a16="http://schemas.microsoft.com/office/drawing/2014/main" id="{9020B049-CF9B-471C-BEC2-B17743844B42}"/>
              </a:ext>
            </a:extLst>
          </p:cNvPr>
          <p:cNvSpPr>
            <a:spLocks noChangeArrowheads="1"/>
          </p:cNvSpPr>
          <p:nvPr/>
        </p:nvSpPr>
        <p:spPr bwMode="auto">
          <a:xfrm>
            <a:off x="6659563" y="3933825"/>
            <a:ext cx="2339975" cy="863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pPr>
            <a:endParaRPr lang="de-DE" altLang="de-DE" sz="1800" b="0"/>
          </a:p>
        </p:txBody>
      </p:sp>
      <p:sp>
        <p:nvSpPr>
          <p:cNvPr id="643085" name="Rectangle 13">
            <a:extLst>
              <a:ext uri="{FF2B5EF4-FFF2-40B4-BE49-F238E27FC236}">
                <a16:creationId xmlns:a16="http://schemas.microsoft.com/office/drawing/2014/main" id="{D655F025-4A77-43DE-AF80-0CE552B0F35F}"/>
              </a:ext>
            </a:extLst>
          </p:cNvPr>
          <p:cNvSpPr>
            <a:spLocks noChangeArrowheads="1"/>
          </p:cNvSpPr>
          <p:nvPr/>
        </p:nvSpPr>
        <p:spPr bwMode="auto">
          <a:xfrm>
            <a:off x="755650" y="5084763"/>
            <a:ext cx="52260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pPr>
            <a:r>
              <a:rPr lang="de-DE" altLang="de-DE" sz="1800"/>
              <a:t>Warum ist das ionisierte Calcium vermindert ?</a:t>
            </a:r>
          </a:p>
          <a:p>
            <a:pPr eaLnBrk="1" hangingPunct="1">
              <a:spcBef>
                <a:spcPct val="0"/>
              </a:spcBef>
            </a:pPr>
            <a:endParaRPr lang="de-DE" altLang="de-DE" sz="1800"/>
          </a:p>
          <a:p>
            <a:pPr eaLnBrk="1" hangingPunct="1">
              <a:spcBef>
                <a:spcPct val="0"/>
              </a:spcBef>
              <a:buFontTx/>
              <a:buAutoNum type="arabicPeriod"/>
            </a:pPr>
            <a:r>
              <a:rPr lang="de-DE" altLang="de-DE" sz="1800"/>
              <a:t>Chronische Niereninsuffizienz</a:t>
            </a:r>
          </a:p>
          <a:p>
            <a:pPr eaLnBrk="1" hangingPunct="1">
              <a:spcBef>
                <a:spcPct val="0"/>
              </a:spcBef>
              <a:buFontTx/>
              <a:buChar char="•"/>
            </a:pPr>
            <a:r>
              <a:rPr lang="de-DE" altLang="de-DE" sz="1800"/>
              <a:t>1,25 Calcitriol vermindert</a:t>
            </a:r>
          </a:p>
        </p:txBody>
      </p:sp>
    </p:spTree>
    <p:extLst>
      <p:ext uri="{BB962C8B-B14F-4D97-AF65-F5344CB8AC3E}">
        <p14:creationId xmlns:p14="http://schemas.microsoft.com/office/powerpoint/2010/main" val="41611032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43081"/>
                                        </p:tgtEl>
                                        <p:attrNameLst>
                                          <p:attrName>style.visibility</p:attrName>
                                        </p:attrNameLst>
                                      </p:cBhvr>
                                      <p:to>
                                        <p:strVal val="visible"/>
                                      </p:to>
                                    </p:set>
                                    <p:anim calcmode="lin" valueType="num">
                                      <p:cBhvr additive="base">
                                        <p:cTn id="7" dur="500" fill="hold"/>
                                        <p:tgtEl>
                                          <p:spTgt spid="643081"/>
                                        </p:tgtEl>
                                        <p:attrNameLst>
                                          <p:attrName>ppt_x</p:attrName>
                                        </p:attrNameLst>
                                      </p:cBhvr>
                                      <p:tavLst>
                                        <p:tav tm="0">
                                          <p:val>
                                            <p:strVal val="1+#ppt_w/2"/>
                                          </p:val>
                                        </p:tav>
                                        <p:tav tm="100000">
                                          <p:val>
                                            <p:strVal val="#ppt_x"/>
                                          </p:val>
                                        </p:tav>
                                      </p:tavLst>
                                    </p:anim>
                                    <p:anim calcmode="lin" valueType="num">
                                      <p:cBhvr additive="base">
                                        <p:cTn id="8" dur="500" fill="hold"/>
                                        <p:tgtEl>
                                          <p:spTgt spid="64308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643085">
                                            <p:txEl>
                                              <p:pRg st="0" end="0"/>
                                            </p:txEl>
                                          </p:spTgt>
                                        </p:tgtEl>
                                        <p:attrNameLst>
                                          <p:attrName>style.visibility</p:attrName>
                                        </p:attrNameLst>
                                      </p:cBhvr>
                                      <p:to>
                                        <p:strVal val="visible"/>
                                      </p:to>
                                    </p:set>
                                    <p:animEffect transition="in" filter="blinds(horizontal)">
                                      <p:cBhvr>
                                        <p:cTn id="13" dur="500"/>
                                        <p:tgtEl>
                                          <p:spTgt spid="643085">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643085">
                                            <p:txEl>
                                              <p:pRg st="2" end="2"/>
                                            </p:txEl>
                                          </p:spTgt>
                                        </p:tgtEl>
                                        <p:attrNameLst>
                                          <p:attrName>style.visibility</p:attrName>
                                        </p:attrNameLst>
                                      </p:cBhvr>
                                      <p:to>
                                        <p:strVal val="visible"/>
                                      </p:to>
                                    </p:set>
                                    <p:animEffect transition="in" filter="dissolve">
                                      <p:cBhvr>
                                        <p:cTn id="18" dur="500"/>
                                        <p:tgtEl>
                                          <p:spTgt spid="643085">
                                            <p:txEl>
                                              <p:pRg st="2" end="2"/>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643085">
                                            <p:txEl>
                                              <p:pRg st="3" end="3"/>
                                            </p:txEl>
                                          </p:spTgt>
                                        </p:tgtEl>
                                        <p:attrNameLst>
                                          <p:attrName>style.visibility</p:attrName>
                                        </p:attrNameLst>
                                      </p:cBhvr>
                                      <p:to>
                                        <p:strVal val="visible"/>
                                      </p:to>
                                    </p:set>
                                    <p:animEffect transition="in" filter="dissolve">
                                      <p:cBhvr>
                                        <p:cTn id="21" dur="500"/>
                                        <p:tgtEl>
                                          <p:spTgt spid="643085">
                                            <p:txEl>
                                              <p:pRg st="3" end="3"/>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8" presetClass="exit" presetSubtype="16" fill="hold" grpId="0" nodeType="clickEffect">
                                  <p:stCondLst>
                                    <p:cond delay="0"/>
                                  </p:stCondLst>
                                  <p:childTnLst>
                                    <p:animEffect transition="out" filter="diamond(in)">
                                      <p:cBhvr>
                                        <p:cTn id="25" dur="2000"/>
                                        <p:tgtEl>
                                          <p:spTgt spid="643076"/>
                                        </p:tgtEl>
                                      </p:cBhvr>
                                    </p:animEffect>
                                    <p:set>
                                      <p:cBhvr>
                                        <p:cTn id="26" dur="1" fill="hold">
                                          <p:stCondLst>
                                            <p:cond delay="1999"/>
                                          </p:stCondLst>
                                        </p:cTn>
                                        <p:tgtEl>
                                          <p:spTgt spid="643076"/>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643083"/>
                                        </p:tgtEl>
                                        <p:attrNameLst>
                                          <p:attrName>style.visibility</p:attrName>
                                        </p:attrNameLst>
                                      </p:cBhvr>
                                      <p:to>
                                        <p:strVal val="visible"/>
                                      </p:to>
                                    </p:set>
                                    <p:anim calcmode="lin" valueType="num">
                                      <p:cBhvr additive="base">
                                        <p:cTn id="31" dur="500" fill="hold"/>
                                        <p:tgtEl>
                                          <p:spTgt spid="643083"/>
                                        </p:tgtEl>
                                        <p:attrNameLst>
                                          <p:attrName>ppt_x</p:attrName>
                                        </p:attrNameLst>
                                      </p:cBhvr>
                                      <p:tavLst>
                                        <p:tav tm="0">
                                          <p:val>
                                            <p:strVal val="1+#ppt_w/2"/>
                                          </p:val>
                                        </p:tav>
                                        <p:tav tm="100000">
                                          <p:val>
                                            <p:strVal val="#ppt_x"/>
                                          </p:val>
                                        </p:tav>
                                      </p:tavLst>
                                    </p:anim>
                                    <p:anim calcmode="lin" valueType="num">
                                      <p:cBhvr additive="base">
                                        <p:cTn id="32" dur="500" fill="hold"/>
                                        <p:tgtEl>
                                          <p:spTgt spid="643083"/>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8" presetClass="exit" presetSubtype="16" fill="hold" grpId="0" nodeType="clickEffect">
                                  <p:stCondLst>
                                    <p:cond delay="0"/>
                                  </p:stCondLst>
                                  <p:childTnLst>
                                    <p:animEffect transition="out" filter="diamond(in)">
                                      <p:cBhvr>
                                        <p:cTn id="36" dur="2000"/>
                                        <p:tgtEl>
                                          <p:spTgt spid="643084"/>
                                        </p:tgtEl>
                                      </p:cBhvr>
                                    </p:animEffect>
                                    <p:set>
                                      <p:cBhvr>
                                        <p:cTn id="37" dur="1" fill="hold">
                                          <p:stCondLst>
                                            <p:cond delay="1999"/>
                                          </p:stCondLst>
                                        </p:cTn>
                                        <p:tgtEl>
                                          <p:spTgt spid="643084"/>
                                        </p:tgtEl>
                                        <p:attrNameLst>
                                          <p:attrName>style.visibility</p:attrName>
                                        </p:attrNameLst>
                                      </p:cBhvr>
                                      <p:to>
                                        <p:strVal val="hidden"/>
                                      </p:to>
                                    </p:set>
                                  </p:childTnLst>
                                </p:cTn>
                              </p:par>
                            </p:childTnLst>
                          </p:cTn>
                        </p:par>
                        <p:par>
                          <p:cTn id="38" fill="hold" nodeType="afterGroup">
                            <p:stCondLst>
                              <p:cond delay="2000"/>
                            </p:stCondLst>
                            <p:childTnLst>
                              <p:par>
                                <p:cTn id="39" presetID="2" presetClass="entr" presetSubtype="2" fill="hold" grpId="0" nodeType="afterEffect">
                                  <p:stCondLst>
                                    <p:cond delay="0"/>
                                  </p:stCondLst>
                                  <p:childTnLst>
                                    <p:set>
                                      <p:cBhvr>
                                        <p:cTn id="40" dur="1" fill="hold">
                                          <p:stCondLst>
                                            <p:cond delay="0"/>
                                          </p:stCondLst>
                                        </p:cTn>
                                        <p:tgtEl>
                                          <p:spTgt spid="643082"/>
                                        </p:tgtEl>
                                        <p:attrNameLst>
                                          <p:attrName>style.visibility</p:attrName>
                                        </p:attrNameLst>
                                      </p:cBhvr>
                                      <p:to>
                                        <p:strVal val="visible"/>
                                      </p:to>
                                    </p:set>
                                    <p:anim calcmode="lin" valueType="num">
                                      <p:cBhvr additive="base">
                                        <p:cTn id="41" dur="500" fill="hold"/>
                                        <p:tgtEl>
                                          <p:spTgt spid="643082"/>
                                        </p:tgtEl>
                                        <p:attrNameLst>
                                          <p:attrName>ppt_x</p:attrName>
                                        </p:attrNameLst>
                                      </p:cBhvr>
                                      <p:tavLst>
                                        <p:tav tm="0">
                                          <p:val>
                                            <p:strVal val="1+#ppt_w/2"/>
                                          </p:val>
                                        </p:tav>
                                        <p:tav tm="100000">
                                          <p:val>
                                            <p:strVal val="#ppt_x"/>
                                          </p:val>
                                        </p:tav>
                                      </p:tavLst>
                                    </p:anim>
                                    <p:anim calcmode="lin" valueType="num">
                                      <p:cBhvr additive="base">
                                        <p:cTn id="42" dur="500" fill="hold"/>
                                        <p:tgtEl>
                                          <p:spTgt spid="64308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3076" grpId="0" animBg="1"/>
      <p:bldP spid="643081" grpId="0" animBg="1"/>
      <p:bldP spid="643082" grpId="0" animBg="1"/>
      <p:bldP spid="643083" grpId="0" animBg="1"/>
      <p:bldP spid="643084" grpId="0" animBg="1"/>
      <p:bldP spid="643085" grpId="0" build="allAtOnce"/>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7FD7A8AB-8B14-4D42-8984-84EEEF5E9AD9}"/>
              </a:ext>
            </a:extLst>
          </p:cNvPr>
          <p:cNvSpPr>
            <a:spLocks noGrp="1" noChangeArrowheads="1"/>
          </p:cNvSpPr>
          <p:nvPr>
            <p:ph type="title"/>
          </p:nvPr>
        </p:nvSpPr>
        <p:spPr/>
        <p:txBody>
          <a:bodyPr/>
          <a:lstStyle/>
          <a:p>
            <a:pPr eaLnBrk="1" hangingPunct="1"/>
            <a:r>
              <a:rPr lang="de-DE" altLang="de-DE"/>
              <a:t>Alkalisierung</a:t>
            </a:r>
          </a:p>
        </p:txBody>
      </p:sp>
      <p:sp>
        <p:nvSpPr>
          <p:cNvPr id="644099" name="Rectangle 3">
            <a:extLst>
              <a:ext uri="{FF2B5EF4-FFF2-40B4-BE49-F238E27FC236}">
                <a16:creationId xmlns:a16="http://schemas.microsoft.com/office/drawing/2014/main" id="{4A75BC42-D39F-48D6-B530-B79E85BD926D}"/>
              </a:ext>
            </a:extLst>
          </p:cNvPr>
          <p:cNvSpPr>
            <a:spLocks noGrp="1" noChangeArrowheads="1"/>
          </p:cNvSpPr>
          <p:nvPr>
            <p:ph type="body" idx="1"/>
          </p:nvPr>
        </p:nvSpPr>
        <p:spPr>
          <a:xfrm>
            <a:off x="457200" y="1125538"/>
            <a:ext cx="6994525" cy="5000625"/>
          </a:xfrm>
        </p:spPr>
        <p:txBody>
          <a:bodyPr/>
          <a:lstStyle/>
          <a:p>
            <a:pPr eaLnBrk="1" hangingPunct="1">
              <a:lnSpc>
                <a:spcPct val="90000"/>
              </a:lnSpc>
            </a:pPr>
            <a:r>
              <a:rPr lang="de-DE" altLang="de-DE"/>
              <a:t>Metabolische Azidose </a:t>
            </a:r>
          </a:p>
          <a:p>
            <a:pPr lvl="2" eaLnBrk="1" hangingPunct="1">
              <a:lnSpc>
                <a:spcPct val="90000"/>
              </a:lnSpc>
            </a:pPr>
            <a:r>
              <a:rPr lang="de-DE" altLang="de-DE"/>
              <a:t>Wasserstoffionen vermehrt</a:t>
            </a:r>
          </a:p>
          <a:p>
            <a:pPr lvl="2" eaLnBrk="1" hangingPunct="1">
              <a:lnSpc>
                <a:spcPct val="90000"/>
              </a:lnSpc>
            </a:pPr>
            <a:r>
              <a:rPr lang="de-DE" altLang="de-DE"/>
              <a:t>Bicarbonat vermindert</a:t>
            </a:r>
          </a:p>
          <a:p>
            <a:pPr lvl="2" eaLnBrk="1" hangingPunct="1">
              <a:lnSpc>
                <a:spcPct val="90000"/>
              </a:lnSpc>
            </a:pPr>
            <a:endParaRPr lang="de-DE" altLang="de-DE"/>
          </a:p>
          <a:p>
            <a:pPr eaLnBrk="1" hangingPunct="1">
              <a:lnSpc>
                <a:spcPct val="90000"/>
              </a:lnSpc>
            </a:pPr>
            <a:r>
              <a:rPr lang="de-DE" altLang="de-DE"/>
              <a:t>Albumin und Globuline </a:t>
            </a:r>
          </a:p>
          <a:p>
            <a:pPr lvl="2" eaLnBrk="1" hangingPunct="1">
              <a:lnSpc>
                <a:spcPct val="90000"/>
              </a:lnSpc>
            </a:pPr>
            <a:r>
              <a:rPr lang="de-DE" altLang="de-DE"/>
              <a:t>sind negativ geladen und </a:t>
            </a:r>
          </a:p>
          <a:p>
            <a:pPr lvl="2" eaLnBrk="1" hangingPunct="1">
              <a:lnSpc>
                <a:spcPct val="90000"/>
              </a:lnSpc>
            </a:pPr>
            <a:r>
              <a:rPr lang="de-DE" altLang="de-DE"/>
              <a:t>nehmen als Puffersubstanzen im Blut Wasserstoffionen auf</a:t>
            </a:r>
          </a:p>
          <a:p>
            <a:pPr eaLnBrk="1" hangingPunct="1">
              <a:lnSpc>
                <a:spcPct val="90000"/>
              </a:lnSpc>
            </a:pPr>
            <a:r>
              <a:rPr lang="de-DE" altLang="de-DE"/>
              <a:t>Alkalisierung:</a:t>
            </a:r>
          </a:p>
          <a:p>
            <a:pPr lvl="1" eaLnBrk="1" hangingPunct="1">
              <a:lnSpc>
                <a:spcPct val="90000"/>
              </a:lnSpc>
            </a:pPr>
            <a:r>
              <a:rPr lang="de-DE" altLang="de-DE"/>
              <a:t>Bicarbonatinfusion</a:t>
            </a:r>
          </a:p>
          <a:p>
            <a:pPr lvl="1" eaLnBrk="1" hangingPunct="1">
              <a:lnSpc>
                <a:spcPct val="90000"/>
              </a:lnSpc>
            </a:pPr>
            <a:r>
              <a:rPr lang="de-DE" altLang="de-DE"/>
              <a:t>dissoziiert Wasserstoff von den Proteinen ins Blut</a:t>
            </a:r>
          </a:p>
          <a:p>
            <a:pPr lvl="1" eaLnBrk="1" hangingPunct="1">
              <a:lnSpc>
                <a:spcPct val="90000"/>
              </a:lnSpc>
            </a:pPr>
            <a:r>
              <a:rPr lang="de-DE" altLang="de-DE"/>
              <a:t>dafür wird freies Calcium gebunden</a:t>
            </a:r>
          </a:p>
        </p:txBody>
      </p:sp>
      <p:sp>
        <p:nvSpPr>
          <p:cNvPr id="130052" name="Oval 4">
            <a:extLst>
              <a:ext uri="{FF2B5EF4-FFF2-40B4-BE49-F238E27FC236}">
                <a16:creationId xmlns:a16="http://schemas.microsoft.com/office/drawing/2014/main" id="{A9979482-8C58-49A9-B976-1AF85B232621}"/>
              </a:ext>
            </a:extLst>
          </p:cNvPr>
          <p:cNvSpPr>
            <a:spLocks noChangeArrowheads="1"/>
          </p:cNvSpPr>
          <p:nvPr/>
        </p:nvSpPr>
        <p:spPr bwMode="auto">
          <a:xfrm>
            <a:off x="7092950" y="1844675"/>
            <a:ext cx="1130300" cy="1079500"/>
          </a:xfrm>
          <a:prstGeom prst="ellipse">
            <a:avLst/>
          </a:prstGeom>
          <a:solidFill>
            <a:schemeClr val="accent1"/>
          </a:solidFill>
          <a:ln w="9525">
            <a:solidFill>
              <a:schemeClr val="tx1"/>
            </a:solidFill>
            <a:round/>
            <a:headEnd/>
            <a:tailEnd/>
          </a:ln>
        </p:spPr>
        <p:txBody>
          <a:bodyPr wrap="none" anchor="ct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0"/>
              </a:spcBef>
            </a:pPr>
            <a:r>
              <a:rPr lang="de-DE" altLang="de-DE" sz="1800" b="0"/>
              <a:t>Albumin</a:t>
            </a:r>
          </a:p>
        </p:txBody>
      </p:sp>
      <p:sp>
        <p:nvSpPr>
          <p:cNvPr id="644101" name="Oval 5">
            <a:extLst>
              <a:ext uri="{FF2B5EF4-FFF2-40B4-BE49-F238E27FC236}">
                <a16:creationId xmlns:a16="http://schemas.microsoft.com/office/drawing/2014/main" id="{D39BBECD-4FFB-42BD-8026-2D217E4A5C0A}"/>
              </a:ext>
            </a:extLst>
          </p:cNvPr>
          <p:cNvSpPr>
            <a:spLocks noChangeArrowheads="1"/>
          </p:cNvSpPr>
          <p:nvPr/>
        </p:nvSpPr>
        <p:spPr bwMode="auto">
          <a:xfrm>
            <a:off x="7956550" y="1700213"/>
            <a:ext cx="288925" cy="287337"/>
          </a:xfrm>
          <a:prstGeom prst="ellipse">
            <a:avLst/>
          </a:prstGeom>
          <a:solidFill>
            <a:srgbClr val="00FFFF"/>
          </a:solidFill>
          <a:ln w="9525">
            <a:solidFill>
              <a:schemeClr val="tx1"/>
            </a:solidFill>
            <a:round/>
            <a:headEnd/>
            <a:tailEnd/>
          </a:ln>
        </p:spPr>
        <p:txBody>
          <a:bodyPr wrap="none" anchor="ct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0"/>
              </a:spcBef>
            </a:pPr>
            <a:r>
              <a:rPr lang="de-DE" altLang="de-DE" sz="1800" b="0"/>
              <a:t>H</a:t>
            </a:r>
            <a:r>
              <a:rPr lang="de-DE" altLang="de-DE" sz="1800" b="0" baseline="30000"/>
              <a:t>+</a:t>
            </a:r>
          </a:p>
        </p:txBody>
      </p:sp>
      <p:sp>
        <p:nvSpPr>
          <p:cNvPr id="644102" name="Oval 6">
            <a:extLst>
              <a:ext uri="{FF2B5EF4-FFF2-40B4-BE49-F238E27FC236}">
                <a16:creationId xmlns:a16="http://schemas.microsoft.com/office/drawing/2014/main" id="{2E5010BD-3EAB-4BA7-884B-C1B9E0E471B9}"/>
              </a:ext>
            </a:extLst>
          </p:cNvPr>
          <p:cNvSpPr>
            <a:spLocks noChangeArrowheads="1"/>
          </p:cNvSpPr>
          <p:nvPr/>
        </p:nvSpPr>
        <p:spPr bwMode="auto">
          <a:xfrm>
            <a:off x="8172450" y="2060575"/>
            <a:ext cx="288925" cy="287338"/>
          </a:xfrm>
          <a:prstGeom prst="ellipse">
            <a:avLst/>
          </a:prstGeom>
          <a:solidFill>
            <a:srgbClr val="00FFFF"/>
          </a:solidFill>
          <a:ln w="9525">
            <a:solidFill>
              <a:schemeClr val="tx1"/>
            </a:solidFill>
            <a:round/>
            <a:headEnd/>
            <a:tailEnd/>
          </a:ln>
        </p:spPr>
        <p:txBody>
          <a:bodyPr wrap="none" anchor="ct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0"/>
              </a:spcBef>
            </a:pPr>
            <a:r>
              <a:rPr lang="de-DE" altLang="de-DE" sz="1800" b="0"/>
              <a:t>H</a:t>
            </a:r>
            <a:r>
              <a:rPr lang="de-DE" altLang="de-DE" sz="1800" b="0" baseline="30000"/>
              <a:t>+</a:t>
            </a:r>
          </a:p>
        </p:txBody>
      </p:sp>
      <p:sp>
        <p:nvSpPr>
          <p:cNvPr id="644103" name="Oval 7">
            <a:extLst>
              <a:ext uri="{FF2B5EF4-FFF2-40B4-BE49-F238E27FC236}">
                <a16:creationId xmlns:a16="http://schemas.microsoft.com/office/drawing/2014/main" id="{57BDDA68-2978-4CAF-B184-128CBD7D6821}"/>
              </a:ext>
            </a:extLst>
          </p:cNvPr>
          <p:cNvSpPr>
            <a:spLocks noChangeArrowheads="1"/>
          </p:cNvSpPr>
          <p:nvPr/>
        </p:nvSpPr>
        <p:spPr bwMode="auto">
          <a:xfrm>
            <a:off x="8172450" y="3500438"/>
            <a:ext cx="288925" cy="287337"/>
          </a:xfrm>
          <a:prstGeom prst="ellipse">
            <a:avLst/>
          </a:prstGeom>
          <a:solidFill>
            <a:srgbClr val="00FFFF"/>
          </a:solidFill>
          <a:ln w="9525">
            <a:solidFill>
              <a:schemeClr val="tx1"/>
            </a:solidFill>
            <a:round/>
            <a:headEnd/>
            <a:tailEnd/>
          </a:ln>
        </p:spPr>
        <p:txBody>
          <a:bodyPr wrap="none" anchor="ct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0"/>
              </a:spcBef>
            </a:pPr>
            <a:r>
              <a:rPr lang="de-DE" altLang="de-DE" sz="1800" b="0"/>
              <a:t>H</a:t>
            </a:r>
            <a:r>
              <a:rPr lang="de-DE" altLang="de-DE" sz="1800" b="0" baseline="30000"/>
              <a:t>+</a:t>
            </a:r>
          </a:p>
        </p:txBody>
      </p:sp>
      <p:sp>
        <p:nvSpPr>
          <p:cNvPr id="644104" name="Oval 8">
            <a:extLst>
              <a:ext uri="{FF2B5EF4-FFF2-40B4-BE49-F238E27FC236}">
                <a16:creationId xmlns:a16="http://schemas.microsoft.com/office/drawing/2014/main" id="{812CEA5A-9B28-4A3C-B788-6505507CE29B}"/>
              </a:ext>
            </a:extLst>
          </p:cNvPr>
          <p:cNvSpPr>
            <a:spLocks noChangeArrowheads="1"/>
          </p:cNvSpPr>
          <p:nvPr/>
        </p:nvSpPr>
        <p:spPr bwMode="auto">
          <a:xfrm>
            <a:off x="7235825" y="4365625"/>
            <a:ext cx="288925" cy="287338"/>
          </a:xfrm>
          <a:prstGeom prst="ellipse">
            <a:avLst/>
          </a:prstGeom>
          <a:solidFill>
            <a:srgbClr val="00FFFF"/>
          </a:solidFill>
          <a:ln w="9525">
            <a:solidFill>
              <a:schemeClr val="tx1"/>
            </a:solidFill>
            <a:round/>
            <a:headEnd/>
            <a:tailEnd/>
          </a:ln>
        </p:spPr>
        <p:txBody>
          <a:bodyPr wrap="none" anchor="ct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0"/>
              </a:spcBef>
            </a:pPr>
            <a:r>
              <a:rPr lang="de-DE" altLang="de-DE" sz="1800" b="0"/>
              <a:t>H</a:t>
            </a:r>
            <a:r>
              <a:rPr lang="de-DE" altLang="de-DE" sz="1800" b="0" baseline="30000"/>
              <a:t>+</a:t>
            </a:r>
          </a:p>
        </p:txBody>
      </p:sp>
      <p:sp>
        <p:nvSpPr>
          <p:cNvPr id="130057" name="Oval 9">
            <a:extLst>
              <a:ext uri="{FF2B5EF4-FFF2-40B4-BE49-F238E27FC236}">
                <a16:creationId xmlns:a16="http://schemas.microsoft.com/office/drawing/2014/main" id="{EB954FFC-0F99-4AE6-9DD7-1B362F06223D}"/>
              </a:ext>
            </a:extLst>
          </p:cNvPr>
          <p:cNvSpPr>
            <a:spLocks noChangeArrowheads="1"/>
          </p:cNvSpPr>
          <p:nvPr/>
        </p:nvSpPr>
        <p:spPr bwMode="auto">
          <a:xfrm>
            <a:off x="8316913" y="4292600"/>
            <a:ext cx="288925" cy="287338"/>
          </a:xfrm>
          <a:prstGeom prst="ellipse">
            <a:avLst/>
          </a:prstGeom>
          <a:solidFill>
            <a:srgbClr val="00FFFF"/>
          </a:solidFill>
          <a:ln w="9525">
            <a:solidFill>
              <a:schemeClr val="tx1"/>
            </a:solidFill>
            <a:round/>
            <a:headEnd/>
            <a:tailEnd/>
          </a:ln>
        </p:spPr>
        <p:txBody>
          <a:bodyPr wrap="none" anchor="ct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0"/>
              </a:spcBef>
            </a:pPr>
            <a:r>
              <a:rPr lang="de-DE" altLang="de-DE" sz="1800" b="0"/>
              <a:t>H</a:t>
            </a:r>
            <a:r>
              <a:rPr lang="de-DE" altLang="de-DE" sz="1800" b="0" baseline="30000"/>
              <a:t>+</a:t>
            </a:r>
          </a:p>
        </p:txBody>
      </p:sp>
      <p:sp>
        <p:nvSpPr>
          <p:cNvPr id="130058" name="Oval 10">
            <a:extLst>
              <a:ext uri="{FF2B5EF4-FFF2-40B4-BE49-F238E27FC236}">
                <a16:creationId xmlns:a16="http://schemas.microsoft.com/office/drawing/2014/main" id="{F5717F5D-142C-4AC4-88D4-8A17F2D16E7A}"/>
              </a:ext>
            </a:extLst>
          </p:cNvPr>
          <p:cNvSpPr>
            <a:spLocks noChangeArrowheads="1"/>
          </p:cNvSpPr>
          <p:nvPr/>
        </p:nvSpPr>
        <p:spPr bwMode="auto">
          <a:xfrm>
            <a:off x="7235825" y="5013325"/>
            <a:ext cx="1130300" cy="1079500"/>
          </a:xfrm>
          <a:prstGeom prst="ellipse">
            <a:avLst/>
          </a:prstGeom>
          <a:solidFill>
            <a:schemeClr val="accent1"/>
          </a:solidFill>
          <a:ln w="9525">
            <a:solidFill>
              <a:schemeClr val="tx1"/>
            </a:solidFill>
            <a:round/>
            <a:headEnd/>
            <a:tailEnd/>
          </a:ln>
        </p:spPr>
        <p:txBody>
          <a:bodyPr wrap="none" anchor="ct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0"/>
              </a:spcBef>
            </a:pPr>
            <a:r>
              <a:rPr lang="de-DE" altLang="de-DE" sz="1800" b="0"/>
              <a:t>Albumin</a:t>
            </a:r>
          </a:p>
        </p:txBody>
      </p:sp>
      <p:sp>
        <p:nvSpPr>
          <p:cNvPr id="644107" name="Oval 11">
            <a:extLst>
              <a:ext uri="{FF2B5EF4-FFF2-40B4-BE49-F238E27FC236}">
                <a16:creationId xmlns:a16="http://schemas.microsoft.com/office/drawing/2014/main" id="{56F606AF-53E2-4454-86F8-3A5A91C94859}"/>
              </a:ext>
            </a:extLst>
          </p:cNvPr>
          <p:cNvSpPr>
            <a:spLocks noChangeArrowheads="1"/>
          </p:cNvSpPr>
          <p:nvPr/>
        </p:nvSpPr>
        <p:spPr bwMode="auto">
          <a:xfrm>
            <a:off x="7667625" y="4508500"/>
            <a:ext cx="288925" cy="287338"/>
          </a:xfrm>
          <a:prstGeom prst="ellipse">
            <a:avLst/>
          </a:prstGeom>
          <a:solidFill>
            <a:srgbClr val="00FFFF"/>
          </a:solidFill>
          <a:ln w="9525">
            <a:solidFill>
              <a:schemeClr val="tx1"/>
            </a:solidFill>
            <a:round/>
            <a:headEnd/>
            <a:tailEnd/>
          </a:ln>
        </p:spPr>
        <p:txBody>
          <a:bodyPr wrap="none" anchor="ct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0"/>
              </a:spcBef>
            </a:pPr>
            <a:r>
              <a:rPr lang="de-DE" altLang="de-DE" sz="1800" b="0"/>
              <a:t>H</a:t>
            </a:r>
            <a:r>
              <a:rPr lang="de-DE" altLang="de-DE" sz="1800" b="0" baseline="30000"/>
              <a:t>+</a:t>
            </a:r>
          </a:p>
        </p:txBody>
      </p:sp>
      <p:sp>
        <p:nvSpPr>
          <p:cNvPr id="644108" name="Oval 12">
            <a:extLst>
              <a:ext uri="{FF2B5EF4-FFF2-40B4-BE49-F238E27FC236}">
                <a16:creationId xmlns:a16="http://schemas.microsoft.com/office/drawing/2014/main" id="{6E535C3B-61EB-49E7-87A8-E41E6E4F84C3}"/>
              </a:ext>
            </a:extLst>
          </p:cNvPr>
          <p:cNvSpPr>
            <a:spLocks noChangeArrowheads="1"/>
          </p:cNvSpPr>
          <p:nvPr/>
        </p:nvSpPr>
        <p:spPr bwMode="auto">
          <a:xfrm>
            <a:off x="8604250" y="5300663"/>
            <a:ext cx="288925" cy="287337"/>
          </a:xfrm>
          <a:prstGeom prst="ellipse">
            <a:avLst/>
          </a:prstGeom>
          <a:solidFill>
            <a:srgbClr val="00FFFF"/>
          </a:solidFill>
          <a:ln w="9525">
            <a:solidFill>
              <a:schemeClr val="tx1"/>
            </a:solidFill>
            <a:round/>
            <a:headEnd/>
            <a:tailEnd/>
          </a:ln>
        </p:spPr>
        <p:txBody>
          <a:bodyPr wrap="none" anchor="ct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0"/>
              </a:spcBef>
            </a:pPr>
            <a:r>
              <a:rPr lang="de-DE" altLang="de-DE" sz="1800" b="0"/>
              <a:t>H</a:t>
            </a:r>
            <a:r>
              <a:rPr lang="de-DE" altLang="de-DE" sz="1800" b="0" baseline="30000"/>
              <a:t>+</a:t>
            </a:r>
          </a:p>
        </p:txBody>
      </p:sp>
      <p:sp>
        <p:nvSpPr>
          <p:cNvPr id="644109" name="Oval 13">
            <a:extLst>
              <a:ext uri="{FF2B5EF4-FFF2-40B4-BE49-F238E27FC236}">
                <a16:creationId xmlns:a16="http://schemas.microsoft.com/office/drawing/2014/main" id="{2C232A45-CE7B-4F06-914A-AC865EF17C96}"/>
              </a:ext>
            </a:extLst>
          </p:cNvPr>
          <p:cNvSpPr>
            <a:spLocks noChangeArrowheads="1"/>
          </p:cNvSpPr>
          <p:nvPr/>
        </p:nvSpPr>
        <p:spPr bwMode="auto">
          <a:xfrm>
            <a:off x="7235825" y="3573463"/>
            <a:ext cx="431800" cy="503237"/>
          </a:xfrm>
          <a:prstGeom prst="ellipse">
            <a:avLst/>
          </a:prstGeom>
          <a:solidFill>
            <a:srgbClr val="00FF00"/>
          </a:solidFill>
          <a:ln w="9525">
            <a:solidFill>
              <a:schemeClr val="tx1"/>
            </a:solidFill>
            <a:round/>
            <a:headEnd/>
            <a:tailEnd/>
          </a:ln>
        </p:spPr>
        <p:txBody>
          <a:bodyPr wrap="none" anchor="ct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0"/>
              </a:spcBef>
            </a:pPr>
            <a:r>
              <a:rPr lang="de-DE" altLang="de-DE" sz="1800" b="0"/>
              <a:t>Ca</a:t>
            </a:r>
            <a:r>
              <a:rPr lang="de-DE" altLang="de-DE" sz="1800" b="0" baseline="30000"/>
              <a:t>++</a:t>
            </a:r>
          </a:p>
        </p:txBody>
      </p:sp>
      <p:sp>
        <p:nvSpPr>
          <p:cNvPr id="644110" name="Oval 14">
            <a:extLst>
              <a:ext uri="{FF2B5EF4-FFF2-40B4-BE49-F238E27FC236}">
                <a16:creationId xmlns:a16="http://schemas.microsoft.com/office/drawing/2014/main" id="{D1FA891C-2A82-471D-95FC-2D4C9F940107}"/>
              </a:ext>
            </a:extLst>
          </p:cNvPr>
          <p:cNvSpPr>
            <a:spLocks noChangeArrowheads="1"/>
          </p:cNvSpPr>
          <p:nvPr/>
        </p:nvSpPr>
        <p:spPr bwMode="auto">
          <a:xfrm>
            <a:off x="7451725" y="836613"/>
            <a:ext cx="431800" cy="503237"/>
          </a:xfrm>
          <a:prstGeom prst="ellipse">
            <a:avLst/>
          </a:prstGeom>
          <a:solidFill>
            <a:srgbClr val="00FF00"/>
          </a:solidFill>
          <a:ln w="9525">
            <a:solidFill>
              <a:schemeClr val="tx1"/>
            </a:solidFill>
            <a:round/>
            <a:headEnd/>
            <a:tailEnd/>
          </a:ln>
        </p:spPr>
        <p:txBody>
          <a:bodyPr wrap="none" anchor="ct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0"/>
              </a:spcBef>
            </a:pPr>
            <a:r>
              <a:rPr lang="de-DE" altLang="de-DE" sz="1800" b="0"/>
              <a:t>Ca</a:t>
            </a:r>
            <a:r>
              <a:rPr lang="de-DE" altLang="de-DE" sz="1800" b="0" baseline="30000"/>
              <a:t>++</a:t>
            </a:r>
          </a:p>
        </p:txBody>
      </p:sp>
      <p:sp>
        <p:nvSpPr>
          <p:cNvPr id="130063" name="Oval 15">
            <a:extLst>
              <a:ext uri="{FF2B5EF4-FFF2-40B4-BE49-F238E27FC236}">
                <a16:creationId xmlns:a16="http://schemas.microsoft.com/office/drawing/2014/main" id="{27F3FBF7-D4F3-4F71-9C6C-F7DE40C08698}"/>
              </a:ext>
            </a:extLst>
          </p:cNvPr>
          <p:cNvSpPr>
            <a:spLocks noChangeArrowheads="1"/>
          </p:cNvSpPr>
          <p:nvPr/>
        </p:nvSpPr>
        <p:spPr bwMode="auto">
          <a:xfrm>
            <a:off x="8532813" y="2852738"/>
            <a:ext cx="431800" cy="503237"/>
          </a:xfrm>
          <a:prstGeom prst="ellipse">
            <a:avLst/>
          </a:prstGeom>
          <a:solidFill>
            <a:srgbClr val="00FF00"/>
          </a:solidFill>
          <a:ln w="9525">
            <a:solidFill>
              <a:schemeClr val="tx1"/>
            </a:solidFill>
            <a:round/>
            <a:headEnd/>
            <a:tailEnd/>
          </a:ln>
        </p:spPr>
        <p:txBody>
          <a:bodyPr wrap="none" anchor="ct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0"/>
              </a:spcBef>
            </a:pPr>
            <a:r>
              <a:rPr lang="de-DE" altLang="de-DE" sz="1800" b="0"/>
              <a:t>Ca</a:t>
            </a:r>
            <a:r>
              <a:rPr lang="de-DE" altLang="de-DE" sz="1800" b="0" baseline="30000"/>
              <a:t>++</a:t>
            </a:r>
          </a:p>
        </p:txBody>
      </p:sp>
      <p:sp>
        <p:nvSpPr>
          <p:cNvPr id="644112" name="Oval 16">
            <a:extLst>
              <a:ext uri="{FF2B5EF4-FFF2-40B4-BE49-F238E27FC236}">
                <a16:creationId xmlns:a16="http://schemas.microsoft.com/office/drawing/2014/main" id="{577972A9-38B4-4BF3-9B34-C46313A97FB1}"/>
              </a:ext>
            </a:extLst>
          </p:cNvPr>
          <p:cNvSpPr>
            <a:spLocks noChangeArrowheads="1"/>
          </p:cNvSpPr>
          <p:nvPr/>
        </p:nvSpPr>
        <p:spPr bwMode="auto">
          <a:xfrm>
            <a:off x="7092950" y="6237288"/>
            <a:ext cx="288925" cy="287337"/>
          </a:xfrm>
          <a:prstGeom prst="ellipse">
            <a:avLst/>
          </a:prstGeom>
          <a:solidFill>
            <a:srgbClr val="00FFFF"/>
          </a:solidFill>
          <a:ln w="9525">
            <a:solidFill>
              <a:schemeClr val="tx1"/>
            </a:solidFill>
            <a:round/>
            <a:headEnd/>
            <a:tailEnd/>
          </a:ln>
        </p:spPr>
        <p:txBody>
          <a:bodyPr wrap="none" anchor="ct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0"/>
              </a:spcBef>
            </a:pPr>
            <a:r>
              <a:rPr lang="de-DE" altLang="de-DE" sz="1800" b="0"/>
              <a:t>H</a:t>
            </a:r>
            <a:r>
              <a:rPr lang="de-DE" altLang="de-DE" sz="1800" b="0" baseline="30000"/>
              <a:t>+</a:t>
            </a:r>
          </a:p>
        </p:txBody>
      </p:sp>
      <p:sp>
        <p:nvSpPr>
          <p:cNvPr id="644113" name="Oval 17">
            <a:extLst>
              <a:ext uri="{FF2B5EF4-FFF2-40B4-BE49-F238E27FC236}">
                <a16:creationId xmlns:a16="http://schemas.microsoft.com/office/drawing/2014/main" id="{2D2A5F10-396E-4C7A-98F9-0571B1EBBF15}"/>
              </a:ext>
            </a:extLst>
          </p:cNvPr>
          <p:cNvSpPr>
            <a:spLocks noChangeArrowheads="1"/>
          </p:cNvSpPr>
          <p:nvPr/>
        </p:nvSpPr>
        <p:spPr bwMode="auto">
          <a:xfrm>
            <a:off x="7308850" y="1557338"/>
            <a:ext cx="288925" cy="287337"/>
          </a:xfrm>
          <a:prstGeom prst="ellipse">
            <a:avLst/>
          </a:prstGeom>
          <a:solidFill>
            <a:srgbClr val="00FFFF"/>
          </a:solidFill>
          <a:ln w="9525">
            <a:solidFill>
              <a:schemeClr val="tx1"/>
            </a:solidFill>
            <a:round/>
            <a:headEnd/>
            <a:tailEnd/>
          </a:ln>
        </p:spPr>
        <p:txBody>
          <a:bodyPr wrap="none" anchor="ct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0"/>
              </a:spcBef>
            </a:pPr>
            <a:r>
              <a:rPr lang="de-DE" altLang="de-DE" sz="1800" b="0"/>
              <a:t>H</a:t>
            </a:r>
            <a:r>
              <a:rPr lang="de-DE" altLang="de-DE" sz="1800" b="0" baseline="30000"/>
              <a:t>+</a:t>
            </a:r>
          </a:p>
        </p:txBody>
      </p:sp>
      <p:sp>
        <p:nvSpPr>
          <p:cNvPr id="644114" name="Oval 18">
            <a:extLst>
              <a:ext uri="{FF2B5EF4-FFF2-40B4-BE49-F238E27FC236}">
                <a16:creationId xmlns:a16="http://schemas.microsoft.com/office/drawing/2014/main" id="{C6CF5980-B02A-4C85-9342-1AD69BA428FD}"/>
              </a:ext>
            </a:extLst>
          </p:cNvPr>
          <p:cNvSpPr>
            <a:spLocks noChangeArrowheads="1"/>
          </p:cNvSpPr>
          <p:nvPr/>
        </p:nvSpPr>
        <p:spPr bwMode="auto">
          <a:xfrm>
            <a:off x="7956550" y="1196975"/>
            <a:ext cx="288925" cy="287338"/>
          </a:xfrm>
          <a:prstGeom prst="ellipse">
            <a:avLst/>
          </a:prstGeom>
          <a:solidFill>
            <a:srgbClr val="00FFFF"/>
          </a:solidFill>
          <a:ln w="9525">
            <a:solidFill>
              <a:schemeClr val="tx1"/>
            </a:solidFill>
            <a:round/>
            <a:headEnd/>
            <a:tailEnd/>
          </a:ln>
        </p:spPr>
        <p:txBody>
          <a:bodyPr wrap="none" anchor="ct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0"/>
              </a:spcBef>
            </a:pPr>
            <a:r>
              <a:rPr lang="de-DE" altLang="de-DE" sz="1800" b="0"/>
              <a:t>H</a:t>
            </a:r>
            <a:r>
              <a:rPr lang="de-DE" altLang="de-DE" sz="1800" b="0" baseline="30000"/>
              <a:t>+</a:t>
            </a:r>
          </a:p>
        </p:txBody>
      </p:sp>
      <p:sp>
        <p:nvSpPr>
          <p:cNvPr id="130067" name="Rectangle 19">
            <a:extLst>
              <a:ext uri="{FF2B5EF4-FFF2-40B4-BE49-F238E27FC236}">
                <a16:creationId xmlns:a16="http://schemas.microsoft.com/office/drawing/2014/main" id="{D0008BAE-867C-483A-AEAF-F0B631DC623C}"/>
              </a:ext>
            </a:extLst>
          </p:cNvPr>
          <p:cNvSpPr>
            <a:spLocks noChangeArrowheads="1"/>
          </p:cNvSpPr>
          <p:nvPr/>
        </p:nvSpPr>
        <p:spPr bwMode="auto">
          <a:xfrm>
            <a:off x="7019925" y="0"/>
            <a:ext cx="2124075" cy="6858000"/>
          </a:xfrm>
          <a:prstGeom prst="rect">
            <a:avLst/>
          </a:prstGeom>
          <a:solidFill>
            <a:srgbClr val="FFCC99">
              <a:alpha val="50195"/>
            </a:srgbClr>
          </a:solidFill>
          <a:ln w="9525">
            <a:solidFill>
              <a:schemeClr val="tx1"/>
            </a:solidFill>
            <a:miter lim="800000"/>
            <a:headEnd/>
            <a:tailEnd/>
          </a:ln>
        </p:spPr>
        <p:txBody>
          <a:bodyPr wrap="none" anchor="ct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pPr>
            <a:endParaRPr lang="de-DE" altLang="de-DE" sz="1800" b="0"/>
          </a:p>
        </p:txBody>
      </p:sp>
      <p:sp>
        <p:nvSpPr>
          <p:cNvPr id="130068" name="Oval 20">
            <a:extLst>
              <a:ext uri="{FF2B5EF4-FFF2-40B4-BE49-F238E27FC236}">
                <a16:creationId xmlns:a16="http://schemas.microsoft.com/office/drawing/2014/main" id="{4FEC5592-2D15-4055-8078-0056A7B2C57F}"/>
              </a:ext>
            </a:extLst>
          </p:cNvPr>
          <p:cNvSpPr>
            <a:spLocks noChangeArrowheads="1"/>
          </p:cNvSpPr>
          <p:nvPr/>
        </p:nvSpPr>
        <p:spPr bwMode="auto">
          <a:xfrm>
            <a:off x="8013700" y="0"/>
            <a:ext cx="1130300" cy="1079500"/>
          </a:xfrm>
          <a:prstGeom prst="ellipse">
            <a:avLst/>
          </a:prstGeom>
          <a:solidFill>
            <a:schemeClr val="accent1"/>
          </a:solidFill>
          <a:ln w="9525">
            <a:solidFill>
              <a:schemeClr val="tx1"/>
            </a:solidFill>
            <a:round/>
            <a:headEnd/>
            <a:tailEnd/>
          </a:ln>
        </p:spPr>
        <p:txBody>
          <a:bodyPr wrap="none" anchor="ct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0"/>
              </a:spcBef>
            </a:pPr>
            <a:r>
              <a:rPr lang="de-DE" altLang="de-DE" sz="1800" b="0"/>
              <a:t>Albumin</a:t>
            </a:r>
          </a:p>
        </p:txBody>
      </p:sp>
      <p:sp>
        <p:nvSpPr>
          <p:cNvPr id="130069" name="Oval 21">
            <a:extLst>
              <a:ext uri="{FF2B5EF4-FFF2-40B4-BE49-F238E27FC236}">
                <a16:creationId xmlns:a16="http://schemas.microsoft.com/office/drawing/2014/main" id="{CD7CB69F-0D14-472D-8F2A-81B58935C630}"/>
              </a:ext>
            </a:extLst>
          </p:cNvPr>
          <p:cNvSpPr>
            <a:spLocks noChangeArrowheads="1"/>
          </p:cNvSpPr>
          <p:nvPr/>
        </p:nvSpPr>
        <p:spPr bwMode="auto">
          <a:xfrm>
            <a:off x="8172450" y="6021388"/>
            <a:ext cx="720725" cy="360362"/>
          </a:xfrm>
          <a:prstGeom prst="ellipse">
            <a:avLst/>
          </a:prstGeom>
          <a:solidFill>
            <a:srgbClr val="F9A807"/>
          </a:solidFill>
          <a:ln w="9525">
            <a:solidFill>
              <a:schemeClr val="tx1"/>
            </a:solidFill>
            <a:round/>
            <a:headEnd/>
            <a:tailEnd/>
          </a:ln>
        </p:spPr>
        <p:txBody>
          <a:bodyPr wrap="none" anchor="ct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0"/>
              </a:spcBef>
            </a:pPr>
            <a:r>
              <a:rPr lang="de-DE" altLang="de-DE" sz="1800" b="0"/>
              <a:t>HCO</a:t>
            </a:r>
            <a:r>
              <a:rPr lang="de-DE" altLang="de-DE" sz="1800" b="0" baseline="-25000"/>
              <a:t>3</a:t>
            </a:r>
            <a:r>
              <a:rPr lang="de-DE" altLang="de-DE" sz="1800" b="0" baseline="30000"/>
              <a:t>-</a:t>
            </a:r>
          </a:p>
        </p:txBody>
      </p:sp>
      <p:sp>
        <p:nvSpPr>
          <p:cNvPr id="644118" name="Oval 22">
            <a:extLst>
              <a:ext uri="{FF2B5EF4-FFF2-40B4-BE49-F238E27FC236}">
                <a16:creationId xmlns:a16="http://schemas.microsoft.com/office/drawing/2014/main" id="{1F3EC7AF-1C6C-43DE-8D0F-92B149ADE6DE}"/>
              </a:ext>
            </a:extLst>
          </p:cNvPr>
          <p:cNvSpPr>
            <a:spLocks noChangeArrowheads="1"/>
          </p:cNvSpPr>
          <p:nvPr/>
        </p:nvSpPr>
        <p:spPr bwMode="auto">
          <a:xfrm>
            <a:off x="8316913" y="3789363"/>
            <a:ext cx="720725" cy="360362"/>
          </a:xfrm>
          <a:prstGeom prst="ellipse">
            <a:avLst/>
          </a:prstGeom>
          <a:solidFill>
            <a:srgbClr val="F9A807"/>
          </a:solidFill>
          <a:ln w="9525">
            <a:solidFill>
              <a:schemeClr val="tx1"/>
            </a:solidFill>
            <a:round/>
            <a:headEnd/>
            <a:tailEnd/>
          </a:ln>
        </p:spPr>
        <p:txBody>
          <a:bodyPr wrap="none" anchor="ct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0"/>
              </a:spcBef>
            </a:pPr>
            <a:r>
              <a:rPr lang="de-DE" altLang="de-DE" sz="1800" b="0"/>
              <a:t>HCO</a:t>
            </a:r>
            <a:r>
              <a:rPr lang="de-DE" altLang="de-DE" sz="1800" b="0" baseline="-25000"/>
              <a:t>3</a:t>
            </a:r>
            <a:r>
              <a:rPr lang="de-DE" altLang="de-DE" sz="1800" b="0" baseline="30000"/>
              <a:t>-</a:t>
            </a:r>
          </a:p>
        </p:txBody>
      </p:sp>
      <p:sp>
        <p:nvSpPr>
          <p:cNvPr id="644119" name="Oval 23">
            <a:extLst>
              <a:ext uri="{FF2B5EF4-FFF2-40B4-BE49-F238E27FC236}">
                <a16:creationId xmlns:a16="http://schemas.microsoft.com/office/drawing/2014/main" id="{6BFB8134-AAA6-4E6C-8152-8D6836703DC6}"/>
              </a:ext>
            </a:extLst>
          </p:cNvPr>
          <p:cNvSpPr>
            <a:spLocks noChangeArrowheads="1"/>
          </p:cNvSpPr>
          <p:nvPr/>
        </p:nvSpPr>
        <p:spPr bwMode="auto">
          <a:xfrm>
            <a:off x="7164388" y="260350"/>
            <a:ext cx="720725" cy="360363"/>
          </a:xfrm>
          <a:prstGeom prst="ellipse">
            <a:avLst/>
          </a:prstGeom>
          <a:solidFill>
            <a:srgbClr val="F9A807"/>
          </a:solidFill>
          <a:ln w="9525">
            <a:solidFill>
              <a:schemeClr val="tx1"/>
            </a:solidFill>
            <a:round/>
            <a:headEnd/>
            <a:tailEnd/>
          </a:ln>
        </p:spPr>
        <p:txBody>
          <a:bodyPr wrap="none" anchor="ct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0"/>
              </a:spcBef>
            </a:pPr>
            <a:r>
              <a:rPr lang="de-DE" altLang="de-DE" sz="1800" b="0"/>
              <a:t>HCO</a:t>
            </a:r>
            <a:r>
              <a:rPr lang="de-DE" altLang="de-DE" sz="1800" b="0" baseline="-25000"/>
              <a:t>3</a:t>
            </a:r>
            <a:r>
              <a:rPr lang="de-DE" altLang="de-DE" sz="1800" b="0" baseline="30000"/>
              <a:t>-</a:t>
            </a:r>
          </a:p>
        </p:txBody>
      </p:sp>
      <p:sp>
        <p:nvSpPr>
          <p:cNvPr id="130072" name="Oval 24">
            <a:extLst>
              <a:ext uri="{FF2B5EF4-FFF2-40B4-BE49-F238E27FC236}">
                <a16:creationId xmlns:a16="http://schemas.microsoft.com/office/drawing/2014/main" id="{6307E2D4-5CAA-482F-9BFA-E32A2020F50F}"/>
              </a:ext>
            </a:extLst>
          </p:cNvPr>
          <p:cNvSpPr>
            <a:spLocks noChangeArrowheads="1"/>
          </p:cNvSpPr>
          <p:nvPr/>
        </p:nvSpPr>
        <p:spPr bwMode="auto">
          <a:xfrm>
            <a:off x="8243888" y="1557338"/>
            <a:ext cx="720725" cy="360362"/>
          </a:xfrm>
          <a:prstGeom prst="ellipse">
            <a:avLst/>
          </a:prstGeom>
          <a:solidFill>
            <a:srgbClr val="F9A807"/>
          </a:solidFill>
          <a:ln w="9525">
            <a:solidFill>
              <a:schemeClr val="tx1"/>
            </a:solidFill>
            <a:round/>
            <a:headEnd/>
            <a:tailEnd/>
          </a:ln>
        </p:spPr>
        <p:txBody>
          <a:bodyPr wrap="none" anchor="ct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0"/>
              </a:spcBef>
            </a:pPr>
            <a:r>
              <a:rPr lang="de-DE" altLang="de-DE" sz="1800" b="0"/>
              <a:t>HCO</a:t>
            </a:r>
            <a:r>
              <a:rPr lang="de-DE" altLang="de-DE" sz="1800" b="0" baseline="-25000"/>
              <a:t>3</a:t>
            </a:r>
            <a:r>
              <a:rPr lang="de-DE" altLang="de-DE" sz="1800" b="0" baseline="30000"/>
              <a:t>-</a:t>
            </a:r>
          </a:p>
        </p:txBody>
      </p:sp>
      <p:sp>
        <p:nvSpPr>
          <p:cNvPr id="644121" name="Oval 25">
            <a:extLst>
              <a:ext uri="{FF2B5EF4-FFF2-40B4-BE49-F238E27FC236}">
                <a16:creationId xmlns:a16="http://schemas.microsoft.com/office/drawing/2014/main" id="{6B2B190E-F88A-4D02-A184-5486B574BF36}"/>
              </a:ext>
            </a:extLst>
          </p:cNvPr>
          <p:cNvSpPr>
            <a:spLocks noChangeArrowheads="1"/>
          </p:cNvSpPr>
          <p:nvPr/>
        </p:nvSpPr>
        <p:spPr bwMode="auto">
          <a:xfrm>
            <a:off x="8316913" y="4652963"/>
            <a:ext cx="720725" cy="360362"/>
          </a:xfrm>
          <a:prstGeom prst="ellipse">
            <a:avLst/>
          </a:prstGeom>
          <a:solidFill>
            <a:srgbClr val="F9A807"/>
          </a:solidFill>
          <a:ln w="9525">
            <a:solidFill>
              <a:schemeClr val="tx1"/>
            </a:solidFill>
            <a:round/>
            <a:headEnd/>
            <a:tailEnd/>
          </a:ln>
        </p:spPr>
        <p:txBody>
          <a:bodyPr wrap="none" anchor="ct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0"/>
              </a:spcBef>
            </a:pPr>
            <a:r>
              <a:rPr lang="de-DE" altLang="de-DE" sz="1800" b="0"/>
              <a:t>HCO</a:t>
            </a:r>
            <a:r>
              <a:rPr lang="de-DE" altLang="de-DE" sz="1800" b="0" baseline="-25000"/>
              <a:t>3</a:t>
            </a:r>
            <a:r>
              <a:rPr lang="de-DE" altLang="de-DE" sz="1800" b="0" baseline="30000"/>
              <a:t>-</a:t>
            </a:r>
          </a:p>
        </p:txBody>
      </p:sp>
      <p:sp>
        <p:nvSpPr>
          <p:cNvPr id="644122" name="Oval 26">
            <a:extLst>
              <a:ext uri="{FF2B5EF4-FFF2-40B4-BE49-F238E27FC236}">
                <a16:creationId xmlns:a16="http://schemas.microsoft.com/office/drawing/2014/main" id="{43833F46-5BF9-4501-9DE5-C768628A30C3}"/>
              </a:ext>
            </a:extLst>
          </p:cNvPr>
          <p:cNvSpPr>
            <a:spLocks noChangeArrowheads="1"/>
          </p:cNvSpPr>
          <p:nvPr/>
        </p:nvSpPr>
        <p:spPr bwMode="auto">
          <a:xfrm>
            <a:off x="8423275" y="1989138"/>
            <a:ext cx="720725" cy="360362"/>
          </a:xfrm>
          <a:prstGeom prst="ellipse">
            <a:avLst/>
          </a:prstGeom>
          <a:solidFill>
            <a:srgbClr val="F9A807"/>
          </a:solidFill>
          <a:ln w="9525">
            <a:solidFill>
              <a:schemeClr val="tx1"/>
            </a:solidFill>
            <a:round/>
            <a:headEnd/>
            <a:tailEnd/>
          </a:ln>
        </p:spPr>
        <p:txBody>
          <a:bodyPr wrap="none" anchor="ct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0"/>
              </a:spcBef>
            </a:pPr>
            <a:r>
              <a:rPr lang="de-DE" altLang="de-DE" sz="1800" b="0"/>
              <a:t>HCO</a:t>
            </a:r>
            <a:r>
              <a:rPr lang="de-DE" altLang="de-DE" sz="1800" b="0" baseline="-25000"/>
              <a:t>3</a:t>
            </a:r>
            <a:r>
              <a:rPr lang="de-DE" altLang="de-DE" sz="1800" b="0" baseline="30000"/>
              <a:t>-</a:t>
            </a:r>
          </a:p>
        </p:txBody>
      </p:sp>
      <p:sp>
        <p:nvSpPr>
          <p:cNvPr id="644123" name="Oval 27">
            <a:extLst>
              <a:ext uri="{FF2B5EF4-FFF2-40B4-BE49-F238E27FC236}">
                <a16:creationId xmlns:a16="http://schemas.microsoft.com/office/drawing/2014/main" id="{6DE46AA3-1B00-4ABD-A98B-0444D2D8CEF2}"/>
              </a:ext>
            </a:extLst>
          </p:cNvPr>
          <p:cNvSpPr>
            <a:spLocks noChangeArrowheads="1"/>
          </p:cNvSpPr>
          <p:nvPr/>
        </p:nvSpPr>
        <p:spPr bwMode="auto">
          <a:xfrm>
            <a:off x="7164388" y="3068638"/>
            <a:ext cx="720725" cy="360362"/>
          </a:xfrm>
          <a:prstGeom prst="ellipse">
            <a:avLst/>
          </a:prstGeom>
          <a:solidFill>
            <a:srgbClr val="F9A807"/>
          </a:solidFill>
          <a:ln w="9525">
            <a:solidFill>
              <a:schemeClr val="tx1"/>
            </a:solidFill>
            <a:round/>
            <a:headEnd/>
            <a:tailEnd/>
          </a:ln>
        </p:spPr>
        <p:txBody>
          <a:bodyPr wrap="none" anchor="ct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0"/>
              </a:spcBef>
            </a:pPr>
            <a:r>
              <a:rPr lang="de-DE" altLang="de-DE" sz="1800" b="0"/>
              <a:t>HCO</a:t>
            </a:r>
            <a:r>
              <a:rPr lang="de-DE" altLang="de-DE" sz="1800" b="0" baseline="-25000"/>
              <a:t>3</a:t>
            </a:r>
            <a:r>
              <a:rPr lang="de-DE" altLang="de-DE" sz="1800" b="0" baseline="30000"/>
              <a:t>-</a:t>
            </a:r>
          </a:p>
        </p:txBody>
      </p:sp>
      <p:sp>
        <p:nvSpPr>
          <p:cNvPr id="2" name="Rechteck 1">
            <a:extLst>
              <a:ext uri="{FF2B5EF4-FFF2-40B4-BE49-F238E27FC236}">
                <a16:creationId xmlns:a16="http://schemas.microsoft.com/office/drawing/2014/main" id="{9CAE79A3-5B77-4800-B42E-3294290C9D77}"/>
              </a:ext>
            </a:extLst>
          </p:cNvPr>
          <p:cNvSpPr>
            <a:spLocks noChangeArrowheads="1"/>
          </p:cNvSpPr>
          <p:nvPr/>
        </p:nvSpPr>
        <p:spPr bwMode="auto">
          <a:xfrm>
            <a:off x="655638" y="5229225"/>
            <a:ext cx="59309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90000"/>
              </a:lnSpc>
            </a:pPr>
            <a:r>
              <a:rPr lang="de-DE" altLang="de-DE" sz="2800" b="1"/>
              <a:t>Anstieg pH 0,1 </a:t>
            </a:r>
            <a:r>
              <a:rPr lang="de-DE" altLang="de-DE" sz="2800" b="1">
                <a:sym typeface="Symbol" panose="05050102010706020507" pitchFamily="18" charset="2"/>
              </a:rPr>
              <a:t> </a:t>
            </a:r>
          </a:p>
          <a:p>
            <a:pPr algn="ctr" eaLnBrk="1" hangingPunct="1">
              <a:lnSpc>
                <a:spcPct val="90000"/>
              </a:lnSpc>
            </a:pPr>
            <a:r>
              <a:rPr lang="de-DE" altLang="de-DE" sz="2800" b="1">
                <a:sym typeface="Symbol" panose="05050102010706020507" pitchFamily="18" charset="2"/>
              </a:rPr>
              <a:t>ionisiertes Ca – Abfall um ~ 0,05</a:t>
            </a:r>
            <a:endParaRPr lang="de-DE" altLang="de-DE" sz="3200" b="1"/>
          </a:p>
        </p:txBody>
      </p:sp>
    </p:spTree>
    <p:extLst>
      <p:ext uri="{BB962C8B-B14F-4D97-AF65-F5344CB8AC3E}">
        <p14:creationId xmlns:p14="http://schemas.microsoft.com/office/powerpoint/2010/main" val="16879792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44099">
                                            <p:txEl>
                                              <p:pRg st="0" end="0"/>
                                            </p:txEl>
                                          </p:spTgt>
                                        </p:tgtEl>
                                        <p:attrNameLst>
                                          <p:attrName>style.visibility</p:attrName>
                                        </p:attrNameLst>
                                      </p:cBhvr>
                                      <p:to>
                                        <p:strVal val="visible"/>
                                      </p:to>
                                    </p:set>
                                    <p:animEffect transition="in" filter="dissolve">
                                      <p:cBhvr>
                                        <p:cTn id="7" dur="500"/>
                                        <p:tgtEl>
                                          <p:spTgt spid="644099">
                                            <p:txEl>
                                              <p:pRg st="0" end="0"/>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644099">
                                            <p:txEl>
                                              <p:pRg st="1" end="1"/>
                                            </p:txEl>
                                          </p:spTgt>
                                        </p:tgtEl>
                                        <p:attrNameLst>
                                          <p:attrName>style.visibility</p:attrName>
                                        </p:attrNameLst>
                                      </p:cBhvr>
                                      <p:to>
                                        <p:strVal val="visible"/>
                                      </p:to>
                                    </p:set>
                                    <p:animEffect transition="in" filter="dissolve">
                                      <p:cBhvr>
                                        <p:cTn id="11" dur="500"/>
                                        <p:tgtEl>
                                          <p:spTgt spid="644099">
                                            <p:txEl>
                                              <p:pRg st="1" end="1"/>
                                            </p:txEl>
                                          </p:spTgt>
                                        </p:tgtEl>
                                      </p:cBhvr>
                                    </p:animEffect>
                                  </p:childTnLst>
                                </p:cTn>
                              </p:par>
                            </p:childTnLst>
                          </p:cTn>
                        </p:par>
                        <p:par>
                          <p:cTn id="12" fill="hold" nodeType="afterGroup">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644114"/>
                                        </p:tgtEl>
                                        <p:attrNameLst>
                                          <p:attrName>style.visibility</p:attrName>
                                        </p:attrNameLst>
                                      </p:cBhvr>
                                      <p:to>
                                        <p:strVal val="visible"/>
                                      </p:to>
                                    </p:set>
                                    <p:anim calcmode="lin" valueType="num">
                                      <p:cBhvr additive="base">
                                        <p:cTn id="15" dur="500" fill="hold"/>
                                        <p:tgtEl>
                                          <p:spTgt spid="644114"/>
                                        </p:tgtEl>
                                        <p:attrNameLst>
                                          <p:attrName>ppt_x</p:attrName>
                                        </p:attrNameLst>
                                      </p:cBhvr>
                                      <p:tavLst>
                                        <p:tav tm="0">
                                          <p:val>
                                            <p:strVal val="1+#ppt_w/2"/>
                                          </p:val>
                                        </p:tav>
                                        <p:tav tm="100000">
                                          <p:val>
                                            <p:strVal val="#ppt_x"/>
                                          </p:val>
                                        </p:tav>
                                      </p:tavLst>
                                    </p:anim>
                                    <p:anim calcmode="lin" valueType="num">
                                      <p:cBhvr additive="base">
                                        <p:cTn id="16" dur="500" fill="hold"/>
                                        <p:tgtEl>
                                          <p:spTgt spid="644114"/>
                                        </p:tgtEl>
                                        <p:attrNameLst>
                                          <p:attrName>ppt_y</p:attrName>
                                        </p:attrNameLst>
                                      </p:cBhvr>
                                      <p:tavLst>
                                        <p:tav tm="0">
                                          <p:val>
                                            <p:strVal val="#ppt_y"/>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44103"/>
                                        </p:tgtEl>
                                        <p:attrNameLst>
                                          <p:attrName>style.visibility</p:attrName>
                                        </p:attrNameLst>
                                      </p:cBhvr>
                                      <p:to>
                                        <p:strVal val="visible"/>
                                      </p:to>
                                    </p:set>
                                    <p:anim calcmode="lin" valueType="num">
                                      <p:cBhvr additive="base">
                                        <p:cTn id="19" dur="500" fill="hold"/>
                                        <p:tgtEl>
                                          <p:spTgt spid="644103"/>
                                        </p:tgtEl>
                                        <p:attrNameLst>
                                          <p:attrName>ppt_x</p:attrName>
                                        </p:attrNameLst>
                                      </p:cBhvr>
                                      <p:tavLst>
                                        <p:tav tm="0">
                                          <p:val>
                                            <p:strVal val="#ppt_x"/>
                                          </p:val>
                                        </p:tav>
                                        <p:tav tm="100000">
                                          <p:val>
                                            <p:strVal val="#ppt_x"/>
                                          </p:val>
                                        </p:tav>
                                      </p:tavLst>
                                    </p:anim>
                                    <p:anim calcmode="lin" valueType="num">
                                      <p:cBhvr additive="base">
                                        <p:cTn id="20" dur="500" fill="hold"/>
                                        <p:tgtEl>
                                          <p:spTgt spid="64410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44112"/>
                                        </p:tgtEl>
                                        <p:attrNameLst>
                                          <p:attrName>style.visibility</p:attrName>
                                        </p:attrNameLst>
                                      </p:cBhvr>
                                      <p:to>
                                        <p:strVal val="visible"/>
                                      </p:to>
                                    </p:set>
                                    <p:anim calcmode="lin" valueType="num">
                                      <p:cBhvr additive="base">
                                        <p:cTn id="23" dur="500" fill="hold"/>
                                        <p:tgtEl>
                                          <p:spTgt spid="644112"/>
                                        </p:tgtEl>
                                        <p:attrNameLst>
                                          <p:attrName>ppt_x</p:attrName>
                                        </p:attrNameLst>
                                      </p:cBhvr>
                                      <p:tavLst>
                                        <p:tav tm="0">
                                          <p:val>
                                            <p:strVal val="#ppt_x"/>
                                          </p:val>
                                        </p:tav>
                                        <p:tav tm="100000">
                                          <p:val>
                                            <p:strVal val="#ppt_x"/>
                                          </p:val>
                                        </p:tav>
                                      </p:tavLst>
                                    </p:anim>
                                    <p:anim calcmode="lin" valueType="num">
                                      <p:cBhvr additive="base">
                                        <p:cTn id="24" dur="500" fill="hold"/>
                                        <p:tgtEl>
                                          <p:spTgt spid="644112"/>
                                        </p:tgtEl>
                                        <p:attrNameLst>
                                          <p:attrName>ppt_y</p:attrName>
                                        </p:attrNameLst>
                                      </p:cBhvr>
                                      <p:tavLst>
                                        <p:tav tm="0">
                                          <p:val>
                                            <p:strVal val="1+#ppt_h/2"/>
                                          </p:val>
                                        </p:tav>
                                        <p:tav tm="100000">
                                          <p:val>
                                            <p:strVal val="#ppt_y"/>
                                          </p:val>
                                        </p:tav>
                                      </p:tavLst>
                                    </p:anim>
                                  </p:childTnLst>
                                </p:cTn>
                              </p:par>
                            </p:childTnLst>
                          </p:cTn>
                        </p:par>
                        <p:par>
                          <p:cTn id="25" fill="hold" nodeType="afterGroup">
                            <p:stCondLst>
                              <p:cond delay="1500"/>
                            </p:stCondLst>
                            <p:childTnLst>
                              <p:par>
                                <p:cTn id="26" presetID="9" presetClass="entr" presetSubtype="0" fill="hold" nodeType="afterEffect">
                                  <p:stCondLst>
                                    <p:cond delay="0"/>
                                  </p:stCondLst>
                                  <p:childTnLst>
                                    <p:set>
                                      <p:cBhvr>
                                        <p:cTn id="27" dur="1" fill="hold">
                                          <p:stCondLst>
                                            <p:cond delay="0"/>
                                          </p:stCondLst>
                                        </p:cTn>
                                        <p:tgtEl>
                                          <p:spTgt spid="644099">
                                            <p:txEl>
                                              <p:pRg st="2" end="2"/>
                                            </p:txEl>
                                          </p:spTgt>
                                        </p:tgtEl>
                                        <p:attrNameLst>
                                          <p:attrName>style.visibility</p:attrName>
                                        </p:attrNameLst>
                                      </p:cBhvr>
                                      <p:to>
                                        <p:strVal val="visible"/>
                                      </p:to>
                                    </p:set>
                                    <p:animEffect transition="in" filter="dissolve">
                                      <p:cBhvr>
                                        <p:cTn id="28" dur="500"/>
                                        <p:tgtEl>
                                          <p:spTgt spid="644099">
                                            <p:txEl>
                                              <p:pRg st="2" end="2"/>
                                            </p:txEl>
                                          </p:spTgt>
                                        </p:tgtEl>
                                      </p:cBhvr>
                                    </p:animEffect>
                                  </p:childTnLst>
                                </p:cTn>
                              </p:par>
                            </p:childTnLst>
                          </p:cTn>
                        </p:par>
                        <p:par>
                          <p:cTn id="29" fill="hold" nodeType="afterGroup">
                            <p:stCondLst>
                              <p:cond delay="2000"/>
                            </p:stCondLst>
                            <p:childTnLst>
                              <p:par>
                                <p:cTn id="30" presetID="2" presetClass="exit" presetSubtype="1" fill="hold" grpId="0" nodeType="afterEffect">
                                  <p:stCondLst>
                                    <p:cond delay="0"/>
                                  </p:stCondLst>
                                  <p:childTnLst>
                                    <p:anim calcmode="lin" valueType="num">
                                      <p:cBhvr additive="base">
                                        <p:cTn id="31" dur="500"/>
                                        <p:tgtEl>
                                          <p:spTgt spid="644119"/>
                                        </p:tgtEl>
                                        <p:attrNameLst>
                                          <p:attrName>ppt_x</p:attrName>
                                        </p:attrNameLst>
                                      </p:cBhvr>
                                      <p:tavLst>
                                        <p:tav tm="0">
                                          <p:val>
                                            <p:strVal val="ppt_x"/>
                                          </p:val>
                                        </p:tav>
                                        <p:tav tm="100000">
                                          <p:val>
                                            <p:strVal val="ppt_x"/>
                                          </p:val>
                                        </p:tav>
                                      </p:tavLst>
                                    </p:anim>
                                    <p:anim calcmode="lin" valueType="num">
                                      <p:cBhvr additive="base">
                                        <p:cTn id="32" dur="500"/>
                                        <p:tgtEl>
                                          <p:spTgt spid="644119"/>
                                        </p:tgtEl>
                                        <p:attrNameLst>
                                          <p:attrName>ppt_y</p:attrName>
                                        </p:attrNameLst>
                                      </p:cBhvr>
                                      <p:tavLst>
                                        <p:tav tm="0">
                                          <p:val>
                                            <p:strVal val="ppt_y"/>
                                          </p:val>
                                        </p:tav>
                                        <p:tav tm="100000">
                                          <p:val>
                                            <p:strVal val="0-ppt_h/2"/>
                                          </p:val>
                                        </p:tav>
                                      </p:tavLst>
                                    </p:anim>
                                    <p:set>
                                      <p:cBhvr>
                                        <p:cTn id="33" dur="1" fill="hold">
                                          <p:stCondLst>
                                            <p:cond delay="499"/>
                                          </p:stCondLst>
                                        </p:cTn>
                                        <p:tgtEl>
                                          <p:spTgt spid="644119"/>
                                        </p:tgtEl>
                                        <p:attrNameLst>
                                          <p:attrName>style.visibility</p:attrName>
                                        </p:attrNameLst>
                                      </p:cBhvr>
                                      <p:to>
                                        <p:strVal val="hidden"/>
                                      </p:to>
                                    </p:set>
                                  </p:childTnLst>
                                </p:cTn>
                              </p:par>
                              <p:par>
                                <p:cTn id="34" presetID="2" presetClass="exit" presetSubtype="2" fill="hold" grpId="0" nodeType="withEffect">
                                  <p:stCondLst>
                                    <p:cond delay="0"/>
                                  </p:stCondLst>
                                  <p:childTnLst>
                                    <p:anim calcmode="lin" valueType="num">
                                      <p:cBhvr additive="base">
                                        <p:cTn id="35" dur="500"/>
                                        <p:tgtEl>
                                          <p:spTgt spid="644118"/>
                                        </p:tgtEl>
                                        <p:attrNameLst>
                                          <p:attrName>ppt_x</p:attrName>
                                        </p:attrNameLst>
                                      </p:cBhvr>
                                      <p:tavLst>
                                        <p:tav tm="0">
                                          <p:val>
                                            <p:strVal val="ppt_x"/>
                                          </p:val>
                                        </p:tav>
                                        <p:tav tm="100000">
                                          <p:val>
                                            <p:strVal val="1+ppt_w/2"/>
                                          </p:val>
                                        </p:tav>
                                      </p:tavLst>
                                    </p:anim>
                                    <p:anim calcmode="lin" valueType="num">
                                      <p:cBhvr additive="base">
                                        <p:cTn id="36" dur="500"/>
                                        <p:tgtEl>
                                          <p:spTgt spid="644118"/>
                                        </p:tgtEl>
                                        <p:attrNameLst>
                                          <p:attrName>ppt_y</p:attrName>
                                        </p:attrNameLst>
                                      </p:cBhvr>
                                      <p:tavLst>
                                        <p:tav tm="0">
                                          <p:val>
                                            <p:strVal val="ppt_y"/>
                                          </p:val>
                                        </p:tav>
                                        <p:tav tm="100000">
                                          <p:val>
                                            <p:strVal val="ppt_y"/>
                                          </p:val>
                                        </p:tav>
                                      </p:tavLst>
                                    </p:anim>
                                    <p:set>
                                      <p:cBhvr>
                                        <p:cTn id="37" dur="1" fill="hold">
                                          <p:stCondLst>
                                            <p:cond delay="499"/>
                                          </p:stCondLst>
                                        </p:cTn>
                                        <p:tgtEl>
                                          <p:spTgt spid="644118"/>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nodeType="clickEffect">
                                  <p:stCondLst>
                                    <p:cond delay="0"/>
                                  </p:stCondLst>
                                  <p:childTnLst>
                                    <p:set>
                                      <p:cBhvr>
                                        <p:cTn id="41" dur="1" fill="hold">
                                          <p:stCondLst>
                                            <p:cond delay="0"/>
                                          </p:stCondLst>
                                        </p:cTn>
                                        <p:tgtEl>
                                          <p:spTgt spid="644099">
                                            <p:txEl>
                                              <p:pRg st="4" end="4"/>
                                            </p:txEl>
                                          </p:spTgt>
                                        </p:tgtEl>
                                        <p:attrNameLst>
                                          <p:attrName>style.visibility</p:attrName>
                                        </p:attrNameLst>
                                      </p:cBhvr>
                                      <p:to>
                                        <p:strVal val="visible"/>
                                      </p:to>
                                    </p:set>
                                    <p:animEffect transition="in" filter="box(in)">
                                      <p:cBhvr>
                                        <p:cTn id="42" dur="500"/>
                                        <p:tgtEl>
                                          <p:spTgt spid="644099">
                                            <p:txEl>
                                              <p:pRg st="4" end="4"/>
                                            </p:txEl>
                                          </p:spTgt>
                                        </p:tgtEl>
                                      </p:cBhvr>
                                    </p:animEffect>
                                  </p:childTnLst>
                                </p:cTn>
                              </p:par>
                              <p:par>
                                <p:cTn id="43" presetID="4" presetClass="entr" presetSubtype="16" fill="hold" nodeType="withEffect">
                                  <p:stCondLst>
                                    <p:cond delay="0"/>
                                  </p:stCondLst>
                                  <p:childTnLst>
                                    <p:set>
                                      <p:cBhvr>
                                        <p:cTn id="44" dur="1" fill="hold">
                                          <p:stCondLst>
                                            <p:cond delay="0"/>
                                          </p:stCondLst>
                                        </p:cTn>
                                        <p:tgtEl>
                                          <p:spTgt spid="644099">
                                            <p:txEl>
                                              <p:pRg st="5" end="5"/>
                                            </p:txEl>
                                          </p:spTgt>
                                        </p:tgtEl>
                                        <p:attrNameLst>
                                          <p:attrName>style.visibility</p:attrName>
                                        </p:attrNameLst>
                                      </p:cBhvr>
                                      <p:to>
                                        <p:strVal val="visible"/>
                                      </p:to>
                                    </p:set>
                                    <p:animEffect transition="in" filter="box(in)">
                                      <p:cBhvr>
                                        <p:cTn id="45" dur="500"/>
                                        <p:tgtEl>
                                          <p:spTgt spid="644099">
                                            <p:txEl>
                                              <p:pRg st="5" end="5"/>
                                            </p:txEl>
                                          </p:spTgt>
                                        </p:tgtEl>
                                      </p:cBhvr>
                                    </p:animEffect>
                                  </p:childTnLst>
                                </p:cTn>
                              </p:par>
                              <p:par>
                                <p:cTn id="46" presetID="4" presetClass="entr" presetSubtype="16" fill="hold" nodeType="withEffect">
                                  <p:stCondLst>
                                    <p:cond delay="0"/>
                                  </p:stCondLst>
                                  <p:childTnLst>
                                    <p:set>
                                      <p:cBhvr>
                                        <p:cTn id="47" dur="1" fill="hold">
                                          <p:stCondLst>
                                            <p:cond delay="0"/>
                                          </p:stCondLst>
                                        </p:cTn>
                                        <p:tgtEl>
                                          <p:spTgt spid="644099">
                                            <p:txEl>
                                              <p:pRg st="6" end="6"/>
                                            </p:txEl>
                                          </p:spTgt>
                                        </p:tgtEl>
                                        <p:attrNameLst>
                                          <p:attrName>style.visibility</p:attrName>
                                        </p:attrNameLst>
                                      </p:cBhvr>
                                      <p:to>
                                        <p:strVal val="visible"/>
                                      </p:to>
                                    </p:set>
                                    <p:animEffect transition="in" filter="box(in)">
                                      <p:cBhvr>
                                        <p:cTn id="48" dur="500"/>
                                        <p:tgtEl>
                                          <p:spTgt spid="644099">
                                            <p:txEl>
                                              <p:pRg st="6" end="6"/>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35" presetClass="path" presetSubtype="0" accel="50000" decel="50000" fill="hold" grpId="0" nodeType="clickEffect">
                                  <p:stCondLst>
                                    <p:cond delay="0"/>
                                  </p:stCondLst>
                                  <p:childTnLst>
                                    <p:animMotion origin="layout" path="M -8.33333E-7 0 L -0.03941 0.00023 " pathEditMode="relative" rAng="0" ptsTypes="AA">
                                      <p:cBhvr>
                                        <p:cTn id="52" dur="2000" fill="hold"/>
                                        <p:tgtEl>
                                          <p:spTgt spid="644108"/>
                                        </p:tgtEl>
                                        <p:attrNameLst>
                                          <p:attrName>ppt_x</p:attrName>
                                          <p:attrName>ppt_y</p:attrName>
                                        </p:attrNameLst>
                                      </p:cBhvr>
                                      <p:rCtr x="-1979" y="0"/>
                                    </p:animMotion>
                                  </p:childTnLst>
                                </p:cTn>
                              </p:par>
                              <p:par>
                                <p:cTn id="53" presetID="42" presetClass="path" presetSubtype="0" accel="50000" decel="50000" fill="hold" grpId="0" nodeType="withEffect">
                                  <p:stCondLst>
                                    <p:cond delay="0"/>
                                  </p:stCondLst>
                                  <p:childTnLst>
                                    <p:animMotion origin="layout" path="M -2.77778E-7 -7.40741E-7 L -2.77778E-7 0.05278 " pathEditMode="relative" rAng="0" ptsTypes="AA">
                                      <p:cBhvr>
                                        <p:cTn id="54" dur="2000" fill="hold"/>
                                        <p:tgtEl>
                                          <p:spTgt spid="644107"/>
                                        </p:tgtEl>
                                        <p:attrNameLst>
                                          <p:attrName>ppt_x</p:attrName>
                                          <p:attrName>ppt_y</p:attrName>
                                        </p:attrNameLst>
                                      </p:cBhvr>
                                      <p:rCtr x="0" y="2639"/>
                                    </p:animMotion>
                                  </p:childTnLst>
                                </p:cTn>
                              </p:par>
                            </p:childTnLst>
                          </p:cTn>
                        </p:par>
                      </p:childTnLst>
                    </p:cTn>
                  </p:par>
                  <p:par>
                    <p:cTn id="55" fill="hold" nodeType="clickPar">
                      <p:stCondLst>
                        <p:cond delay="indefinite"/>
                      </p:stCondLst>
                      <p:childTnLst>
                        <p:par>
                          <p:cTn id="56" fill="hold" nodeType="withGroup">
                            <p:stCondLst>
                              <p:cond delay="0"/>
                            </p:stCondLst>
                            <p:childTnLst>
                              <p:par>
                                <p:cTn id="57" presetID="9" presetClass="entr" presetSubtype="0" fill="hold" nodeType="clickEffect">
                                  <p:stCondLst>
                                    <p:cond delay="0"/>
                                  </p:stCondLst>
                                  <p:childTnLst>
                                    <p:set>
                                      <p:cBhvr>
                                        <p:cTn id="58" dur="1" fill="hold">
                                          <p:stCondLst>
                                            <p:cond delay="0"/>
                                          </p:stCondLst>
                                        </p:cTn>
                                        <p:tgtEl>
                                          <p:spTgt spid="644099">
                                            <p:txEl>
                                              <p:pRg st="7" end="7"/>
                                            </p:txEl>
                                          </p:spTgt>
                                        </p:tgtEl>
                                        <p:attrNameLst>
                                          <p:attrName>style.visibility</p:attrName>
                                        </p:attrNameLst>
                                      </p:cBhvr>
                                      <p:to>
                                        <p:strVal val="visible"/>
                                      </p:to>
                                    </p:set>
                                    <p:animEffect transition="in" filter="dissolve">
                                      <p:cBhvr>
                                        <p:cTn id="59" dur="500"/>
                                        <p:tgtEl>
                                          <p:spTgt spid="644099">
                                            <p:txEl>
                                              <p:pRg st="7" end="7"/>
                                            </p:txEl>
                                          </p:spTgt>
                                        </p:tgtEl>
                                      </p:cBhvr>
                                    </p:animEffect>
                                  </p:childTnLst>
                                </p:cTn>
                              </p:par>
                              <p:par>
                                <p:cTn id="60" presetID="9" presetClass="entr" presetSubtype="0" fill="hold" nodeType="withEffect">
                                  <p:stCondLst>
                                    <p:cond delay="0"/>
                                  </p:stCondLst>
                                  <p:childTnLst>
                                    <p:set>
                                      <p:cBhvr>
                                        <p:cTn id="61" dur="1" fill="hold">
                                          <p:stCondLst>
                                            <p:cond delay="0"/>
                                          </p:stCondLst>
                                        </p:cTn>
                                        <p:tgtEl>
                                          <p:spTgt spid="644099">
                                            <p:txEl>
                                              <p:pRg st="8" end="8"/>
                                            </p:txEl>
                                          </p:spTgt>
                                        </p:tgtEl>
                                        <p:attrNameLst>
                                          <p:attrName>style.visibility</p:attrName>
                                        </p:attrNameLst>
                                      </p:cBhvr>
                                      <p:to>
                                        <p:strVal val="visible"/>
                                      </p:to>
                                    </p:set>
                                    <p:animEffect transition="in" filter="dissolve">
                                      <p:cBhvr>
                                        <p:cTn id="62" dur="500"/>
                                        <p:tgtEl>
                                          <p:spTgt spid="644099">
                                            <p:txEl>
                                              <p:pRg st="8" end="8"/>
                                            </p:txEl>
                                          </p:spTgt>
                                        </p:tgtEl>
                                      </p:cBhvr>
                                    </p:animEffect>
                                  </p:childTnLst>
                                </p:cTn>
                              </p:par>
                              <p:par>
                                <p:cTn id="63" presetID="2" presetClass="entr" presetSubtype="4" fill="hold" grpId="0" nodeType="withEffect">
                                  <p:stCondLst>
                                    <p:cond delay="0"/>
                                  </p:stCondLst>
                                  <p:childTnLst>
                                    <p:set>
                                      <p:cBhvr>
                                        <p:cTn id="64" dur="1" fill="hold">
                                          <p:stCondLst>
                                            <p:cond delay="0"/>
                                          </p:stCondLst>
                                        </p:cTn>
                                        <p:tgtEl>
                                          <p:spTgt spid="644121"/>
                                        </p:tgtEl>
                                        <p:attrNameLst>
                                          <p:attrName>style.visibility</p:attrName>
                                        </p:attrNameLst>
                                      </p:cBhvr>
                                      <p:to>
                                        <p:strVal val="visible"/>
                                      </p:to>
                                    </p:set>
                                    <p:anim calcmode="lin" valueType="num">
                                      <p:cBhvr additive="base">
                                        <p:cTn id="65" dur="500" fill="hold"/>
                                        <p:tgtEl>
                                          <p:spTgt spid="644121"/>
                                        </p:tgtEl>
                                        <p:attrNameLst>
                                          <p:attrName>ppt_x</p:attrName>
                                        </p:attrNameLst>
                                      </p:cBhvr>
                                      <p:tavLst>
                                        <p:tav tm="0">
                                          <p:val>
                                            <p:strVal val="#ppt_x"/>
                                          </p:val>
                                        </p:tav>
                                        <p:tav tm="100000">
                                          <p:val>
                                            <p:strVal val="#ppt_x"/>
                                          </p:val>
                                        </p:tav>
                                      </p:tavLst>
                                    </p:anim>
                                    <p:anim calcmode="lin" valueType="num">
                                      <p:cBhvr additive="base">
                                        <p:cTn id="66" dur="500" fill="hold"/>
                                        <p:tgtEl>
                                          <p:spTgt spid="644121"/>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644122"/>
                                        </p:tgtEl>
                                        <p:attrNameLst>
                                          <p:attrName>style.visibility</p:attrName>
                                        </p:attrNameLst>
                                      </p:cBhvr>
                                      <p:to>
                                        <p:strVal val="visible"/>
                                      </p:to>
                                    </p:set>
                                    <p:anim calcmode="lin" valueType="num">
                                      <p:cBhvr additive="base">
                                        <p:cTn id="69" dur="500" fill="hold"/>
                                        <p:tgtEl>
                                          <p:spTgt spid="644122"/>
                                        </p:tgtEl>
                                        <p:attrNameLst>
                                          <p:attrName>ppt_x</p:attrName>
                                        </p:attrNameLst>
                                      </p:cBhvr>
                                      <p:tavLst>
                                        <p:tav tm="0">
                                          <p:val>
                                            <p:strVal val="#ppt_x"/>
                                          </p:val>
                                        </p:tav>
                                        <p:tav tm="100000">
                                          <p:val>
                                            <p:strVal val="#ppt_x"/>
                                          </p:val>
                                        </p:tav>
                                      </p:tavLst>
                                    </p:anim>
                                    <p:anim calcmode="lin" valueType="num">
                                      <p:cBhvr additive="base">
                                        <p:cTn id="70" dur="500" fill="hold"/>
                                        <p:tgtEl>
                                          <p:spTgt spid="644122"/>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644123"/>
                                        </p:tgtEl>
                                        <p:attrNameLst>
                                          <p:attrName>style.visibility</p:attrName>
                                        </p:attrNameLst>
                                      </p:cBhvr>
                                      <p:to>
                                        <p:strVal val="visible"/>
                                      </p:to>
                                    </p:set>
                                    <p:anim calcmode="lin" valueType="num">
                                      <p:cBhvr additive="base">
                                        <p:cTn id="73" dur="500" fill="hold"/>
                                        <p:tgtEl>
                                          <p:spTgt spid="644123"/>
                                        </p:tgtEl>
                                        <p:attrNameLst>
                                          <p:attrName>ppt_x</p:attrName>
                                        </p:attrNameLst>
                                      </p:cBhvr>
                                      <p:tavLst>
                                        <p:tav tm="0">
                                          <p:val>
                                            <p:strVal val="#ppt_x"/>
                                          </p:val>
                                        </p:tav>
                                        <p:tav tm="100000">
                                          <p:val>
                                            <p:strVal val="#ppt_x"/>
                                          </p:val>
                                        </p:tav>
                                      </p:tavLst>
                                    </p:anim>
                                    <p:anim calcmode="lin" valueType="num">
                                      <p:cBhvr additive="base">
                                        <p:cTn id="74" dur="500" fill="hold"/>
                                        <p:tgtEl>
                                          <p:spTgt spid="644123"/>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9" presetClass="entr" presetSubtype="0" fill="hold" nodeType="clickEffect">
                                  <p:stCondLst>
                                    <p:cond delay="0"/>
                                  </p:stCondLst>
                                  <p:childTnLst>
                                    <p:set>
                                      <p:cBhvr>
                                        <p:cTn id="78" dur="1" fill="hold">
                                          <p:stCondLst>
                                            <p:cond delay="0"/>
                                          </p:stCondLst>
                                        </p:cTn>
                                        <p:tgtEl>
                                          <p:spTgt spid="644099">
                                            <p:txEl>
                                              <p:pRg st="9" end="9"/>
                                            </p:txEl>
                                          </p:spTgt>
                                        </p:tgtEl>
                                        <p:attrNameLst>
                                          <p:attrName>style.visibility</p:attrName>
                                        </p:attrNameLst>
                                      </p:cBhvr>
                                      <p:to>
                                        <p:strVal val="visible"/>
                                      </p:to>
                                    </p:set>
                                    <p:animEffect transition="in" filter="dissolve">
                                      <p:cBhvr>
                                        <p:cTn id="79" dur="500"/>
                                        <p:tgtEl>
                                          <p:spTgt spid="644099">
                                            <p:txEl>
                                              <p:pRg st="9" end="9"/>
                                            </p:txEl>
                                          </p:spTgt>
                                        </p:tgtEl>
                                      </p:cBhvr>
                                    </p:animEffect>
                                  </p:childTnLst>
                                </p:cTn>
                              </p:par>
                            </p:childTnLst>
                          </p:cTn>
                        </p:par>
                        <p:par>
                          <p:cTn id="80" fill="hold" nodeType="afterGroup">
                            <p:stCondLst>
                              <p:cond delay="500"/>
                            </p:stCondLst>
                            <p:childTnLst>
                              <p:par>
                                <p:cTn id="81" presetID="42" presetClass="path" presetSubtype="0" accel="50000" decel="50000" fill="hold" grpId="0" nodeType="afterEffect">
                                  <p:stCondLst>
                                    <p:cond delay="0"/>
                                  </p:stCondLst>
                                  <p:childTnLst>
                                    <p:animMotion origin="layout" path="M 1.38889E-6 3.7037E-6 L 1.38889E-6 0.12615 " pathEditMode="relative" rAng="0" ptsTypes="AA">
                                      <p:cBhvr>
                                        <p:cTn id="82" dur="2000" fill="hold"/>
                                        <p:tgtEl>
                                          <p:spTgt spid="644102"/>
                                        </p:tgtEl>
                                        <p:attrNameLst>
                                          <p:attrName>ppt_x</p:attrName>
                                          <p:attrName>ppt_y</p:attrName>
                                        </p:attrNameLst>
                                      </p:cBhvr>
                                      <p:rCtr x="0" y="6296"/>
                                    </p:animMotion>
                                  </p:childTnLst>
                                </p:cTn>
                              </p:par>
                              <p:par>
                                <p:cTn id="83" presetID="56" presetClass="path" presetSubtype="0" accel="50000" decel="50000" fill="hold" grpId="0" nodeType="withEffect">
                                  <p:stCondLst>
                                    <p:cond delay="0"/>
                                  </p:stCondLst>
                                  <p:childTnLst>
                                    <p:animMotion origin="layout" path="M 2.5E-6 0 L 0.05503 -0.0838 " pathEditMode="relative" rAng="0" ptsTypes="AA">
                                      <p:cBhvr>
                                        <p:cTn id="84" dur="2000" fill="hold"/>
                                        <p:tgtEl>
                                          <p:spTgt spid="644101"/>
                                        </p:tgtEl>
                                        <p:attrNameLst>
                                          <p:attrName>ppt_x</p:attrName>
                                          <p:attrName>ppt_y</p:attrName>
                                        </p:attrNameLst>
                                      </p:cBhvr>
                                      <p:rCtr x="2743" y="-4190"/>
                                    </p:animMotion>
                                  </p:childTnLst>
                                </p:cTn>
                              </p:par>
                              <p:par>
                                <p:cTn id="85" presetID="3" presetClass="exit" presetSubtype="10" fill="hold" grpId="0" nodeType="withEffect">
                                  <p:stCondLst>
                                    <p:cond delay="0"/>
                                  </p:stCondLst>
                                  <p:childTnLst>
                                    <p:animEffect transition="out" filter="blinds(horizontal)">
                                      <p:cBhvr>
                                        <p:cTn id="86" dur="500"/>
                                        <p:tgtEl>
                                          <p:spTgt spid="644104"/>
                                        </p:tgtEl>
                                      </p:cBhvr>
                                    </p:animEffect>
                                    <p:set>
                                      <p:cBhvr>
                                        <p:cTn id="87" dur="1" fill="hold">
                                          <p:stCondLst>
                                            <p:cond delay="499"/>
                                          </p:stCondLst>
                                        </p:cTn>
                                        <p:tgtEl>
                                          <p:spTgt spid="644104"/>
                                        </p:tgtEl>
                                        <p:attrNameLst>
                                          <p:attrName>style.visibility</p:attrName>
                                        </p:attrNameLst>
                                      </p:cBhvr>
                                      <p:to>
                                        <p:strVal val="hidden"/>
                                      </p:to>
                                    </p:set>
                                  </p:childTnLst>
                                </p:cTn>
                              </p:par>
                              <p:par>
                                <p:cTn id="88" presetID="3" presetClass="exit" presetSubtype="10" fill="hold" grpId="0" nodeType="withEffect">
                                  <p:stCondLst>
                                    <p:cond delay="0"/>
                                  </p:stCondLst>
                                  <p:childTnLst>
                                    <p:animEffect transition="out" filter="blinds(horizontal)">
                                      <p:cBhvr>
                                        <p:cTn id="89" dur="500"/>
                                        <p:tgtEl>
                                          <p:spTgt spid="644113"/>
                                        </p:tgtEl>
                                      </p:cBhvr>
                                    </p:animEffect>
                                    <p:set>
                                      <p:cBhvr>
                                        <p:cTn id="90" dur="1" fill="hold">
                                          <p:stCondLst>
                                            <p:cond delay="499"/>
                                          </p:stCondLst>
                                        </p:cTn>
                                        <p:tgtEl>
                                          <p:spTgt spid="644113"/>
                                        </p:tgtEl>
                                        <p:attrNameLst>
                                          <p:attrName>style.visibility</p:attrName>
                                        </p:attrNameLst>
                                      </p:cBhvr>
                                      <p:to>
                                        <p:strVal val="hidden"/>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9" presetClass="entr" presetSubtype="0" fill="hold" nodeType="clickEffect">
                                  <p:stCondLst>
                                    <p:cond delay="0"/>
                                  </p:stCondLst>
                                  <p:childTnLst>
                                    <p:set>
                                      <p:cBhvr>
                                        <p:cTn id="94" dur="1" fill="hold">
                                          <p:stCondLst>
                                            <p:cond delay="0"/>
                                          </p:stCondLst>
                                        </p:cTn>
                                        <p:tgtEl>
                                          <p:spTgt spid="644099">
                                            <p:txEl>
                                              <p:pRg st="10" end="10"/>
                                            </p:txEl>
                                          </p:spTgt>
                                        </p:tgtEl>
                                        <p:attrNameLst>
                                          <p:attrName>style.visibility</p:attrName>
                                        </p:attrNameLst>
                                      </p:cBhvr>
                                      <p:to>
                                        <p:strVal val="visible"/>
                                      </p:to>
                                    </p:set>
                                    <p:animEffect transition="in" filter="dissolve">
                                      <p:cBhvr>
                                        <p:cTn id="95" dur="500"/>
                                        <p:tgtEl>
                                          <p:spTgt spid="644099">
                                            <p:txEl>
                                              <p:pRg st="10" end="10"/>
                                            </p:txEl>
                                          </p:spTgt>
                                        </p:tgtEl>
                                      </p:cBhvr>
                                    </p:animEffect>
                                  </p:childTnLst>
                                </p:cTn>
                              </p:par>
                            </p:childTnLst>
                          </p:cTn>
                        </p:par>
                        <p:par>
                          <p:cTn id="96" fill="hold" nodeType="afterGroup">
                            <p:stCondLst>
                              <p:cond delay="500"/>
                            </p:stCondLst>
                            <p:childTnLst>
                              <p:par>
                                <p:cTn id="97" presetID="64" presetClass="path" presetSubtype="0" accel="50000" decel="50000" fill="hold" grpId="0" nodeType="afterEffect">
                                  <p:stCondLst>
                                    <p:cond delay="0"/>
                                  </p:stCondLst>
                                  <p:childTnLst>
                                    <p:animMotion origin="layout" path="M -5.55556E-7 1.11111E-6 L 0.05521 -0.14167 " pathEditMode="relative" rAng="0" ptsTypes="AA">
                                      <p:cBhvr>
                                        <p:cTn id="98" dur="2000" fill="hold"/>
                                        <p:tgtEl>
                                          <p:spTgt spid="644109"/>
                                        </p:tgtEl>
                                        <p:attrNameLst>
                                          <p:attrName>ppt_x</p:attrName>
                                          <p:attrName>ppt_y</p:attrName>
                                        </p:attrNameLst>
                                      </p:cBhvr>
                                      <p:rCtr x="2760" y="-7083"/>
                                    </p:animMotion>
                                  </p:childTnLst>
                                </p:cTn>
                              </p:par>
                              <p:par>
                                <p:cTn id="99" presetID="56" presetClass="path" presetSubtype="0" accel="50000" decel="50000" fill="hold" grpId="0" nodeType="withEffect">
                                  <p:stCondLst>
                                    <p:cond delay="0"/>
                                  </p:stCondLst>
                                  <p:childTnLst>
                                    <p:animMotion origin="layout" path="M -1.66667E-6 -4.81481E-6 L 0.0474 -0.03657 " pathEditMode="relative" rAng="0" ptsTypes="AA">
                                      <p:cBhvr>
                                        <p:cTn id="100" dur="2000" fill="hold"/>
                                        <p:tgtEl>
                                          <p:spTgt spid="644110"/>
                                        </p:tgtEl>
                                        <p:attrNameLst>
                                          <p:attrName>ppt_x</p:attrName>
                                          <p:attrName>ppt_y</p:attrName>
                                        </p:attrNameLst>
                                      </p:cBhvr>
                                      <p:rCtr x="2361" y="-1829"/>
                                    </p:animMotion>
                                  </p:childTnLst>
                                </p:cTn>
                              </p:par>
                            </p:childTnLst>
                          </p:cTn>
                        </p:par>
                      </p:childTnLst>
                    </p:cTn>
                  </p:par>
                  <p:par>
                    <p:cTn id="101" fill="hold" nodeType="clickPar">
                      <p:stCondLst>
                        <p:cond delay="indefinite"/>
                      </p:stCondLst>
                      <p:childTnLst>
                        <p:par>
                          <p:cTn id="102" fill="hold" nodeType="withGroup">
                            <p:stCondLst>
                              <p:cond delay="0"/>
                            </p:stCondLst>
                            <p:childTnLst>
                              <p:par>
                                <p:cTn id="103" presetID="2" presetClass="entr" presetSubtype="4" fill="hold" grpId="0" nodeType="clickEffect">
                                  <p:stCondLst>
                                    <p:cond delay="0"/>
                                  </p:stCondLst>
                                  <p:childTnLst>
                                    <p:set>
                                      <p:cBhvr>
                                        <p:cTn id="104" dur="1" fill="hold">
                                          <p:stCondLst>
                                            <p:cond delay="0"/>
                                          </p:stCondLst>
                                        </p:cTn>
                                        <p:tgtEl>
                                          <p:spTgt spid="2"/>
                                        </p:tgtEl>
                                        <p:attrNameLst>
                                          <p:attrName>style.visibility</p:attrName>
                                        </p:attrNameLst>
                                      </p:cBhvr>
                                      <p:to>
                                        <p:strVal val="visible"/>
                                      </p:to>
                                    </p:set>
                                    <p:anim calcmode="lin" valueType="num">
                                      <p:cBhvr additive="base">
                                        <p:cTn id="105" dur="500" fill="hold"/>
                                        <p:tgtEl>
                                          <p:spTgt spid="2"/>
                                        </p:tgtEl>
                                        <p:attrNameLst>
                                          <p:attrName>ppt_x</p:attrName>
                                        </p:attrNameLst>
                                      </p:cBhvr>
                                      <p:tavLst>
                                        <p:tav tm="0">
                                          <p:val>
                                            <p:strVal val="#ppt_x"/>
                                          </p:val>
                                        </p:tav>
                                        <p:tav tm="100000">
                                          <p:val>
                                            <p:strVal val="#ppt_x"/>
                                          </p:val>
                                        </p:tav>
                                      </p:tavLst>
                                    </p:anim>
                                    <p:anim calcmode="lin" valueType="num">
                                      <p:cBhvr additive="base">
                                        <p:cTn id="10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4101" grpId="0" animBg="1"/>
      <p:bldP spid="644102" grpId="0" animBg="1"/>
      <p:bldP spid="644103" grpId="0" animBg="1"/>
      <p:bldP spid="644104" grpId="0" animBg="1"/>
      <p:bldP spid="644107" grpId="0" animBg="1"/>
      <p:bldP spid="644108" grpId="0" animBg="1"/>
      <p:bldP spid="644109" grpId="0" animBg="1"/>
      <p:bldP spid="644110" grpId="0" animBg="1"/>
      <p:bldP spid="644112" grpId="0" animBg="1"/>
      <p:bldP spid="644113" grpId="0" animBg="1"/>
      <p:bldP spid="644114" grpId="0" animBg="1"/>
      <p:bldP spid="644118" grpId="0" animBg="1"/>
      <p:bldP spid="644119" grpId="0" animBg="1"/>
      <p:bldP spid="644121" grpId="0" animBg="1"/>
      <p:bldP spid="644122" grpId="0" animBg="1"/>
      <p:bldP spid="644123" grpId="0" animBg="1"/>
      <p:bldP spid="2"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a:extLst>
              <a:ext uri="{FF2B5EF4-FFF2-40B4-BE49-F238E27FC236}">
                <a16:creationId xmlns:a16="http://schemas.microsoft.com/office/drawing/2014/main" id="{C5985C97-5F6D-4D5C-9C86-781AE78D4EF7}"/>
              </a:ext>
            </a:extLst>
          </p:cNvPr>
          <p:cNvSpPr>
            <a:spLocks noGrp="1" noChangeArrowheads="1"/>
          </p:cNvSpPr>
          <p:nvPr>
            <p:ph type="title"/>
          </p:nvPr>
        </p:nvSpPr>
        <p:spPr/>
        <p:txBody>
          <a:bodyPr/>
          <a:lstStyle/>
          <a:p>
            <a:pPr eaLnBrk="1" hangingPunct="1"/>
            <a:r>
              <a:rPr lang="de-DE" altLang="de-DE"/>
              <a:t>Calcium - Verteilung</a:t>
            </a:r>
          </a:p>
        </p:txBody>
      </p:sp>
      <p:pic>
        <p:nvPicPr>
          <p:cNvPr id="131075" name="Picture 3">
            <a:extLst>
              <a:ext uri="{FF2B5EF4-FFF2-40B4-BE49-F238E27FC236}">
                <a16:creationId xmlns:a16="http://schemas.microsoft.com/office/drawing/2014/main" id="{7C6CA3FF-CB2E-4F57-A13B-DA3433E02B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8275" y="985838"/>
            <a:ext cx="6267450" cy="48863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31076" name="Rectangle 4">
            <a:extLst>
              <a:ext uri="{FF2B5EF4-FFF2-40B4-BE49-F238E27FC236}">
                <a16:creationId xmlns:a16="http://schemas.microsoft.com/office/drawing/2014/main" id="{044CA96B-67BC-4FA0-AA03-2D3BD1334EDB}"/>
              </a:ext>
            </a:extLst>
          </p:cNvPr>
          <p:cNvSpPr>
            <a:spLocks noChangeArrowheads="1"/>
          </p:cNvSpPr>
          <p:nvPr/>
        </p:nvSpPr>
        <p:spPr bwMode="auto">
          <a:xfrm>
            <a:off x="6391275" y="4149725"/>
            <a:ext cx="1223963" cy="503238"/>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pPr>
            <a:endParaRPr lang="de-DE" altLang="de-DE" sz="1800" b="0"/>
          </a:p>
        </p:txBody>
      </p:sp>
      <p:sp>
        <p:nvSpPr>
          <p:cNvPr id="131077" name="Rectangle 5">
            <a:extLst>
              <a:ext uri="{FF2B5EF4-FFF2-40B4-BE49-F238E27FC236}">
                <a16:creationId xmlns:a16="http://schemas.microsoft.com/office/drawing/2014/main" id="{AB8B0FFE-FDFC-4EFB-A985-F9308A9B3AB2}"/>
              </a:ext>
            </a:extLst>
          </p:cNvPr>
          <p:cNvSpPr>
            <a:spLocks noChangeArrowheads="1"/>
          </p:cNvSpPr>
          <p:nvPr/>
        </p:nvSpPr>
        <p:spPr bwMode="auto">
          <a:xfrm>
            <a:off x="1619250" y="4652963"/>
            <a:ext cx="6048375" cy="12239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pPr>
            <a:endParaRPr lang="de-DE" altLang="de-DE" sz="1800" b="0"/>
          </a:p>
        </p:txBody>
      </p:sp>
      <p:sp>
        <p:nvSpPr>
          <p:cNvPr id="645126" name="Rectangle 6">
            <a:extLst>
              <a:ext uri="{FF2B5EF4-FFF2-40B4-BE49-F238E27FC236}">
                <a16:creationId xmlns:a16="http://schemas.microsoft.com/office/drawing/2014/main" id="{C1DDA5CD-8052-4CD4-B5A8-1E3DA0EADF32}"/>
              </a:ext>
            </a:extLst>
          </p:cNvPr>
          <p:cNvSpPr>
            <a:spLocks noChangeArrowheads="1"/>
          </p:cNvSpPr>
          <p:nvPr/>
        </p:nvSpPr>
        <p:spPr bwMode="auto">
          <a:xfrm>
            <a:off x="1619250" y="4678363"/>
            <a:ext cx="6769100" cy="20637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pPr>
            <a:r>
              <a:rPr lang="de-DE" altLang="de-DE" sz="1800" b="0"/>
              <a:t>Die </a:t>
            </a:r>
            <a:r>
              <a:rPr lang="de-DE" altLang="de-DE" sz="1800"/>
              <a:t>biologisch aktive Komponente </a:t>
            </a:r>
            <a:r>
              <a:rPr lang="de-DE" altLang="de-DE" sz="1800" b="0"/>
              <a:t>ist das </a:t>
            </a:r>
            <a:r>
              <a:rPr lang="de-DE" altLang="de-DE" sz="1800" u="sng"/>
              <a:t>ionisierte Calcium </a:t>
            </a:r>
          </a:p>
          <a:p>
            <a:pPr eaLnBrk="1" hangingPunct="1">
              <a:spcBef>
                <a:spcPct val="0"/>
              </a:spcBef>
            </a:pPr>
            <a:endParaRPr lang="de-DE" altLang="de-DE" sz="1800" b="0"/>
          </a:p>
        </p:txBody>
      </p:sp>
    </p:spTree>
    <p:extLst>
      <p:ext uri="{BB962C8B-B14F-4D97-AF65-F5344CB8AC3E}">
        <p14:creationId xmlns:p14="http://schemas.microsoft.com/office/powerpoint/2010/main" val="106464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645126"/>
                                        </p:tgtEl>
                                      </p:cBhvr>
                                    </p:animEffect>
                                    <p:set>
                                      <p:cBhvr>
                                        <p:cTn id="7" dur="1" fill="hold">
                                          <p:stCondLst>
                                            <p:cond delay="499"/>
                                          </p:stCondLst>
                                        </p:cTn>
                                        <p:tgtEl>
                                          <p:spTgt spid="6451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26"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0AA708C4-B74E-421C-BA26-ABF89D3D7A15}"/>
              </a:ext>
            </a:extLst>
          </p:cNvPr>
          <p:cNvSpPr>
            <a:spLocks noGrp="1" noChangeArrowheads="1"/>
          </p:cNvSpPr>
          <p:nvPr>
            <p:ph type="title"/>
          </p:nvPr>
        </p:nvSpPr>
        <p:spPr/>
        <p:txBody>
          <a:bodyPr/>
          <a:lstStyle/>
          <a:p>
            <a:pPr eaLnBrk="1" hangingPunct="1"/>
            <a:r>
              <a:rPr lang="de-DE" altLang="de-DE"/>
              <a:t>Akute Hypocalcämie</a:t>
            </a:r>
          </a:p>
        </p:txBody>
      </p:sp>
      <p:sp>
        <p:nvSpPr>
          <p:cNvPr id="132099" name="Rectangle 3">
            <a:extLst>
              <a:ext uri="{FF2B5EF4-FFF2-40B4-BE49-F238E27FC236}">
                <a16:creationId xmlns:a16="http://schemas.microsoft.com/office/drawing/2014/main" id="{FA68CB3F-0139-41F4-9763-F79D02170740}"/>
              </a:ext>
            </a:extLst>
          </p:cNvPr>
          <p:cNvSpPr>
            <a:spLocks noGrp="1" noChangeArrowheads="1"/>
          </p:cNvSpPr>
          <p:nvPr>
            <p:ph type="body" idx="1"/>
          </p:nvPr>
        </p:nvSpPr>
        <p:spPr>
          <a:xfrm>
            <a:off x="900113" y="1484313"/>
            <a:ext cx="7632700" cy="4176712"/>
          </a:xfrm>
        </p:spPr>
        <p:txBody>
          <a:bodyPr/>
          <a:lstStyle/>
          <a:p>
            <a:pPr marL="381000" indent="-381000" eaLnBrk="1" hangingPunct="1"/>
            <a:r>
              <a:rPr lang="de-DE" altLang="de-DE" sz="1800"/>
              <a:t>Symptome </a:t>
            </a:r>
          </a:p>
          <a:p>
            <a:pPr marL="381000" indent="-381000" eaLnBrk="1" hangingPunct="1"/>
            <a:r>
              <a:rPr lang="de-DE" altLang="de-DE" sz="1800"/>
              <a:t>	Je akuter, desto eher klinische Symptomatik</a:t>
            </a:r>
          </a:p>
          <a:p>
            <a:pPr marL="800100" lvl="1" indent="-342900" eaLnBrk="1" hangingPunct="1">
              <a:buFontTx/>
              <a:buAutoNum type="arabicPeriod"/>
            </a:pPr>
            <a:endParaRPr lang="de-DE" altLang="de-DE" sz="1600"/>
          </a:p>
          <a:p>
            <a:pPr marL="800100" lvl="1" indent="-342900" eaLnBrk="1" hangingPunct="1">
              <a:buFontTx/>
              <a:buNone/>
            </a:pPr>
            <a:r>
              <a:rPr lang="de-DE" altLang="de-DE" sz="1600" b="1"/>
              <a:t>Neuromuskulär gesteigerte Erregbarkeit</a:t>
            </a:r>
          </a:p>
          <a:p>
            <a:pPr marL="1219200" lvl="2" indent="-304800" eaLnBrk="1" hangingPunct="1">
              <a:buFontTx/>
              <a:buChar char="–"/>
            </a:pPr>
            <a:r>
              <a:rPr lang="de-DE" altLang="de-DE" sz="1400"/>
              <a:t>Leicht: 	Taubheitsgefühl um den Mund, Parästhesien, Krämpfe</a:t>
            </a:r>
          </a:p>
          <a:p>
            <a:pPr marL="1219200" lvl="2" indent="-304800" eaLnBrk="1" hangingPunct="1">
              <a:buFontTx/>
              <a:buChar char="–"/>
            </a:pPr>
            <a:r>
              <a:rPr lang="de-DE" altLang="de-DE" sz="1400"/>
              <a:t>Schwer: 	Karpopedal- bis Laryngealspasmen, Krampfanfälle</a:t>
            </a:r>
          </a:p>
          <a:p>
            <a:pPr marL="800100" lvl="1" indent="-342900" eaLnBrk="1" hangingPunct="1"/>
            <a:endParaRPr lang="de-DE" altLang="de-DE" sz="1600"/>
          </a:p>
          <a:p>
            <a:pPr marL="800100" lvl="1" indent="-342900" eaLnBrk="1" hangingPunct="1"/>
            <a:r>
              <a:rPr lang="de-DE" altLang="de-DE" sz="1600" b="1"/>
              <a:t>Unspezifische Symptome: </a:t>
            </a:r>
          </a:p>
          <a:p>
            <a:pPr marL="1219200" lvl="2" indent="-304800" eaLnBrk="1" hangingPunct="1"/>
            <a:r>
              <a:rPr lang="de-DE" altLang="de-DE" sz="1400"/>
              <a:t>Müdigkeit, Nervosität, Ängstlichkeit und Depression </a:t>
            </a:r>
          </a:p>
          <a:p>
            <a:pPr marL="1219200" lvl="2" indent="-304800" eaLnBrk="1" hangingPunct="1"/>
            <a:r>
              <a:rPr lang="de-DE" altLang="de-DE" sz="1400"/>
              <a:t>Hyperventilation </a:t>
            </a:r>
          </a:p>
          <a:p>
            <a:pPr marL="1219200" lvl="2" indent="-304800" eaLnBrk="1" hangingPunct="1"/>
            <a:r>
              <a:rPr lang="de-DE" altLang="de-DE" sz="1400"/>
              <a:t>Autonome Manifestationen: Brochospasmus, vermehrtes Schwitzen</a:t>
            </a:r>
          </a:p>
          <a:p>
            <a:pPr marL="1219200" lvl="2" indent="-304800" eaLnBrk="1" hangingPunct="1"/>
            <a:r>
              <a:rPr lang="de-DE" altLang="de-DE" sz="1400"/>
              <a:t>Papillenödem (!) </a:t>
            </a:r>
            <a:r>
              <a:rPr lang="de-DE" altLang="de-DE" sz="1400">
                <a:sym typeface="Wingdings" panose="05000000000000000000" pitchFamily="2" charset="2"/>
              </a:rPr>
              <a:t> nur bei schwerer Hypocalcämie</a:t>
            </a:r>
            <a:endParaRPr lang="de-DE" altLang="de-DE" sz="1400"/>
          </a:p>
          <a:p>
            <a:pPr marL="800100" lvl="1" indent="-342900" eaLnBrk="1" hangingPunct="1"/>
            <a:endParaRPr lang="de-DE" altLang="de-DE" sz="1600"/>
          </a:p>
          <a:p>
            <a:pPr marL="800100" lvl="1" indent="-342900" eaLnBrk="1" hangingPunct="1"/>
            <a:r>
              <a:rPr lang="de-DE" altLang="de-DE" sz="1600" b="1"/>
              <a:t>Trousseau – Zeichen: </a:t>
            </a:r>
          </a:p>
          <a:p>
            <a:pPr lvl="4" eaLnBrk="1" hangingPunct="1"/>
            <a:r>
              <a:rPr lang="de-DE" altLang="de-DE" sz="1000"/>
              <a:t>Induktion von Karpalspasmen nach Aufpumpen der Blutdruckmanschette (3 min)</a:t>
            </a:r>
          </a:p>
          <a:p>
            <a:pPr marL="800100" lvl="1" indent="-342900" eaLnBrk="1" hangingPunct="1"/>
            <a:r>
              <a:rPr lang="de-DE" altLang="de-DE" sz="1600" b="1"/>
              <a:t>Chvostek – Zeichen</a:t>
            </a:r>
          </a:p>
          <a:p>
            <a:pPr lvl="4" eaLnBrk="1" hangingPunct="1"/>
            <a:r>
              <a:rPr lang="de-DE" altLang="de-DE" sz="1000"/>
              <a:t>Kontraktion der ipsilateralen Gesichtsmuskulatur nach Beklopfen des N.facialis vor dem Ohr</a:t>
            </a:r>
          </a:p>
        </p:txBody>
      </p:sp>
    </p:spTree>
    <p:extLst>
      <p:ext uri="{BB962C8B-B14F-4D97-AF65-F5344CB8AC3E}">
        <p14:creationId xmlns:p14="http://schemas.microsoft.com/office/powerpoint/2010/main" val="2910258954"/>
      </p:ext>
    </p:extLst>
  </p:cSld>
  <p:clrMapOvr>
    <a:masterClrMapping/>
  </p:clrMapOvr>
  <p:transition spd="slow">
    <p:push dir="u"/>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3AF40F9D-0225-4353-920D-9243A8EAA675}"/>
              </a:ext>
            </a:extLst>
          </p:cNvPr>
          <p:cNvSpPr>
            <a:spLocks noGrp="1" noChangeArrowheads="1"/>
          </p:cNvSpPr>
          <p:nvPr>
            <p:ph type="title"/>
          </p:nvPr>
        </p:nvSpPr>
        <p:spPr/>
        <p:txBody>
          <a:bodyPr/>
          <a:lstStyle/>
          <a:p>
            <a:pPr eaLnBrk="1" hangingPunct="1"/>
            <a:r>
              <a:rPr lang="de-DE" altLang="de-DE"/>
              <a:t>Akute Hypocalcämie</a:t>
            </a:r>
          </a:p>
        </p:txBody>
      </p:sp>
      <p:sp>
        <p:nvSpPr>
          <p:cNvPr id="647171" name="Rectangle 3">
            <a:extLst>
              <a:ext uri="{FF2B5EF4-FFF2-40B4-BE49-F238E27FC236}">
                <a16:creationId xmlns:a16="http://schemas.microsoft.com/office/drawing/2014/main" id="{1976B00B-F618-4E0C-B370-11BC0F1833BD}"/>
              </a:ext>
            </a:extLst>
          </p:cNvPr>
          <p:cNvSpPr>
            <a:spLocks noGrp="1" noChangeArrowheads="1"/>
          </p:cNvSpPr>
          <p:nvPr>
            <p:ph type="body" idx="1"/>
          </p:nvPr>
        </p:nvSpPr>
        <p:spPr/>
        <p:txBody>
          <a:bodyPr/>
          <a:lstStyle/>
          <a:p>
            <a:pPr eaLnBrk="1" hangingPunct="1"/>
            <a:r>
              <a:rPr lang="de-DE" altLang="de-DE"/>
              <a:t>Kardiale Wirkungen</a:t>
            </a:r>
          </a:p>
          <a:p>
            <a:pPr eaLnBrk="1" hangingPunct="1"/>
            <a:r>
              <a:rPr lang="de-DE" altLang="de-DE"/>
              <a:t>reduzierte kardiale Pumpfunktion</a:t>
            </a:r>
          </a:p>
          <a:p>
            <a:pPr eaLnBrk="1" hangingPunct="1"/>
            <a:r>
              <a:rPr lang="de-DE" altLang="de-DE"/>
              <a:t>Hypotension, Herzinsuffizienz</a:t>
            </a:r>
          </a:p>
          <a:p>
            <a:pPr eaLnBrk="1" hangingPunct="1"/>
            <a:r>
              <a:rPr lang="de-DE" altLang="de-DE"/>
              <a:t>EKG - Veränderungen </a:t>
            </a:r>
          </a:p>
        </p:txBody>
      </p:sp>
      <p:sp>
        <p:nvSpPr>
          <p:cNvPr id="647172" name="Rectangle 4">
            <a:extLst>
              <a:ext uri="{FF2B5EF4-FFF2-40B4-BE49-F238E27FC236}">
                <a16:creationId xmlns:a16="http://schemas.microsoft.com/office/drawing/2014/main" id="{F3C14522-99D9-4238-B8E6-A24F3E84BD21}"/>
              </a:ext>
            </a:extLst>
          </p:cNvPr>
          <p:cNvSpPr>
            <a:spLocks noChangeArrowheads="1"/>
          </p:cNvSpPr>
          <p:nvPr/>
        </p:nvSpPr>
        <p:spPr bwMode="auto">
          <a:xfrm>
            <a:off x="755650" y="4581525"/>
            <a:ext cx="6049963"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pPr>
            <a:r>
              <a:rPr lang="de-DE" altLang="de-DE" sz="1800" b="0"/>
              <a:t>Verlängertes QT Intervall bei Hypocalcämie (500 ms)</a:t>
            </a:r>
          </a:p>
          <a:p>
            <a:pPr eaLnBrk="1" hangingPunct="1">
              <a:spcBef>
                <a:spcPct val="0"/>
              </a:spcBef>
            </a:pPr>
            <a:r>
              <a:rPr lang="de-DE" altLang="de-DE" sz="1200" b="0"/>
              <a:t>Korrigierte QT – Zeit (QTc)= QT / RR – Intervall (hier 1,05 sec) = 480 ms</a:t>
            </a:r>
          </a:p>
          <a:p>
            <a:pPr eaLnBrk="1" hangingPunct="1">
              <a:spcBef>
                <a:spcPct val="0"/>
              </a:spcBef>
            </a:pPr>
            <a:r>
              <a:rPr lang="de-DE" altLang="de-DE" sz="1800" b="0"/>
              <a:t>mit „ausgedehntem ST Segment“ und normaler T – Welle </a:t>
            </a:r>
          </a:p>
          <a:p>
            <a:pPr eaLnBrk="1" hangingPunct="1">
              <a:spcBef>
                <a:spcPct val="0"/>
              </a:spcBef>
            </a:pPr>
            <a:endParaRPr lang="de-DE" altLang="de-DE" sz="1800" b="0" i="1"/>
          </a:p>
          <a:p>
            <a:pPr eaLnBrk="1" hangingPunct="1">
              <a:spcBef>
                <a:spcPct val="0"/>
              </a:spcBef>
            </a:pPr>
            <a:r>
              <a:rPr lang="de-DE" altLang="de-DE" sz="1800" b="0" i="1"/>
              <a:t>Hypercalcämie verkürzt die QT - Zeit</a:t>
            </a:r>
          </a:p>
        </p:txBody>
      </p:sp>
      <p:grpSp>
        <p:nvGrpSpPr>
          <p:cNvPr id="133125" name="Group 5">
            <a:extLst>
              <a:ext uri="{FF2B5EF4-FFF2-40B4-BE49-F238E27FC236}">
                <a16:creationId xmlns:a16="http://schemas.microsoft.com/office/drawing/2014/main" id="{A3D906E1-F987-4603-B26D-08812F2FCAFF}"/>
              </a:ext>
            </a:extLst>
          </p:cNvPr>
          <p:cNvGrpSpPr>
            <a:grpSpLocks/>
          </p:cNvGrpSpPr>
          <p:nvPr/>
        </p:nvGrpSpPr>
        <p:grpSpPr bwMode="auto">
          <a:xfrm>
            <a:off x="5029200" y="1989138"/>
            <a:ext cx="4114800" cy="1590675"/>
            <a:chOff x="521" y="1616"/>
            <a:chExt cx="2592" cy="1002"/>
          </a:xfrm>
        </p:grpSpPr>
        <p:pic>
          <p:nvPicPr>
            <p:cNvPr id="133127" name="Picture 6">
              <a:extLst>
                <a:ext uri="{FF2B5EF4-FFF2-40B4-BE49-F238E27FC236}">
                  <a16:creationId xmlns:a16="http://schemas.microsoft.com/office/drawing/2014/main" id="{6775C5C9-1ED7-44CF-9A76-B9FA80AD7D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 y="1616"/>
              <a:ext cx="2592" cy="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8" name="Rectangle 7">
              <a:extLst>
                <a:ext uri="{FF2B5EF4-FFF2-40B4-BE49-F238E27FC236}">
                  <a16:creationId xmlns:a16="http://schemas.microsoft.com/office/drawing/2014/main" id="{960FB079-7ACC-4DA3-A8D6-D6EE8E5E49B1}"/>
                </a:ext>
              </a:extLst>
            </p:cNvPr>
            <p:cNvSpPr>
              <a:spLocks noChangeArrowheads="1"/>
            </p:cNvSpPr>
            <p:nvPr/>
          </p:nvSpPr>
          <p:spPr bwMode="auto">
            <a:xfrm>
              <a:off x="521" y="2387"/>
              <a:ext cx="2586" cy="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pPr>
              <a:r>
                <a:rPr lang="de-DE" altLang="de-DE" sz="1800" b="0"/>
                <a:t>Normales EKG</a:t>
              </a:r>
            </a:p>
          </p:txBody>
        </p:sp>
      </p:grpSp>
      <p:pic>
        <p:nvPicPr>
          <p:cNvPr id="647176" name="Picture 8">
            <a:extLst>
              <a:ext uri="{FF2B5EF4-FFF2-40B4-BE49-F238E27FC236}">
                <a16:creationId xmlns:a16="http://schemas.microsoft.com/office/drawing/2014/main" id="{EA807C97-FA85-4292-8F83-684B6B5BEC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3573463"/>
            <a:ext cx="401002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27229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647171">
                                            <p:txEl>
                                              <p:pRg st="3" end="3"/>
                                            </p:txEl>
                                          </p:spTgt>
                                        </p:tgtEl>
                                        <p:attrNameLst>
                                          <p:attrName>style.visibility</p:attrName>
                                        </p:attrNameLst>
                                      </p:cBhvr>
                                      <p:to>
                                        <p:strVal val="visible"/>
                                      </p:to>
                                    </p:set>
                                    <p:anim calcmode="lin" valueType="num">
                                      <p:cBhvr additive="base">
                                        <p:cTn id="7" dur="500" fill="hold"/>
                                        <p:tgtEl>
                                          <p:spTgt spid="647171">
                                            <p:txEl>
                                              <p:pRg st="3" end="3"/>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4717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647176"/>
                                        </p:tgtEl>
                                        <p:attrNameLst>
                                          <p:attrName>style.visibility</p:attrName>
                                        </p:attrNameLst>
                                      </p:cBhvr>
                                      <p:to>
                                        <p:strVal val="visible"/>
                                      </p:to>
                                    </p:set>
                                    <p:animEffect transition="in" filter="dissolve">
                                      <p:cBhvr>
                                        <p:cTn id="13" dur="500"/>
                                        <p:tgtEl>
                                          <p:spTgt spid="64717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647172"/>
                                        </p:tgtEl>
                                        <p:attrNameLst>
                                          <p:attrName>style.visibility</p:attrName>
                                        </p:attrNameLst>
                                      </p:cBhvr>
                                      <p:to>
                                        <p:strVal val="visible"/>
                                      </p:to>
                                    </p:set>
                                    <p:anim calcmode="lin" valueType="num">
                                      <p:cBhvr additive="base">
                                        <p:cTn id="18" dur="500" fill="hold"/>
                                        <p:tgtEl>
                                          <p:spTgt spid="647172"/>
                                        </p:tgtEl>
                                        <p:attrNameLst>
                                          <p:attrName>ppt_x</p:attrName>
                                        </p:attrNameLst>
                                      </p:cBhvr>
                                      <p:tavLst>
                                        <p:tav tm="0">
                                          <p:val>
                                            <p:strVal val="0-#ppt_w/2"/>
                                          </p:val>
                                        </p:tav>
                                        <p:tav tm="100000">
                                          <p:val>
                                            <p:strVal val="#ppt_x"/>
                                          </p:val>
                                        </p:tav>
                                      </p:tavLst>
                                    </p:anim>
                                    <p:anim calcmode="lin" valueType="num">
                                      <p:cBhvr additive="base">
                                        <p:cTn id="19" dur="500" fill="hold"/>
                                        <p:tgtEl>
                                          <p:spTgt spid="6471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7172"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6D742AB5-7E68-480B-B32B-7244BA1A186A}"/>
              </a:ext>
            </a:extLst>
          </p:cNvPr>
          <p:cNvSpPr>
            <a:spLocks noGrp="1" noChangeArrowheads="1"/>
          </p:cNvSpPr>
          <p:nvPr>
            <p:ph type="title"/>
          </p:nvPr>
        </p:nvSpPr>
        <p:spPr/>
        <p:txBody>
          <a:bodyPr/>
          <a:lstStyle/>
          <a:p>
            <a:pPr eaLnBrk="1" hangingPunct="1"/>
            <a:r>
              <a:rPr lang="de-DE" altLang="de-DE"/>
              <a:t>Therapie</a:t>
            </a:r>
          </a:p>
        </p:txBody>
      </p:sp>
      <p:sp>
        <p:nvSpPr>
          <p:cNvPr id="648195" name="Rectangle 3">
            <a:extLst>
              <a:ext uri="{FF2B5EF4-FFF2-40B4-BE49-F238E27FC236}">
                <a16:creationId xmlns:a16="http://schemas.microsoft.com/office/drawing/2014/main" id="{EEE64C7A-9DBB-4B16-A0B9-2900207A748C}"/>
              </a:ext>
            </a:extLst>
          </p:cNvPr>
          <p:cNvSpPr>
            <a:spLocks noGrp="1" noChangeArrowheads="1"/>
          </p:cNvSpPr>
          <p:nvPr>
            <p:ph type="body" idx="1"/>
          </p:nvPr>
        </p:nvSpPr>
        <p:spPr/>
        <p:txBody>
          <a:bodyPr/>
          <a:lstStyle/>
          <a:p>
            <a:pPr eaLnBrk="1" hangingPunct="1">
              <a:lnSpc>
                <a:spcPct val="90000"/>
              </a:lnSpc>
            </a:pPr>
            <a:r>
              <a:rPr lang="de-DE" altLang="de-DE" sz="1800" u="sng"/>
              <a:t>Wann ?</a:t>
            </a:r>
          </a:p>
          <a:p>
            <a:pPr eaLnBrk="1" hangingPunct="1">
              <a:lnSpc>
                <a:spcPct val="90000"/>
              </a:lnSpc>
            </a:pPr>
            <a:r>
              <a:rPr lang="de-DE" altLang="de-DE" sz="1800"/>
              <a:t>bei symptomatischer Hypocalcämie: sofort  !</a:t>
            </a:r>
          </a:p>
          <a:p>
            <a:pPr eaLnBrk="1" hangingPunct="1">
              <a:lnSpc>
                <a:spcPct val="90000"/>
              </a:lnSpc>
            </a:pPr>
            <a:endParaRPr lang="de-DE" altLang="de-DE" sz="1800"/>
          </a:p>
          <a:p>
            <a:pPr eaLnBrk="1" hangingPunct="1">
              <a:lnSpc>
                <a:spcPct val="90000"/>
              </a:lnSpc>
            </a:pPr>
            <a:r>
              <a:rPr lang="de-DE" altLang="de-DE" sz="1800" u="sng"/>
              <a:t>Was ?</a:t>
            </a:r>
          </a:p>
          <a:p>
            <a:pPr eaLnBrk="1" hangingPunct="1">
              <a:lnSpc>
                <a:spcPct val="90000"/>
              </a:lnSpc>
            </a:pPr>
            <a:r>
              <a:rPr lang="de-DE" altLang="de-DE" sz="1800"/>
              <a:t>Substitution von Calcium</a:t>
            </a:r>
            <a:endParaRPr lang="de-DE" altLang="de-DE" sz="1800" b="0"/>
          </a:p>
          <a:p>
            <a:pPr lvl="1" eaLnBrk="1" hangingPunct="1">
              <a:lnSpc>
                <a:spcPct val="90000"/>
              </a:lnSpc>
            </a:pPr>
            <a:r>
              <a:rPr lang="de-DE" altLang="de-DE" sz="1600" b="1"/>
              <a:t>2,5 – 5 mmol Calciumgluconat i.v. in 10 – 20 min</a:t>
            </a:r>
          </a:p>
          <a:p>
            <a:pPr lvl="2" eaLnBrk="1" hangingPunct="1">
              <a:lnSpc>
                <a:spcPct val="90000"/>
              </a:lnSpc>
              <a:buFontTx/>
              <a:buNone/>
            </a:pPr>
            <a:r>
              <a:rPr lang="de-DE" altLang="de-DE" sz="1400"/>
              <a:t>= 1-2 g, die 100 – 200 mg elementarem Calcium entsprechen)</a:t>
            </a:r>
          </a:p>
          <a:p>
            <a:pPr lvl="2" eaLnBrk="1" hangingPunct="1">
              <a:lnSpc>
                <a:spcPct val="90000"/>
              </a:lnSpc>
              <a:buFontTx/>
              <a:buNone/>
            </a:pPr>
            <a:r>
              <a:rPr lang="de-DE" altLang="de-DE" sz="1400"/>
              <a:t>Nicht schneller ! </a:t>
            </a:r>
            <a:r>
              <a:rPr lang="de-DE" altLang="de-DE" sz="1400">
                <a:sym typeface="Symbol" panose="05050102010706020507" pitchFamily="18" charset="2"/>
              </a:rPr>
              <a:t> </a:t>
            </a:r>
            <a:r>
              <a:rPr lang="de-DE" altLang="de-DE" sz="1400"/>
              <a:t>Gefahr schwerer kardialer Dysfunktionen (u.a. Herzstillstand)</a:t>
            </a:r>
          </a:p>
          <a:p>
            <a:pPr lvl="1" eaLnBrk="1" hangingPunct="1">
              <a:lnSpc>
                <a:spcPct val="90000"/>
              </a:lnSpc>
            </a:pPr>
            <a:r>
              <a:rPr lang="de-DE" altLang="de-DE" sz="1600" b="1"/>
              <a:t>Anschließend kontinuierliche Infusion</a:t>
            </a:r>
          </a:p>
          <a:p>
            <a:pPr lvl="2" eaLnBrk="1" hangingPunct="1">
              <a:lnSpc>
                <a:spcPct val="90000"/>
              </a:lnSpc>
            </a:pPr>
            <a:r>
              <a:rPr lang="de-DE" altLang="de-DE" sz="1400" b="1"/>
              <a:t>0.5 to 1.5 mg/kg / Stunde (also ca. 70 mg / h)</a:t>
            </a:r>
          </a:p>
          <a:p>
            <a:pPr lvl="2" eaLnBrk="1" hangingPunct="1">
              <a:lnSpc>
                <a:spcPct val="90000"/>
              </a:lnSpc>
            </a:pPr>
            <a:r>
              <a:rPr lang="de-DE" altLang="de-DE" sz="1400" b="1"/>
              <a:t>10 % Calciumgluconat 	  </a:t>
            </a:r>
            <a:r>
              <a:rPr lang="de-DE" altLang="de-DE" sz="1400"/>
              <a:t>90 mg  [2.25 mmol] elem. Calcium / 10 ml Ampulle</a:t>
            </a:r>
          </a:p>
          <a:p>
            <a:pPr lvl="2" eaLnBrk="1" hangingPunct="1">
              <a:lnSpc>
                <a:spcPct val="90000"/>
              </a:lnSpc>
            </a:pPr>
            <a:r>
              <a:rPr lang="de-DE" altLang="de-DE" sz="1400" b="1"/>
              <a:t>10 % Calciumchlorid 	</a:t>
            </a:r>
            <a:r>
              <a:rPr lang="de-DE" altLang="de-DE" sz="1400"/>
              <a:t>272 mg  [6.75 mmol] elem. Calcium / 10 ml</a:t>
            </a:r>
          </a:p>
          <a:p>
            <a:pPr eaLnBrk="1" hangingPunct="1">
              <a:lnSpc>
                <a:spcPct val="90000"/>
              </a:lnSpc>
            </a:pPr>
            <a:endParaRPr lang="de-DE" altLang="de-DE" sz="1800" u="sng"/>
          </a:p>
          <a:p>
            <a:pPr eaLnBrk="1" hangingPunct="1">
              <a:lnSpc>
                <a:spcPct val="90000"/>
              </a:lnSpc>
            </a:pPr>
            <a:r>
              <a:rPr lang="de-DE" altLang="de-DE" sz="1800" u="sng"/>
              <a:t>Wie ?</a:t>
            </a:r>
            <a:r>
              <a:rPr lang="de-DE" altLang="de-DE" sz="1800"/>
              <a:t> </a:t>
            </a:r>
            <a:r>
              <a:rPr lang="de-DE" altLang="de-DE" sz="1800" b="0"/>
              <a:t> </a:t>
            </a:r>
          </a:p>
          <a:p>
            <a:pPr lvl="2" eaLnBrk="1" hangingPunct="1">
              <a:spcBef>
                <a:spcPct val="0"/>
              </a:spcBef>
            </a:pPr>
            <a:r>
              <a:rPr lang="de-DE" altLang="de-DE" sz="1400"/>
              <a:t>Calcium sollte in G5 oder NaCl verdünt werden (Venenirritation)</a:t>
            </a:r>
          </a:p>
          <a:p>
            <a:pPr lvl="2" eaLnBrk="1" hangingPunct="1">
              <a:spcBef>
                <a:spcPct val="0"/>
              </a:spcBef>
            </a:pPr>
            <a:r>
              <a:rPr lang="de-DE" altLang="de-DE" sz="1400"/>
              <a:t>Calciumgluconat ist günstiger als Calciumchlorid, da weniger Gewebsnekrose bei Extravasat</a:t>
            </a:r>
          </a:p>
          <a:p>
            <a:pPr lvl="2" eaLnBrk="1" hangingPunct="1">
              <a:spcBef>
                <a:spcPct val="0"/>
              </a:spcBef>
            </a:pPr>
            <a:r>
              <a:rPr lang="de-DE" altLang="de-DE" sz="1400"/>
              <a:t>Keine gleichzeitige Gabe von Bicarbonat oder Phosphat</a:t>
            </a:r>
          </a:p>
          <a:p>
            <a:pPr lvl="3" eaLnBrk="1" hangingPunct="1">
              <a:spcBef>
                <a:spcPct val="0"/>
              </a:spcBef>
            </a:pPr>
            <a:r>
              <a:rPr lang="de-DE" altLang="de-DE" sz="1200"/>
              <a:t>Bilden unlösliche Calciumsalze</a:t>
            </a:r>
          </a:p>
        </p:txBody>
      </p:sp>
    </p:spTree>
    <p:extLst>
      <p:ext uri="{BB962C8B-B14F-4D97-AF65-F5344CB8AC3E}">
        <p14:creationId xmlns:p14="http://schemas.microsoft.com/office/powerpoint/2010/main" val="35636522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48195">
                                            <p:txEl>
                                              <p:pRg st="0" end="0"/>
                                            </p:txEl>
                                          </p:spTgt>
                                        </p:tgtEl>
                                        <p:attrNameLst>
                                          <p:attrName>style.visibility</p:attrName>
                                        </p:attrNameLst>
                                      </p:cBhvr>
                                      <p:to>
                                        <p:strVal val="visible"/>
                                      </p:to>
                                    </p:set>
                                    <p:animEffect transition="in" filter="dissolve">
                                      <p:cBhvr>
                                        <p:cTn id="7" dur="500"/>
                                        <p:tgtEl>
                                          <p:spTgt spid="6481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48195">
                                            <p:txEl>
                                              <p:pRg st="1" end="1"/>
                                            </p:txEl>
                                          </p:spTgt>
                                        </p:tgtEl>
                                        <p:attrNameLst>
                                          <p:attrName>style.visibility</p:attrName>
                                        </p:attrNameLst>
                                      </p:cBhvr>
                                      <p:to>
                                        <p:strVal val="visible"/>
                                      </p:to>
                                    </p:set>
                                    <p:animEffect transition="in" filter="dissolve">
                                      <p:cBhvr>
                                        <p:cTn id="12" dur="500"/>
                                        <p:tgtEl>
                                          <p:spTgt spid="648195">
                                            <p:txEl>
                                              <p:pRg st="1" end="1"/>
                                            </p:txEl>
                                          </p:spTgt>
                                        </p:tgtEl>
                                      </p:cBhvr>
                                    </p:animEffect>
                                  </p:childTnLst>
                                </p:cTn>
                              </p:par>
                            </p:childTnLst>
                          </p:cTn>
                        </p:par>
                        <p:par>
                          <p:cTn id="13" fill="hold" nodeType="afterGroup">
                            <p:stCondLst>
                              <p:cond delay="500"/>
                            </p:stCondLst>
                            <p:childTnLst>
                              <p:par>
                                <p:cTn id="14" presetID="9" presetClass="entr" presetSubtype="0" fill="hold" nodeType="afterEffect">
                                  <p:stCondLst>
                                    <p:cond delay="0"/>
                                  </p:stCondLst>
                                  <p:childTnLst>
                                    <p:set>
                                      <p:cBhvr>
                                        <p:cTn id="15" dur="1" fill="hold">
                                          <p:stCondLst>
                                            <p:cond delay="0"/>
                                          </p:stCondLst>
                                        </p:cTn>
                                        <p:tgtEl>
                                          <p:spTgt spid="648195">
                                            <p:txEl>
                                              <p:pRg st="3" end="3"/>
                                            </p:txEl>
                                          </p:spTgt>
                                        </p:tgtEl>
                                        <p:attrNameLst>
                                          <p:attrName>style.visibility</p:attrName>
                                        </p:attrNameLst>
                                      </p:cBhvr>
                                      <p:to>
                                        <p:strVal val="visible"/>
                                      </p:to>
                                    </p:set>
                                    <p:animEffect transition="in" filter="dissolve">
                                      <p:cBhvr>
                                        <p:cTn id="16" dur="500"/>
                                        <p:tgtEl>
                                          <p:spTgt spid="648195">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nodeType="clickEffect">
                                  <p:stCondLst>
                                    <p:cond delay="0"/>
                                  </p:stCondLst>
                                  <p:childTnLst>
                                    <p:set>
                                      <p:cBhvr>
                                        <p:cTn id="20" dur="1" fill="hold">
                                          <p:stCondLst>
                                            <p:cond delay="0"/>
                                          </p:stCondLst>
                                        </p:cTn>
                                        <p:tgtEl>
                                          <p:spTgt spid="648195">
                                            <p:txEl>
                                              <p:pRg st="4" end="4"/>
                                            </p:txEl>
                                          </p:spTgt>
                                        </p:tgtEl>
                                        <p:attrNameLst>
                                          <p:attrName>style.visibility</p:attrName>
                                        </p:attrNameLst>
                                      </p:cBhvr>
                                      <p:to>
                                        <p:strVal val="visible"/>
                                      </p:to>
                                    </p:set>
                                    <p:animEffect transition="in" filter="dissolve">
                                      <p:cBhvr>
                                        <p:cTn id="21" dur="500"/>
                                        <p:tgtEl>
                                          <p:spTgt spid="648195">
                                            <p:txEl>
                                              <p:pRg st="4" end="4"/>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648195">
                                            <p:txEl>
                                              <p:pRg st="5" end="5"/>
                                            </p:txEl>
                                          </p:spTgt>
                                        </p:tgtEl>
                                        <p:attrNameLst>
                                          <p:attrName>style.visibility</p:attrName>
                                        </p:attrNameLst>
                                      </p:cBhvr>
                                      <p:to>
                                        <p:strVal val="visible"/>
                                      </p:to>
                                    </p:set>
                                    <p:animEffect transition="in" filter="dissolve">
                                      <p:cBhvr>
                                        <p:cTn id="24" dur="500"/>
                                        <p:tgtEl>
                                          <p:spTgt spid="648195">
                                            <p:txEl>
                                              <p:pRg st="5" end="5"/>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648195">
                                            <p:txEl>
                                              <p:pRg st="6" end="6"/>
                                            </p:txEl>
                                          </p:spTgt>
                                        </p:tgtEl>
                                        <p:attrNameLst>
                                          <p:attrName>style.visibility</p:attrName>
                                        </p:attrNameLst>
                                      </p:cBhvr>
                                      <p:to>
                                        <p:strVal val="visible"/>
                                      </p:to>
                                    </p:set>
                                    <p:animEffect transition="in" filter="dissolve">
                                      <p:cBhvr>
                                        <p:cTn id="27" dur="500"/>
                                        <p:tgtEl>
                                          <p:spTgt spid="648195">
                                            <p:txEl>
                                              <p:pRg st="6" end="6"/>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648195">
                                            <p:txEl>
                                              <p:pRg st="7" end="7"/>
                                            </p:txEl>
                                          </p:spTgt>
                                        </p:tgtEl>
                                        <p:attrNameLst>
                                          <p:attrName>style.visibility</p:attrName>
                                        </p:attrNameLst>
                                      </p:cBhvr>
                                      <p:to>
                                        <p:strVal val="visible"/>
                                      </p:to>
                                    </p:set>
                                    <p:animEffect transition="in" filter="dissolve">
                                      <p:cBhvr>
                                        <p:cTn id="30" dur="500"/>
                                        <p:tgtEl>
                                          <p:spTgt spid="648195">
                                            <p:txEl>
                                              <p:pRg st="7" end="7"/>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nodeType="clickEffect">
                                  <p:stCondLst>
                                    <p:cond delay="0"/>
                                  </p:stCondLst>
                                  <p:childTnLst>
                                    <p:set>
                                      <p:cBhvr>
                                        <p:cTn id="34" dur="1" fill="hold">
                                          <p:stCondLst>
                                            <p:cond delay="0"/>
                                          </p:stCondLst>
                                        </p:cTn>
                                        <p:tgtEl>
                                          <p:spTgt spid="648195">
                                            <p:txEl>
                                              <p:pRg st="8" end="8"/>
                                            </p:txEl>
                                          </p:spTgt>
                                        </p:tgtEl>
                                        <p:attrNameLst>
                                          <p:attrName>style.visibility</p:attrName>
                                        </p:attrNameLst>
                                      </p:cBhvr>
                                      <p:to>
                                        <p:strVal val="visible"/>
                                      </p:to>
                                    </p:set>
                                    <p:animEffect transition="in" filter="dissolve">
                                      <p:cBhvr>
                                        <p:cTn id="35" dur="500"/>
                                        <p:tgtEl>
                                          <p:spTgt spid="648195">
                                            <p:txEl>
                                              <p:pRg st="8" end="8"/>
                                            </p:txEl>
                                          </p:spTgt>
                                        </p:tgtEl>
                                      </p:cBhvr>
                                    </p:animEffect>
                                  </p:childTnLst>
                                </p:cTn>
                              </p:par>
                              <p:par>
                                <p:cTn id="36" presetID="9" presetClass="entr" presetSubtype="0" fill="hold" nodeType="withEffect">
                                  <p:stCondLst>
                                    <p:cond delay="0"/>
                                  </p:stCondLst>
                                  <p:childTnLst>
                                    <p:set>
                                      <p:cBhvr>
                                        <p:cTn id="37" dur="1" fill="hold">
                                          <p:stCondLst>
                                            <p:cond delay="0"/>
                                          </p:stCondLst>
                                        </p:cTn>
                                        <p:tgtEl>
                                          <p:spTgt spid="648195">
                                            <p:txEl>
                                              <p:pRg st="9" end="9"/>
                                            </p:txEl>
                                          </p:spTgt>
                                        </p:tgtEl>
                                        <p:attrNameLst>
                                          <p:attrName>style.visibility</p:attrName>
                                        </p:attrNameLst>
                                      </p:cBhvr>
                                      <p:to>
                                        <p:strVal val="visible"/>
                                      </p:to>
                                    </p:set>
                                    <p:animEffect transition="in" filter="dissolve">
                                      <p:cBhvr>
                                        <p:cTn id="38" dur="500"/>
                                        <p:tgtEl>
                                          <p:spTgt spid="648195">
                                            <p:txEl>
                                              <p:pRg st="9" end="9"/>
                                            </p:txEl>
                                          </p:spTgt>
                                        </p:tgtEl>
                                      </p:cBhvr>
                                    </p:animEffect>
                                  </p:childTnLst>
                                </p:cTn>
                              </p:par>
                              <p:par>
                                <p:cTn id="39" presetID="9" presetClass="entr" presetSubtype="0" fill="hold" nodeType="withEffect">
                                  <p:stCondLst>
                                    <p:cond delay="0"/>
                                  </p:stCondLst>
                                  <p:childTnLst>
                                    <p:set>
                                      <p:cBhvr>
                                        <p:cTn id="40" dur="1" fill="hold">
                                          <p:stCondLst>
                                            <p:cond delay="0"/>
                                          </p:stCondLst>
                                        </p:cTn>
                                        <p:tgtEl>
                                          <p:spTgt spid="648195">
                                            <p:txEl>
                                              <p:pRg st="10" end="10"/>
                                            </p:txEl>
                                          </p:spTgt>
                                        </p:tgtEl>
                                        <p:attrNameLst>
                                          <p:attrName>style.visibility</p:attrName>
                                        </p:attrNameLst>
                                      </p:cBhvr>
                                      <p:to>
                                        <p:strVal val="visible"/>
                                      </p:to>
                                    </p:set>
                                    <p:animEffect transition="in" filter="dissolve">
                                      <p:cBhvr>
                                        <p:cTn id="41" dur="500"/>
                                        <p:tgtEl>
                                          <p:spTgt spid="648195">
                                            <p:txEl>
                                              <p:pRg st="10" end="10"/>
                                            </p:txEl>
                                          </p:spTgt>
                                        </p:tgtEl>
                                      </p:cBhvr>
                                    </p:animEffect>
                                  </p:childTnLst>
                                </p:cTn>
                              </p:par>
                              <p:par>
                                <p:cTn id="42" presetID="9" presetClass="entr" presetSubtype="0" fill="hold" nodeType="withEffect">
                                  <p:stCondLst>
                                    <p:cond delay="0"/>
                                  </p:stCondLst>
                                  <p:childTnLst>
                                    <p:set>
                                      <p:cBhvr>
                                        <p:cTn id="43" dur="1" fill="hold">
                                          <p:stCondLst>
                                            <p:cond delay="0"/>
                                          </p:stCondLst>
                                        </p:cTn>
                                        <p:tgtEl>
                                          <p:spTgt spid="648195">
                                            <p:txEl>
                                              <p:pRg st="11" end="11"/>
                                            </p:txEl>
                                          </p:spTgt>
                                        </p:tgtEl>
                                        <p:attrNameLst>
                                          <p:attrName>style.visibility</p:attrName>
                                        </p:attrNameLst>
                                      </p:cBhvr>
                                      <p:to>
                                        <p:strVal val="visible"/>
                                      </p:to>
                                    </p:set>
                                    <p:animEffect transition="in" filter="dissolve">
                                      <p:cBhvr>
                                        <p:cTn id="44" dur="500"/>
                                        <p:tgtEl>
                                          <p:spTgt spid="648195">
                                            <p:txEl>
                                              <p:pRg st="11" end="11"/>
                                            </p:txEl>
                                          </p:spTgt>
                                        </p:tgtEl>
                                      </p:cBhvr>
                                    </p:animEffect>
                                  </p:childTnLst>
                                </p:cTn>
                              </p:par>
                            </p:childTnLst>
                          </p:cTn>
                        </p:par>
                        <p:par>
                          <p:cTn id="45" fill="hold" nodeType="afterGroup">
                            <p:stCondLst>
                              <p:cond delay="500"/>
                            </p:stCondLst>
                            <p:childTnLst>
                              <p:par>
                                <p:cTn id="46" presetID="9" presetClass="entr" presetSubtype="0" fill="hold" nodeType="afterEffect">
                                  <p:stCondLst>
                                    <p:cond delay="0"/>
                                  </p:stCondLst>
                                  <p:childTnLst>
                                    <p:set>
                                      <p:cBhvr>
                                        <p:cTn id="47" dur="1" fill="hold">
                                          <p:stCondLst>
                                            <p:cond delay="0"/>
                                          </p:stCondLst>
                                        </p:cTn>
                                        <p:tgtEl>
                                          <p:spTgt spid="648195">
                                            <p:txEl>
                                              <p:pRg st="13" end="13"/>
                                            </p:txEl>
                                          </p:spTgt>
                                        </p:tgtEl>
                                        <p:attrNameLst>
                                          <p:attrName>style.visibility</p:attrName>
                                        </p:attrNameLst>
                                      </p:cBhvr>
                                      <p:to>
                                        <p:strVal val="visible"/>
                                      </p:to>
                                    </p:set>
                                    <p:animEffect transition="in" filter="dissolve">
                                      <p:cBhvr>
                                        <p:cTn id="48" dur="500"/>
                                        <p:tgtEl>
                                          <p:spTgt spid="648195">
                                            <p:txEl>
                                              <p:pRg st="13" end="13"/>
                                            </p:txEl>
                                          </p:spTgt>
                                        </p:tgtEl>
                                      </p:cBhvr>
                                    </p:animEffect>
                                  </p:childTnLst>
                                </p:cTn>
                              </p:par>
                              <p:par>
                                <p:cTn id="49" presetID="9" presetClass="entr" presetSubtype="0" fill="hold" nodeType="withEffect">
                                  <p:stCondLst>
                                    <p:cond delay="0"/>
                                  </p:stCondLst>
                                  <p:childTnLst>
                                    <p:set>
                                      <p:cBhvr>
                                        <p:cTn id="50" dur="1" fill="hold">
                                          <p:stCondLst>
                                            <p:cond delay="0"/>
                                          </p:stCondLst>
                                        </p:cTn>
                                        <p:tgtEl>
                                          <p:spTgt spid="648195">
                                            <p:txEl>
                                              <p:pRg st="14" end="14"/>
                                            </p:txEl>
                                          </p:spTgt>
                                        </p:tgtEl>
                                        <p:attrNameLst>
                                          <p:attrName>style.visibility</p:attrName>
                                        </p:attrNameLst>
                                      </p:cBhvr>
                                      <p:to>
                                        <p:strVal val="visible"/>
                                      </p:to>
                                    </p:set>
                                    <p:animEffect transition="in" filter="dissolve">
                                      <p:cBhvr>
                                        <p:cTn id="51" dur="500"/>
                                        <p:tgtEl>
                                          <p:spTgt spid="648195">
                                            <p:txEl>
                                              <p:pRg st="14" end="14"/>
                                            </p:txEl>
                                          </p:spTgt>
                                        </p:tgtEl>
                                      </p:cBhvr>
                                    </p:animEffect>
                                  </p:childTnLst>
                                </p:cTn>
                              </p:par>
                              <p:par>
                                <p:cTn id="52" presetID="9" presetClass="entr" presetSubtype="0" fill="hold" nodeType="withEffect">
                                  <p:stCondLst>
                                    <p:cond delay="0"/>
                                  </p:stCondLst>
                                  <p:childTnLst>
                                    <p:set>
                                      <p:cBhvr>
                                        <p:cTn id="53" dur="1" fill="hold">
                                          <p:stCondLst>
                                            <p:cond delay="0"/>
                                          </p:stCondLst>
                                        </p:cTn>
                                        <p:tgtEl>
                                          <p:spTgt spid="648195">
                                            <p:txEl>
                                              <p:pRg st="15" end="15"/>
                                            </p:txEl>
                                          </p:spTgt>
                                        </p:tgtEl>
                                        <p:attrNameLst>
                                          <p:attrName>style.visibility</p:attrName>
                                        </p:attrNameLst>
                                      </p:cBhvr>
                                      <p:to>
                                        <p:strVal val="visible"/>
                                      </p:to>
                                    </p:set>
                                    <p:animEffect transition="in" filter="dissolve">
                                      <p:cBhvr>
                                        <p:cTn id="54" dur="500"/>
                                        <p:tgtEl>
                                          <p:spTgt spid="648195">
                                            <p:txEl>
                                              <p:pRg st="15" end="15"/>
                                            </p:txEl>
                                          </p:spTgt>
                                        </p:tgtEl>
                                      </p:cBhvr>
                                    </p:animEffect>
                                  </p:childTnLst>
                                </p:cTn>
                              </p:par>
                              <p:par>
                                <p:cTn id="55" presetID="9" presetClass="entr" presetSubtype="0" fill="hold" nodeType="withEffect">
                                  <p:stCondLst>
                                    <p:cond delay="0"/>
                                  </p:stCondLst>
                                  <p:childTnLst>
                                    <p:set>
                                      <p:cBhvr>
                                        <p:cTn id="56" dur="1" fill="hold">
                                          <p:stCondLst>
                                            <p:cond delay="0"/>
                                          </p:stCondLst>
                                        </p:cTn>
                                        <p:tgtEl>
                                          <p:spTgt spid="648195">
                                            <p:txEl>
                                              <p:pRg st="16" end="16"/>
                                            </p:txEl>
                                          </p:spTgt>
                                        </p:tgtEl>
                                        <p:attrNameLst>
                                          <p:attrName>style.visibility</p:attrName>
                                        </p:attrNameLst>
                                      </p:cBhvr>
                                      <p:to>
                                        <p:strVal val="visible"/>
                                      </p:to>
                                    </p:set>
                                    <p:animEffect transition="in" filter="dissolve">
                                      <p:cBhvr>
                                        <p:cTn id="57" dur="500"/>
                                        <p:tgtEl>
                                          <p:spTgt spid="648195">
                                            <p:txEl>
                                              <p:pRg st="16" end="16"/>
                                            </p:txEl>
                                          </p:spTgt>
                                        </p:tgtEl>
                                      </p:cBhvr>
                                    </p:animEffect>
                                  </p:childTnLst>
                                </p:cTn>
                              </p:par>
                              <p:par>
                                <p:cTn id="58" presetID="9" presetClass="entr" presetSubtype="0" fill="hold" nodeType="withEffect">
                                  <p:stCondLst>
                                    <p:cond delay="0"/>
                                  </p:stCondLst>
                                  <p:childTnLst>
                                    <p:set>
                                      <p:cBhvr>
                                        <p:cTn id="59" dur="1" fill="hold">
                                          <p:stCondLst>
                                            <p:cond delay="0"/>
                                          </p:stCondLst>
                                        </p:cTn>
                                        <p:tgtEl>
                                          <p:spTgt spid="648195">
                                            <p:txEl>
                                              <p:pRg st="17" end="17"/>
                                            </p:txEl>
                                          </p:spTgt>
                                        </p:tgtEl>
                                        <p:attrNameLst>
                                          <p:attrName>style.visibility</p:attrName>
                                        </p:attrNameLst>
                                      </p:cBhvr>
                                      <p:to>
                                        <p:strVal val="visible"/>
                                      </p:to>
                                    </p:set>
                                    <p:animEffect transition="in" filter="dissolve">
                                      <p:cBhvr>
                                        <p:cTn id="60" dur="500"/>
                                        <p:tgtEl>
                                          <p:spTgt spid="648195">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el 1">
            <a:extLst>
              <a:ext uri="{FF2B5EF4-FFF2-40B4-BE49-F238E27FC236}">
                <a16:creationId xmlns:a16="http://schemas.microsoft.com/office/drawing/2014/main" id="{0EF5DBF2-6AEB-4C70-84E3-52546FFE74CC}"/>
              </a:ext>
            </a:extLst>
          </p:cNvPr>
          <p:cNvSpPr>
            <a:spLocks noGrp="1"/>
          </p:cNvSpPr>
          <p:nvPr>
            <p:ph type="title"/>
          </p:nvPr>
        </p:nvSpPr>
        <p:spPr>
          <a:solidFill>
            <a:srgbClr val="0000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2000" tIns="36000" rIns="72000" bIns="36000" numCol="1" anchor="ctr" anchorCtr="0" compatLnSpc="1">
            <a:prstTxWarp prst="textNoShape">
              <a:avLst/>
            </a:prstTxWarp>
          </a:bodyPr>
          <a:lstStyle/>
          <a:p>
            <a:pPr>
              <a:lnSpc>
                <a:spcPct val="110000"/>
              </a:lnSpc>
            </a:pPr>
            <a:r>
              <a:rPr lang="de-DE" altLang="de-DE" sz="3600" kern="0" dirty="0">
                <a:solidFill>
                  <a:schemeClr val="bg1"/>
                </a:solidFill>
              </a:rPr>
              <a:t>Fall 2</a:t>
            </a:r>
          </a:p>
        </p:txBody>
      </p:sp>
      <p:sp>
        <p:nvSpPr>
          <p:cNvPr id="88067" name="Inhaltsplatzhalter 2">
            <a:extLst>
              <a:ext uri="{FF2B5EF4-FFF2-40B4-BE49-F238E27FC236}">
                <a16:creationId xmlns:a16="http://schemas.microsoft.com/office/drawing/2014/main" id="{A0B3D129-964C-4D24-A9A9-2C9CE3F1ACFA}"/>
              </a:ext>
            </a:extLst>
          </p:cNvPr>
          <p:cNvSpPr>
            <a:spLocks noGrp="1"/>
          </p:cNvSpPr>
          <p:nvPr>
            <p:ph idx="1"/>
          </p:nvPr>
        </p:nvSpPr>
        <p:spPr>
          <a:xfrm>
            <a:off x="900113" y="3068638"/>
            <a:ext cx="7632700" cy="936625"/>
          </a:xfrm>
        </p:spPr>
        <p:txBody>
          <a:bodyPr/>
          <a:lstStyle/>
          <a:p>
            <a:r>
              <a:rPr lang="de-DE" altLang="de-DE" b="1" dirty="0"/>
              <a:t>Kombinierte respiratorische Alkalose </a:t>
            </a:r>
          </a:p>
          <a:p>
            <a:r>
              <a:rPr lang="de-DE" altLang="de-DE" b="1" dirty="0"/>
              <a:t>und metabolische Azidose mit hoher AL</a:t>
            </a:r>
          </a:p>
          <a:p>
            <a:endParaRPr lang="de-DE" altLang="de-DE" dirty="0"/>
          </a:p>
          <a:p>
            <a:r>
              <a:rPr lang="de-DE" altLang="de-DE" dirty="0"/>
              <a:t>Außerdem:</a:t>
            </a:r>
          </a:p>
          <a:p>
            <a:pPr marL="879475" lvl="1" indent="-342900">
              <a:buFont typeface="Arial" panose="020B0604020202020204" pitchFamily="34" charset="0"/>
              <a:buChar char="•"/>
            </a:pPr>
            <a:r>
              <a:rPr lang="de-DE" altLang="de-DE" dirty="0"/>
              <a:t>Urin Anionenlücke hoch (</a:t>
            </a:r>
            <a:r>
              <a:rPr lang="de-DE" altLang="de-DE" dirty="0" err="1"/>
              <a:t>Na+K</a:t>
            </a:r>
            <a:r>
              <a:rPr lang="de-DE" altLang="de-DE" dirty="0"/>
              <a:t> &gt; Cl)</a:t>
            </a:r>
          </a:p>
          <a:p>
            <a:pPr marL="879475" lvl="1" indent="-342900">
              <a:buFont typeface="Arial" panose="020B0604020202020204" pitchFamily="34" charset="0"/>
              <a:buChar char="•"/>
            </a:pPr>
            <a:r>
              <a:rPr lang="de-DE" altLang="de-DE" dirty="0"/>
              <a:t>Harnsäure erniedrigt </a:t>
            </a:r>
          </a:p>
          <a:p>
            <a:pPr marL="1330325" lvl="2" indent="-342900"/>
            <a:r>
              <a:rPr lang="de-DE" altLang="de-DE" dirty="0"/>
              <a:t>(Salicylat hat </a:t>
            </a:r>
            <a:r>
              <a:rPr lang="de-DE" altLang="de-DE" dirty="0" err="1"/>
              <a:t>urisosurischen</a:t>
            </a:r>
            <a:r>
              <a:rPr lang="de-DE" altLang="de-DE" dirty="0"/>
              <a:t> Effekt) </a:t>
            </a:r>
          </a:p>
          <a:p>
            <a:pPr marL="879475" lvl="1" indent="-342900">
              <a:buFont typeface="Arial" panose="020B0604020202020204" pitchFamily="34" charset="0"/>
              <a:buChar char="•"/>
            </a:pPr>
            <a:r>
              <a:rPr lang="de-DE" altLang="de-DE" dirty="0"/>
              <a:t>Ketonkörper positiv, Lactat leicht erhöht</a:t>
            </a:r>
          </a:p>
          <a:p>
            <a:endParaRPr lang="de-DE" altLang="de-DE" dirty="0"/>
          </a:p>
        </p:txBody>
      </p:sp>
      <p:graphicFrame>
        <p:nvGraphicFramePr>
          <p:cNvPr id="4" name="Group 220">
            <a:extLst>
              <a:ext uri="{FF2B5EF4-FFF2-40B4-BE49-F238E27FC236}">
                <a16:creationId xmlns:a16="http://schemas.microsoft.com/office/drawing/2014/main" id="{11A33505-C68E-49D2-82F6-4091F014031F}"/>
              </a:ext>
            </a:extLst>
          </p:cNvPr>
          <p:cNvGraphicFramePr>
            <a:graphicFrameLocks/>
          </p:cNvGraphicFramePr>
          <p:nvPr>
            <p:extLst>
              <p:ext uri="{D42A27DB-BD31-4B8C-83A1-F6EECF244321}">
                <p14:modId xmlns:p14="http://schemas.microsoft.com/office/powerpoint/2010/main" val="2959189416"/>
              </p:ext>
            </p:extLst>
          </p:nvPr>
        </p:nvGraphicFramePr>
        <p:xfrm>
          <a:off x="0" y="1260475"/>
          <a:ext cx="9144000" cy="1465155"/>
        </p:xfrm>
        <a:graphic>
          <a:graphicData uri="http://schemas.openxmlformats.org/drawingml/2006/table">
            <a:tbl>
              <a:tblPr/>
              <a:tblGrid>
                <a:gridCol w="2287369">
                  <a:extLst>
                    <a:ext uri="{9D8B030D-6E8A-4147-A177-3AD203B41FA5}">
                      <a16:colId xmlns:a16="http://schemas.microsoft.com/office/drawing/2014/main" val="20000"/>
                    </a:ext>
                  </a:extLst>
                </a:gridCol>
                <a:gridCol w="2287371">
                  <a:extLst>
                    <a:ext uri="{9D8B030D-6E8A-4147-A177-3AD203B41FA5}">
                      <a16:colId xmlns:a16="http://schemas.microsoft.com/office/drawing/2014/main" val="20001"/>
                    </a:ext>
                  </a:extLst>
                </a:gridCol>
                <a:gridCol w="2281889">
                  <a:extLst>
                    <a:ext uri="{9D8B030D-6E8A-4147-A177-3AD203B41FA5}">
                      <a16:colId xmlns:a16="http://schemas.microsoft.com/office/drawing/2014/main" val="20002"/>
                    </a:ext>
                  </a:extLst>
                </a:gridCol>
                <a:gridCol w="2287371">
                  <a:extLst>
                    <a:ext uri="{9D8B030D-6E8A-4147-A177-3AD203B41FA5}">
                      <a16:colId xmlns:a16="http://schemas.microsoft.com/office/drawing/2014/main" val="20003"/>
                    </a:ext>
                  </a:extLst>
                </a:gridCol>
              </a:tblGrid>
              <a:tr h="3683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Na</a:t>
                      </a:r>
                    </a:p>
                  </a:txBody>
                  <a:tcPr marT="45645" marB="45645" horzOverflow="overflow">
                    <a:lnL cap="flat">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K</a:t>
                      </a:r>
                    </a:p>
                  </a:txBody>
                  <a:tcPr marT="45645" marB="45645" horzOverflow="overflow">
                    <a:lnL>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Cl</a:t>
                      </a:r>
                    </a:p>
                  </a:txBody>
                  <a:tcPr marT="45645" marB="45645" horzOverflow="overflow">
                    <a:lnL>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AL</a:t>
                      </a:r>
                    </a:p>
                  </a:txBody>
                  <a:tcPr marT="45645" marB="45645" horzOverflow="overflow">
                    <a:lnL>
                      <a:noFill/>
                    </a:lnL>
                    <a:lnR>
                      <a:noFill/>
                    </a:lnR>
                    <a:lnT cap="flat">
                      <a:noFill/>
                    </a:lnT>
                    <a:lnB>
                      <a:noFill/>
                    </a:lnB>
                    <a:lnTlToBr>
                      <a:noFill/>
                    </a:lnTlToBr>
                    <a:lnBlToTr>
                      <a:noFill/>
                    </a:lnBlToTr>
                    <a:solidFill>
                      <a:srgbClr val="0066FF"/>
                    </a:solidFill>
                  </a:tcPr>
                </a:tc>
                <a:extLst>
                  <a:ext uri="{0D108BD9-81ED-4DB2-BD59-A6C34878D82A}">
                    <a16:rowId xmlns:a16="http://schemas.microsoft.com/office/drawing/2014/main" val="10000"/>
                  </a:ext>
                </a:extLst>
              </a:tr>
              <a:tr h="3656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138</a:t>
                      </a:r>
                    </a:p>
                  </a:txBody>
                  <a:tcPr marT="45645" marB="45645" horzOverflow="overflow">
                    <a:lnL cap="flat">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4,3</a:t>
                      </a:r>
                    </a:p>
                  </a:txBody>
                  <a:tcPr marT="45645" marB="45645" horzOverflow="overflow">
                    <a:lnL>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102</a:t>
                      </a:r>
                    </a:p>
                  </a:txBody>
                  <a:tcPr marT="45645" marB="45645" horzOverflow="overflow">
                    <a:lnL>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24</a:t>
                      </a:r>
                    </a:p>
                  </a:txBody>
                  <a:tcPr marT="45645" marB="45645" horzOverflow="overflow">
                    <a:lnL>
                      <a:noFill/>
                    </a:lnL>
                    <a:lnR>
                      <a:noFill/>
                    </a:lnR>
                    <a:lnT>
                      <a:noFill/>
                    </a:lnT>
                    <a:lnB>
                      <a:noFill/>
                    </a:lnB>
                    <a:lnTlToBr>
                      <a:noFill/>
                    </a:lnTlToBr>
                    <a:lnBlToTr>
                      <a:noFill/>
                    </a:lnBlToTr>
                    <a:solidFill>
                      <a:srgbClr val="0066FF"/>
                    </a:solidFill>
                  </a:tcPr>
                </a:tc>
                <a:extLst>
                  <a:ext uri="{0D108BD9-81ED-4DB2-BD59-A6C34878D82A}">
                    <a16:rowId xmlns:a16="http://schemas.microsoft.com/office/drawing/2014/main" val="10001"/>
                  </a:ext>
                </a:extLst>
              </a:tr>
              <a:tr h="3656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pH</a:t>
                      </a:r>
                    </a:p>
                  </a:txBody>
                  <a:tcPr marT="45645" marB="45645" horzOverflow="overflow">
                    <a:lnL cap="flat">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PaO</a:t>
                      </a:r>
                      <a:r>
                        <a:rPr kumimoji="0" lang="de-DE" sz="1800" b="1" i="0" u="none" strike="noStrike" cap="none" normalizeH="0" baseline="-25000" dirty="0">
                          <a:ln>
                            <a:noFill/>
                          </a:ln>
                          <a:solidFill>
                            <a:schemeClr val="tx1"/>
                          </a:solidFill>
                          <a:effectLst/>
                          <a:latin typeface="Arial" charset="0"/>
                        </a:rPr>
                        <a:t>2</a:t>
                      </a:r>
                      <a:endParaRPr kumimoji="0" lang="de-DE" sz="1800" b="1" i="0" u="none" strike="noStrike" cap="none" normalizeH="0" baseline="0" dirty="0">
                        <a:ln>
                          <a:noFill/>
                        </a:ln>
                        <a:solidFill>
                          <a:schemeClr val="tx1"/>
                        </a:solidFill>
                        <a:effectLst/>
                        <a:latin typeface="Arial" charset="0"/>
                      </a:endParaRPr>
                    </a:p>
                  </a:txBody>
                  <a:tcPr marT="45645" marB="45645" horzOverflow="overflow">
                    <a:lnL>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PaCO</a:t>
                      </a:r>
                      <a:r>
                        <a:rPr kumimoji="0" lang="de-DE" sz="1800" b="1" i="0" u="none" strike="noStrike" cap="none" normalizeH="0" baseline="-25000" dirty="0">
                          <a:ln>
                            <a:noFill/>
                          </a:ln>
                          <a:solidFill>
                            <a:schemeClr val="tx1"/>
                          </a:solidFill>
                          <a:effectLst/>
                          <a:latin typeface="Arial" charset="0"/>
                        </a:rPr>
                        <a:t>2</a:t>
                      </a:r>
                    </a:p>
                  </a:txBody>
                  <a:tcPr marT="45645" marB="45645" horzOverflow="overflow">
                    <a:lnL>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HCO</a:t>
                      </a:r>
                      <a:r>
                        <a:rPr kumimoji="0" lang="de-DE" sz="1800" b="1" i="0" u="none" strike="noStrike" cap="none" normalizeH="0" baseline="-25000" dirty="0">
                          <a:ln>
                            <a:noFill/>
                          </a:ln>
                          <a:solidFill>
                            <a:schemeClr val="tx1"/>
                          </a:solidFill>
                          <a:effectLst/>
                          <a:latin typeface="Arial" charset="0"/>
                        </a:rPr>
                        <a:t>3</a:t>
                      </a:r>
                    </a:p>
                  </a:txBody>
                  <a:tcPr marT="45645" marB="45645" horzOverflow="overflow">
                    <a:lnL>
                      <a:noFill/>
                    </a:lnL>
                    <a:lnR>
                      <a:noFill/>
                    </a:lnR>
                    <a:lnT>
                      <a:noFill/>
                    </a:lnT>
                    <a:lnB>
                      <a:noFill/>
                    </a:lnB>
                    <a:lnTlToBr>
                      <a:noFill/>
                    </a:lnTlToBr>
                    <a:lnBlToTr>
                      <a:noFill/>
                    </a:lnBlToTr>
                    <a:solidFill>
                      <a:srgbClr val="00CC00"/>
                    </a:solidFill>
                  </a:tcPr>
                </a:tc>
                <a:extLst>
                  <a:ext uri="{0D108BD9-81ED-4DB2-BD59-A6C34878D82A}">
                    <a16:rowId xmlns:a16="http://schemas.microsoft.com/office/drawing/2014/main" val="10002"/>
                  </a:ext>
                </a:extLst>
              </a:tr>
              <a:tr h="3656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7,40</a:t>
                      </a:r>
                    </a:p>
                  </a:txBody>
                  <a:tcPr marT="45645" marB="45645" horzOverflow="overflow">
                    <a:lnL cap="flat">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76</a:t>
                      </a:r>
                    </a:p>
                  </a:txBody>
                  <a:tcPr marT="45645" marB="45645"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20</a:t>
                      </a:r>
                    </a:p>
                  </a:txBody>
                  <a:tcPr marT="45645" marB="45645"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12</a:t>
                      </a:r>
                    </a:p>
                  </a:txBody>
                  <a:tcPr marT="45645" marB="45645" horzOverflow="overflow">
                    <a:lnL>
                      <a:noFill/>
                    </a:lnL>
                    <a:lnR>
                      <a:noFill/>
                    </a:lnR>
                    <a:lnT>
                      <a:noFill/>
                    </a:lnT>
                    <a:lnB cap="flat">
                      <a:noFill/>
                    </a:lnB>
                    <a:lnTlToBr>
                      <a:noFill/>
                    </a:lnTlToBr>
                    <a:lnBlToTr>
                      <a:noFill/>
                    </a:lnBlToTr>
                    <a:solidFill>
                      <a:srgbClr val="00CC00"/>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9390008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88067">
                                            <p:txEl>
                                              <p:pRg st="1" end="1"/>
                                            </p:txEl>
                                          </p:spTgt>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88067">
                                            <p:txEl>
                                              <p:pRg st="3" end="3"/>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88067">
                                            <p:txEl>
                                              <p:pRg st="4" end="4"/>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88067">
                                            <p:txEl>
                                              <p:pRg st="5" end="5"/>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88067">
                                            <p:txEl>
                                              <p:pRg st="6" end="6"/>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8806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ltLang="de-DE" u="sng" dirty="0"/>
              <a:t>Einfache </a:t>
            </a:r>
            <a:br>
              <a:rPr lang="de-DE" altLang="de-DE" u="sng" dirty="0"/>
            </a:br>
            <a:r>
              <a:rPr lang="de-DE" altLang="de-DE" dirty="0"/>
              <a:t>Säure – Basen - Störungen</a:t>
            </a:r>
            <a:endParaRPr lang="de-DE" dirty="0"/>
          </a:p>
        </p:txBody>
      </p:sp>
      <p:graphicFrame>
        <p:nvGraphicFramePr>
          <p:cNvPr id="678915" name="Group 3"/>
          <p:cNvGraphicFramePr>
            <a:graphicFrameLocks noGrp="1"/>
          </p:cNvGraphicFramePr>
          <p:nvPr>
            <p:ph idx="4294967295"/>
          </p:nvPr>
        </p:nvGraphicFramePr>
        <p:xfrm>
          <a:off x="250825" y="1600200"/>
          <a:ext cx="8893175" cy="4565651"/>
        </p:xfrm>
        <a:graphic>
          <a:graphicData uri="http://schemas.openxmlformats.org/drawingml/2006/table">
            <a:tbl>
              <a:tblPr/>
              <a:tblGrid>
                <a:gridCol w="4465638">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1246187">
                  <a:extLst>
                    <a:ext uri="{9D8B030D-6E8A-4147-A177-3AD203B41FA5}">
                      <a16:colId xmlns:a16="http://schemas.microsoft.com/office/drawing/2014/main" val="20002"/>
                    </a:ext>
                  </a:extLst>
                </a:gridCol>
                <a:gridCol w="1120775">
                  <a:extLst>
                    <a:ext uri="{9D8B030D-6E8A-4147-A177-3AD203B41FA5}">
                      <a16:colId xmlns:a16="http://schemas.microsoft.com/office/drawing/2014/main" val="20003"/>
                    </a:ext>
                  </a:extLst>
                </a:gridCol>
                <a:gridCol w="1146175">
                  <a:extLst>
                    <a:ext uri="{9D8B030D-6E8A-4147-A177-3AD203B41FA5}">
                      <a16:colId xmlns:a16="http://schemas.microsoft.com/office/drawing/2014/main" val="20004"/>
                    </a:ext>
                  </a:extLst>
                </a:gridCol>
              </a:tblGrid>
              <a:tr h="904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Störung</a:t>
                      </a:r>
                    </a:p>
                  </a:txBody>
                  <a:tcPr anchor="ctr" horzOverflow="overflow">
                    <a:lnL w="571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a:ln>
                            <a:noFill/>
                          </a:ln>
                          <a:solidFill>
                            <a:schemeClr val="tx1"/>
                          </a:solidFill>
                          <a:effectLst/>
                          <a:latin typeface="Arial" charset="0"/>
                        </a:rPr>
                        <a:t>pH</a:t>
                      </a:r>
                    </a:p>
                  </a:txBody>
                  <a:tcPr anchor="ctr"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a:ln>
                            <a:noFill/>
                          </a:ln>
                          <a:solidFill>
                            <a:srgbClr val="00FF00"/>
                          </a:solidFill>
                          <a:effectLst/>
                          <a:latin typeface="Arial" charset="0"/>
                        </a:rPr>
                        <a:t>HCO</a:t>
                      </a:r>
                      <a:r>
                        <a:rPr kumimoji="0" lang="de-DE" sz="1800" b="1" i="0" u="none" strike="noStrike" cap="none" normalizeH="0" baseline="-25000">
                          <a:ln>
                            <a:noFill/>
                          </a:ln>
                          <a:solidFill>
                            <a:srgbClr val="00FF00"/>
                          </a:solidFill>
                          <a:effectLst/>
                          <a:latin typeface="Arial" charset="0"/>
                        </a:rPr>
                        <a:t>3</a:t>
                      </a:r>
                      <a:r>
                        <a:rPr kumimoji="0" lang="de-DE" sz="1800" b="1" i="0" u="none" strike="noStrike" cap="none" normalizeH="0" baseline="30000">
                          <a:ln>
                            <a:noFill/>
                          </a:ln>
                          <a:solidFill>
                            <a:srgbClr val="00FF00"/>
                          </a:solidFill>
                          <a:effectLst/>
                          <a:latin typeface="Arial" charset="0"/>
                        </a:rPr>
                        <a:t>-</a:t>
                      </a:r>
                      <a:endParaRPr kumimoji="0" lang="de-DE" sz="1800" b="1" i="0" u="none" strike="noStrike" cap="none" normalizeH="0" baseline="0">
                        <a:ln>
                          <a:noFill/>
                        </a:ln>
                        <a:solidFill>
                          <a:srgbClr val="00FF00"/>
                        </a:solidFill>
                        <a:effectLst/>
                        <a:latin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a:ln>
                            <a:noFill/>
                          </a:ln>
                          <a:solidFill>
                            <a:srgbClr val="FF0000"/>
                          </a:solidFill>
                          <a:effectLst/>
                          <a:latin typeface="Arial" charset="0"/>
                        </a:rPr>
                        <a:t>CO</a:t>
                      </a:r>
                      <a:r>
                        <a:rPr kumimoji="0" lang="de-DE" sz="1800" b="1" i="0" u="none" strike="noStrike" cap="none" normalizeH="0" baseline="-25000">
                          <a:ln>
                            <a:noFill/>
                          </a:ln>
                          <a:solidFill>
                            <a:srgbClr val="FF0000"/>
                          </a:solidFill>
                          <a:effectLst/>
                          <a:latin typeface="Arial" charset="0"/>
                        </a:rPr>
                        <a:t>2</a:t>
                      </a:r>
                      <a:endParaRPr kumimoji="0" lang="de-DE" sz="1800" b="1" i="0" u="none" strike="noStrike" cap="none" normalizeH="0" baseline="0">
                        <a:ln>
                          <a:noFill/>
                        </a:ln>
                        <a:solidFill>
                          <a:srgbClr val="FF0000"/>
                        </a:solidFill>
                        <a:effectLst/>
                        <a:latin typeface="Arial" charset="0"/>
                      </a:endParaRPr>
                    </a:p>
                  </a:txBody>
                  <a:tcPr anchor="ctr" horzOverflow="overflow">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400" b="1" i="0" u="none" strike="noStrike" cap="none" normalizeH="0" baseline="0">
                          <a:ln>
                            <a:noFill/>
                          </a:ln>
                          <a:solidFill>
                            <a:schemeClr val="tx1"/>
                          </a:solidFill>
                          <a:effectLst/>
                          <a:latin typeface="Arial" charset="0"/>
                        </a:rPr>
                        <a:t>Komp.</a:t>
                      </a:r>
                    </a:p>
                  </a:txBody>
                  <a:tcPr anchor="ctr"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04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a:ln>
                            <a:noFill/>
                          </a:ln>
                          <a:solidFill>
                            <a:srgbClr val="00FF00"/>
                          </a:solidFill>
                          <a:effectLst/>
                          <a:latin typeface="Arial" charset="0"/>
                        </a:rPr>
                        <a:t>Metabolische</a:t>
                      </a:r>
                      <a:r>
                        <a:rPr kumimoji="0" lang="de-DE" sz="1800" b="1" i="0" u="none" strike="noStrike" cap="none" normalizeH="0" baseline="0">
                          <a:ln>
                            <a:noFill/>
                          </a:ln>
                          <a:solidFill>
                            <a:schemeClr val="tx1"/>
                          </a:solidFill>
                          <a:effectLst/>
                          <a:latin typeface="Arial" charset="0"/>
                        </a:rPr>
                        <a:t> Azidose</a:t>
                      </a:r>
                    </a:p>
                  </a:txBody>
                  <a:tcPr anchor="ctr" horzOverflow="overflow">
                    <a:lnL w="571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a:ln>
                            <a:noFill/>
                          </a:ln>
                          <a:solidFill>
                            <a:schemeClr val="tx1"/>
                          </a:solidFill>
                          <a:effectLst/>
                          <a:latin typeface="Arial" charset="0"/>
                          <a:sym typeface="Symbol" pitchFamily="18" charset="2"/>
                        </a:rPr>
                        <a:t></a:t>
                      </a:r>
                    </a:p>
                  </a:txBody>
                  <a:tcPr anchor="ctr"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a:ln>
                            <a:noFill/>
                          </a:ln>
                          <a:solidFill>
                            <a:srgbClr val="00FF00"/>
                          </a:solidFill>
                          <a:effectLst/>
                          <a:latin typeface="Arial" charset="0"/>
                          <a:sym typeface="Symbol" pitchFamily="18" charset="2"/>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a:ln>
                            <a:noFill/>
                          </a:ln>
                          <a:solidFill>
                            <a:schemeClr val="tx1"/>
                          </a:solidFill>
                          <a:effectLst/>
                          <a:latin typeface="Arial" charset="0"/>
                        </a:rPr>
                        <a:t>=</a:t>
                      </a:r>
                    </a:p>
                  </a:txBody>
                  <a:tcPr anchor="ctr" horzOverflow="overflow">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a:ln>
                            <a:noFill/>
                          </a:ln>
                          <a:solidFill>
                            <a:srgbClr val="FF0000"/>
                          </a:solidFill>
                          <a:effectLst/>
                          <a:latin typeface="Arial" charset="0"/>
                          <a:sym typeface="Symbol" pitchFamily="18" charset="2"/>
                        </a:rPr>
                        <a:t></a:t>
                      </a:r>
                    </a:p>
                  </a:txBody>
                  <a:tcPr anchor="ctr"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064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a:ln>
                            <a:noFill/>
                          </a:ln>
                          <a:solidFill>
                            <a:srgbClr val="00FF00"/>
                          </a:solidFill>
                          <a:effectLst/>
                          <a:latin typeface="Arial" charset="0"/>
                        </a:rPr>
                        <a:t>Metabolische</a:t>
                      </a:r>
                      <a:r>
                        <a:rPr kumimoji="0" lang="de-DE" sz="1800" b="1" i="0" u="none" strike="noStrike" cap="none" normalizeH="0" baseline="0">
                          <a:ln>
                            <a:noFill/>
                          </a:ln>
                          <a:solidFill>
                            <a:schemeClr val="tx1"/>
                          </a:solidFill>
                          <a:effectLst/>
                          <a:latin typeface="Arial" charset="0"/>
                        </a:rPr>
                        <a:t> Alkalose</a:t>
                      </a:r>
                    </a:p>
                  </a:txBody>
                  <a:tcPr anchor="ctr" horzOverflow="overflow">
                    <a:lnL w="571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a:ln>
                            <a:noFill/>
                          </a:ln>
                          <a:solidFill>
                            <a:schemeClr val="tx1"/>
                          </a:solidFill>
                          <a:effectLst/>
                          <a:latin typeface="Arial" charset="0"/>
                          <a:sym typeface="Symbol" pitchFamily="18" charset="2"/>
                        </a:rPr>
                        <a:t></a:t>
                      </a:r>
                    </a:p>
                  </a:txBody>
                  <a:tcPr anchor="ctr"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a:ln>
                            <a:noFill/>
                          </a:ln>
                          <a:solidFill>
                            <a:srgbClr val="00FF00"/>
                          </a:solidFill>
                          <a:effectLst/>
                          <a:latin typeface="Arial" charset="0"/>
                          <a:sym typeface="Symbol" pitchFamily="18" charset="2"/>
                        </a:rPr>
                        <a:t></a:t>
                      </a:r>
                      <a:endParaRPr kumimoji="0" lang="de-DE" sz="1800" b="1" i="0" u="none" strike="noStrike" cap="none" normalizeH="0" baseline="0">
                        <a:ln>
                          <a:noFill/>
                        </a:ln>
                        <a:solidFill>
                          <a:srgbClr val="00FF00"/>
                        </a:solidFill>
                        <a:effectLst/>
                        <a:latin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a:ln>
                            <a:noFill/>
                          </a:ln>
                          <a:solidFill>
                            <a:schemeClr val="tx1"/>
                          </a:solidFill>
                          <a:effectLst/>
                          <a:latin typeface="Arial" charset="0"/>
                        </a:rPr>
                        <a:t>=</a:t>
                      </a:r>
                    </a:p>
                  </a:txBody>
                  <a:tcPr anchor="ctr" horzOverflow="overflow">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a:ln>
                            <a:noFill/>
                          </a:ln>
                          <a:solidFill>
                            <a:srgbClr val="FF0000"/>
                          </a:solidFill>
                          <a:effectLst/>
                          <a:latin typeface="Arial" charset="0"/>
                          <a:sym typeface="Symbol" pitchFamily="18" charset="2"/>
                        </a:rPr>
                        <a:t></a:t>
                      </a:r>
                    </a:p>
                  </a:txBody>
                  <a:tcPr anchor="ctr"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04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a:ln>
                            <a:noFill/>
                          </a:ln>
                          <a:solidFill>
                            <a:srgbClr val="FF0000"/>
                          </a:solidFill>
                          <a:effectLst/>
                          <a:latin typeface="Arial" charset="0"/>
                        </a:rPr>
                        <a:t>Respiratorische</a:t>
                      </a:r>
                      <a:r>
                        <a:rPr kumimoji="0" lang="de-DE" sz="1800" b="1" i="0" u="none" strike="noStrike" cap="none" normalizeH="0" baseline="0">
                          <a:ln>
                            <a:noFill/>
                          </a:ln>
                          <a:solidFill>
                            <a:schemeClr val="tx1"/>
                          </a:solidFill>
                          <a:effectLst/>
                          <a:latin typeface="Arial" charset="0"/>
                        </a:rPr>
                        <a:t> Azidose</a:t>
                      </a:r>
                    </a:p>
                  </a:txBody>
                  <a:tcPr anchor="ctr" horzOverflow="overflow">
                    <a:lnL w="571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0" i="0" u="none" strike="noStrike" cap="none" normalizeH="0" baseline="0">
                          <a:ln>
                            <a:noFill/>
                          </a:ln>
                          <a:solidFill>
                            <a:schemeClr val="tx1"/>
                          </a:solidFill>
                          <a:effectLst/>
                          <a:latin typeface="Arial" charset="0"/>
                          <a:sym typeface="Symbol" pitchFamily="18" charset="2"/>
                        </a:rPr>
                        <a:t></a:t>
                      </a:r>
                    </a:p>
                  </a:txBody>
                  <a:tcPr anchor="ctr"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0" i="0" u="none" strike="noStrike" cap="none" normalizeH="0" baseline="0">
                          <a:ln>
                            <a:noFill/>
                          </a:ln>
                          <a:solidFill>
                            <a:schemeClr val="tx1"/>
                          </a:solidFill>
                          <a:effectLst/>
                          <a:latin typeface="Arial" charset="0"/>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a:ln>
                            <a:noFill/>
                          </a:ln>
                          <a:solidFill>
                            <a:srgbClr val="FF0000"/>
                          </a:solidFill>
                          <a:effectLst/>
                          <a:latin typeface="Arial" charset="0"/>
                          <a:sym typeface="Symbol" pitchFamily="18" charset="2"/>
                        </a:rPr>
                        <a:t></a:t>
                      </a:r>
                      <a:endParaRPr kumimoji="0" lang="de-DE" sz="2000" b="1" i="0" u="none" strike="noStrike" cap="none" normalizeH="0" baseline="0">
                        <a:ln>
                          <a:noFill/>
                        </a:ln>
                        <a:solidFill>
                          <a:srgbClr val="FF0000"/>
                        </a:solidFill>
                        <a:effectLst/>
                        <a:latin typeface="Arial" charset="0"/>
                      </a:endParaRPr>
                    </a:p>
                  </a:txBody>
                  <a:tcPr anchor="ctr" horzOverflow="overflow">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a:ln>
                            <a:noFill/>
                          </a:ln>
                          <a:solidFill>
                            <a:srgbClr val="00FF00"/>
                          </a:solidFill>
                          <a:effectLst/>
                          <a:latin typeface="Arial" charset="0"/>
                          <a:sym typeface="Symbol" pitchFamily="18" charset="2"/>
                        </a:rPr>
                        <a:t></a:t>
                      </a:r>
                    </a:p>
                  </a:txBody>
                  <a:tcPr anchor="ctr"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445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rgbClr val="FF0000"/>
                          </a:solidFill>
                          <a:effectLst/>
                          <a:latin typeface="Arial" charset="0"/>
                        </a:rPr>
                        <a:t>Respiratorische</a:t>
                      </a:r>
                      <a:r>
                        <a:rPr kumimoji="0" lang="de-DE" sz="1800" b="1" i="0" u="none" strike="noStrike" cap="none" normalizeH="0" baseline="0" dirty="0">
                          <a:ln>
                            <a:noFill/>
                          </a:ln>
                          <a:solidFill>
                            <a:schemeClr val="tx1"/>
                          </a:solidFill>
                          <a:effectLst/>
                          <a:latin typeface="Arial" charset="0"/>
                        </a:rPr>
                        <a:t> Alkalose</a:t>
                      </a:r>
                    </a:p>
                  </a:txBody>
                  <a:tcPr anchor="ctr" horzOverflow="overflow">
                    <a:lnL w="571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0" i="0" u="none" strike="noStrike" cap="none" normalizeH="0" baseline="0">
                          <a:ln>
                            <a:noFill/>
                          </a:ln>
                          <a:solidFill>
                            <a:schemeClr val="tx1"/>
                          </a:solidFill>
                          <a:effectLst/>
                          <a:latin typeface="Arial" charset="0"/>
                          <a:sym typeface="Symbol" pitchFamily="18" charset="2"/>
                        </a:rPr>
                        <a:t></a:t>
                      </a:r>
                      <a:endParaRPr kumimoji="0" lang="de-DE" sz="1800" b="0" i="0" u="none" strike="noStrike" cap="none" normalizeH="0" baseline="0">
                        <a:ln>
                          <a:noFill/>
                        </a:ln>
                        <a:solidFill>
                          <a:schemeClr val="tx1"/>
                        </a:solidFill>
                        <a:effectLst/>
                        <a:latin typeface="Arial" charset="0"/>
                      </a:endParaRPr>
                    </a:p>
                  </a:txBody>
                  <a:tcPr anchor="ctr"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0" i="0" u="none" strike="noStrike" cap="none" normalizeH="0" baseline="0">
                          <a:ln>
                            <a:noFill/>
                          </a:ln>
                          <a:solidFill>
                            <a:schemeClr val="tx1"/>
                          </a:solidFill>
                          <a:effectLst/>
                          <a:latin typeface="Arial" charset="0"/>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a:ln>
                            <a:noFill/>
                          </a:ln>
                          <a:solidFill>
                            <a:srgbClr val="FF0000"/>
                          </a:solidFill>
                          <a:effectLst/>
                          <a:latin typeface="Arial" charset="0"/>
                          <a:sym typeface="Symbol" pitchFamily="18" charset="2"/>
                        </a:rPr>
                        <a:t></a:t>
                      </a:r>
                    </a:p>
                  </a:txBody>
                  <a:tcPr anchor="ctr" horzOverflow="overflow">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a:ln>
                            <a:noFill/>
                          </a:ln>
                          <a:solidFill>
                            <a:srgbClr val="00FF00"/>
                          </a:solidFill>
                          <a:effectLst/>
                          <a:latin typeface="Arial" charset="0"/>
                          <a:sym typeface="Symbol" pitchFamily="18" charset="2"/>
                        </a:rPr>
                        <a:t></a:t>
                      </a:r>
                    </a:p>
                  </a:txBody>
                  <a:tcPr anchor="ctr"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8474" name="Text Box 54"/>
          <p:cNvSpPr txBox="1">
            <a:spLocks noChangeArrowheads="1"/>
          </p:cNvSpPr>
          <p:nvPr/>
        </p:nvSpPr>
        <p:spPr bwMode="auto">
          <a:xfrm>
            <a:off x="2987675" y="27813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de-DE" altLang="de-DE" sz="1800"/>
          </a:p>
        </p:txBody>
      </p:sp>
      <p:sp>
        <p:nvSpPr>
          <p:cNvPr id="678967" name="Text Box 55"/>
          <p:cNvSpPr txBox="1">
            <a:spLocks noChangeArrowheads="1"/>
          </p:cNvSpPr>
          <p:nvPr/>
        </p:nvSpPr>
        <p:spPr bwMode="auto">
          <a:xfrm>
            <a:off x="5795963" y="2679700"/>
            <a:ext cx="2249487" cy="457200"/>
          </a:xfrm>
          <a:prstGeom prst="rect">
            <a:avLst/>
          </a:prstGeom>
          <a:solidFill>
            <a:schemeClr val="bg1"/>
          </a:solidFill>
          <a:ln w="9525">
            <a:noFill/>
            <a:miter lim="800000"/>
            <a:headEnd/>
            <a:tailEnd/>
          </a:ln>
          <a:effectLst/>
        </p:spPr>
        <p:txBody>
          <a:bodyPr wrap="none">
            <a:spAutoFit/>
          </a:bodyPr>
          <a:lstStyle>
            <a:lvl1pPr>
              <a:defRPr sz="1400">
                <a:solidFill>
                  <a:schemeClr val="tx1"/>
                </a:solidFill>
                <a:latin typeface="Arial" panose="020B0604020202020204" pitchFamily="34" charset="0"/>
                <a:ea typeface="ＭＳ Ｐゴシック" pitchFamily="34" charset="-128"/>
              </a:defRPr>
            </a:lvl1pPr>
            <a:lvl2pPr marL="742950" indent="-285750">
              <a:defRPr sz="1400">
                <a:solidFill>
                  <a:schemeClr val="tx1"/>
                </a:solidFill>
                <a:latin typeface="Arial" panose="020B0604020202020204" pitchFamily="34" charset="0"/>
                <a:ea typeface="ＭＳ Ｐゴシック" pitchFamily="34" charset="-128"/>
              </a:defRPr>
            </a:lvl2pPr>
            <a:lvl3pPr marL="1143000" indent="-228600">
              <a:defRPr sz="1400">
                <a:solidFill>
                  <a:schemeClr val="tx1"/>
                </a:solidFill>
                <a:latin typeface="Arial" panose="020B0604020202020204" pitchFamily="34" charset="0"/>
                <a:ea typeface="ＭＳ Ｐゴシック" pitchFamily="34" charset="-128"/>
              </a:defRPr>
            </a:lvl3pPr>
            <a:lvl4pPr marL="1600200" indent="-228600">
              <a:defRPr sz="1400">
                <a:solidFill>
                  <a:schemeClr val="tx1"/>
                </a:solidFill>
                <a:latin typeface="Arial" panose="020B0604020202020204" pitchFamily="34" charset="0"/>
                <a:ea typeface="ＭＳ Ｐゴシック" pitchFamily="34" charset="-128"/>
              </a:defRPr>
            </a:lvl4pPr>
            <a:lvl5pPr marL="2057400" indent="-228600">
              <a:defRPr sz="1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itchFamily="34" charset="-128"/>
              </a:defRPr>
            </a:lvl9pPr>
          </a:lstStyle>
          <a:p>
            <a:pPr eaLnBrk="1" hangingPunct="1">
              <a:defRPr/>
            </a:pPr>
            <a:r>
              <a:rPr lang="de-DE" altLang="de-DE" sz="2400" b="1">
                <a:solidFill>
                  <a:srgbClr val="66FF66"/>
                </a:solidFill>
                <a:effectLst>
                  <a:outerShdw blurRad="38100" dist="38100" dir="2700000" algn="tl">
                    <a:srgbClr val="C0C0C0"/>
                  </a:outerShdw>
                </a:effectLst>
                <a:cs typeface="Arial" panose="020B0604020202020204" pitchFamily="34" charset="0"/>
              </a:rPr>
              <a:t>∆ </a:t>
            </a:r>
            <a:r>
              <a:rPr lang="de-DE" altLang="de-DE" sz="2400" b="1">
                <a:solidFill>
                  <a:srgbClr val="66FF66"/>
                </a:solidFill>
                <a:cs typeface="Arial" panose="020B0604020202020204" pitchFamily="34" charset="0"/>
              </a:rPr>
              <a:t>HCO3-</a:t>
            </a:r>
            <a:r>
              <a:rPr lang="de-DE" altLang="de-DE" sz="2400" b="1">
                <a:solidFill>
                  <a:srgbClr val="FF0000"/>
                </a:solidFill>
                <a:effectLst>
                  <a:outerShdw blurRad="38100" dist="38100" dir="2700000" algn="tl">
                    <a:srgbClr val="C0C0C0"/>
                  </a:outerShdw>
                </a:effectLst>
                <a:cs typeface="Arial" panose="020B0604020202020204" pitchFamily="34" charset="0"/>
              </a:rPr>
              <a:t> x 1,2 </a:t>
            </a:r>
          </a:p>
        </p:txBody>
      </p:sp>
      <p:sp>
        <p:nvSpPr>
          <p:cNvPr id="678968" name="Text Box 56"/>
          <p:cNvSpPr txBox="1">
            <a:spLocks noChangeArrowheads="1"/>
          </p:cNvSpPr>
          <p:nvPr/>
        </p:nvSpPr>
        <p:spPr bwMode="auto">
          <a:xfrm>
            <a:off x="5795963" y="3644900"/>
            <a:ext cx="2249487" cy="457200"/>
          </a:xfrm>
          <a:prstGeom prst="rect">
            <a:avLst/>
          </a:prstGeom>
          <a:solidFill>
            <a:schemeClr val="bg1"/>
          </a:solidFill>
          <a:ln w="9525">
            <a:noFill/>
            <a:miter lim="800000"/>
            <a:headEnd/>
            <a:tailEnd/>
          </a:ln>
          <a:effectLst/>
        </p:spPr>
        <p:txBody>
          <a:bodyPr wrap="none">
            <a:spAutoFit/>
          </a:bodyPr>
          <a:lstStyle>
            <a:lvl1pPr>
              <a:defRPr sz="1400">
                <a:solidFill>
                  <a:schemeClr val="tx1"/>
                </a:solidFill>
                <a:latin typeface="Arial" panose="020B0604020202020204" pitchFamily="34" charset="0"/>
                <a:ea typeface="ＭＳ Ｐゴシック" pitchFamily="34" charset="-128"/>
              </a:defRPr>
            </a:lvl1pPr>
            <a:lvl2pPr marL="742950" indent="-285750">
              <a:defRPr sz="1400">
                <a:solidFill>
                  <a:schemeClr val="tx1"/>
                </a:solidFill>
                <a:latin typeface="Arial" panose="020B0604020202020204" pitchFamily="34" charset="0"/>
                <a:ea typeface="ＭＳ Ｐゴシック" pitchFamily="34" charset="-128"/>
              </a:defRPr>
            </a:lvl2pPr>
            <a:lvl3pPr marL="1143000" indent="-228600">
              <a:defRPr sz="1400">
                <a:solidFill>
                  <a:schemeClr val="tx1"/>
                </a:solidFill>
                <a:latin typeface="Arial" panose="020B0604020202020204" pitchFamily="34" charset="0"/>
                <a:ea typeface="ＭＳ Ｐゴシック" pitchFamily="34" charset="-128"/>
              </a:defRPr>
            </a:lvl3pPr>
            <a:lvl4pPr marL="1600200" indent="-228600">
              <a:defRPr sz="1400">
                <a:solidFill>
                  <a:schemeClr val="tx1"/>
                </a:solidFill>
                <a:latin typeface="Arial" panose="020B0604020202020204" pitchFamily="34" charset="0"/>
                <a:ea typeface="ＭＳ Ｐゴシック" pitchFamily="34" charset="-128"/>
              </a:defRPr>
            </a:lvl4pPr>
            <a:lvl5pPr marL="2057400" indent="-228600">
              <a:defRPr sz="1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itchFamily="34" charset="-128"/>
              </a:defRPr>
            </a:lvl9pPr>
          </a:lstStyle>
          <a:p>
            <a:pPr eaLnBrk="1" hangingPunct="1">
              <a:defRPr/>
            </a:pPr>
            <a:r>
              <a:rPr lang="de-DE" altLang="de-DE" sz="2400" b="1">
                <a:solidFill>
                  <a:srgbClr val="66FF66"/>
                </a:solidFill>
                <a:effectLst>
                  <a:outerShdw blurRad="38100" dist="38100" dir="2700000" algn="tl">
                    <a:srgbClr val="C0C0C0"/>
                  </a:outerShdw>
                </a:effectLst>
                <a:cs typeface="Arial" panose="020B0604020202020204" pitchFamily="34" charset="0"/>
              </a:rPr>
              <a:t>∆ </a:t>
            </a:r>
            <a:r>
              <a:rPr lang="de-DE" altLang="de-DE" sz="2400" b="1">
                <a:solidFill>
                  <a:srgbClr val="66FF66"/>
                </a:solidFill>
                <a:cs typeface="Arial" panose="020B0604020202020204" pitchFamily="34" charset="0"/>
              </a:rPr>
              <a:t>HCO3-</a:t>
            </a:r>
            <a:r>
              <a:rPr lang="de-DE" altLang="de-DE" sz="2400" b="1">
                <a:solidFill>
                  <a:srgbClr val="FF0000"/>
                </a:solidFill>
                <a:effectLst>
                  <a:outerShdw blurRad="38100" dist="38100" dir="2700000" algn="tl">
                    <a:srgbClr val="C0C0C0"/>
                  </a:outerShdw>
                </a:effectLst>
                <a:cs typeface="Arial" panose="020B0604020202020204" pitchFamily="34" charset="0"/>
              </a:rPr>
              <a:t> x 0,7 </a:t>
            </a:r>
          </a:p>
        </p:txBody>
      </p:sp>
      <p:sp>
        <p:nvSpPr>
          <p:cNvPr id="678969" name="Text Box 57"/>
          <p:cNvSpPr txBox="1">
            <a:spLocks noChangeArrowheads="1"/>
          </p:cNvSpPr>
          <p:nvPr/>
        </p:nvSpPr>
        <p:spPr bwMode="auto">
          <a:xfrm>
            <a:off x="4816475" y="4456113"/>
            <a:ext cx="3643313" cy="701675"/>
          </a:xfrm>
          <a:prstGeom prst="rect">
            <a:avLst/>
          </a:prstGeom>
          <a:solidFill>
            <a:schemeClr val="bg1"/>
          </a:solidFill>
          <a:ln w="9525">
            <a:noFill/>
            <a:miter lim="800000"/>
            <a:headEnd/>
            <a:tailEnd/>
          </a:ln>
          <a:effectLst/>
        </p:spPr>
        <p:txBody>
          <a:bodyPr>
            <a:spAutoFit/>
          </a:bodyPr>
          <a:lstStyle>
            <a:lvl1pPr>
              <a:defRPr sz="1400">
                <a:solidFill>
                  <a:schemeClr val="tx1"/>
                </a:solidFill>
                <a:latin typeface="Arial" panose="020B0604020202020204" pitchFamily="34" charset="0"/>
                <a:ea typeface="ＭＳ Ｐゴシック" pitchFamily="34" charset="-128"/>
              </a:defRPr>
            </a:lvl1pPr>
            <a:lvl2pPr marL="742950" indent="-285750">
              <a:defRPr sz="1400">
                <a:solidFill>
                  <a:schemeClr val="tx1"/>
                </a:solidFill>
                <a:latin typeface="Arial" panose="020B0604020202020204" pitchFamily="34" charset="0"/>
                <a:ea typeface="ＭＳ Ｐゴシック" pitchFamily="34" charset="-128"/>
              </a:defRPr>
            </a:lvl2pPr>
            <a:lvl3pPr marL="1143000" indent="-228600">
              <a:defRPr sz="1400">
                <a:solidFill>
                  <a:schemeClr val="tx1"/>
                </a:solidFill>
                <a:latin typeface="Arial" panose="020B0604020202020204" pitchFamily="34" charset="0"/>
                <a:ea typeface="ＭＳ Ｐゴシック" pitchFamily="34" charset="-128"/>
              </a:defRPr>
            </a:lvl3pPr>
            <a:lvl4pPr marL="1600200" indent="-228600">
              <a:defRPr sz="1400">
                <a:solidFill>
                  <a:schemeClr val="tx1"/>
                </a:solidFill>
                <a:latin typeface="Arial" panose="020B0604020202020204" pitchFamily="34" charset="0"/>
                <a:ea typeface="ＭＳ Ｐゴシック" pitchFamily="34" charset="-128"/>
              </a:defRPr>
            </a:lvl4pPr>
            <a:lvl5pPr marL="2057400" indent="-228600">
              <a:defRPr sz="1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itchFamily="34" charset="-128"/>
              </a:defRPr>
            </a:lvl9pPr>
          </a:lstStyle>
          <a:p>
            <a:pPr eaLnBrk="1" hangingPunct="1">
              <a:defRPr/>
            </a:pPr>
            <a:r>
              <a:rPr lang="de-DE" altLang="de-DE" sz="2000" b="1">
                <a:solidFill>
                  <a:srgbClr val="FF0000"/>
                </a:solidFill>
                <a:effectLst>
                  <a:outerShdw blurRad="38100" dist="38100" dir="2700000" algn="tl">
                    <a:srgbClr val="C0C0C0"/>
                  </a:outerShdw>
                </a:effectLst>
                <a:cs typeface="Arial" panose="020B0604020202020204" pitchFamily="34" charset="0"/>
              </a:rPr>
              <a:t>Akut: 		 </a:t>
            </a:r>
            <a:r>
              <a:rPr lang="de-DE" altLang="de-DE" b="1">
                <a:solidFill>
                  <a:srgbClr val="FF0000"/>
                </a:solidFill>
                <a:effectLst>
                  <a:outerShdw blurRad="38100" dist="38100" dir="2700000" algn="tl">
                    <a:srgbClr val="C0C0C0"/>
                  </a:outerShdw>
                </a:effectLst>
                <a:cs typeface="Arial" panose="020B0604020202020204" pitchFamily="34" charset="0"/>
              </a:rPr>
              <a:t>∆</a:t>
            </a:r>
            <a:r>
              <a:rPr lang="de-DE" altLang="de-DE" sz="2000" b="1">
                <a:solidFill>
                  <a:srgbClr val="FF0000"/>
                </a:solidFill>
                <a:effectLst>
                  <a:outerShdw blurRad="38100" dist="38100" dir="2700000" algn="tl">
                    <a:srgbClr val="C0C0C0"/>
                  </a:outerShdw>
                </a:effectLst>
                <a:cs typeface="Arial" panose="020B0604020202020204" pitchFamily="34" charset="0"/>
              </a:rPr>
              <a:t> </a:t>
            </a:r>
            <a:r>
              <a:rPr lang="de-DE" altLang="de-DE" sz="2000" b="1">
                <a:solidFill>
                  <a:srgbClr val="FF0000"/>
                </a:solidFill>
                <a:cs typeface="Arial" panose="020B0604020202020204" pitchFamily="34" charset="0"/>
              </a:rPr>
              <a:t>CO</a:t>
            </a:r>
            <a:r>
              <a:rPr lang="de-DE" altLang="de-DE" sz="2000" b="1" baseline="-25000">
                <a:solidFill>
                  <a:srgbClr val="FF0000"/>
                </a:solidFill>
                <a:cs typeface="Arial" panose="020B0604020202020204" pitchFamily="34" charset="0"/>
              </a:rPr>
              <a:t>2 	</a:t>
            </a:r>
            <a:r>
              <a:rPr lang="de-DE" altLang="de-DE" sz="2000" b="1">
                <a:solidFill>
                  <a:srgbClr val="66FF66"/>
                </a:solidFill>
                <a:effectLst>
                  <a:outerShdw blurRad="38100" dist="38100" dir="2700000" algn="tl">
                    <a:srgbClr val="C0C0C0"/>
                  </a:outerShdw>
                </a:effectLst>
                <a:cs typeface="Arial" panose="020B0604020202020204" pitchFamily="34" charset="0"/>
              </a:rPr>
              <a:t>x 0,1</a:t>
            </a:r>
            <a:r>
              <a:rPr lang="de-DE" altLang="de-DE" sz="2000" b="1">
                <a:solidFill>
                  <a:srgbClr val="FF0000"/>
                </a:solidFill>
                <a:effectLst>
                  <a:outerShdw blurRad="38100" dist="38100" dir="2700000" algn="tl">
                    <a:srgbClr val="C0C0C0"/>
                  </a:outerShdw>
                </a:effectLst>
                <a:cs typeface="Arial" panose="020B0604020202020204" pitchFamily="34" charset="0"/>
              </a:rPr>
              <a:t> </a:t>
            </a:r>
          </a:p>
          <a:p>
            <a:pPr eaLnBrk="1" hangingPunct="1">
              <a:defRPr/>
            </a:pPr>
            <a:r>
              <a:rPr lang="de-DE" altLang="de-DE" sz="2000" b="1">
                <a:solidFill>
                  <a:srgbClr val="FF0000"/>
                </a:solidFill>
                <a:effectLst>
                  <a:outerShdw blurRad="38100" dist="38100" dir="2700000" algn="tl">
                    <a:srgbClr val="C0C0C0"/>
                  </a:outerShdw>
                </a:effectLst>
                <a:cs typeface="Arial" panose="020B0604020202020204" pitchFamily="34" charset="0"/>
              </a:rPr>
              <a:t>Chronisch: 	</a:t>
            </a:r>
            <a:r>
              <a:rPr lang="de-DE" altLang="de-DE" sz="2000" b="1">
                <a:solidFill>
                  <a:srgbClr val="FF0000"/>
                </a:solidFill>
                <a:cs typeface="Arial" panose="020B0604020202020204" pitchFamily="34" charset="0"/>
              </a:rPr>
              <a:t> 	</a:t>
            </a:r>
            <a:r>
              <a:rPr lang="de-DE" altLang="de-DE" sz="2000" b="1">
                <a:solidFill>
                  <a:srgbClr val="66FF66"/>
                </a:solidFill>
                <a:effectLst>
                  <a:outerShdw blurRad="38100" dist="38100" dir="2700000" algn="tl">
                    <a:srgbClr val="C0C0C0"/>
                  </a:outerShdw>
                </a:effectLst>
                <a:cs typeface="Arial" panose="020B0604020202020204" pitchFamily="34" charset="0"/>
              </a:rPr>
              <a:t>x 0,35</a:t>
            </a:r>
          </a:p>
        </p:txBody>
      </p:sp>
      <p:sp>
        <p:nvSpPr>
          <p:cNvPr id="678970" name="Text Box 58"/>
          <p:cNvSpPr txBox="1">
            <a:spLocks noChangeArrowheads="1"/>
          </p:cNvSpPr>
          <p:nvPr/>
        </p:nvSpPr>
        <p:spPr bwMode="auto">
          <a:xfrm>
            <a:off x="4787900" y="5248275"/>
            <a:ext cx="3500438" cy="701675"/>
          </a:xfrm>
          <a:prstGeom prst="rect">
            <a:avLst/>
          </a:prstGeom>
          <a:solidFill>
            <a:schemeClr val="bg1"/>
          </a:solidFill>
          <a:ln w="9525">
            <a:noFill/>
            <a:miter lim="800000"/>
            <a:headEnd/>
            <a:tailEnd/>
          </a:ln>
          <a:effectLst/>
        </p:spPr>
        <p:txBody>
          <a:bodyPr>
            <a:spAutoFit/>
          </a:bodyPr>
          <a:lstStyle>
            <a:lvl1pPr>
              <a:defRPr sz="1400">
                <a:solidFill>
                  <a:schemeClr val="tx1"/>
                </a:solidFill>
                <a:latin typeface="Arial" panose="020B0604020202020204" pitchFamily="34" charset="0"/>
                <a:ea typeface="ＭＳ Ｐゴシック" pitchFamily="34" charset="-128"/>
              </a:defRPr>
            </a:lvl1pPr>
            <a:lvl2pPr marL="742950" indent="-285750">
              <a:defRPr sz="1400">
                <a:solidFill>
                  <a:schemeClr val="tx1"/>
                </a:solidFill>
                <a:latin typeface="Arial" panose="020B0604020202020204" pitchFamily="34" charset="0"/>
                <a:ea typeface="ＭＳ Ｐゴシック" pitchFamily="34" charset="-128"/>
              </a:defRPr>
            </a:lvl2pPr>
            <a:lvl3pPr marL="1143000" indent="-228600">
              <a:defRPr sz="1400">
                <a:solidFill>
                  <a:schemeClr val="tx1"/>
                </a:solidFill>
                <a:latin typeface="Arial" panose="020B0604020202020204" pitchFamily="34" charset="0"/>
                <a:ea typeface="ＭＳ Ｐゴシック" pitchFamily="34" charset="-128"/>
              </a:defRPr>
            </a:lvl3pPr>
            <a:lvl4pPr marL="1600200" indent="-228600">
              <a:defRPr sz="1400">
                <a:solidFill>
                  <a:schemeClr val="tx1"/>
                </a:solidFill>
                <a:latin typeface="Arial" panose="020B0604020202020204" pitchFamily="34" charset="0"/>
                <a:ea typeface="ＭＳ Ｐゴシック" pitchFamily="34" charset="-128"/>
              </a:defRPr>
            </a:lvl4pPr>
            <a:lvl5pPr marL="2057400" indent="-228600">
              <a:defRPr sz="1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itchFamily="34" charset="-128"/>
              </a:defRPr>
            </a:lvl9pPr>
          </a:lstStyle>
          <a:p>
            <a:pPr eaLnBrk="1" hangingPunct="1">
              <a:defRPr/>
            </a:pPr>
            <a:r>
              <a:rPr lang="de-DE" altLang="de-DE" sz="2000" b="1">
                <a:solidFill>
                  <a:srgbClr val="FF0000"/>
                </a:solidFill>
                <a:effectLst>
                  <a:outerShdw blurRad="38100" dist="38100" dir="2700000" algn="tl">
                    <a:srgbClr val="C0C0C0"/>
                  </a:outerShdw>
                </a:effectLst>
                <a:cs typeface="Arial" panose="020B0604020202020204" pitchFamily="34" charset="0"/>
              </a:rPr>
              <a:t>Akut: 		∆ </a:t>
            </a:r>
            <a:r>
              <a:rPr lang="de-DE" altLang="de-DE" sz="2000" b="1">
                <a:solidFill>
                  <a:srgbClr val="FF0000"/>
                </a:solidFill>
                <a:cs typeface="Arial" panose="020B0604020202020204" pitchFamily="34" charset="0"/>
              </a:rPr>
              <a:t>CO</a:t>
            </a:r>
            <a:r>
              <a:rPr lang="de-DE" altLang="de-DE" sz="2000" b="1" baseline="-25000">
                <a:solidFill>
                  <a:srgbClr val="FF0000"/>
                </a:solidFill>
                <a:cs typeface="Arial" panose="020B0604020202020204" pitchFamily="34" charset="0"/>
              </a:rPr>
              <a:t>2 	</a:t>
            </a:r>
            <a:r>
              <a:rPr lang="de-DE" altLang="de-DE" sz="2000" b="1">
                <a:solidFill>
                  <a:srgbClr val="66FF66"/>
                </a:solidFill>
                <a:effectLst>
                  <a:outerShdw blurRad="38100" dist="38100" dir="2700000" algn="tl">
                    <a:srgbClr val="C0C0C0"/>
                  </a:outerShdw>
                </a:effectLst>
                <a:cs typeface="Arial" panose="020B0604020202020204" pitchFamily="34" charset="0"/>
              </a:rPr>
              <a:t>x 0,2</a:t>
            </a:r>
            <a:r>
              <a:rPr lang="de-DE" altLang="de-DE" sz="2000" b="1">
                <a:solidFill>
                  <a:srgbClr val="FF0000"/>
                </a:solidFill>
                <a:effectLst>
                  <a:outerShdw blurRad="38100" dist="38100" dir="2700000" algn="tl">
                    <a:srgbClr val="C0C0C0"/>
                  </a:outerShdw>
                </a:effectLst>
                <a:cs typeface="Arial" panose="020B0604020202020204" pitchFamily="34" charset="0"/>
              </a:rPr>
              <a:t> </a:t>
            </a:r>
          </a:p>
          <a:p>
            <a:pPr eaLnBrk="1" hangingPunct="1">
              <a:defRPr/>
            </a:pPr>
            <a:r>
              <a:rPr lang="de-DE" altLang="de-DE" sz="2000" b="1">
                <a:solidFill>
                  <a:srgbClr val="FF0000"/>
                </a:solidFill>
                <a:effectLst>
                  <a:outerShdw blurRad="38100" dist="38100" dir="2700000" algn="tl">
                    <a:srgbClr val="C0C0C0"/>
                  </a:outerShdw>
                </a:effectLst>
                <a:cs typeface="Arial" panose="020B0604020202020204" pitchFamily="34" charset="0"/>
              </a:rPr>
              <a:t>Chronisch: 	</a:t>
            </a:r>
            <a:r>
              <a:rPr lang="de-DE" altLang="de-DE" sz="2000" b="1">
                <a:solidFill>
                  <a:srgbClr val="FF0000"/>
                </a:solidFill>
                <a:cs typeface="Arial" panose="020B0604020202020204" pitchFamily="34" charset="0"/>
              </a:rPr>
              <a:t> 	</a:t>
            </a:r>
            <a:r>
              <a:rPr lang="de-DE" altLang="de-DE" sz="2000" b="1">
                <a:solidFill>
                  <a:srgbClr val="66FF66"/>
                </a:solidFill>
                <a:effectLst>
                  <a:outerShdw blurRad="38100" dist="38100" dir="2700000" algn="tl">
                    <a:srgbClr val="C0C0C0"/>
                  </a:outerShdw>
                </a:effectLst>
                <a:cs typeface="Arial" panose="020B0604020202020204" pitchFamily="34" charset="0"/>
              </a:rPr>
              <a:t>x 0,4</a:t>
            </a:r>
            <a:endParaRPr lang="de-DE" altLang="de-DE" sz="2000">
              <a:cs typeface="Arial" panose="020B0604020202020204" pitchFamily="34" charset="0"/>
            </a:endParaRPr>
          </a:p>
        </p:txBody>
      </p:sp>
      <p:sp>
        <p:nvSpPr>
          <p:cNvPr id="678971" name="Rectangle 59"/>
          <p:cNvSpPr>
            <a:spLocks noChangeArrowheads="1"/>
          </p:cNvSpPr>
          <p:nvPr/>
        </p:nvSpPr>
        <p:spPr bwMode="auto">
          <a:xfrm>
            <a:off x="34925" y="4365625"/>
            <a:ext cx="9036050" cy="1800225"/>
          </a:xfrm>
          <a:prstGeom prst="rect">
            <a:avLst/>
          </a:prstGeom>
          <a:solidFill>
            <a:schemeClr val="bg1">
              <a:alpha val="89803"/>
            </a:schemeClr>
          </a:solidFill>
          <a:ln w="9525">
            <a:solidFill>
              <a:schemeClr val="bg1"/>
            </a:solidFill>
            <a:miter lim="800000"/>
            <a:headEnd/>
            <a:tailEnd/>
          </a:ln>
        </p:spPr>
        <p:txBody>
          <a:bodyPr wrap="none"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de-DE" altLang="de-DE" sz="1800"/>
          </a:p>
        </p:txBody>
      </p:sp>
      <p:sp>
        <p:nvSpPr>
          <p:cNvPr id="678972" name="Rectangle 60"/>
          <p:cNvSpPr>
            <a:spLocks noChangeArrowheads="1"/>
          </p:cNvSpPr>
          <p:nvPr/>
        </p:nvSpPr>
        <p:spPr bwMode="auto">
          <a:xfrm>
            <a:off x="107950" y="2366963"/>
            <a:ext cx="9036050" cy="1943100"/>
          </a:xfrm>
          <a:prstGeom prst="rect">
            <a:avLst/>
          </a:prstGeom>
          <a:solidFill>
            <a:schemeClr val="bg1">
              <a:alpha val="89803"/>
            </a:schemeClr>
          </a:solidFill>
          <a:ln w="9525">
            <a:solidFill>
              <a:schemeClr val="bg1"/>
            </a:solidFill>
            <a:miter lim="800000"/>
            <a:headEnd/>
            <a:tailEnd/>
          </a:ln>
        </p:spPr>
        <p:txBody>
          <a:bodyPr wrap="none"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de-DE" altLang="de-DE" sz="1800"/>
          </a:p>
        </p:txBody>
      </p:sp>
      <p:sp>
        <p:nvSpPr>
          <p:cNvPr id="678973" name="Rectangle 61"/>
          <p:cNvSpPr>
            <a:spLocks noChangeArrowheads="1"/>
          </p:cNvSpPr>
          <p:nvPr/>
        </p:nvSpPr>
        <p:spPr bwMode="auto">
          <a:xfrm>
            <a:off x="8172450" y="2276475"/>
            <a:ext cx="792163" cy="3889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de-DE" altLang="de-DE" sz="1800"/>
          </a:p>
        </p:txBody>
      </p:sp>
    </p:spTree>
    <p:extLst>
      <p:ext uri="{BB962C8B-B14F-4D97-AF65-F5344CB8AC3E}">
        <p14:creationId xmlns:p14="http://schemas.microsoft.com/office/powerpoint/2010/main" val="35448395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2" fill="hold" grpId="0" nodeType="clickEffect">
                                  <p:stCondLst>
                                    <p:cond delay="0"/>
                                  </p:stCondLst>
                                  <p:childTnLst>
                                    <p:anim calcmode="lin" valueType="num">
                                      <p:cBhvr additive="base">
                                        <p:cTn id="6" dur="500"/>
                                        <p:tgtEl>
                                          <p:spTgt spid="678973"/>
                                        </p:tgtEl>
                                        <p:attrNameLst>
                                          <p:attrName>ppt_x</p:attrName>
                                        </p:attrNameLst>
                                      </p:cBhvr>
                                      <p:tavLst>
                                        <p:tav tm="0">
                                          <p:val>
                                            <p:strVal val="ppt_x"/>
                                          </p:val>
                                        </p:tav>
                                        <p:tav tm="100000">
                                          <p:val>
                                            <p:strVal val="1+ppt_w/2"/>
                                          </p:val>
                                        </p:tav>
                                      </p:tavLst>
                                    </p:anim>
                                    <p:anim calcmode="lin" valueType="num">
                                      <p:cBhvr additive="base">
                                        <p:cTn id="7" dur="500"/>
                                        <p:tgtEl>
                                          <p:spTgt spid="678973"/>
                                        </p:tgtEl>
                                        <p:attrNameLst>
                                          <p:attrName>ppt_y</p:attrName>
                                        </p:attrNameLst>
                                      </p:cBhvr>
                                      <p:tavLst>
                                        <p:tav tm="0">
                                          <p:val>
                                            <p:strVal val="ppt_y"/>
                                          </p:val>
                                        </p:tav>
                                        <p:tav tm="100000">
                                          <p:val>
                                            <p:strVal val="ppt_y"/>
                                          </p:val>
                                        </p:tav>
                                      </p:tavLst>
                                    </p:anim>
                                    <p:set>
                                      <p:cBhvr>
                                        <p:cTn id="8" dur="1" fill="hold">
                                          <p:stCondLst>
                                            <p:cond delay="499"/>
                                          </p:stCondLst>
                                        </p:cTn>
                                        <p:tgtEl>
                                          <p:spTgt spid="678973"/>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678971"/>
                                        </p:tgtEl>
                                        <p:attrNameLst>
                                          <p:attrName>style.visibility</p:attrName>
                                        </p:attrNameLst>
                                      </p:cBhvr>
                                      <p:to>
                                        <p:strVal val="visible"/>
                                      </p:to>
                                    </p:set>
                                    <p:animEffect transition="in" filter="checkerboard(across)">
                                      <p:cBhvr>
                                        <p:cTn id="13" dur="500"/>
                                        <p:tgtEl>
                                          <p:spTgt spid="678971"/>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678967"/>
                                        </p:tgtEl>
                                        <p:attrNameLst>
                                          <p:attrName>style.visibility</p:attrName>
                                        </p:attrNameLst>
                                      </p:cBhvr>
                                      <p:to>
                                        <p:strVal val="visible"/>
                                      </p:to>
                                    </p:set>
                                    <p:animEffect transition="in" filter="wipe(up)">
                                      <p:cBhvr>
                                        <p:cTn id="16" dur="500"/>
                                        <p:tgtEl>
                                          <p:spTgt spid="678967"/>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678968"/>
                                        </p:tgtEl>
                                        <p:attrNameLst>
                                          <p:attrName>style.visibility</p:attrName>
                                        </p:attrNameLst>
                                      </p:cBhvr>
                                      <p:to>
                                        <p:strVal val="visible"/>
                                      </p:to>
                                    </p:set>
                                    <p:animEffect transition="in" filter="wipe(up)">
                                      <p:cBhvr>
                                        <p:cTn id="19" dur="500"/>
                                        <p:tgtEl>
                                          <p:spTgt spid="67896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xit" presetSubtype="10" fill="hold" grpId="1" nodeType="clickEffect">
                                  <p:stCondLst>
                                    <p:cond delay="0"/>
                                  </p:stCondLst>
                                  <p:childTnLst>
                                    <p:animEffect transition="out" filter="checkerboard(across)">
                                      <p:cBhvr>
                                        <p:cTn id="23" dur="500"/>
                                        <p:tgtEl>
                                          <p:spTgt spid="678971"/>
                                        </p:tgtEl>
                                      </p:cBhvr>
                                    </p:animEffect>
                                    <p:set>
                                      <p:cBhvr>
                                        <p:cTn id="24" dur="1" fill="hold">
                                          <p:stCondLst>
                                            <p:cond delay="499"/>
                                          </p:stCondLst>
                                        </p:cTn>
                                        <p:tgtEl>
                                          <p:spTgt spid="678971"/>
                                        </p:tgtEl>
                                        <p:attrNameLst>
                                          <p:attrName>style.visibility</p:attrName>
                                        </p:attrNameLst>
                                      </p:cBhvr>
                                      <p:to>
                                        <p:strVal val="hidden"/>
                                      </p:to>
                                    </p:set>
                                  </p:childTnLst>
                                </p:cTn>
                              </p:par>
                              <p:par>
                                <p:cTn id="25" presetID="5" presetClass="entr" presetSubtype="10" fill="hold" grpId="0" nodeType="withEffect">
                                  <p:stCondLst>
                                    <p:cond delay="0"/>
                                  </p:stCondLst>
                                  <p:childTnLst>
                                    <p:set>
                                      <p:cBhvr>
                                        <p:cTn id="26" dur="1" fill="hold">
                                          <p:stCondLst>
                                            <p:cond delay="0"/>
                                          </p:stCondLst>
                                        </p:cTn>
                                        <p:tgtEl>
                                          <p:spTgt spid="678972"/>
                                        </p:tgtEl>
                                        <p:attrNameLst>
                                          <p:attrName>style.visibility</p:attrName>
                                        </p:attrNameLst>
                                      </p:cBhvr>
                                      <p:to>
                                        <p:strVal val="visible"/>
                                      </p:to>
                                    </p:set>
                                    <p:animEffect transition="in" filter="checkerboard(across)">
                                      <p:cBhvr>
                                        <p:cTn id="27" dur="500"/>
                                        <p:tgtEl>
                                          <p:spTgt spid="67897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678969"/>
                                        </p:tgtEl>
                                        <p:attrNameLst>
                                          <p:attrName>style.visibility</p:attrName>
                                        </p:attrNameLst>
                                      </p:cBhvr>
                                      <p:to>
                                        <p:strVal val="visible"/>
                                      </p:to>
                                    </p:set>
                                    <p:animEffect transition="in" filter="wipe(up)">
                                      <p:cBhvr>
                                        <p:cTn id="32" dur="500"/>
                                        <p:tgtEl>
                                          <p:spTgt spid="678969"/>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678970"/>
                                        </p:tgtEl>
                                        <p:attrNameLst>
                                          <p:attrName>style.visibility</p:attrName>
                                        </p:attrNameLst>
                                      </p:cBhvr>
                                      <p:to>
                                        <p:strVal val="visible"/>
                                      </p:to>
                                    </p:set>
                                    <p:animEffect transition="in" filter="wipe(up)">
                                      <p:cBhvr>
                                        <p:cTn id="35" dur="500"/>
                                        <p:tgtEl>
                                          <p:spTgt spid="67897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 presetClass="exit" presetSubtype="10" fill="hold" grpId="1" nodeType="clickEffect">
                                  <p:stCondLst>
                                    <p:cond delay="0"/>
                                  </p:stCondLst>
                                  <p:childTnLst>
                                    <p:animEffect transition="out" filter="checkerboard(across)">
                                      <p:cBhvr>
                                        <p:cTn id="39" dur="500"/>
                                        <p:tgtEl>
                                          <p:spTgt spid="678972"/>
                                        </p:tgtEl>
                                      </p:cBhvr>
                                    </p:animEffect>
                                    <p:set>
                                      <p:cBhvr>
                                        <p:cTn id="40" dur="1" fill="hold">
                                          <p:stCondLst>
                                            <p:cond delay="499"/>
                                          </p:stCondLst>
                                        </p:cTn>
                                        <p:tgtEl>
                                          <p:spTgt spid="6789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8967" grpId="0" animBg="1"/>
      <p:bldP spid="678968" grpId="0" animBg="1"/>
      <p:bldP spid="678969" grpId="0" animBg="1"/>
      <p:bldP spid="678970" grpId="0" animBg="1"/>
      <p:bldP spid="678971" grpId="0" animBg="1"/>
      <p:bldP spid="678971" grpId="1" animBg="1"/>
      <p:bldP spid="678972" grpId="0" animBg="1"/>
      <p:bldP spid="678972" grpId="1" animBg="1"/>
      <p:bldP spid="678973"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el 1">
            <a:extLst>
              <a:ext uri="{FF2B5EF4-FFF2-40B4-BE49-F238E27FC236}">
                <a16:creationId xmlns:a16="http://schemas.microsoft.com/office/drawing/2014/main" id="{7F5EAF0F-7D9F-4F1D-A9C9-C97BFBA7AD7F}"/>
              </a:ext>
            </a:extLst>
          </p:cNvPr>
          <p:cNvSpPr>
            <a:spLocks noGrp="1"/>
          </p:cNvSpPr>
          <p:nvPr>
            <p:ph type="title"/>
          </p:nvPr>
        </p:nvSpPr>
        <p:spPr/>
        <p:txBody>
          <a:bodyPr/>
          <a:lstStyle/>
          <a:p>
            <a:r>
              <a:rPr lang="de-DE" altLang="de-DE"/>
              <a:t>Differentiadiagnose</a:t>
            </a:r>
          </a:p>
        </p:txBody>
      </p:sp>
      <p:sp>
        <p:nvSpPr>
          <p:cNvPr id="3" name="Inhaltsplatzhalter 2">
            <a:extLst>
              <a:ext uri="{FF2B5EF4-FFF2-40B4-BE49-F238E27FC236}">
                <a16:creationId xmlns:a16="http://schemas.microsoft.com/office/drawing/2014/main" id="{4367F802-B75D-44F3-85B2-5897C2E6BFE2}"/>
              </a:ext>
            </a:extLst>
          </p:cNvPr>
          <p:cNvSpPr>
            <a:spLocks noGrp="1"/>
          </p:cNvSpPr>
          <p:nvPr>
            <p:ph idx="1"/>
          </p:nvPr>
        </p:nvSpPr>
        <p:spPr/>
        <p:txBody>
          <a:bodyPr/>
          <a:lstStyle/>
          <a:p>
            <a:pPr marL="342900" indent="-342900">
              <a:buFontTx/>
              <a:buChar char="•"/>
              <a:defRPr/>
            </a:pPr>
            <a:r>
              <a:rPr lang="de-DE" altLang="de-DE" dirty="0"/>
              <a:t>Respiratorische Alkalose </a:t>
            </a:r>
          </a:p>
          <a:p>
            <a:pPr marL="879475" lvl="1" indent="-342900">
              <a:buFont typeface="Arial" panose="020B0604020202020204" pitchFamily="34" charset="0"/>
              <a:buChar char="•"/>
              <a:defRPr/>
            </a:pPr>
            <a:r>
              <a:rPr lang="de-DE" altLang="de-DE" dirty="0"/>
              <a:t>durch Stimulation des Atemzentrums</a:t>
            </a:r>
          </a:p>
          <a:p>
            <a:pPr marL="342900" indent="-342900">
              <a:buFontTx/>
              <a:buChar char="•"/>
              <a:defRPr/>
            </a:pPr>
            <a:r>
              <a:rPr lang="de-DE" altLang="de-DE" dirty="0"/>
              <a:t>Metabolische Azidose (hohe AL)</a:t>
            </a:r>
          </a:p>
          <a:p>
            <a:pPr marL="879475" lvl="1" indent="-342900">
              <a:buFont typeface="Arial" panose="020B0604020202020204" pitchFamily="34" charset="0"/>
              <a:buChar char="•"/>
              <a:defRPr/>
            </a:pPr>
            <a:r>
              <a:rPr lang="de-DE" altLang="de-DE" dirty="0"/>
              <a:t>steht etwas im Hintergrund, da Salicylate monovalent</a:t>
            </a:r>
          </a:p>
          <a:p>
            <a:pPr marL="1330325" lvl="2" indent="-342900">
              <a:defRPr/>
            </a:pPr>
            <a:r>
              <a:rPr lang="de-DE" altLang="de-DE" dirty="0"/>
              <a:t>bei sehr hoher Anionenlücke ggf. weitere Azidose</a:t>
            </a:r>
          </a:p>
          <a:p>
            <a:pPr marL="342900" indent="-342900">
              <a:defRPr/>
            </a:pPr>
            <a:endParaRPr lang="de-DE" altLang="de-DE" dirty="0"/>
          </a:p>
          <a:p>
            <a:pPr marL="342900" indent="-342900">
              <a:buFont typeface="Arial" panose="020B0604020202020204" pitchFamily="34" charset="0"/>
              <a:buChar char="•"/>
              <a:defRPr/>
            </a:pPr>
            <a:r>
              <a:rPr lang="de-DE" altLang="de-DE" dirty="0"/>
              <a:t>V.a. Intoxikation </a:t>
            </a:r>
          </a:p>
          <a:p>
            <a:pPr lvl="1" indent="0">
              <a:buFontTx/>
              <a:buNone/>
              <a:defRPr/>
            </a:pPr>
            <a:r>
              <a:rPr lang="de-DE" altLang="de-DE" dirty="0">
                <a:sym typeface="Wingdings" panose="05000000000000000000" pitchFamily="2" charset="2"/>
              </a:rPr>
              <a:t> Patientin hat 5 g Aspirin genommen</a:t>
            </a:r>
          </a:p>
          <a:p>
            <a:pPr marL="879475" lvl="1" indent="-342900">
              <a:buFont typeface="Arial" panose="020B0604020202020204" pitchFamily="34" charset="0"/>
              <a:buChar char="•"/>
              <a:defRPr/>
            </a:pPr>
            <a:r>
              <a:rPr lang="de-DE" dirty="0" err="1">
                <a:sym typeface="Wingdings" panose="05000000000000000000" pitchFamily="2" charset="2"/>
              </a:rPr>
              <a:t>Salicylatspiegel</a:t>
            </a:r>
            <a:r>
              <a:rPr lang="de-DE" dirty="0">
                <a:sym typeface="Wingdings" panose="05000000000000000000" pitchFamily="2" charset="2"/>
              </a:rPr>
              <a:t> 6,2 mmol/l</a:t>
            </a:r>
            <a:endParaRPr lang="de-DE" dirty="0"/>
          </a:p>
          <a:p>
            <a:pPr marL="342900" indent="-342900">
              <a:defRPr/>
            </a:pPr>
            <a:endParaRPr lang="de-DE" altLang="de-DE" dirty="0"/>
          </a:p>
        </p:txBody>
      </p:sp>
      <p:pic>
        <p:nvPicPr>
          <p:cNvPr id="4" name="Grafik 3">
            <a:extLst>
              <a:ext uri="{FF2B5EF4-FFF2-40B4-BE49-F238E27FC236}">
                <a16:creationId xmlns:a16="http://schemas.microsoft.com/office/drawing/2014/main" id="{25FA1FBE-696E-4EDF-BE57-5C52B6CB57A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4575" y="3933825"/>
            <a:ext cx="2986088"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65260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el 1">
            <a:extLst>
              <a:ext uri="{FF2B5EF4-FFF2-40B4-BE49-F238E27FC236}">
                <a16:creationId xmlns:a16="http://schemas.microsoft.com/office/drawing/2014/main" id="{C132D421-F075-4641-9202-E1DF06139AF9}"/>
              </a:ext>
            </a:extLst>
          </p:cNvPr>
          <p:cNvSpPr>
            <a:spLocks noGrp="1"/>
          </p:cNvSpPr>
          <p:nvPr>
            <p:ph type="title"/>
          </p:nvPr>
        </p:nvSpPr>
        <p:spPr/>
        <p:txBody>
          <a:bodyPr/>
          <a:lstStyle/>
          <a:p>
            <a:r>
              <a:rPr lang="de-DE" altLang="de-DE"/>
              <a:t>Salicylat </a:t>
            </a:r>
          </a:p>
        </p:txBody>
      </p:sp>
      <p:sp>
        <p:nvSpPr>
          <p:cNvPr id="3" name="Inhaltsplatzhalter 2">
            <a:extLst>
              <a:ext uri="{FF2B5EF4-FFF2-40B4-BE49-F238E27FC236}">
                <a16:creationId xmlns:a16="http://schemas.microsoft.com/office/drawing/2014/main" id="{75322EE5-A662-4427-8582-FA2B032276A4}"/>
              </a:ext>
            </a:extLst>
          </p:cNvPr>
          <p:cNvSpPr>
            <a:spLocks noGrp="1"/>
          </p:cNvSpPr>
          <p:nvPr>
            <p:ph idx="1"/>
          </p:nvPr>
        </p:nvSpPr>
        <p:spPr/>
        <p:txBody>
          <a:bodyPr/>
          <a:lstStyle/>
          <a:p>
            <a:pPr>
              <a:defRPr/>
            </a:pPr>
            <a:r>
              <a:rPr lang="de-DE" dirty="0"/>
              <a:t>Problem:</a:t>
            </a:r>
          </a:p>
          <a:p>
            <a:pPr marL="342900" indent="-342900">
              <a:buFont typeface="Arial" panose="020B0604020202020204" pitchFamily="34" charset="0"/>
              <a:buChar char="•"/>
              <a:defRPr/>
            </a:pPr>
            <a:r>
              <a:rPr lang="de-DE" dirty="0"/>
              <a:t>Toxizität: Salicylat – Anionen in der Zelle</a:t>
            </a:r>
          </a:p>
          <a:p>
            <a:pPr marL="879475" lvl="1" indent="-342900">
              <a:buFont typeface="Arial" panose="020B0604020202020204" pitchFamily="34" charset="0"/>
              <a:buChar char="•"/>
              <a:defRPr/>
            </a:pPr>
            <a:r>
              <a:rPr lang="de-DE" dirty="0"/>
              <a:t>Direkte toxische Effekte</a:t>
            </a:r>
          </a:p>
          <a:p>
            <a:pPr marL="879475" lvl="1" indent="-342900">
              <a:buFont typeface="Arial" panose="020B0604020202020204" pitchFamily="34" charset="0"/>
              <a:buChar char="•"/>
              <a:defRPr/>
            </a:pPr>
            <a:r>
              <a:rPr lang="de-DE" dirty="0"/>
              <a:t>Oxidative Phosphorylierung beeinträchtigt </a:t>
            </a:r>
            <a:r>
              <a:rPr lang="de-DE" dirty="0">
                <a:sym typeface="Wingdings" panose="05000000000000000000" pitchFamily="2" charset="2"/>
              </a:rPr>
              <a:t> </a:t>
            </a:r>
            <a:r>
              <a:rPr lang="de-DE" dirty="0"/>
              <a:t>kein ATP</a:t>
            </a:r>
          </a:p>
          <a:p>
            <a:pPr marL="1330325" lvl="2" indent="-342900">
              <a:buFont typeface="Arial" panose="020B0604020202020204" pitchFamily="34" charset="0"/>
              <a:buChar char="•"/>
              <a:defRPr/>
            </a:pPr>
            <a:r>
              <a:rPr lang="de-DE" dirty="0"/>
              <a:t>Lactatazidose entsteht zusätzlich</a:t>
            </a:r>
          </a:p>
          <a:p>
            <a:pPr marL="342900" indent="-342900">
              <a:buFont typeface="Arial" panose="020B0604020202020204" pitchFamily="34" charset="0"/>
              <a:buChar char="•"/>
              <a:defRPr/>
            </a:pPr>
            <a:endParaRPr lang="de-DE" altLang="de-DE" dirty="0"/>
          </a:p>
          <a:p>
            <a:pPr marL="342900" indent="-342900">
              <a:buFont typeface="Arial" panose="020B0604020202020204" pitchFamily="34" charset="0"/>
              <a:buChar char="•"/>
              <a:defRPr/>
            </a:pPr>
            <a:endParaRPr lang="de-DE" altLang="de-DE" dirty="0"/>
          </a:p>
          <a:p>
            <a:pPr>
              <a:defRPr/>
            </a:pPr>
            <a:endParaRPr lang="de-DE" dirty="0"/>
          </a:p>
        </p:txBody>
      </p:sp>
      <p:pic>
        <p:nvPicPr>
          <p:cNvPr id="89092" name="Grafik 1">
            <a:extLst>
              <a:ext uri="{FF2B5EF4-FFF2-40B4-BE49-F238E27FC236}">
                <a16:creationId xmlns:a16="http://schemas.microsoft.com/office/drawing/2014/main" id="{CEFB99BC-1FD1-4A91-89FA-E41BDDDF112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56325" y="115888"/>
            <a:ext cx="2986088"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6752188"/>
      </p:ext>
    </p:extLst>
  </p:cSld>
  <p:clrMapOvr>
    <a:masterClrMapping/>
  </p:clrMapOvr>
  <p:transition spd="slow">
    <p:push dir="u"/>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el 1">
            <a:extLst>
              <a:ext uri="{FF2B5EF4-FFF2-40B4-BE49-F238E27FC236}">
                <a16:creationId xmlns:a16="http://schemas.microsoft.com/office/drawing/2014/main" id="{C661C52E-160B-412C-A2AA-A11127F5F237}"/>
              </a:ext>
            </a:extLst>
          </p:cNvPr>
          <p:cNvSpPr>
            <a:spLocks noGrp="1"/>
          </p:cNvSpPr>
          <p:nvPr>
            <p:ph type="title"/>
          </p:nvPr>
        </p:nvSpPr>
        <p:spPr/>
        <p:txBody>
          <a:bodyPr/>
          <a:lstStyle/>
          <a:p>
            <a:r>
              <a:rPr lang="de-DE" altLang="de-DE"/>
              <a:t>Azidose und Salicylate</a:t>
            </a:r>
          </a:p>
        </p:txBody>
      </p:sp>
      <p:sp>
        <p:nvSpPr>
          <p:cNvPr id="3" name="Inhaltsplatzhalter 2">
            <a:extLst>
              <a:ext uri="{FF2B5EF4-FFF2-40B4-BE49-F238E27FC236}">
                <a16:creationId xmlns:a16="http://schemas.microsoft.com/office/drawing/2014/main" id="{12DA5F64-4BB4-4199-A0C2-39E002EFC0E1}"/>
              </a:ext>
            </a:extLst>
          </p:cNvPr>
          <p:cNvSpPr>
            <a:spLocks noGrp="1"/>
          </p:cNvSpPr>
          <p:nvPr>
            <p:ph idx="1"/>
          </p:nvPr>
        </p:nvSpPr>
        <p:spPr>
          <a:xfrm>
            <a:off x="900113" y="4198938"/>
            <a:ext cx="7632700" cy="1677987"/>
          </a:xfrm>
        </p:spPr>
        <p:txBody>
          <a:bodyPr/>
          <a:lstStyle/>
          <a:p>
            <a:pPr marL="342900" indent="-342900">
              <a:buFont typeface="Wingdings" panose="05000000000000000000" pitchFamily="2" charset="2"/>
              <a:buChar char="à"/>
            </a:pPr>
            <a:r>
              <a:rPr lang="de-DE" altLang="de-DE">
                <a:sym typeface="Wingdings" panose="05000000000000000000" pitchFamily="2" charset="2"/>
              </a:rPr>
              <a:t>Die intrazelluläre Konzentration von Salicylat steigt beträchtlich bei Azidose</a:t>
            </a:r>
          </a:p>
          <a:p>
            <a:pPr marL="342900" indent="-342900">
              <a:buFont typeface="Wingdings" panose="05000000000000000000" pitchFamily="2" charset="2"/>
              <a:buChar char="à"/>
            </a:pPr>
            <a:r>
              <a:rPr lang="de-DE" altLang="de-DE">
                <a:sym typeface="Wingdings" panose="05000000000000000000" pitchFamily="2" charset="2"/>
              </a:rPr>
              <a:t>und damit auch die Toxizität</a:t>
            </a:r>
          </a:p>
        </p:txBody>
      </p:sp>
      <p:graphicFrame>
        <p:nvGraphicFramePr>
          <p:cNvPr id="4" name="Group 220">
            <a:extLst>
              <a:ext uri="{FF2B5EF4-FFF2-40B4-BE49-F238E27FC236}">
                <a16:creationId xmlns:a16="http://schemas.microsoft.com/office/drawing/2014/main" id="{221A7AF4-E574-48E8-88F5-25A0CC43660B}"/>
              </a:ext>
            </a:extLst>
          </p:cNvPr>
          <p:cNvGraphicFramePr>
            <a:graphicFrameLocks/>
          </p:cNvGraphicFramePr>
          <p:nvPr/>
        </p:nvGraphicFramePr>
        <p:xfrm>
          <a:off x="-36513" y="1268413"/>
          <a:ext cx="9144000" cy="2849564"/>
        </p:xfrm>
        <a:graphic>
          <a:graphicData uri="http://schemas.openxmlformats.org/drawingml/2006/table">
            <a:tbl>
              <a:tblPr/>
              <a:tblGrid>
                <a:gridCol w="2555776">
                  <a:extLst>
                    <a:ext uri="{9D8B030D-6E8A-4147-A177-3AD203B41FA5}">
                      <a16:colId xmlns:a16="http://schemas.microsoft.com/office/drawing/2014/main" val="20000"/>
                    </a:ext>
                  </a:extLst>
                </a:gridCol>
                <a:gridCol w="1647056">
                  <a:extLst>
                    <a:ext uri="{9D8B030D-6E8A-4147-A177-3AD203B41FA5}">
                      <a16:colId xmlns:a16="http://schemas.microsoft.com/office/drawing/2014/main" val="20001"/>
                    </a:ext>
                  </a:extLst>
                </a:gridCol>
                <a:gridCol w="1647056">
                  <a:extLst>
                    <a:ext uri="{9D8B030D-6E8A-4147-A177-3AD203B41FA5}">
                      <a16:colId xmlns:a16="http://schemas.microsoft.com/office/drawing/2014/main" val="20002"/>
                    </a:ext>
                  </a:extLst>
                </a:gridCol>
                <a:gridCol w="1647056">
                  <a:extLst>
                    <a:ext uri="{9D8B030D-6E8A-4147-A177-3AD203B41FA5}">
                      <a16:colId xmlns:a16="http://schemas.microsoft.com/office/drawing/2014/main" val="20003"/>
                    </a:ext>
                  </a:extLst>
                </a:gridCol>
                <a:gridCol w="1647056">
                  <a:extLst>
                    <a:ext uri="{9D8B030D-6E8A-4147-A177-3AD203B41FA5}">
                      <a16:colId xmlns:a16="http://schemas.microsoft.com/office/drawing/2014/main" val="20004"/>
                    </a:ext>
                  </a:extLst>
                </a:gridCol>
              </a:tblGrid>
              <a:tr h="36561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bg1"/>
                        </a:solidFill>
                        <a:effectLst/>
                        <a:latin typeface="Arial" charset="0"/>
                      </a:endParaRPr>
                    </a:p>
                  </a:txBody>
                  <a:tcPr marT="45646" marB="45646" anchor="ctr" horzOverflow="overflow">
                    <a:lnL cap="flat">
                      <a:noFill/>
                    </a:lnL>
                    <a:lnR>
                      <a:noFill/>
                    </a:lnR>
                    <a:lnT cap="flat">
                      <a:noFill/>
                    </a:lnT>
                    <a:lnB>
                      <a:noFill/>
                    </a:lnB>
                    <a:lnTlToBr>
                      <a:noFill/>
                    </a:lnTlToBr>
                    <a:lnBlToTr>
                      <a:noFill/>
                    </a:lnBlToTr>
                    <a:solidFill>
                      <a:srgbClr val="0066FF"/>
                    </a:solid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Normal</a:t>
                      </a:r>
                    </a:p>
                  </a:txBody>
                  <a:tcPr marT="45646" marB="45646" anchor="ctr" horzOverflow="overflow">
                    <a:lnL>
                      <a:noFill/>
                    </a:lnL>
                    <a:lnR>
                      <a:noFill/>
                    </a:lnR>
                    <a:lnT cap="flat">
                      <a:noFill/>
                    </a:lnT>
                    <a:lnB>
                      <a:noFill/>
                    </a:lnB>
                    <a:lnTlToBr>
                      <a:noFill/>
                    </a:lnTlToBr>
                    <a:lnBlToTr>
                      <a:noFill/>
                    </a:lnBlToTr>
                    <a:solidFill>
                      <a:srgbClr val="0066FF"/>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bg1"/>
                        </a:solidFill>
                        <a:effectLst/>
                        <a:latin typeface="Arial" charset="0"/>
                      </a:endParaRPr>
                    </a:p>
                  </a:txBody>
                  <a:tcPr marT="45653" marB="45653" horzOverflow="overflow">
                    <a:lnL>
                      <a:noFill/>
                    </a:lnL>
                    <a:lnR>
                      <a:noFill/>
                    </a:lnR>
                    <a:lnT cap="flat">
                      <a:noFill/>
                    </a:lnT>
                    <a:lnB>
                      <a:noFill/>
                    </a:lnB>
                    <a:lnTlToBr>
                      <a:noFill/>
                    </a:lnTlToBr>
                    <a:lnBlToTr>
                      <a:noFill/>
                    </a:lnBlToTr>
                    <a:solidFill>
                      <a:srgbClr val="0066FF"/>
                    </a:solid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Azidose</a:t>
                      </a:r>
                    </a:p>
                  </a:txBody>
                  <a:tcPr marT="45646" marB="45646" anchor="ctr" horzOverflow="overflow">
                    <a:lnL>
                      <a:noFill/>
                    </a:lnL>
                    <a:lnR>
                      <a:noFill/>
                    </a:lnR>
                    <a:lnT cap="flat">
                      <a:noFill/>
                    </a:lnT>
                    <a:lnB>
                      <a:noFill/>
                    </a:lnB>
                    <a:lnTlToBr>
                      <a:noFill/>
                    </a:lnTlToBr>
                    <a:lnBlToTr>
                      <a:noFill/>
                    </a:lnBlToTr>
                    <a:solidFill>
                      <a:srgbClr val="7030A0"/>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bg1"/>
                        </a:solidFill>
                        <a:effectLst/>
                        <a:latin typeface="Arial" charset="0"/>
                      </a:endParaRPr>
                    </a:p>
                  </a:txBody>
                  <a:tcPr marT="45653" marB="45653" horzOverflow="overflow">
                    <a:lnL>
                      <a:noFill/>
                    </a:lnL>
                    <a:lnR>
                      <a:noFill/>
                    </a:lnR>
                    <a:lnT cap="flat">
                      <a:noFill/>
                    </a:lnT>
                    <a:lnB>
                      <a:noFill/>
                    </a:lnB>
                    <a:lnTlToBr>
                      <a:noFill/>
                    </a:lnTlToBr>
                    <a:lnBlToTr>
                      <a:noFill/>
                    </a:lnBlToTr>
                    <a:solidFill>
                      <a:srgbClr val="0066FF"/>
                    </a:solidFill>
                  </a:tcPr>
                </a:tc>
                <a:extLst>
                  <a:ext uri="{0D108BD9-81ED-4DB2-BD59-A6C34878D82A}">
                    <a16:rowId xmlns:a16="http://schemas.microsoft.com/office/drawing/2014/main" val="10000"/>
                  </a:ext>
                </a:extLst>
              </a:tr>
              <a:tr h="6209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bg1"/>
                        </a:solidFill>
                        <a:effectLst/>
                        <a:latin typeface="Arial" charset="0"/>
                      </a:endParaRPr>
                    </a:p>
                  </a:txBody>
                  <a:tcPr marT="45646" marB="45646" anchor="ctr" horzOverflow="overflow">
                    <a:lnL cap="flat">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EZR</a:t>
                      </a:r>
                    </a:p>
                  </a:txBody>
                  <a:tcPr marT="45646" marB="45646" anchor="ctr" horzOverflow="overflow">
                    <a:lnL>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IZR</a:t>
                      </a:r>
                    </a:p>
                  </a:txBody>
                  <a:tcPr marT="45646" marB="45646" anchor="ctr" horzOverflow="overflow">
                    <a:lnL>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EZR</a:t>
                      </a:r>
                    </a:p>
                  </a:txBody>
                  <a:tcPr marT="45646" marB="45646" anchor="ctr" horzOverflow="overflow">
                    <a:lnL>
                      <a:noFill/>
                    </a:lnL>
                    <a:lnR>
                      <a:noFill/>
                    </a:lnR>
                    <a:lnT>
                      <a:noFill/>
                    </a:lnT>
                    <a:lnB>
                      <a:noFill/>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IZR</a:t>
                      </a:r>
                    </a:p>
                  </a:txBody>
                  <a:tcPr marT="45646" marB="45646" anchor="ctr" horzOverflow="overflow">
                    <a:lnL>
                      <a:noFill/>
                    </a:lnL>
                    <a:lnR>
                      <a:noFill/>
                    </a:lnR>
                    <a:lnT>
                      <a:noFill/>
                    </a:lnT>
                    <a:lnB>
                      <a:noFill/>
                    </a:lnB>
                    <a:lnTlToBr>
                      <a:noFill/>
                    </a:lnTlToBr>
                    <a:lnBlToTr>
                      <a:noFill/>
                    </a:lnBlToTr>
                    <a:solidFill>
                      <a:srgbClr val="7030A0"/>
                    </a:solidFill>
                  </a:tcPr>
                </a:tc>
                <a:extLst>
                  <a:ext uri="{0D108BD9-81ED-4DB2-BD59-A6C34878D82A}">
                    <a16:rowId xmlns:a16="http://schemas.microsoft.com/office/drawing/2014/main" val="10001"/>
                  </a:ext>
                </a:extLst>
              </a:tr>
              <a:tr h="6209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pH</a:t>
                      </a:r>
                    </a:p>
                  </a:txBody>
                  <a:tcPr marT="45646" marB="45646" anchor="ctr" horzOverflow="overflow">
                    <a:lnL cap="flat">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7,4</a:t>
                      </a:r>
                    </a:p>
                  </a:txBody>
                  <a:tcPr marT="45646" marB="45646" anchor="ctr" horzOverflow="overflow">
                    <a:lnL>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tx1"/>
                          </a:solidFill>
                          <a:effectLst/>
                          <a:latin typeface="Arial" charset="0"/>
                          <a:ea typeface="+mn-ea"/>
                          <a:cs typeface="+mn-cs"/>
                        </a:rPr>
                        <a:t>7,1</a:t>
                      </a:r>
                    </a:p>
                  </a:txBody>
                  <a:tcPr marT="45646" marB="45646" anchor="ctr" horzOverflow="overflow">
                    <a:lnL>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7,1</a:t>
                      </a:r>
                      <a:endParaRPr kumimoji="0" lang="de-DE" sz="1800" b="1" i="0" u="none" strike="noStrike" cap="none" normalizeH="0" baseline="-25000" dirty="0">
                        <a:ln>
                          <a:noFill/>
                        </a:ln>
                        <a:solidFill>
                          <a:schemeClr val="tx1"/>
                        </a:solidFill>
                        <a:effectLst/>
                        <a:latin typeface="Arial" charset="0"/>
                      </a:endParaRPr>
                    </a:p>
                  </a:txBody>
                  <a:tcPr marT="45646" marB="45646" anchor="ctr" horzOverflow="overflow">
                    <a:lnL>
                      <a:noFill/>
                    </a:lnL>
                    <a:lnR>
                      <a:noFill/>
                    </a:lnR>
                    <a:lnT>
                      <a:noFill/>
                    </a:lnT>
                    <a:lnB>
                      <a:noFill/>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7,0</a:t>
                      </a:r>
                      <a:endParaRPr kumimoji="0" lang="de-DE" sz="1800" b="1" i="0" u="none" strike="noStrike" cap="none" normalizeH="0" baseline="-25000" dirty="0">
                        <a:ln>
                          <a:noFill/>
                        </a:ln>
                        <a:solidFill>
                          <a:schemeClr val="tx1"/>
                        </a:solidFill>
                        <a:effectLst/>
                        <a:latin typeface="Arial" charset="0"/>
                      </a:endParaRPr>
                    </a:p>
                  </a:txBody>
                  <a:tcPr marT="45646" marB="45646" anchor="ctr" horzOverflow="overflow">
                    <a:lnL>
                      <a:noFill/>
                    </a:lnL>
                    <a:lnR>
                      <a:noFill/>
                    </a:lnR>
                    <a:lnT>
                      <a:noFill/>
                    </a:lnT>
                    <a:lnB>
                      <a:noFill/>
                    </a:lnB>
                    <a:lnTlToBr>
                      <a:noFill/>
                    </a:lnTlToBr>
                    <a:lnBlToTr>
                      <a:noFill/>
                    </a:lnBlToTr>
                    <a:solidFill>
                      <a:schemeClr val="accent2">
                        <a:lumMod val="40000"/>
                        <a:lumOff val="60000"/>
                      </a:schemeClr>
                    </a:solidFill>
                  </a:tcPr>
                </a:tc>
                <a:extLst>
                  <a:ext uri="{0D108BD9-81ED-4DB2-BD59-A6C34878D82A}">
                    <a16:rowId xmlns:a16="http://schemas.microsoft.com/office/drawing/2014/main" val="10002"/>
                  </a:ext>
                </a:extLst>
              </a:tr>
              <a:tr h="6209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H•SA </a:t>
                      </a:r>
                      <a:r>
                        <a:rPr kumimoji="0" lang="de-DE" sz="1800" b="0" i="0" u="none" strike="noStrike" cap="none" normalizeH="0" baseline="0" dirty="0">
                          <a:ln>
                            <a:noFill/>
                          </a:ln>
                          <a:solidFill>
                            <a:schemeClr val="tx1"/>
                          </a:solidFill>
                          <a:effectLst/>
                          <a:latin typeface="Arial" charset="0"/>
                        </a:rPr>
                        <a:t>µ</a:t>
                      </a:r>
                      <a:r>
                        <a:rPr kumimoji="0" lang="de-DE" sz="1800" b="0" i="0" u="none" strike="noStrike" cap="none" normalizeH="0" baseline="0" dirty="0" err="1">
                          <a:ln>
                            <a:noFill/>
                          </a:ln>
                          <a:solidFill>
                            <a:schemeClr val="tx1"/>
                          </a:solidFill>
                          <a:effectLst/>
                          <a:latin typeface="Arial" charset="0"/>
                        </a:rPr>
                        <a:t>mol</a:t>
                      </a:r>
                      <a:r>
                        <a:rPr kumimoji="0" lang="de-DE" sz="1800" b="0" i="0" u="none" strike="noStrike" cap="none" normalizeH="0" baseline="0" dirty="0">
                          <a:ln>
                            <a:noFill/>
                          </a:ln>
                          <a:solidFill>
                            <a:schemeClr val="tx1"/>
                          </a:solidFill>
                          <a:effectLst/>
                          <a:latin typeface="Arial" charset="0"/>
                        </a:rPr>
                        <a:t>/l</a:t>
                      </a:r>
                    </a:p>
                  </a:txBody>
                  <a:tcPr marT="45646" marB="45646" anchor="ctr" horzOverflow="overflow">
                    <a:lnL cap="flat">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0,3</a:t>
                      </a:r>
                    </a:p>
                  </a:txBody>
                  <a:tcPr marT="45646" marB="45646" anchor="ctr"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0,3</a:t>
                      </a:r>
                    </a:p>
                  </a:txBody>
                  <a:tcPr marT="45646" marB="45646" anchor="ctr"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0,6</a:t>
                      </a:r>
                    </a:p>
                  </a:txBody>
                  <a:tcPr marT="45646" marB="45646" anchor="ctr" horzOverflow="overflow">
                    <a:lnL>
                      <a:noFill/>
                    </a:lnL>
                    <a:lnR>
                      <a:noFill/>
                    </a:lnR>
                    <a:lnT>
                      <a:noFill/>
                    </a:lnT>
                    <a:lnB cap="flat">
                      <a:noFill/>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0,6</a:t>
                      </a:r>
                    </a:p>
                  </a:txBody>
                  <a:tcPr marT="45646" marB="45646" anchor="ctr" horzOverflow="overflow">
                    <a:lnL>
                      <a:noFill/>
                    </a:lnL>
                    <a:lnR>
                      <a:noFill/>
                    </a:lnR>
                    <a:lnT>
                      <a:noFill/>
                    </a:lnT>
                    <a:lnB cap="flat">
                      <a:noFill/>
                    </a:lnB>
                    <a:lnTlToBr>
                      <a:noFill/>
                    </a:lnTlToBr>
                    <a:lnBlToTr>
                      <a:noFill/>
                    </a:lnBlToTr>
                    <a:solidFill>
                      <a:schemeClr val="accent2">
                        <a:lumMod val="40000"/>
                        <a:lumOff val="60000"/>
                      </a:schemeClr>
                    </a:solidFill>
                  </a:tcPr>
                </a:tc>
                <a:extLst>
                  <a:ext uri="{0D108BD9-81ED-4DB2-BD59-A6C34878D82A}">
                    <a16:rowId xmlns:a16="http://schemas.microsoft.com/office/drawing/2014/main" val="10003"/>
                  </a:ext>
                </a:extLst>
              </a:tr>
              <a:tr h="6209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Salicylat </a:t>
                      </a:r>
                      <a:r>
                        <a:rPr kumimoji="0" lang="de-DE" sz="1800" b="0" i="0" u="none" strike="noStrike" cap="none" normalizeH="0" baseline="0" dirty="0">
                          <a:ln>
                            <a:noFill/>
                          </a:ln>
                          <a:solidFill>
                            <a:schemeClr val="tx1"/>
                          </a:solidFill>
                          <a:effectLst/>
                          <a:latin typeface="Arial" charset="0"/>
                        </a:rPr>
                        <a:t>(mmol/l)</a:t>
                      </a:r>
                    </a:p>
                  </a:txBody>
                  <a:tcPr marT="45646" marB="45646" anchor="ctr" horzOverflow="overflow">
                    <a:lnL cap="flat">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7,0</a:t>
                      </a:r>
                    </a:p>
                  </a:txBody>
                  <a:tcPr marT="45646" marB="45646" anchor="ctr"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3,5</a:t>
                      </a:r>
                    </a:p>
                  </a:txBody>
                  <a:tcPr marT="45646" marB="45646" anchor="ctr"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7,0</a:t>
                      </a:r>
                    </a:p>
                  </a:txBody>
                  <a:tcPr marT="45646" marB="45646" anchor="ctr" horzOverflow="overflow">
                    <a:lnL>
                      <a:noFill/>
                    </a:lnL>
                    <a:lnR>
                      <a:noFill/>
                    </a:lnR>
                    <a:lnT>
                      <a:noFill/>
                    </a:lnT>
                    <a:lnB cap="flat">
                      <a:noFill/>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6,0</a:t>
                      </a:r>
                    </a:p>
                  </a:txBody>
                  <a:tcPr marT="45646" marB="45646" anchor="ctr" horzOverflow="overflow">
                    <a:lnL>
                      <a:noFill/>
                    </a:lnL>
                    <a:lnR>
                      <a:noFill/>
                    </a:lnR>
                    <a:lnT>
                      <a:noFill/>
                    </a:lnT>
                    <a:lnB cap="flat">
                      <a:noFill/>
                    </a:lnB>
                    <a:lnTlToBr>
                      <a:noFill/>
                    </a:lnTlToBr>
                    <a:lnBlToTr>
                      <a:noFill/>
                    </a:lnBlToTr>
                    <a:solidFill>
                      <a:schemeClr val="accent2">
                        <a:lumMod val="40000"/>
                        <a:lumOff val="60000"/>
                      </a:schemeClr>
                    </a:solidFill>
                  </a:tcPr>
                </a:tc>
                <a:extLst>
                  <a:ext uri="{0D108BD9-81ED-4DB2-BD59-A6C34878D82A}">
                    <a16:rowId xmlns:a16="http://schemas.microsoft.com/office/drawing/2014/main" val="10004"/>
                  </a:ext>
                </a:extLst>
              </a:tr>
            </a:tbl>
          </a:graphicData>
        </a:graphic>
      </p:graphicFrame>
      <p:sp>
        <p:nvSpPr>
          <p:cNvPr id="5" name="Rechteck 4">
            <a:extLst>
              <a:ext uri="{FF2B5EF4-FFF2-40B4-BE49-F238E27FC236}">
                <a16:creationId xmlns:a16="http://schemas.microsoft.com/office/drawing/2014/main" id="{DE9D33A4-AEE4-4B22-81B1-E9AF174BA83F}"/>
              </a:ext>
            </a:extLst>
          </p:cNvPr>
          <p:cNvSpPr>
            <a:spLocks noChangeArrowheads="1"/>
          </p:cNvSpPr>
          <p:nvPr/>
        </p:nvSpPr>
        <p:spPr bwMode="auto">
          <a:xfrm>
            <a:off x="5818188" y="2255838"/>
            <a:ext cx="3325812" cy="19431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90000" tIns="46800" rIns="90000" bIns="468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de-DE" altLang="de-DE"/>
          </a:p>
        </p:txBody>
      </p:sp>
    </p:spTree>
    <p:extLst>
      <p:ext uri="{BB962C8B-B14F-4D97-AF65-F5344CB8AC3E}">
        <p14:creationId xmlns:p14="http://schemas.microsoft.com/office/powerpoint/2010/main" val="24520115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el 1">
            <a:extLst>
              <a:ext uri="{FF2B5EF4-FFF2-40B4-BE49-F238E27FC236}">
                <a16:creationId xmlns:a16="http://schemas.microsoft.com/office/drawing/2014/main" id="{5B299901-25ED-440D-B87D-495C1D7B1F22}"/>
              </a:ext>
            </a:extLst>
          </p:cNvPr>
          <p:cNvSpPr>
            <a:spLocks noGrp="1"/>
          </p:cNvSpPr>
          <p:nvPr>
            <p:ph type="title"/>
          </p:nvPr>
        </p:nvSpPr>
        <p:spPr/>
        <p:txBody>
          <a:bodyPr/>
          <a:lstStyle/>
          <a:p>
            <a:r>
              <a:rPr lang="de-DE" altLang="de-DE"/>
              <a:t>Salicylat - Intoxikation</a:t>
            </a:r>
          </a:p>
        </p:txBody>
      </p:sp>
      <p:sp>
        <p:nvSpPr>
          <p:cNvPr id="3" name="Inhaltsplatzhalter 2">
            <a:extLst>
              <a:ext uri="{FF2B5EF4-FFF2-40B4-BE49-F238E27FC236}">
                <a16:creationId xmlns:a16="http://schemas.microsoft.com/office/drawing/2014/main" id="{96E20043-817D-4963-927C-A1F61045D648}"/>
              </a:ext>
            </a:extLst>
          </p:cNvPr>
          <p:cNvSpPr>
            <a:spLocks noGrp="1"/>
          </p:cNvSpPr>
          <p:nvPr>
            <p:ph idx="1"/>
          </p:nvPr>
        </p:nvSpPr>
        <p:spPr>
          <a:xfrm>
            <a:off x="900113" y="1412875"/>
            <a:ext cx="7632700" cy="4176713"/>
          </a:xfrm>
        </p:spPr>
        <p:txBody>
          <a:bodyPr/>
          <a:lstStyle/>
          <a:p>
            <a:pPr>
              <a:defRPr/>
            </a:pPr>
            <a:r>
              <a:rPr lang="de-DE" dirty="0"/>
              <a:t>Diagnosesicherung: </a:t>
            </a:r>
          </a:p>
          <a:p>
            <a:pPr marL="342900" indent="-342900">
              <a:buFont typeface="Arial" panose="020B0604020202020204" pitchFamily="34" charset="0"/>
              <a:buChar char="•"/>
              <a:defRPr/>
            </a:pPr>
            <a:r>
              <a:rPr lang="de-DE" dirty="0"/>
              <a:t>Bestimmung des Salicylat – Spiegel</a:t>
            </a:r>
          </a:p>
          <a:p>
            <a:pPr>
              <a:defRPr/>
            </a:pPr>
            <a:endParaRPr lang="de-DE" dirty="0"/>
          </a:p>
          <a:p>
            <a:pPr>
              <a:defRPr/>
            </a:pPr>
            <a:r>
              <a:rPr lang="de-DE" dirty="0"/>
              <a:t>Behandlung: Entfernen des Salicylats</a:t>
            </a:r>
          </a:p>
          <a:p>
            <a:pPr marL="879475" lvl="1" indent="-342900">
              <a:buFont typeface="Arial" panose="020B0604020202020204" pitchFamily="34" charset="0"/>
              <a:buChar char="•"/>
              <a:defRPr/>
            </a:pPr>
            <a:r>
              <a:rPr lang="de-DE" sz="2800" b="1" dirty="0">
                <a:solidFill>
                  <a:srgbClr val="00B050"/>
                </a:solidFill>
              </a:rPr>
              <a:t>Hämodialyse</a:t>
            </a:r>
          </a:p>
          <a:p>
            <a:pPr marL="1330325" lvl="2" indent="-342900">
              <a:buFont typeface="Arial" panose="020B0604020202020204" pitchFamily="34" charset="0"/>
              <a:buChar char="•"/>
              <a:defRPr/>
            </a:pPr>
            <a:r>
              <a:rPr lang="de-DE" dirty="0">
                <a:solidFill>
                  <a:srgbClr val="00B050"/>
                </a:solidFill>
              </a:rPr>
              <a:t>bei &gt; 60 mg/dl (4 mmol/l) erwägen</a:t>
            </a:r>
          </a:p>
          <a:p>
            <a:pPr marL="2628900" lvl="3" indent="-342900">
              <a:buFont typeface="Arial" panose="020B0604020202020204" pitchFamily="34" charset="0"/>
              <a:buChar char="•"/>
              <a:defRPr/>
            </a:pPr>
            <a:r>
              <a:rPr lang="de-DE" dirty="0"/>
              <a:t>bei unzureichender Vigilanz auch früher</a:t>
            </a:r>
          </a:p>
          <a:p>
            <a:pPr marL="1330325" lvl="2" indent="-342900">
              <a:buFont typeface="Arial" panose="020B0604020202020204" pitchFamily="34" charset="0"/>
              <a:buChar char="•"/>
              <a:defRPr/>
            </a:pPr>
            <a:r>
              <a:rPr lang="de-DE" sz="2400" b="1" dirty="0">
                <a:solidFill>
                  <a:srgbClr val="00B050"/>
                </a:solidFill>
              </a:rPr>
              <a:t>bei &gt; 90 mg/dl (6 mmol/l) machen !!</a:t>
            </a:r>
          </a:p>
          <a:p>
            <a:pPr marL="879475" lvl="1" indent="-342900">
              <a:buFont typeface="Arial" panose="020B0604020202020204" pitchFamily="34" charset="0"/>
              <a:buChar char="•"/>
              <a:defRPr/>
            </a:pPr>
            <a:r>
              <a:rPr lang="de-DE" b="1" dirty="0"/>
              <a:t>„Forcierte“ Diurese </a:t>
            </a:r>
            <a:r>
              <a:rPr lang="de-DE" dirty="0"/>
              <a:t>mit </a:t>
            </a:r>
            <a:r>
              <a:rPr lang="de-DE" dirty="0" err="1"/>
              <a:t>Alkalisierung</a:t>
            </a:r>
            <a:r>
              <a:rPr lang="de-DE" dirty="0"/>
              <a:t> des Urins</a:t>
            </a:r>
          </a:p>
          <a:p>
            <a:pPr marL="1330325" lvl="2" indent="-342900">
              <a:buFont typeface="Arial" panose="020B0604020202020204" pitchFamily="34" charset="0"/>
              <a:buChar char="•"/>
              <a:defRPr/>
            </a:pPr>
            <a:r>
              <a:rPr lang="de-DE" b="1" dirty="0">
                <a:solidFill>
                  <a:srgbClr val="FF0000"/>
                </a:solidFill>
              </a:rPr>
              <a:t>cave: </a:t>
            </a:r>
            <a:r>
              <a:rPr lang="de-DE" b="1" dirty="0" err="1">
                <a:solidFill>
                  <a:srgbClr val="FF0000"/>
                </a:solidFill>
              </a:rPr>
              <a:t>Bicarbonatgabe</a:t>
            </a:r>
            <a:endParaRPr lang="de-DE" b="1" dirty="0">
              <a:solidFill>
                <a:srgbClr val="FF0000"/>
              </a:solidFill>
            </a:endParaRPr>
          </a:p>
          <a:p>
            <a:pPr lvl="3" indent="0">
              <a:buFontTx/>
              <a:buNone/>
              <a:defRPr/>
            </a:pPr>
            <a:r>
              <a:rPr lang="de-DE" b="1" dirty="0">
                <a:solidFill>
                  <a:srgbClr val="FF0000"/>
                </a:solidFill>
              </a:rPr>
              <a:t>(Gefahr der profunden </a:t>
            </a:r>
            <a:r>
              <a:rPr lang="de-DE" b="1" dirty="0" err="1">
                <a:solidFill>
                  <a:srgbClr val="FF0000"/>
                </a:solidFill>
              </a:rPr>
              <a:t>Alkalisierung</a:t>
            </a:r>
            <a:r>
              <a:rPr lang="de-DE" b="1" dirty="0">
                <a:solidFill>
                  <a:srgbClr val="FF0000"/>
                </a:solidFill>
              </a:rPr>
              <a:t>)</a:t>
            </a:r>
          </a:p>
          <a:p>
            <a:pPr marL="879475" lvl="1" indent="-342900">
              <a:buFont typeface="Arial" panose="020B0604020202020204" pitchFamily="34" charset="0"/>
              <a:buChar char="•"/>
              <a:defRPr/>
            </a:pPr>
            <a:r>
              <a:rPr lang="de-DE" b="1" dirty="0"/>
              <a:t>250 mg </a:t>
            </a:r>
            <a:r>
              <a:rPr lang="de-DE" b="1" dirty="0" err="1"/>
              <a:t>Azetazolamid</a:t>
            </a:r>
            <a:r>
              <a:rPr lang="de-DE" b="1" dirty="0"/>
              <a:t> (</a:t>
            </a:r>
            <a:r>
              <a:rPr lang="de-DE" b="1" dirty="0" err="1"/>
              <a:t>Diamox</a:t>
            </a:r>
            <a:r>
              <a:rPr lang="de-DE" b="1" dirty="0"/>
              <a:t>)</a:t>
            </a:r>
          </a:p>
          <a:p>
            <a:pPr marL="879475" lvl="1" indent="-342900">
              <a:buFont typeface="Arial" panose="020B0604020202020204" pitchFamily="34" charset="0"/>
              <a:buChar char="•"/>
              <a:defRPr/>
            </a:pPr>
            <a:endParaRPr lang="de-DE" dirty="0"/>
          </a:p>
          <a:p>
            <a:pPr>
              <a:defRPr/>
            </a:pPr>
            <a:endParaRPr lang="de-DE" dirty="0"/>
          </a:p>
        </p:txBody>
      </p:sp>
    </p:spTree>
    <p:extLst>
      <p:ext uri="{BB962C8B-B14F-4D97-AF65-F5344CB8AC3E}">
        <p14:creationId xmlns:p14="http://schemas.microsoft.com/office/powerpoint/2010/main" val="4136329422"/>
      </p:ext>
    </p:extLst>
  </p:cSld>
  <p:clrMapOvr>
    <a:masterClrMapping/>
  </p:clrMapOvr>
  <p:transition spd="slow">
    <p:push dir="u"/>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B2D9E7F-D281-4C01-B900-C2655E695ED4}"/>
              </a:ext>
            </a:extLst>
          </p:cNvPr>
          <p:cNvSpPr>
            <a:spLocks noGrp="1"/>
          </p:cNvSpPr>
          <p:nvPr>
            <p:ph idx="1"/>
          </p:nvPr>
        </p:nvSpPr>
        <p:spPr/>
        <p:txBody>
          <a:bodyPr/>
          <a:lstStyle/>
          <a:p>
            <a:r>
              <a:rPr lang="en-US" sz="2400" dirty="0"/>
              <a:t>55 Jahre alter mitt </a:t>
            </a:r>
            <a:r>
              <a:rPr lang="en-US" sz="2400" dirty="0" err="1"/>
              <a:t>mit</a:t>
            </a:r>
            <a:r>
              <a:rPr lang="en-US" sz="2400" dirty="0"/>
              <a:t> </a:t>
            </a:r>
            <a:r>
              <a:rPr lang="en-US" sz="2400" dirty="0" err="1"/>
              <a:t>stabiler</a:t>
            </a:r>
            <a:r>
              <a:rPr lang="en-US" sz="2400" dirty="0"/>
              <a:t> </a:t>
            </a:r>
            <a:r>
              <a:rPr lang="en-US" sz="2400" dirty="0" err="1"/>
              <a:t>Leberzirrhose</a:t>
            </a:r>
            <a:r>
              <a:rPr lang="en-US" sz="2400" dirty="0"/>
              <a:t> </a:t>
            </a:r>
            <a:r>
              <a:rPr lang="en-US" sz="2400" dirty="0" err="1"/>
              <a:t>ohne</a:t>
            </a:r>
            <a:r>
              <a:rPr lang="en-US" sz="2400" dirty="0"/>
              <a:t> </a:t>
            </a:r>
            <a:r>
              <a:rPr lang="en-US" sz="2400" dirty="0" err="1"/>
              <a:t>Zeichen</a:t>
            </a:r>
            <a:r>
              <a:rPr lang="en-US" sz="2400" dirty="0"/>
              <a:t> der </a:t>
            </a:r>
            <a:r>
              <a:rPr lang="en-US" sz="2400" dirty="0" err="1"/>
              <a:t>Dekompensation</a:t>
            </a:r>
            <a:r>
              <a:rPr lang="en-US" sz="2400" dirty="0"/>
              <a:t> (Child-Pugh B);</a:t>
            </a:r>
          </a:p>
          <a:p>
            <a:endParaRPr lang="de-DE" sz="2400" dirty="0"/>
          </a:p>
          <a:p>
            <a:endParaRPr lang="de-DE" sz="2400" dirty="0"/>
          </a:p>
          <a:p>
            <a:endParaRPr lang="de-DE" sz="2400" dirty="0"/>
          </a:p>
        </p:txBody>
      </p:sp>
      <p:sp>
        <p:nvSpPr>
          <p:cNvPr id="3" name="Titel 2">
            <a:extLst>
              <a:ext uri="{FF2B5EF4-FFF2-40B4-BE49-F238E27FC236}">
                <a16:creationId xmlns:a16="http://schemas.microsoft.com/office/drawing/2014/main" id="{488241D3-ADA7-4458-A2B5-0CA1A660A5BF}"/>
              </a:ext>
            </a:extLst>
          </p:cNvPr>
          <p:cNvSpPr>
            <a:spLocks noGrp="1"/>
          </p:cNvSpPr>
          <p:nvPr>
            <p:ph type="title"/>
          </p:nvPr>
        </p:nvSpPr>
        <p:spPr>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2000" tIns="36000" rIns="72000" bIns="36000" anchor="ctr"/>
          <a:lstStyle/>
          <a:p>
            <a:pPr>
              <a:lnSpc>
                <a:spcPct val="110000"/>
              </a:lnSpc>
            </a:pPr>
            <a:r>
              <a:rPr lang="de-DE" sz="3600" kern="0" dirty="0">
                <a:solidFill>
                  <a:schemeClr val="bg1"/>
                </a:solidFill>
              </a:rPr>
              <a:t>Fall: Leberzirrhose</a:t>
            </a:r>
          </a:p>
        </p:txBody>
      </p:sp>
      <p:sp>
        <p:nvSpPr>
          <p:cNvPr id="4" name="Fußzeilenplatzhalter 3">
            <a:extLst>
              <a:ext uri="{FF2B5EF4-FFF2-40B4-BE49-F238E27FC236}">
                <a16:creationId xmlns:a16="http://schemas.microsoft.com/office/drawing/2014/main" id="{13BDF52A-BB9F-477F-95C6-78EDE0DED122}"/>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graphicFrame>
        <p:nvGraphicFramePr>
          <p:cNvPr id="6" name="Tabelle 5">
            <a:extLst>
              <a:ext uri="{FF2B5EF4-FFF2-40B4-BE49-F238E27FC236}">
                <a16:creationId xmlns:a16="http://schemas.microsoft.com/office/drawing/2014/main" id="{44336EFD-A64C-44A2-8294-D1B984FA1329}"/>
              </a:ext>
            </a:extLst>
          </p:cNvPr>
          <p:cNvGraphicFramePr>
            <a:graphicFrameLocks noGrp="1"/>
          </p:cNvGraphicFramePr>
          <p:nvPr/>
        </p:nvGraphicFramePr>
        <p:xfrm>
          <a:off x="35497" y="2380051"/>
          <a:ext cx="9120186" cy="1960166"/>
        </p:xfrm>
        <a:graphic>
          <a:graphicData uri="http://schemas.openxmlformats.org/drawingml/2006/table">
            <a:tbl>
              <a:tblPr/>
              <a:tblGrid>
                <a:gridCol w="2281412">
                  <a:extLst>
                    <a:ext uri="{9D8B030D-6E8A-4147-A177-3AD203B41FA5}">
                      <a16:colId xmlns:a16="http://schemas.microsoft.com/office/drawing/2014/main" val="24863018"/>
                    </a:ext>
                  </a:extLst>
                </a:gridCol>
                <a:gridCol w="2256570">
                  <a:extLst>
                    <a:ext uri="{9D8B030D-6E8A-4147-A177-3AD203B41FA5}">
                      <a16:colId xmlns:a16="http://schemas.microsoft.com/office/drawing/2014/main" val="548106269"/>
                    </a:ext>
                  </a:extLst>
                </a:gridCol>
                <a:gridCol w="1150395">
                  <a:extLst>
                    <a:ext uri="{9D8B030D-6E8A-4147-A177-3AD203B41FA5}">
                      <a16:colId xmlns:a16="http://schemas.microsoft.com/office/drawing/2014/main" val="3751900893"/>
                    </a:ext>
                  </a:extLst>
                </a:gridCol>
                <a:gridCol w="1150395">
                  <a:extLst>
                    <a:ext uri="{9D8B030D-6E8A-4147-A177-3AD203B41FA5}">
                      <a16:colId xmlns:a16="http://schemas.microsoft.com/office/drawing/2014/main" val="1120544552"/>
                    </a:ext>
                  </a:extLst>
                </a:gridCol>
                <a:gridCol w="1140707">
                  <a:extLst>
                    <a:ext uri="{9D8B030D-6E8A-4147-A177-3AD203B41FA5}">
                      <a16:colId xmlns:a16="http://schemas.microsoft.com/office/drawing/2014/main" val="3153721863"/>
                    </a:ext>
                  </a:extLst>
                </a:gridCol>
                <a:gridCol w="1140707">
                  <a:extLst>
                    <a:ext uri="{9D8B030D-6E8A-4147-A177-3AD203B41FA5}">
                      <a16:colId xmlns:a16="http://schemas.microsoft.com/office/drawing/2014/main" val="438769824"/>
                    </a:ext>
                  </a:extLst>
                </a:gridCol>
              </a:tblGrid>
              <a:tr h="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Kreatinin</a:t>
                      </a:r>
                    </a:p>
                  </a:txBody>
                  <a:tcPr marL="91427" marR="91427" marT="45740" marB="45740" horzOverflow="overflow">
                    <a:lnL cap="flat">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Harnstoff</a:t>
                      </a:r>
                    </a:p>
                  </a:txBody>
                  <a:tcPr marL="91427" marR="91427" marT="45740" marB="45740" horzOverflow="overflow">
                    <a:lnL>
                      <a:noFill/>
                    </a:lnL>
                    <a:lnR>
                      <a:noFill/>
                    </a:lnR>
                    <a:lnT cap="flat">
                      <a:noFill/>
                    </a:lnT>
                    <a:lnB>
                      <a:noFill/>
                    </a:lnB>
                    <a:lnTlToBr>
                      <a:noFill/>
                    </a:lnTlToBr>
                    <a:lnBlToTr>
                      <a:noFill/>
                    </a:lnBlToTr>
                    <a:solidFill>
                      <a:srgbClr val="0066FF"/>
                    </a:solid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Albumin</a:t>
                      </a:r>
                    </a:p>
                  </a:txBody>
                  <a:tcPr marL="91427" marR="91427" marT="45740" marB="45740" horzOverflow="overflow">
                    <a:lnL>
                      <a:noFill/>
                    </a:lnL>
                    <a:lnR>
                      <a:noFill/>
                    </a:lnR>
                    <a:lnT cap="flat">
                      <a:noFill/>
                    </a:lnT>
                    <a:lnB>
                      <a:noFill/>
                    </a:lnB>
                    <a:lnTlToBr>
                      <a:noFill/>
                    </a:lnTlToBr>
                    <a:lnBlToTr>
                      <a:noFill/>
                    </a:lnBlToTr>
                    <a:solidFill>
                      <a:srgbClr val="0070C0"/>
                    </a:solidFill>
                  </a:tcPr>
                </a:tc>
                <a:tc hMerge="1">
                  <a:txBody>
                    <a:bodyPr/>
                    <a:lstStyle/>
                    <a:p>
                      <a:endParaRPr lang="de-DE"/>
                    </a:p>
                  </a:txBody>
                  <a:tcPr>
                    <a:lnL w="12700" cmpd="sng">
                      <a:noFill/>
                      <a:prstDash val="solid"/>
                    </a:ln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Lactat</a:t>
                      </a:r>
                    </a:p>
                  </a:txBody>
                  <a:tcPr marL="91427" marR="91427" marT="45740" marB="45740" horzOverflow="overflow">
                    <a:lnL>
                      <a:noFill/>
                    </a:lnL>
                    <a:lnR>
                      <a:noFill/>
                    </a:lnR>
                    <a:lnT cap="flat">
                      <a:noFill/>
                    </a:lnT>
                    <a:lnB>
                      <a:noFill/>
                    </a:lnB>
                    <a:lnTlToBr>
                      <a:noFill/>
                    </a:lnTlToBr>
                    <a:lnBlToTr>
                      <a:noFill/>
                    </a:lnBlToTr>
                    <a:solidFill>
                      <a:srgbClr val="0070C0"/>
                    </a:solidFill>
                  </a:tcPr>
                </a:tc>
                <a:tc hMerge="1">
                  <a:txBody>
                    <a:bodyPr/>
                    <a:lstStyle/>
                    <a:p>
                      <a:endParaRPr lang="de-DE"/>
                    </a:p>
                  </a:txBody>
                  <a:tcPr/>
                </a:tc>
                <a:extLst>
                  <a:ext uri="{0D108BD9-81ED-4DB2-BD59-A6C34878D82A}">
                    <a16:rowId xmlns:a16="http://schemas.microsoft.com/office/drawing/2014/main" val="4070695508"/>
                  </a:ext>
                </a:extLst>
              </a:tr>
              <a:tr h="431262">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de-DE" sz="1800" b="1" i="0" u="none" strike="noStrike" kern="1200" cap="none" normalizeH="0" baseline="0" dirty="0">
                          <a:ln>
                            <a:noFill/>
                          </a:ln>
                          <a:solidFill>
                            <a:schemeClr val="bg1"/>
                          </a:solidFill>
                          <a:effectLst/>
                          <a:latin typeface="Arial" charset="0"/>
                          <a:ea typeface="+mn-ea"/>
                          <a:cs typeface="+mn-cs"/>
                        </a:rPr>
                        <a:t>64 µM (0,8 mg/dl)</a:t>
                      </a:r>
                    </a:p>
                  </a:txBody>
                  <a:tcPr marL="91427" marR="91427" marT="45740" marB="45740" horzOverflow="overflow">
                    <a:lnL cap="flat">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err="1">
                          <a:ln>
                            <a:noFill/>
                          </a:ln>
                          <a:solidFill>
                            <a:schemeClr val="bg1"/>
                          </a:solidFill>
                          <a:effectLst/>
                          <a:latin typeface="Arial" charset="0"/>
                          <a:ea typeface="+mn-ea"/>
                          <a:cs typeface="+mn-cs"/>
                        </a:rPr>
                        <a:t>n.a</a:t>
                      </a:r>
                      <a:r>
                        <a:rPr kumimoji="0" lang="de-DE" sz="1800" b="1" i="0" u="none" strike="noStrike" kern="1200" cap="none" normalizeH="0" baseline="0" dirty="0">
                          <a:ln>
                            <a:noFill/>
                          </a:ln>
                          <a:solidFill>
                            <a:schemeClr val="bg1"/>
                          </a:solidFill>
                          <a:effectLst/>
                          <a:latin typeface="Arial" charset="0"/>
                          <a:ea typeface="+mn-ea"/>
                          <a:cs typeface="+mn-cs"/>
                        </a:rPr>
                        <a:t>.</a:t>
                      </a:r>
                    </a:p>
                  </a:txBody>
                  <a:tcPr marL="91427" marR="91427" marT="45740" marB="45740" horzOverflow="overflow">
                    <a:lnL>
                      <a:noFill/>
                    </a:lnL>
                    <a:lnR>
                      <a:noFill/>
                    </a:lnR>
                    <a:lnT cap="flat">
                      <a:noFill/>
                    </a:lnT>
                    <a:lnB>
                      <a:noFill/>
                    </a:lnB>
                    <a:lnTlToBr>
                      <a:noFill/>
                    </a:lnTlToBr>
                    <a:lnBlToTr>
                      <a:noFill/>
                    </a:lnBlToTr>
                    <a:solidFill>
                      <a:srgbClr val="0066FF"/>
                    </a:solid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30 g/dl</a:t>
                      </a:r>
                    </a:p>
                  </a:txBody>
                  <a:tcPr marL="91427" marR="91427" marT="45740" marB="45740" horzOverflow="overflow">
                    <a:lnL>
                      <a:noFill/>
                    </a:lnL>
                    <a:lnR>
                      <a:noFill/>
                    </a:lnR>
                    <a:lnT cap="flat">
                      <a:noFill/>
                    </a:lnT>
                    <a:lnB>
                      <a:noFill/>
                    </a:lnB>
                    <a:lnTlToBr>
                      <a:noFill/>
                    </a:lnTlToBr>
                    <a:lnBlToTr>
                      <a:noFill/>
                    </a:lnBlToTr>
                    <a:solidFill>
                      <a:srgbClr val="0070C0"/>
                    </a:solidFill>
                  </a:tcPr>
                </a:tc>
                <a:tc hMerge="1">
                  <a:txBody>
                    <a:bodyPr/>
                    <a:lstStyle/>
                    <a:p>
                      <a:endParaRPr lang="de-DE"/>
                    </a:p>
                  </a:txBody>
                  <a:tcPr>
                    <a:lnL w="12700" cmpd="sng">
                      <a:noFill/>
                      <a:prstDash val="solid"/>
                    </a:ln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1,30 mmol/l</a:t>
                      </a:r>
                    </a:p>
                  </a:txBody>
                  <a:tcPr marL="91427" marR="91427" marT="45740" marB="45740" horzOverflow="overflow">
                    <a:lnL>
                      <a:noFill/>
                    </a:lnL>
                    <a:lnR>
                      <a:noFill/>
                    </a:lnR>
                    <a:lnT cap="flat">
                      <a:noFill/>
                    </a:lnT>
                    <a:lnB>
                      <a:noFill/>
                    </a:lnB>
                    <a:lnTlToBr>
                      <a:noFill/>
                    </a:lnTlToBr>
                    <a:lnBlToTr>
                      <a:noFill/>
                    </a:lnBlToTr>
                    <a:solidFill>
                      <a:srgbClr val="0070C0"/>
                    </a:solidFill>
                  </a:tcPr>
                </a:tc>
                <a:tc hMerge="1">
                  <a:txBody>
                    <a:bodyPr/>
                    <a:lstStyle/>
                    <a:p>
                      <a:endParaRPr lang="de-DE"/>
                    </a:p>
                  </a:txBody>
                  <a:tcPr/>
                </a:tc>
                <a:extLst>
                  <a:ext uri="{0D108BD9-81ED-4DB2-BD59-A6C34878D82A}">
                    <a16:rowId xmlns:a16="http://schemas.microsoft.com/office/drawing/2014/main" val="3891587722"/>
                  </a:ext>
                </a:extLst>
              </a:tr>
              <a:tr h="43126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Na</a:t>
                      </a:r>
                    </a:p>
                  </a:txBody>
                  <a:tcPr marL="91427" marR="91427" marT="45740" marB="45740" horzOverflow="overflow">
                    <a:lnL cap="flat">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K</a:t>
                      </a:r>
                    </a:p>
                  </a:txBody>
                  <a:tcPr marL="91427" marR="91427" marT="45740" marB="45740" horzOverflow="overflow">
                    <a:lnL>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Cl</a:t>
                      </a:r>
                    </a:p>
                  </a:txBody>
                  <a:tcPr marL="91427" marR="91427" marT="45740" marB="45740" horzOverflow="overflow">
                    <a:lnL>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err="1">
                          <a:ln>
                            <a:noFill/>
                          </a:ln>
                          <a:solidFill>
                            <a:schemeClr val="bg1"/>
                          </a:solidFill>
                          <a:effectLst/>
                          <a:latin typeface="Arial" charset="0"/>
                        </a:rPr>
                        <a:t>Ph</a:t>
                      </a:r>
                      <a:endParaRPr kumimoji="0" lang="de-DE" sz="1800" b="1" i="0" u="none" strike="noStrike" cap="none" normalizeH="0" baseline="0" dirty="0">
                        <a:ln>
                          <a:noFill/>
                        </a:ln>
                        <a:solidFill>
                          <a:schemeClr val="bg1"/>
                        </a:solidFill>
                        <a:effectLst/>
                        <a:latin typeface="Arial" charset="0"/>
                      </a:endParaRPr>
                    </a:p>
                  </a:txBody>
                  <a:tcPr marL="91427" marR="91427" marT="45740" marB="45740" horzOverflow="overflow">
                    <a:lnL>
                      <a:noFill/>
                    </a:lnL>
                    <a:lnR>
                      <a:noFill/>
                    </a:lnR>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Mg</a:t>
                      </a:r>
                    </a:p>
                  </a:txBody>
                  <a:tcPr marL="91427" marR="91427" marT="45740" marB="45740" horzOverflow="overflow">
                    <a:lnL>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Ca</a:t>
                      </a:r>
                    </a:p>
                  </a:txBody>
                  <a:tcPr marL="91427" marR="91427" marT="45740" marB="45740" horzOverflow="overflow">
                    <a:lnL>
                      <a:noFill/>
                    </a:lnL>
                    <a:lnR>
                      <a:noFill/>
                    </a:lnR>
                    <a:lnT cap="flat">
                      <a:noFill/>
                    </a:lnT>
                    <a:lnB>
                      <a:noFill/>
                    </a:lnB>
                    <a:lnTlToBr>
                      <a:noFill/>
                    </a:lnTlToBr>
                    <a:lnBlToTr>
                      <a:noFill/>
                    </a:lnBlToTr>
                    <a:solidFill>
                      <a:srgbClr val="0066FF"/>
                    </a:solidFill>
                  </a:tcPr>
                </a:tc>
                <a:extLst>
                  <a:ext uri="{0D108BD9-81ED-4DB2-BD59-A6C34878D82A}">
                    <a16:rowId xmlns:a16="http://schemas.microsoft.com/office/drawing/2014/main" val="3622489647"/>
                  </a:ext>
                </a:extLst>
              </a:tr>
              <a:tr h="3659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134</a:t>
                      </a:r>
                    </a:p>
                  </a:txBody>
                  <a:tcPr marL="91427" marR="91427" marT="45740" marB="45740" horzOverflow="overflow">
                    <a:lnL cap="flat">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3,9</a:t>
                      </a:r>
                    </a:p>
                  </a:txBody>
                  <a:tcPr marL="91427" marR="91427" marT="45740" marB="45740" horzOverflow="overflow">
                    <a:lnL>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98</a:t>
                      </a:r>
                    </a:p>
                  </a:txBody>
                  <a:tcPr marL="91427" marR="91427" marT="45740" marB="45740" horzOverflow="overflow">
                    <a:lnL>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1,0</a:t>
                      </a:r>
                    </a:p>
                  </a:txBody>
                  <a:tcPr marL="91427" marR="91427" marT="45740" marB="45740" horzOverflow="overflow">
                    <a:lnL>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0,8</a:t>
                      </a:r>
                    </a:p>
                  </a:txBody>
                  <a:tcPr marL="91427" marR="91427" marT="45740" marB="45740" horzOverflow="overflow">
                    <a:lnL>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1,22</a:t>
                      </a:r>
                    </a:p>
                  </a:txBody>
                  <a:tcPr marL="91427" marR="91427" marT="45740" marB="45740" horzOverflow="overflow">
                    <a:lnL>
                      <a:noFill/>
                    </a:lnL>
                    <a:lnR>
                      <a:noFill/>
                    </a:lnR>
                    <a:lnT>
                      <a:noFill/>
                    </a:lnT>
                    <a:lnB>
                      <a:noFill/>
                    </a:lnB>
                    <a:lnTlToBr>
                      <a:noFill/>
                    </a:lnTlToBr>
                    <a:lnBlToTr>
                      <a:noFill/>
                    </a:lnBlToTr>
                    <a:solidFill>
                      <a:srgbClr val="0066FF"/>
                    </a:solidFill>
                  </a:tcPr>
                </a:tc>
                <a:extLst>
                  <a:ext uri="{0D108BD9-81ED-4DB2-BD59-A6C34878D82A}">
                    <a16:rowId xmlns:a16="http://schemas.microsoft.com/office/drawing/2014/main" val="567412552"/>
                  </a:ext>
                </a:extLst>
              </a:tr>
              <a:tr h="365921">
                <a:tc gridSpan="6">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de-DE" sz="1800" b="1" i="0" u="none" strike="noStrike" kern="1200" cap="none" normalizeH="0" baseline="-25000" dirty="0">
                        <a:ln>
                          <a:noFill/>
                        </a:ln>
                        <a:solidFill>
                          <a:schemeClr val="tx1"/>
                        </a:solidFill>
                        <a:effectLst/>
                        <a:latin typeface="Arial" charset="0"/>
                        <a:ea typeface="+mn-ea"/>
                        <a:cs typeface="+mn-cs"/>
                      </a:endParaRPr>
                    </a:p>
                  </a:txBody>
                  <a:tcPr marL="91427" marR="91427" marT="45740" marB="45740" horzOverflow="overflow">
                    <a:lnL cap="flat">
                      <a:noFill/>
                    </a:lnL>
                    <a:lnR>
                      <a:noFill/>
                    </a:lnR>
                    <a:lnT>
                      <a:noFill/>
                    </a:lnT>
                    <a:lnB>
                      <a:noFill/>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tx1"/>
                        </a:solidFill>
                        <a:effectLst/>
                        <a:latin typeface="Arial" charset="0"/>
                      </a:endParaRPr>
                    </a:p>
                  </a:txBody>
                  <a:tcPr marL="91427" marR="91427" marT="45737" marB="45737" horzOverflow="overflow">
                    <a:lnL>
                      <a:noFill/>
                    </a:lnL>
                    <a:lnR>
                      <a:noFill/>
                    </a:lnR>
                    <a:lnT>
                      <a:noFill/>
                    </a:lnT>
                    <a:lnB>
                      <a:noFill/>
                    </a:lnB>
                    <a:lnTlToBr>
                      <a:noFill/>
                    </a:lnTlToBr>
                    <a:lnBlToTr>
                      <a:noFill/>
                    </a:lnBlToTr>
                    <a:solidFill>
                      <a:srgbClr val="00CC00"/>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25000" dirty="0">
                        <a:ln>
                          <a:noFill/>
                        </a:ln>
                        <a:solidFill>
                          <a:schemeClr val="tx1"/>
                        </a:solidFill>
                        <a:effectLst/>
                        <a:latin typeface="Arial" charset="0"/>
                      </a:endParaRPr>
                    </a:p>
                  </a:txBody>
                  <a:tcPr marL="91427" marR="91427" marT="45737" marB="45737" horzOverflow="overflow">
                    <a:lnL>
                      <a:noFill/>
                    </a:lnL>
                    <a:lnR>
                      <a:noFill/>
                    </a:lnR>
                    <a:lnT>
                      <a:noFill/>
                    </a:lnT>
                    <a:lnB>
                      <a:noFill/>
                    </a:lnB>
                    <a:lnTlToBr>
                      <a:noFill/>
                    </a:lnTlToBr>
                    <a:lnBlToTr>
                      <a:noFill/>
                    </a:lnBlToTr>
                    <a:solidFill>
                      <a:srgbClr val="00CC00"/>
                    </a:solidFill>
                  </a:tcPr>
                </a:tc>
                <a:tc hMerge="1">
                  <a:txBody>
                    <a:bodyPr/>
                    <a:lstStyle/>
                    <a:p>
                      <a:endParaRPr lang="de-DE"/>
                    </a:p>
                  </a:txBody>
                  <a:tcPr>
                    <a:lnL w="12700" cmpd="sng">
                      <a:noFill/>
                      <a:prstDash val="solid"/>
                    </a:lnL>
                    <a:lnT w="12700" cmpd="sng">
                      <a:noFill/>
                      <a:prstDash val="solid"/>
                    </a:lnT>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25000" dirty="0">
                        <a:ln>
                          <a:noFill/>
                        </a:ln>
                        <a:solidFill>
                          <a:schemeClr val="tx1"/>
                        </a:solidFill>
                        <a:effectLst/>
                        <a:latin typeface="Arial" charset="0"/>
                      </a:endParaRPr>
                    </a:p>
                  </a:txBody>
                  <a:tcPr marL="91427" marR="91427" marT="45737" marB="45737" horzOverflow="overflow">
                    <a:lnL>
                      <a:noFill/>
                    </a:lnL>
                    <a:lnR>
                      <a:noFill/>
                    </a:lnR>
                    <a:lnT>
                      <a:noFill/>
                    </a:lnT>
                    <a:lnB>
                      <a:noFill/>
                    </a:lnB>
                    <a:lnTlToBr>
                      <a:noFill/>
                    </a:lnTlToBr>
                    <a:lnBlToTr>
                      <a:noFill/>
                    </a:lnBlToTr>
                    <a:solidFill>
                      <a:srgbClr val="00CC00"/>
                    </a:solidFill>
                  </a:tcPr>
                </a:tc>
                <a:tc hMerge="1">
                  <a:txBody>
                    <a:bodyPr/>
                    <a:lstStyle/>
                    <a:p>
                      <a:endParaRPr lang="de-DE"/>
                    </a:p>
                  </a:txBody>
                  <a:tcPr/>
                </a:tc>
                <a:extLst>
                  <a:ext uri="{0D108BD9-81ED-4DB2-BD59-A6C34878D82A}">
                    <a16:rowId xmlns:a16="http://schemas.microsoft.com/office/drawing/2014/main" val="3589991608"/>
                  </a:ext>
                </a:extLst>
              </a:tr>
            </a:tbl>
          </a:graphicData>
        </a:graphic>
      </p:graphicFrame>
      <p:graphicFrame>
        <p:nvGraphicFramePr>
          <p:cNvPr id="7" name="Tabelle 6">
            <a:extLst>
              <a:ext uri="{FF2B5EF4-FFF2-40B4-BE49-F238E27FC236}">
                <a16:creationId xmlns:a16="http://schemas.microsoft.com/office/drawing/2014/main" id="{86801662-0E80-435A-8BD6-29A16BB04BB9}"/>
              </a:ext>
            </a:extLst>
          </p:cNvPr>
          <p:cNvGraphicFramePr>
            <a:graphicFrameLocks noGrp="1"/>
          </p:cNvGraphicFramePr>
          <p:nvPr/>
        </p:nvGraphicFramePr>
        <p:xfrm>
          <a:off x="-11682" y="4293096"/>
          <a:ext cx="9120185" cy="1097642"/>
        </p:xfrm>
        <a:graphic>
          <a:graphicData uri="http://schemas.openxmlformats.org/drawingml/2006/table">
            <a:tbl>
              <a:tblPr/>
              <a:tblGrid>
                <a:gridCol w="1824037">
                  <a:extLst>
                    <a:ext uri="{9D8B030D-6E8A-4147-A177-3AD203B41FA5}">
                      <a16:colId xmlns:a16="http://schemas.microsoft.com/office/drawing/2014/main" val="1120192370"/>
                    </a:ext>
                  </a:extLst>
                </a:gridCol>
                <a:gridCol w="1824037">
                  <a:extLst>
                    <a:ext uri="{9D8B030D-6E8A-4147-A177-3AD203B41FA5}">
                      <a16:colId xmlns:a16="http://schemas.microsoft.com/office/drawing/2014/main" val="3767433271"/>
                    </a:ext>
                  </a:extLst>
                </a:gridCol>
                <a:gridCol w="1824037">
                  <a:extLst>
                    <a:ext uri="{9D8B030D-6E8A-4147-A177-3AD203B41FA5}">
                      <a16:colId xmlns:a16="http://schemas.microsoft.com/office/drawing/2014/main" val="2864253219"/>
                    </a:ext>
                  </a:extLst>
                </a:gridCol>
                <a:gridCol w="1824037">
                  <a:extLst>
                    <a:ext uri="{9D8B030D-6E8A-4147-A177-3AD203B41FA5}">
                      <a16:colId xmlns:a16="http://schemas.microsoft.com/office/drawing/2014/main" val="3368682614"/>
                    </a:ext>
                  </a:extLst>
                </a:gridCol>
                <a:gridCol w="1824037">
                  <a:extLst>
                    <a:ext uri="{9D8B030D-6E8A-4147-A177-3AD203B41FA5}">
                      <a16:colId xmlns:a16="http://schemas.microsoft.com/office/drawing/2014/main" val="512958363"/>
                    </a:ext>
                  </a:extLst>
                </a:gridCol>
              </a:tblGrid>
              <a:tr h="20426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pH</a:t>
                      </a:r>
                    </a:p>
                  </a:txBody>
                  <a:tcPr marL="91427" marR="91427" marT="45740" marB="45740" horzOverflow="overflow">
                    <a:lnL cap="flat">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PaO</a:t>
                      </a:r>
                      <a:r>
                        <a:rPr kumimoji="0" lang="de-DE" sz="1800" b="1" i="0" u="none" strike="noStrike" cap="none" normalizeH="0" baseline="-25000" dirty="0">
                          <a:ln>
                            <a:noFill/>
                          </a:ln>
                          <a:solidFill>
                            <a:schemeClr val="tx1"/>
                          </a:solidFill>
                          <a:effectLst/>
                          <a:latin typeface="Arial" charset="0"/>
                        </a:rPr>
                        <a:t>2</a:t>
                      </a:r>
                      <a:endParaRPr kumimoji="0" lang="de-DE" sz="1800" b="1" i="0" u="none" strike="noStrike" cap="none" normalizeH="0" baseline="0" dirty="0">
                        <a:ln>
                          <a:noFill/>
                        </a:ln>
                        <a:solidFill>
                          <a:schemeClr val="tx1"/>
                        </a:solidFill>
                        <a:effectLst/>
                        <a:latin typeface="Arial" charset="0"/>
                      </a:endParaRPr>
                    </a:p>
                  </a:txBody>
                  <a:tcPr marL="91427" marR="91427" marT="45740" marB="45740" horzOverflow="overflow">
                    <a:lnL>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PaCO</a:t>
                      </a:r>
                      <a:r>
                        <a:rPr kumimoji="0" lang="de-DE" sz="1800" b="1" i="0" u="none" strike="noStrike" cap="none" normalizeH="0" baseline="-25000" dirty="0">
                          <a:ln>
                            <a:noFill/>
                          </a:ln>
                          <a:solidFill>
                            <a:schemeClr val="tx1"/>
                          </a:solidFill>
                          <a:effectLst/>
                          <a:latin typeface="Arial" charset="0"/>
                        </a:rPr>
                        <a:t>2</a:t>
                      </a:r>
                    </a:p>
                  </a:txBody>
                  <a:tcPr marL="91427" marR="91427" marT="45740" marB="45740" horzOverflow="overflow">
                    <a:lnL>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HCO</a:t>
                      </a:r>
                      <a:r>
                        <a:rPr kumimoji="0" lang="de-DE" sz="1800" b="1" i="0" u="none" strike="noStrike" cap="none" normalizeH="0" baseline="-25000" dirty="0">
                          <a:ln>
                            <a:noFill/>
                          </a:ln>
                          <a:solidFill>
                            <a:schemeClr val="tx1"/>
                          </a:solidFill>
                          <a:effectLst/>
                          <a:latin typeface="Arial" charset="0"/>
                        </a:rPr>
                        <a:t>3</a:t>
                      </a:r>
                    </a:p>
                  </a:txBody>
                  <a:tcPr marL="91427" marR="91427" marT="45740" marB="45740" horzOverflow="overflow">
                    <a:lnL>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tx1"/>
                          </a:solidFill>
                          <a:effectLst/>
                          <a:latin typeface="Arial" charset="0"/>
                          <a:ea typeface="+mn-ea"/>
                          <a:cs typeface="+mn-cs"/>
                        </a:rPr>
                        <a:t>BE</a:t>
                      </a:r>
                    </a:p>
                  </a:txBody>
                  <a:tcPr marL="91427" marR="91427" marT="45740" marB="45740" horzOverflow="overflow">
                    <a:lnL>
                      <a:noFill/>
                    </a:lnL>
                    <a:lnR>
                      <a:noFill/>
                    </a:lnR>
                    <a:lnT>
                      <a:noFill/>
                    </a:lnT>
                    <a:lnB>
                      <a:noFill/>
                    </a:lnB>
                    <a:lnTlToBr>
                      <a:noFill/>
                    </a:lnTlToBr>
                    <a:lnBlToTr>
                      <a:noFill/>
                    </a:lnBlToTr>
                    <a:solidFill>
                      <a:srgbClr val="00CC00"/>
                    </a:solidFill>
                  </a:tcPr>
                </a:tc>
                <a:extLst>
                  <a:ext uri="{0D108BD9-81ED-4DB2-BD59-A6C34878D82A}">
                    <a16:rowId xmlns:a16="http://schemas.microsoft.com/office/drawing/2014/main" val="4196760621"/>
                  </a:ext>
                </a:extLst>
              </a:tr>
              <a:tr h="3659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7,45</a:t>
                      </a:r>
                    </a:p>
                  </a:txBody>
                  <a:tcPr marL="91427" marR="91427" marT="45740" marB="45740" horzOverflow="overflow">
                    <a:lnL cap="flat">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55</a:t>
                      </a:r>
                    </a:p>
                  </a:txBody>
                  <a:tcPr marL="91427" marR="91427" marT="45740" marB="45740"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31</a:t>
                      </a:r>
                    </a:p>
                  </a:txBody>
                  <a:tcPr marL="91427" marR="91427" marT="45740" marB="45740"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21</a:t>
                      </a:r>
                    </a:p>
                  </a:txBody>
                  <a:tcPr marL="91427" marR="91427" marT="45740" marB="45740"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-2</a:t>
                      </a:r>
                    </a:p>
                  </a:txBody>
                  <a:tcPr marL="91427" marR="91427" marT="45740" marB="45740" horzOverflow="overflow">
                    <a:lnL>
                      <a:noFill/>
                    </a:lnL>
                    <a:lnR>
                      <a:noFill/>
                    </a:lnR>
                    <a:lnT>
                      <a:noFill/>
                    </a:lnT>
                    <a:lnB cap="flat">
                      <a:noFill/>
                    </a:lnB>
                    <a:lnTlToBr>
                      <a:noFill/>
                    </a:lnTlToBr>
                    <a:lnBlToTr>
                      <a:noFill/>
                    </a:lnBlToTr>
                    <a:solidFill>
                      <a:srgbClr val="00CC00"/>
                    </a:solidFill>
                  </a:tcPr>
                </a:tc>
                <a:extLst>
                  <a:ext uri="{0D108BD9-81ED-4DB2-BD59-A6C34878D82A}">
                    <a16:rowId xmlns:a16="http://schemas.microsoft.com/office/drawing/2014/main" val="3436221396"/>
                  </a:ext>
                </a:extLst>
              </a:tr>
              <a:tr h="365921">
                <a:tc gridSpan="5">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tx1"/>
                        </a:solidFill>
                        <a:effectLst/>
                        <a:latin typeface="Arial" charset="0"/>
                      </a:endParaRPr>
                    </a:p>
                  </a:txBody>
                  <a:tcPr marL="91427" marR="91427" marT="45740" marB="45740" horzOverflow="overflow">
                    <a:lnL cap="flat">
                      <a:noFill/>
                    </a:lnL>
                    <a:lnR>
                      <a:noFill/>
                    </a:lnR>
                    <a:lnT>
                      <a:noFill/>
                    </a:lnT>
                    <a:lnB cap="flat">
                      <a:noFill/>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tx1"/>
                        </a:solidFill>
                        <a:effectLst/>
                        <a:latin typeface="Arial" charset="0"/>
                      </a:endParaRPr>
                    </a:p>
                  </a:txBody>
                  <a:tcPr marL="91427" marR="91427" marT="45734" marB="45734" horzOverflow="overflow">
                    <a:lnL>
                      <a:noFill/>
                    </a:lnL>
                    <a:lnR>
                      <a:noFill/>
                    </a:lnR>
                    <a:lnT>
                      <a:noFill/>
                    </a:lnT>
                    <a:lnB cap="flat">
                      <a:noFill/>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tx1"/>
                        </a:solidFill>
                        <a:effectLst/>
                        <a:latin typeface="Arial" charset="0"/>
                      </a:endParaRPr>
                    </a:p>
                  </a:txBody>
                  <a:tcPr marL="91427" marR="91427" marT="45734" marB="45734" horzOverflow="overflow">
                    <a:lnL>
                      <a:noFill/>
                    </a:lnL>
                    <a:lnR>
                      <a:noFill/>
                    </a:lnR>
                    <a:lnT>
                      <a:noFill/>
                    </a:lnT>
                    <a:lnB cap="flat">
                      <a:noFill/>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tx1"/>
                        </a:solidFill>
                        <a:effectLst/>
                        <a:latin typeface="Arial" charset="0"/>
                      </a:endParaRPr>
                    </a:p>
                  </a:txBody>
                  <a:tcPr marL="91427" marR="91427" marT="45734" marB="45734" horzOverflow="overflow">
                    <a:lnL>
                      <a:noFill/>
                    </a:lnL>
                    <a:lnR>
                      <a:noFill/>
                    </a:lnR>
                    <a:lnT>
                      <a:noFill/>
                    </a:lnT>
                    <a:lnB cap="flat">
                      <a:noFill/>
                    </a:lnB>
                    <a:lnTlToBr>
                      <a:noFill/>
                    </a:lnTlToBr>
                    <a:lnBlToTr>
                      <a:noFill/>
                    </a:lnBlToTr>
                    <a:solidFill>
                      <a:schemeClr val="bg1"/>
                    </a:solidFill>
                  </a:tcPr>
                </a:tc>
                <a:tc hMerge="1">
                  <a:txBody>
                    <a:bodyPr/>
                    <a:lstStyle/>
                    <a:p>
                      <a:endParaRPr lang="de-DE"/>
                    </a:p>
                  </a:txBody>
                  <a:tcPr/>
                </a:tc>
                <a:extLst>
                  <a:ext uri="{0D108BD9-81ED-4DB2-BD59-A6C34878D82A}">
                    <a16:rowId xmlns:a16="http://schemas.microsoft.com/office/drawing/2014/main" val="1732913249"/>
                  </a:ext>
                </a:extLst>
              </a:tr>
            </a:tbl>
          </a:graphicData>
        </a:graphic>
      </p:graphicFrame>
    </p:spTree>
    <p:extLst>
      <p:ext uri="{BB962C8B-B14F-4D97-AF65-F5344CB8AC3E}">
        <p14:creationId xmlns:p14="http://schemas.microsoft.com/office/powerpoint/2010/main" val="4050810068"/>
      </p:ext>
    </p:extLst>
  </p:cSld>
  <p:clrMapOvr>
    <a:masterClrMapping/>
  </p:clrMapOvr>
  <p:transition spd="slow">
    <p:push dir="u"/>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1B1B612D-B00D-42EB-8A5A-C4AC5D211CA3}"/>
              </a:ext>
            </a:extLst>
          </p:cNvPr>
          <p:cNvSpPr>
            <a:spLocks noGrp="1"/>
          </p:cNvSpPr>
          <p:nvPr>
            <p:ph idx="1"/>
          </p:nvPr>
        </p:nvSpPr>
        <p:spPr>
          <a:xfrm>
            <a:off x="795188" y="2348880"/>
            <a:ext cx="7907982" cy="3576374"/>
          </a:xfrm>
        </p:spPr>
        <p:txBody>
          <a:bodyPr/>
          <a:lstStyle/>
          <a:p>
            <a:r>
              <a:rPr lang="de-DE" sz="2400" dirty="0">
                <a:solidFill>
                  <a:schemeClr val="accent2"/>
                </a:solidFill>
                <a:latin typeface="+mj-lt"/>
              </a:rPr>
              <a:t>Alkalose, respiratorisch</a:t>
            </a:r>
          </a:p>
          <a:p>
            <a:r>
              <a:rPr lang="de-DE" sz="2400" dirty="0">
                <a:solidFill>
                  <a:srgbClr val="00799B"/>
                </a:solidFill>
                <a:latin typeface="+mj-lt"/>
              </a:rPr>
              <a:t>Metabolische </a:t>
            </a:r>
            <a:r>
              <a:rPr lang="de-DE" sz="2400" dirty="0">
                <a:latin typeface="+mj-lt"/>
              </a:rPr>
              <a:t>Kompensation: </a:t>
            </a:r>
          </a:p>
          <a:p>
            <a:r>
              <a:rPr lang="de-DE" sz="2000" dirty="0"/>
              <a:t>∆ CO</a:t>
            </a:r>
            <a:r>
              <a:rPr lang="de-DE" sz="2000" baseline="-25000" dirty="0"/>
              <a:t>2</a:t>
            </a:r>
            <a:r>
              <a:rPr lang="de-DE" sz="2000" dirty="0"/>
              <a:t> ist 9 </a:t>
            </a:r>
            <a:r>
              <a:rPr lang="de-DE" sz="2000" dirty="0">
                <a:sym typeface="Wingdings" panose="05000000000000000000" pitchFamily="2" charset="2"/>
              </a:rPr>
              <a:t> erwartetes </a:t>
            </a:r>
            <a:r>
              <a:rPr lang="de-DE" sz="2000" dirty="0" err="1">
                <a:sym typeface="Wingdings" panose="05000000000000000000" pitchFamily="2" charset="2"/>
              </a:rPr>
              <a:t>Bic</a:t>
            </a:r>
            <a:r>
              <a:rPr lang="de-DE" sz="2000" dirty="0">
                <a:sym typeface="Wingdings" panose="05000000000000000000" pitchFamily="2" charset="2"/>
              </a:rPr>
              <a:t>: 	9 x 0,4 (chronisch)  3,6 </a:t>
            </a:r>
            <a:r>
              <a:rPr lang="de-DE" sz="2000" dirty="0">
                <a:sym typeface="Symbol" panose="05050102010706020507" pitchFamily="18" charset="2"/>
              </a:rPr>
              <a:t> </a:t>
            </a:r>
            <a:r>
              <a:rPr lang="de-DE" sz="2000" dirty="0">
                <a:sym typeface="Wingdings" panose="05000000000000000000" pitchFamily="2" charset="2"/>
              </a:rPr>
              <a:t> </a:t>
            </a:r>
            <a:r>
              <a:rPr lang="de-DE" sz="2000" dirty="0">
                <a:sym typeface="Symbol" panose="05050102010706020507" pitchFamily="18" charset="2"/>
              </a:rPr>
              <a:t>20,4</a:t>
            </a:r>
            <a:endParaRPr lang="de-DE" sz="2000" baseline="-25000" dirty="0"/>
          </a:p>
          <a:p>
            <a:r>
              <a:rPr lang="de-DE" sz="2000" dirty="0">
                <a:sym typeface="Symbol" panose="05050102010706020507" pitchFamily="18" charset="2"/>
              </a:rPr>
              <a:t>				</a:t>
            </a:r>
            <a:r>
              <a:rPr lang="de-DE" sz="2000" dirty="0">
                <a:sym typeface="Wingdings" panose="05000000000000000000" pitchFamily="2" charset="2"/>
              </a:rPr>
              <a:t>9 x 0,2 (akut) 	 1,8  </a:t>
            </a:r>
            <a:r>
              <a:rPr lang="de-DE" sz="2000" dirty="0">
                <a:sym typeface="Symbol" panose="05050102010706020507" pitchFamily="18" charset="2"/>
              </a:rPr>
              <a:t>     </a:t>
            </a:r>
            <a:r>
              <a:rPr lang="de-DE" sz="2000" dirty="0">
                <a:sym typeface="Wingdings" panose="05000000000000000000" pitchFamily="2" charset="2"/>
              </a:rPr>
              <a:t> </a:t>
            </a:r>
            <a:r>
              <a:rPr lang="de-DE" sz="2000" dirty="0">
                <a:sym typeface="Symbol" panose="05050102010706020507" pitchFamily="18" charset="2"/>
              </a:rPr>
              <a:t>22,2</a:t>
            </a:r>
            <a:endParaRPr lang="en-US" sz="2000" dirty="0">
              <a:latin typeface="+mj-lt"/>
            </a:endParaRPr>
          </a:p>
          <a:p>
            <a:endParaRPr lang="de-DE" dirty="0">
              <a:latin typeface="+mj-lt"/>
            </a:endParaRPr>
          </a:p>
        </p:txBody>
      </p:sp>
      <p:sp>
        <p:nvSpPr>
          <p:cNvPr id="3" name="Titel 2">
            <a:extLst>
              <a:ext uri="{FF2B5EF4-FFF2-40B4-BE49-F238E27FC236}">
                <a16:creationId xmlns:a16="http://schemas.microsoft.com/office/drawing/2014/main" id="{AD74DBBA-C44A-46D6-90CA-6221F3A1B1AB}"/>
              </a:ext>
            </a:extLst>
          </p:cNvPr>
          <p:cNvSpPr>
            <a:spLocks noGrp="1"/>
          </p:cNvSpPr>
          <p:nvPr>
            <p:ph type="title"/>
          </p:nvPr>
        </p:nvSpPr>
        <p:spPr/>
        <p:txBody>
          <a:bodyPr/>
          <a:lstStyle/>
          <a:p>
            <a:endParaRPr lang="de-DE"/>
          </a:p>
        </p:txBody>
      </p:sp>
      <p:graphicFrame>
        <p:nvGraphicFramePr>
          <p:cNvPr id="5" name="Tabelle 4">
            <a:extLst>
              <a:ext uri="{FF2B5EF4-FFF2-40B4-BE49-F238E27FC236}">
                <a16:creationId xmlns:a16="http://schemas.microsoft.com/office/drawing/2014/main" id="{33DDE894-36E8-45F5-9C60-FE25DA986A45}"/>
              </a:ext>
            </a:extLst>
          </p:cNvPr>
          <p:cNvGraphicFramePr>
            <a:graphicFrameLocks noGrp="1"/>
          </p:cNvGraphicFramePr>
          <p:nvPr/>
        </p:nvGraphicFramePr>
        <p:xfrm>
          <a:off x="35497" y="-27384"/>
          <a:ext cx="9120186" cy="1960166"/>
        </p:xfrm>
        <a:graphic>
          <a:graphicData uri="http://schemas.openxmlformats.org/drawingml/2006/table">
            <a:tbl>
              <a:tblPr/>
              <a:tblGrid>
                <a:gridCol w="2281412">
                  <a:extLst>
                    <a:ext uri="{9D8B030D-6E8A-4147-A177-3AD203B41FA5}">
                      <a16:colId xmlns:a16="http://schemas.microsoft.com/office/drawing/2014/main" val="24863018"/>
                    </a:ext>
                  </a:extLst>
                </a:gridCol>
                <a:gridCol w="2256570">
                  <a:extLst>
                    <a:ext uri="{9D8B030D-6E8A-4147-A177-3AD203B41FA5}">
                      <a16:colId xmlns:a16="http://schemas.microsoft.com/office/drawing/2014/main" val="548106269"/>
                    </a:ext>
                  </a:extLst>
                </a:gridCol>
                <a:gridCol w="1150395">
                  <a:extLst>
                    <a:ext uri="{9D8B030D-6E8A-4147-A177-3AD203B41FA5}">
                      <a16:colId xmlns:a16="http://schemas.microsoft.com/office/drawing/2014/main" val="3751900893"/>
                    </a:ext>
                  </a:extLst>
                </a:gridCol>
                <a:gridCol w="1150395">
                  <a:extLst>
                    <a:ext uri="{9D8B030D-6E8A-4147-A177-3AD203B41FA5}">
                      <a16:colId xmlns:a16="http://schemas.microsoft.com/office/drawing/2014/main" val="1120544552"/>
                    </a:ext>
                  </a:extLst>
                </a:gridCol>
                <a:gridCol w="1140707">
                  <a:extLst>
                    <a:ext uri="{9D8B030D-6E8A-4147-A177-3AD203B41FA5}">
                      <a16:colId xmlns:a16="http://schemas.microsoft.com/office/drawing/2014/main" val="3153721863"/>
                    </a:ext>
                  </a:extLst>
                </a:gridCol>
                <a:gridCol w="1140707">
                  <a:extLst>
                    <a:ext uri="{9D8B030D-6E8A-4147-A177-3AD203B41FA5}">
                      <a16:colId xmlns:a16="http://schemas.microsoft.com/office/drawing/2014/main" val="438769824"/>
                    </a:ext>
                  </a:extLst>
                </a:gridCol>
              </a:tblGrid>
              <a:tr h="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Kreatinin</a:t>
                      </a:r>
                    </a:p>
                  </a:txBody>
                  <a:tcPr marL="91427" marR="91427" marT="45740" marB="45740" horzOverflow="overflow">
                    <a:lnL cap="flat">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Harnstoff</a:t>
                      </a:r>
                    </a:p>
                  </a:txBody>
                  <a:tcPr marL="91427" marR="91427" marT="45740" marB="45740" horzOverflow="overflow">
                    <a:lnL>
                      <a:noFill/>
                    </a:lnL>
                    <a:lnR>
                      <a:noFill/>
                    </a:lnR>
                    <a:lnT cap="flat">
                      <a:noFill/>
                    </a:lnT>
                    <a:lnB>
                      <a:noFill/>
                    </a:lnB>
                    <a:lnTlToBr>
                      <a:noFill/>
                    </a:lnTlToBr>
                    <a:lnBlToTr>
                      <a:noFill/>
                    </a:lnBlToTr>
                    <a:solidFill>
                      <a:srgbClr val="0066FF"/>
                    </a:solid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Albumin</a:t>
                      </a:r>
                    </a:p>
                  </a:txBody>
                  <a:tcPr marL="91427" marR="91427" marT="45740" marB="45740" horzOverflow="overflow">
                    <a:lnL>
                      <a:noFill/>
                    </a:lnL>
                    <a:lnR>
                      <a:noFill/>
                    </a:lnR>
                    <a:lnT cap="flat">
                      <a:noFill/>
                    </a:lnT>
                    <a:lnB>
                      <a:noFill/>
                    </a:lnB>
                    <a:lnTlToBr>
                      <a:noFill/>
                    </a:lnTlToBr>
                    <a:lnBlToTr>
                      <a:noFill/>
                    </a:lnBlToTr>
                    <a:solidFill>
                      <a:srgbClr val="0070C0"/>
                    </a:solidFill>
                  </a:tcPr>
                </a:tc>
                <a:tc hMerge="1">
                  <a:txBody>
                    <a:bodyPr/>
                    <a:lstStyle/>
                    <a:p>
                      <a:endParaRPr lang="de-DE"/>
                    </a:p>
                  </a:txBody>
                  <a:tcPr>
                    <a:lnL w="12700" cmpd="sng">
                      <a:noFill/>
                      <a:prstDash val="solid"/>
                    </a:ln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Lactat</a:t>
                      </a:r>
                    </a:p>
                  </a:txBody>
                  <a:tcPr marL="91427" marR="91427" marT="45740" marB="45740" horzOverflow="overflow">
                    <a:lnL>
                      <a:noFill/>
                    </a:lnL>
                    <a:lnR>
                      <a:noFill/>
                    </a:lnR>
                    <a:lnT cap="flat">
                      <a:noFill/>
                    </a:lnT>
                    <a:lnB>
                      <a:noFill/>
                    </a:lnB>
                    <a:lnTlToBr>
                      <a:noFill/>
                    </a:lnTlToBr>
                    <a:lnBlToTr>
                      <a:noFill/>
                    </a:lnBlToTr>
                    <a:solidFill>
                      <a:srgbClr val="0070C0"/>
                    </a:solidFill>
                  </a:tcPr>
                </a:tc>
                <a:tc hMerge="1">
                  <a:txBody>
                    <a:bodyPr/>
                    <a:lstStyle/>
                    <a:p>
                      <a:endParaRPr lang="de-DE"/>
                    </a:p>
                  </a:txBody>
                  <a:tcPr/>
                </a:tc>
                <a:extLst>
                  <a:ext uri="{0D108BD9-81ED-4DB2-BD59-A6C34878D82A}">
                    <a16:rowId xmlns:a16="http://schemas.microsoft.com/office/drawing/2014/main" val="4070695508"/>
                  </a:ext>
                </a:extLst>
              </a:tr>
              <a:tr h="431262">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de-DE" sz="1800" b="1" i="0" u="none" strike="noStrike" kern="1200" cap="none" normalizeH="0" baseline="0" dirty="0">
                          <a:ln>
                            <a:noFill/>
                          </a:ln>
                          <a:solidFill>
                            <a:schemeClr val="bg1"/>
                          </a:solidFill>
                          <a:effectLst/>
                          <a:latin typeface="Arial" charset="0"/>
                          <a:ea typeface="+mn-ea"/>
                          <a:cs typeface="+mn-cs"/>
                        </a:rPr>
                        <a:t>64 µM (0,8 mg/dl)</a:t>
                      </a:r>
                    </a:p>
                  </a:txBody>
                  <a:tcPr marL="91427" marR="91427" marT="45740" marB="45740" horzOverflow="overflow">
                    <a:lnL cap="flat">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err="1">
                          <a:ln>
                            <a:noFill/>
                          </a:ln>
                          <a:solidFill>
                            <a:schemeClr val="bg1"/>
                          </a:solidFill>
                          <a:effectLst/>
                          <a:latin typeface="Arial" charset="0"/>
                          <a:ea typeface="+mn-ea"/>
                          <a:cs typeface="+mn-cs"/>
                        </a:rPr>
                        <a:t>n.a</a:t>
                      </a:r>
                      <a:r>
                        <a:rPr kumimoji="0" lang="de-DE" sz="1800" b="1" i="0" u="none" strike="noStrike" kern="1200" cap="none" normalizeH="0" baseline="0" dirty="0">
                          <a:ln>
                            <a:noFill/>
                          </a:ln>
                          <a:solidFill>
                            <a:schemeClr val="bg1"/>
                          </a:solidFill>
                          <a:effectLst/>
                          <a:latin typeface="Arial" charset="0"/>
                          <a:ea typeface="+mn-ea"/>
                          <a:cs typeface="+mn-cs"/>
                        </a:rPr>
                        <a:t>.</a:t>
                      </a:r>
                    </a:p>
                  </a:txBody>
                  <a:tcPr marL="91427" marR="91427" marT="45740" marB="45740" horzOverflow="overflow">
                    <a:lnL>
                      <a:noFill/>
                    </a:lnL>
                    <a:lnR>
                      <a:noFill/>
                    </a:lnR>
                    <a:lnT cap="flat">
                      <a:noFill/>
                    </a:lnT>
                    <a:lnB>
                      <a:noFill/>
                    </a:lnB>
                    <a:lnTlToBr>
                      <a:noFill/>
                    </a:lnTlToBr>
                    <a:lnBlToTr>
                      <a:noFill/>
                    </a:lnBlToTr>
                    <a:solidFill>
                      <a:srgbClr val="0066FF"/>
                    </a:solid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30 g/dl</a:t>
                      </a:r>
                    </a:p>
                  </a:txBody>
                  <a:tcPr marL="91427" marR="91427" marT="45740" marB="45740" horzOverflow="overflow">
                    <a:lnL>
                      <a:noFill/>
                    </a:lnL>
                    <a:lnR>
                      <a:noFill/>
                    </a:lnR>
                    <a:lnT cap="flat">
                      <a:noFill/>
                    </a:lnT>
                    <a:lnB>
                      <a:noFill/>
                    </a:lnB>
                    <a:lnTlToBr>
                      <a:noFill/>
                    </a:lnTlToBr>
                    <a:lnBlToTr>
                      <a:noFill/>
                    </a:lnBlToTr>
                    <a:solidFill>
                      <a:srgbClr val="0070C0"/>
                    </a:solidFill>
                  </a:tcPr>
                </a:tc>
                <a:tc hMerge="1">
                  <a:txBody>
                    <a:bodyPr/>
                    <a:lstStyle/>
                    <a:p>
                      <a:endParaRPr lang="de-DE"/>
                    </a:p>
                  </a:txBody>
                  <a:tcPr>
                    <a:lnL w="12700" cmpd="sng">
                      <a:noFill/>
                      <a:prstDash val="solid"/>
                    </a:ln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1,30 mmol/l</a:t>
                      </a:r>
                    </a:p>
                  </a:txBody>
                  <a:tcPr marL="91427" marR="91427" marT="45740" marB="45740" horzOverflow="overflow">
                    <a:lnL>
                      <a:noFill/>
                    </a:lnL>
                    <a:lnR>
                      <a:noFill/>
                    </a:lnR>
                    <a:lnT cap="flat">
                      <a:noFill/>
                    </a:lnT>
                    <a:lnB>
                      <a:noFill/>
                    </a:lnB>
                    <a:lnTlToBr>
                      <a:noFill/>
                    </a:lnTlToBr>
                    <a:lnBlToTr>
                      <a:noFill/>
                    </a:lnBlToTr>
                    <a:solidFill>
                      <a:srgbClr val="0070C0"/>
                    </a:solidFill>
                  </a:tcPr>
                </a:tc>
                <a:tc hMerge="1">
                  <a:txBody>
                    <a:bodyPr/>
                    <a:lstStyle/>
                    <a:p>
                      <a:endParaRPr lang="de-DE"/>
                    </a:p>
                  </a:txBody>
                  <a:tcPr/>
                </a:tc>
                <a:extLst>
                  <a:ext uri="{0D108BD9-81ED-4DB2-BD59-A6C34878D82A}">
                    <a16:rowId xmlns:a16="http://schemas.microsoft.com/office/drawing/2014/main" val="3891587722"/>
                  </a:ext>
                </a:extLst>
              </a:tr>
              <a:tr h="43126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Na</a:t>
                      </a:r>
                    </a:p>
                  </a:txBody>
                  <a:tcPr marL="91427" marR="91427" marT="45740" marB="45740" horzOverflow="overflow">
                    <a:lnL cap="flat">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K</a:t>
                      </a:r>
                    </a:p>
                  </a:txBody>
                  <a:tcPr marL="91427" marR="91427" marT="45740" marB="45740" horzOverflow="overflow">
                    <a:lnL>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Cl</a:t>
                      </a:r>
                    </a:p>
                  </a:txBody>
                  <a:tcPr marL="91427" marR="91427" marT="45740" marB="45740" horzOverflow="overflow">
                    <a:lnL>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err="1">
                          <a:ln>
                            <a:noFill/>
                          </a:ln>
                          <a:solidFill>
                            <a:schemeClr val="bg1"/>
                          </a:solidFill>
                          <a:effectLst/>
                          <a:latin typeface="Arial" charset="0"/>
                        </a:rPr>
                        <a:t>Ph</a:t>
                      </a:r>
                      <a:endParaRPr kumimoji="0" lang="de-DE" sz="1800" b="1" i="0" u="none" strike="noStrike" cap="none" normalizeH="0" baseline="0" dirty="0">
                        <a:ln>
                          <a:noFill/>
                        </a:ln>
                        <a:solidFill>
                          <a:schemeClr val="bg1"/>
                        </a:solidFill>
                        <a:effectLst/>
                        <a:latin typeface="Arial" charset="0"/>
                      </a:endParaRPr>
                    </a:p>
                  </a:txBody>
                  <a:tcPr marL="91427" marR="91427" marT="45740" marB="45740" horzOverflow="overflow">
                    <a:lnL>
                      <a:noFill/>
                    </a:lnL>
                    <a:lnR>
                      <a:noFill/>
                    </a:lnR>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Mg</a:t>
                      </a:r>
                    </a:p>
                  </a:txBody>
                  <a:tcPr marL="91427" marR="91427" marT="45740" marB="45740" horzOverflow="overflow">
                    <a:lnL>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Ca</a:t>
                      </a:r>
                    </a:p>
                  </a:txBody>
                  <a:tcPr marL="91427" marR="91427" marT="45740" marB="45740" horzOverflow="overflow">
                    <a:lnL>
                      <a:noFill/>
                    </a:lnL>
                    <a:lnR>
                      <a:noFill/>
                    </a:lnR>
                    <a:lnT cap="flat">
                      <a:noFill/>
                    </a:lnT>
                    <a:lnB>
                      <a:noFill/>
                    </a:lnB>
                    <a:lnTlToBr>
                      <a:noFill/>
                    </a:lnTlToBr>
                    <a:lnBlToTr>
                      <a:noFill/>
                    </a:lnBlToTr>
                    <a:solidFill>
                      <a:srgbClr val="0066FF"/>
                    </a:solidFill>
                  </a:tcPr>
                </a:tc>
                <a:extLst>
                  <a:ext uri="{0D108BD9-81ED-4DB2-BD59-A6C34878D82A}">
                    <a16:rowId xmlns:a16="http://schemas.microsoft.com/office/drawing/2014/main" val="3622489647"/>
                  </a:ext>
                </a:extLst>
              </a:tr>
              <a:tr h="3659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134</a:t>
                      </a:r>
                    </a:p>
                  </a:txBody>
                  <a:tcPr marL="91427" marR="91427" marT="45740" marB="45740" horzOverflow="overflow">
                    <a:lnL cap="flat">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3,9</a:t>
                      </a:r>
                    </a:p>
                  </a:txBody>
                  <a:tcPr marL="91427" marR="91427" marT="45740" marB="45740" horzOverflow="overflow">
                    <a:lnL>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98</a:t>
                      </a:r>
                    </a:p>
                  </a:txBody>
                  <a:tcPr marL="91427" marR="91427" marT="45740" marB="45740" horzOverflow="overflow">
                    <a:lnL>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1,0</a:t>
                      </a:r>
                    </a:p>
                  </a:txBody>
                  <a:tcPr marL="91427" marR="91427" marT="45740" marB="45740" horzOverflow="overflow">
                    <a:lnL>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0,8</a:t>
                      </a:r>
                    </a:p>
                  </a:txBody>
                  <a:tcPr marL="91427" marR="91427" marT="45740" marB="45740" horzOverflow="overflow">
                    <a:lnL>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1,22</a:t>
                      </a:r>
                    </a:p>
                  </a:txBody>
                  <a:tcPr marL="91427" marR="91427" marT="45740" marB="45740" horzOverflow="overflow">
                    <a:lnL>
                      <a:noFill/>
                    </a:lnL>
                    <a:lnR>
                      <a:noFill/>
                    </a:lnR>
                    <a:lnT>
                      <a:noFill/>
                    </a:lnT>
                    <a:lnB>
                      <a:noFill/>
                    </a:lnB>
                    <a:lnTlToBr>
                      <a:noFill/>
                    </a:lnTlToBr>
                    <a:lnBlToTr>
                      <a:noFill/>
                    </a:lnBlToTr>
                    <a:solidFill>
                      <a:srgbClr val="0066FF"/>
                    </a:solidFill>
                  </a:tcPr>
                </a:tc>
                <a:extLst>
                  <a:ext uri="{0D108BD9-81ED-4DB2-BD59-A6C34878D82A}">
                    <a16:rowId xmlns:a16="http://schemas.microsoft.com/office/drawing/2014/main" val="567412552"/>
                  </a:ext>
                </a:extLst>
              </a:tr>
              <a:tr h="365921">
                <a:tc gridSpan="6">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de-DE" sz="1800" b="1" i="0" u="none" strike="noStrike" kern="1200" cap="none" normalizeH="0" baseline="-25000" dirty="0">
                        <a:ln>
                          <a:noFill/>
                        </a:ln>
                        <a:solidFill>
                          <a:schemeClr val="tx1"/>
                        </a:solidFill>
                        <a:effectLst/>
                        <a:latin typeface="Arial" charset="0"/>
                        <a:ea typeface="+mn-ea"/>
                        <a:cs typeface="+mn-cs"/>
                      </a:endParaRPr>
                    </a:p>
                  </a:txBody>
                  <a:tcPr marL="91427" marR="91427" marT="45740" marB="45740" horzOverflow="overflow">
                    <a:lnL cap="flat">
                      <a:noFill/>
                    </a:lnL>
                    <a:lnR>
                      <a:noFill/>
                    </a:lnR>
                    <a:lnT>
                      <a:noFill/>
                    </a:lnT>
                    <a:lnB>
                      <a:noFill/>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tx1"/>
                        </a:solidFill>
                        <a:effectLst/>
                        <a:latin typeface="Arial" charset="0"/>
                      </a:endParaRPr>
                    </a:p>
                  </a:txBody>
                  <a:tcPr marL="91427" marR="91427" marT="45737" marB="45737" horzOverflow="overflow">
                    <a:lnL>
                      <a:noFill/>
                    </a:lnL>
                    <a:lnR>
                      <a:noFill/>
                    </a:lnR>
                    <a:lnT>
                      <a:noFill/>
                    </a:lnT>
                    <a:lnB>
                      <a:noFill/>
                    </a:lnB>
                    <a:lnTlToBr>
                      <a:noFill/>
                    </a:lnTlToBr>
                    <a:lnBlToTr>
                      <a:noFill/>
                    </a:lnBlToTr>
                    <a:solidFill>
                      <a:srgbClr val="00CC00"/>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25000" dirty="0">
                        <a:ln>
                          <a:noFill/>
                        </a:ln>
                        <a:solidFill>
                          <a:schemeClr val="tx1"/>
                        </a:solidFill>
                        <a:effectLst/>
                        <a:latin typeface="Arial" charset="0"/>
                      </a:endParaRPr>
                    </a:p>
                  </a:txBody>
                  <a:tcPr marL="91427" marR="91427" marT="45737" marB="45737" horzOverflow="overflow">
                    <a:lnL>
                      <a:noFill/>
                    </a:lnL>
                    <a:lnR>
                      <a:noFill/>
                    </a:lnR>
                    <a:lnT>
                      <a:noFill/>
                    </a:lnT>
                    <a:lnB>
                      <a:noFill/>
                    </a:lnB>
                    <a:lnTlToBr>
                      <a:noFill/>
                    </a:lnTlToBr>
                    <a:lnBlToTr>
                      <a:noFill/>
                    </a:lnBlToTr>
                    <a:solidFill>
                      <a:srgbClr val="00CC00"/>
                    </a:solidFill>
                  </a:tcPr>
                </a:tc>
                <a:tc hMerge="1">
                  <a:txBody>
                    <a:bodyPr/>
                    <a:lstStyle/>
                    <a:p>
                      <a:endParaRPr lang="de-DE"/>
                    </a:p>
                  </a:txBody>
                  <a:tcPr>
                    <a:lnL w="12700" cmpd="sng">
                      <a:noFill/>
                      <a:prstDash val="solid"/>
                    </a:lnL>
                    <a:lnT w="12700" cmpd="sng">
                      <a:noFill/>
                      <a:prstDash val="solid"/>
                    </a:lnT>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25000" dirty="0">
                        <a:ln>
                          <a:noFill/>
                        </a:ln>
                        <a:solidFill>
                          <a:schemeClr val="tx1"/>
                        </a:solidFill>
                        <a:effectLst/>
                        <a:latin typeface="Arial" charset="0"/>
                      </a:endParaRPr>
                    </a:p>
                  </a:txBody>
                  <a:tcPr marL="91427" marR="91427" marT="45737" marB="45737" horzOverflow="overflow">
                    <a:lnL>
                      <a:noFill/>
                    </a:lnL>
                    <a:lnR>
                      <a:noFill/>
                    </a:lnR>
                    <a:lnT>
                      <a:noFill/>
                    </a:lnT>
                    <a:lnB>
                      <a:noFill/>
                    </a:lnB>
                    <a:lnTlToBr>
                      <a:noFill/>
                    </a:lnTlToBr>
                    <a:lnBlToTr>
                      <a:noFill/>
                    </a:lnBlToTr>
                    <a:solidFill>
                      <a:srgbClr val="00CC00"/>
                    </a:solidFill>
                  </a:tcPr>
                </a:tc>
                <a:tc hMerge="1">
                  <a:txBody>
                    <a:bodyPr/>
                    <a:lstStyle/>
                    <a:p>
                      <a:endParaRPr lang="de-DE"/>
                    </a:p>
                  </a:txBody>
                  <a:tcPr/>
                </a:tc>
                <a:extLst>
                  <a:ext uri="{0D108BD9-81ED-4DB2-BD59-A6C34878D82A}">
                    <a16:rowId xmlns:a16="http://schemas.microsoft.com/office/drawing/2014/main" val="3589991608"/>
                  </a:ext>
                </a:extLst>
              </a:tr>
            </a:tbl>
          </a:graphicData>
        </a:graphic>
      </p:graphicFrame>
      <p:graphicFrame>
        <p:nvGraphicFramePr>
          <p:cNvPr id="6" name="Tabelle 5">
            <a:extLst>
              <a:ext uri="{FF2B5EF4-FFF2-40B4-BE49-F238E27FC236}">
                <a16:creationId xmlns:a16="http://schemas.microsoft.com/office/drawing/2014/main" id="{6A2E9F86-B2F3-4E24-A103-BC890286FC80}"/>
              </a:ext>
            </a:extLst>
          </p:cNvPr>
          <p:cNvGraphicFramePr>
            <a:graphicFrameLocks noGrp="1"/>
          </p:cNvGraphicFramePr>
          <p:nvPr/>
        </p:nvGraphicFramePr>
        <p:xfrm>
          <a:off x="-11682" y="1606685"/>
          <a:ext cx="9120185" cy="665200"/>
        </p:xfrm>
        <a:graphic>
          <a:graphicData uri="http://schemas.openxmlformats.org/drawingml/2006/table">
            <a:tbl>
              <a:tblPr/>
              <a:tblGrid>
                <a:gridCol w="1824037">
                  <a:extLst>
                    <a:ext uri="{9D8B030D-6E8A-4147-A177-3AD203B41FA5}">
                      <a16:colId xmlns:a16="http://schemas.microsoft.com/office/drawing/2014/main" val="1120192370"/>
                    </a:ext>
                  </a:extLst>
                </a:gridCol>
                <a:gridCol w="1824037">
                  <a:extLst>
                    <a:ext uri="{9D8B030D-6E8A-4147-A177-3AD203B41FA5}">
                      <a16:colId xmlns:a16="http://schemas.microsoft.com/office/drawing/2014/main" val="3767433271"/>
                    </a:ext>
                  </a:extLst>
                </a:gridCol>
                <a:gridCol w="1824037">
                  <a:extLst>
                    <a:ext uri="{9D8B030D-6E8A-4147-A177-3AD203B41FA5}">
                      <a16:colId xmlns:a16="http://schemas.microsoft.com/office/drawing/2014/main" val="2864253219"/>
                    </a:ext>
                  </a:extLst>
                </a:gridCol>
                <a:gridCol w="1824037">
                  <a:extLst>
                    <a:ext uri="{9D8B030D-6E8A-4147-A177-3AD203B41FA5}">
                      <a16:colId xmlns:a16="http://schemas.microsoft.com/office/drawing/2014/main" val="3368682614"/>
                    </a:ext>
                  </a:extLst>
                </a:gridCol>
                <a:gridCol w="1824037">
                  <a:extLst>
                    <a:ext uri="{9D8B030D-6E8A-4147-A177-3AD203B41FA5}">
                      <a16:colId xmlns:a16="http://schemas.microsoft.com/office/drawing/2014/main" val="512958363"/>
                    </a:ext>
                  </a:extLst>
                </a:gridCol>
              </a:tblGrid>
              <a:tr h="33254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b="1" i="0" u="none" strike="noStrike" cap="none" normalizeH="0" baseline="0" dirty="0">
                          <a:ln>
                            <a:noFill/>
                          </a:ln>
                          <a:solidFill>
                            <a:schemeClr val="tx1"/>
                          </a:solidFill>
                          <a:effectLst/>
                          <a:latin typeface="Arial" charset="0"/>
                        </a:rPr>
                        <a:t>pH</a:t>
                      </a:r>
                    </a:p>
                  </a:txBody>
                  <a:tcPr marL="91427" marR="91427" marT="41582" marB="41582" horzOverflow="overflow">
                    <a:lnL cap="flat">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b="1" i="0" u="none" strike="noStrike" cap="none" normalizeH="0" baseline="0" dirty="0">
                          <a:ln>
                            <a:noFill/>
                          </a:ln>
                          <a:solidFill>
                            <a:schemeClr val="tx1"/>
                          </a:solidFill>
                          <a:effectLst/>
                          <a:latin typeface="Arial" charset="0"/>
                        </a:rPr>
                        <a:t>PaO</a:t>
                      </a:r>
                      <a:r>
                        <a:rPr kumimoji="0" lang="de-DE" sz="1600" b="1" i="0" u="none" strike="noStrike" cap="none" normalizeH="0" baseline="-25000" dirty="0">
                          <a:ln>
                            <a:noFill/>
                          </a:ln>
                          <a:solidFill>
                            <a:schemeClr val="tx1"/>
                          </a:solidFill>
                          <a:effectLst/>
                          <a:latin typeface="Arial" charset="0"/>
                        </a:rPr>
                        <a:t>2</a:t>
                      </a:r>
                      <a:endParaRPr kumimoji="0" lang="de-DE" sz="1600" b="1" i="0" u="none" strike="noStrike" cap="none" normalizeH="0" baseline="0" dirty="0">
                        <a:ln>
                          <a:noFill/>
                        </a:ln>
                        <a:solidFill>
                          <a:schemeClr val="tx1"/>
                        </a:solidFill>
                        <a:effectLst/>
                        <a:latin typeface="Arial" charset="0"/>
                      </a:endParaRPr>
                    </a:p>
                  </a:txBody>
                  <a:tcPr marL="91427" marR="91427" marT="41582" marB="41582" horzOverflow="overflow">
                    <a:lnL>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b="1" i="0" u="none" strike="noStrike" cap="none" normalizeH="0" baseline="0" dirty="0">
                          <a:ln>
                            <a:noFill/>
                          </a:ln>
                          <a:solidFill>
                            <a:schemeClr val="tx1"/>
                          </a:solidFill>
                          <a:effectLst/>
                          <a:latin typeface="Arial" charset="0"/>
                        </a:rPr>
                        <a:t>PaCO</a:t>
                      </a:r>
                      <a:r>
                        <a:rPr kumimoji="0" lang="de-DE" sz="1600" b="1" i="0" u="none" strike="noStrike" cap="none" normalizeH="0" baseline="-25000" dirty="0">
                          <a:ln>
                            <a:noFill/>
                          </a:ln>
                          <a:solidFill>
                            <a:schemeClr val="tx1"/>
                          </a:solidFill>
                          <a:effectLst/>
                          <a:latin typeface="Arial" charset="0"/>
                        </a:rPr>
                        <a:t>2</a:t>
                      </a:r>
                    </a:p>
                  </a:txBody>
                  <a:tcPr marL="91427" marR="91427" marT="41582" marB="41582" horzOverflow="overflow">
                    <a:lnL>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b="1" i="0" u="none" strike="noStrike" cap="none" normalizeH="0" baseline="0" dirty="0">
                          <a:ln>
                            <a:noFill/>
                          </a:ln>
                          <a:solidFill>
                            <a:schemeClr val="tx1"/>
                          </a:solidFill>
                          <a:effectLst/>
                          <a:latin typeface="Arial" charset="0"/>
                        </a:rPr>
                        <a:t>HCO</a:t>
                      </a:r>
                      <a:r>
                        <a:rPr kumimoji="0" lang="de-DE" sz="1600" b="1" i="0" u="none" strike="noStrike" cap="none" normalizeH="0" baseline="-25000" dirty="0">
                          <a:ln>
                            <a:noFill/>
                          </a:ln>
                          <a:solidFill>
                            <a:schemeClr val="tx1"/>
                          </a:solidFill>
                          <a:effectLst/>
                          <a:latin typeface="Arial" charset="0"/>
                        </a:rPr>
                        <a:t>3</a:t>
                      </a:r>
                    </a:p>
                  </a:txBody>
                  <a:tcPr marL="91427" marR="91427" marT="41582" marB="41582" horzOverflow="overflow">
                    <a:lnL>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b="1" i="0" u="none" strike="noStrike" kern="1200" cap="none" normalizeH="0" baseline="0" dirty="0">
                          <a:ln>
                            <a:noFill/>
                          </a:ln>
                          <a:solidFill>
                            <a:schemeClr val="tx1"/>
                          </a:solidFill>
                          <a:effectLst/>
                          <a:latin typeface="Arial" charset="0"/>
                          <a:ea typeface="+mn-ea"/>
                          <a:cs typeface="+mn-cs"/>
                        </a:rPr>
                        <a:t>BE</a:t>
                      </a:r>
                    </a:p>
                  </a:txBody>
                  <a:tcPr marL="91427" marR="91427" marT="41582" marB="41582" horzOverflow="overflow">
                    <a:lnL>
                      <a:noFill/>
                    </a:lnL>
                    <a:lnR>
                      <a:noFill/>
                    </a:lnR>
                    <a:lnT>
                      <a:noFill/>
                    </a:lnT>
                    <a:lnB>
                      <a:noFill/>
                    </a:lnB>
                    <a:lnTlToBr>
                      <a:noFill/>
                    </a:lnTlToBr>
                    <a:lnBlToTr>
                      <a:noFill/>
                    </a:lnBlToTr>
                    <a:solidFill>
                      <a:srgbClr val="00CC00"/>
                    </a:solidFill>
                  </a:tcPr>
                </a:tc>
                <a:extLst>
                  <a:ext uri="{0D108BD9-81ED-4DB2-BD59-A6C34878D82A}">
                    <a16:rowId xmlns:a16="http://schemas.microsoft.com/office/drawing/2014/main" val="4196760621"/>
                  </a:ext>
                </a:extLst>
              </a:tr>
              <a:tr h="33265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b="1" i="0" u="none" strike="noStrike" cap="none" normalizeH="0" baseline="0" dirty="0">
                          <a:ln>
                            <a:noFill/>
                          </a:ln>
                          <a:solidFill>
                            <a:schemeClr val="tx1"/>
                          </a:solidFill>
                          <a:effectLst/>
                          <a:latin typeface="Arial" charset="0"/>
                        </a:rPr>
                        <a:t>7,45</a:t>
                      </a:r>
                    </a:p>
                  </a:txBody>
                  <a:tcPr marL="91427" marR="91427" marT="41582" marB="41582" horzOverflow="overflow">
                    <a:lnL cap="flat">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b="1" i="0" u="none" strike="noStrike" cap="none" normalizeH="0" baseline="0" dirty="0">
                          <a:ln>
                            <a:noFill/>
                          </a:ln>
                          <a:solidFill>
                            <a:schemeClr val="tx1"/>
                          </a:solidFill>
                          <a:effectLst/>
                          <a:latin typeface="Arial" charset="0"/>
                        </a:rPr>
                        <a:t>55</a:t>
                      </a:r>
                    </a:p>
                  </a:txBody>
                  <a:tcPr marL="91427" marR="91427" marT="41582" marB="41582"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b="1" i="0" u="none" strike="noStrike" cap="none" normalizeH="0" baseline="0" dirty="0">
                          <a:ln>
                            <a:noFill/>
                          </a:ln>
                          <a:solidFill>
                            <a:schemeClr val="tx1"/>
                          </a:solidFill>
                          <a:effectLst/>
                          <a:latin typeface="Arial" charset="0"/>
                        </a:rPr>
                        <a:t>31</a:t>
                      </a:r>
                    </a:p>
                  </a:txBody>
                  <a:tcPr marL="91427" marR="91427" marT="41582" marB="41582"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b="1" i="0" u="none" strike="noStrike" cap="none" normalizeH="0" baseline="0" dirty="0">
                          <a:ln>
                            <a:noFill/>
                          </a:ln>
                          <a:solidFill>
                            <a:schemeClr val="tx1"/>
                          </a:solidFill>
                          <a:effectLst/>
                          <a:latin typeface="Arial" charset="0"/>
                        </a:rPr>
                        <a:t>21</a:t>
                      </a:r>
                    </a:p>
                  </a:txBody>
                  <a:tcPr marL="91427" marR="91427" marT="41582" marB="41582"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b="1" i="0" u="none" strike="noStrike" cap="none" normalizeH="0" baseline="0" dirty="0">
                          <a:ln>
                            <a:noFill/>
                          </a:ln>
                          <a:solidFill>
                            <a:schemeClr val="tx1"/>
                          </a:solidFill>
                          <a:effectLst/>
                          <a:latin typeface="Arial" charset="0"/>
                        </a:rPr>
                        <a:t>-2</a:t>
                      </a:r>
                    </a:p>
                  </a:txBody>
                  <a:tcPr marL="91427" marR="91427" marT="41582" marB="41582" horzOverflow="overflow">
                    <a:lnL>
                      <a:noFill/>
                    </a:lnL>
                    <a:lnR>
                      <a:noFill/>
                    </a:lnR>
                    <a:lnT>
                      <a:noFill/>
                    </a:lnT>
                    <a:lnB cap="flat">
                      <a:noFill/>
                    </a:lnB>
                    <a:lnTlToBr>
                      <a:noFill/>
                    </a:lnTlToBr>
                    <a:lnBlToTr>
                      <a:noFill/>
                    </a:lnBlToTr>
                    <a:solidFill>
                      <a:srgbClr val="00CC00"/>
                    </a:solidFill>
                  </a:tcPr>
                </a:tc>
                <a:extLst>
                  <a:ext uri="{0D108BD9-81ED-4DB2-BD59-A6C34878D82A}">
                    <a16:rowId xmlns:a16="http://schemas.microsoft.com/office/drawing/2014/main" val="3436221396"/>
                  </a:ext>
                </a:extLst>
              </a:tr>
            </a:tbl>
          </a:graphicData>
        </a:graphic>
      </p:graphicFrame>
      <p:sp>
        <p:nvSpPr>
          <p:cNvPr id="7" name="Ellipse 6">
            <a:extLst>
              <a:ext uri="{FF2B5EF4-FFF2-40B4-BE49-F238E27FC236}">
                <a16:creationId xmlns:a16="http://schemas.microsoft.com/office/drawing/2014/main" id="{B98D8F8A-4FF1-4B4A-AFB5-06D1F5E1EE12}"/>
              </a:ext>
            </a:extLst>
          </p:cNvPr>
          <p:cNvSpPr/>
          <p:nvPr/>
        </p:nvSpPr>
        <p:spPr bwMode="auto">
          <a:xfrm>
            <a:off x="35497" y="1556792"/>
            <a:ext cx="1296143" cy="949722"/>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a:ln>
                <a:noFill/>
              </a:ln>
              <a:solidFill>
                <a:schemeClr val="tx1"/>
              </a:solidFill>
              <a:effectLst/>
              <a:latin typeface="Arial" panose="020B0604020202020204" pitchFamily="34" charset="0"/>
            </a:endParaRPr>
          </a:p>
        </p:txBody>
      </p:sp>
      <p:sp>
        <p:nvSpPr>
          <p:cNvPr id="8" name="Ellipse 7">
            <a:extLst>
              <a:ext uri="{FF2B5EF4-FFF2-40B4-BE49-F238E27FC236}">
                <a16:creationId xmlns:a16="http://schemas.microsoft.com/office/drawing/2014/main" id="{F6606539-9C5A-41D5-B994-B420A23E1F72}"/>
              </a:ext>
            </a:extLst>
          </p:cNvPr>
          <p:cNvSpPr/>
          <p:nvPr/>
        </p:nvSpPr>
        <p:spPr bwMode="auto">
          <a:xfrm>
            <a:off x="440830" y="1498104"/>
            <a:ext cx="914400" cy="914400"/>
          </a:xfrm>
          <a:prstGeom prst="ellips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a:ln>
                <a:noFill/>
              </a:ln>
              <a:solidFill>
                <a:schemeClr val="tx1"/>
              </a:solidFill>
              <a:effectLst/>
              <a:latin typeface="Arial" panose="020B0604020202020204" pitchFamily="34" charset="0"/>
            </a:endParaRPr>
          </a:p>
        </p:txBody>
      </p:sp>
      <p:sp>
        <p:nvSpPr>
          <p:cNvPr id="9" name="Ellipse 8">
            <a:extLst>
              <a:ext uri="{FF2B5EF4-FFF2-40B4-BE49-F238E27FC236}">
                <a16:creationId xmlns:a16="http://schemas.microsoft.com/office/drawing/2014/main" id="{3205AD84-C7EA-4B30-9D54-45723C6536AF}"/>
              </a:ext>
            </a:extLst>
          </p:cNvPr>
          <p:cNvSpPr/>
          <p:nvPr/>
        </p:nvSpPr>
        <p:spPr bwMode="auto">
          <a:xfrm>
            <a:off x="4072483" y="1463377"/>
            <a:ext cx="914400" cy="914400"/>
          </a:xfrm>
          <a:prstGeom prst="ellips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a:ln>
                <a:noFill/>
              </a:ln>
              <a:solidFill>
                <a:schemeClr val="tx1"/>
              </a:solidFill>
              <a:effectLst/>
              <a:latin typeface="Arial" panose="020B0604020202020204" pitchFamily="34" charset="0"/>
            </a:endParaRPr>
          </a:p>
        </p:txBody>
      </p:sp>
      <p:sp>
        <p:nvSpPr>
          <p:cNvPr id="11" name="Ellipse 10">
            <a:extLst>
              <a:ext uri="{FF2B5EF4-FFF2-40B4-BE49-F238E27FC236}">
                <a16:creationId xmlns:a16="http://schemas.microsoft.com/office/drawing/2014/main" id="{860D133B-7FFB-43AF-A0CC-B0506DE755F7}"/>
              </a:ext>
            </a:extLst>
          </p:cNvPr>
          <p:cNvSpPr/>
          <p:nvPr/>
        </p:nvSpPr>
        <p:spPr bwMode="auto">
          <a:xfrm>
            <a:off x="5930626" y="1498104"/>
            <a:ext cx="914400" cy="914400"/>
          </a:xfrm>
          <a:prstGeom prst="ellipse">
            <a:avLst/>
          </a:prstGeom>
          <a:noFill/>
          <a:ln w="38100" cap="flat" cmpd="sng" algn="ctr">
            <a:solidFill>
              <a:srgbClr val="00799B"/>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884237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A297E752-AF17-4493-BE35-ACE70AD343DF}"/>
              </a:ext>
            </a:extLst>
          </p:cNvPr>
          <p:cNvSpPr>
            <a:spLocks noGrp="1"/>
          </p:cNvSpPr>
          <p:nvPr>
            <p:ph idx="1"/>
          </p:nvPr>
        </p:nvSpPr>
        <p:spPr/>
        <p:txBody>
          <a:bodyPr/>
          <a:lstStyle/>
          <a:p>
            <a:r>
              <a:rPr lang="en-US" sz="2000" b="1" dirty="0"/>
              <a:t>Bei </a:t>
            </a:r>
            <a:r>
              <a:rPr lang="de-DE" sz="2000" b="1" dirty="0"/>
              <a:t>sehr ausgeprägter Hyperventilation (CO2 &lt; 30) </a:t>
            </a:r>
            <a:r>
              <a:rPr lang="de-DE" sz="2000" b="1" dirty="0">
                <a:sym typeface="Wingdings" panose="05000000000000000000" pitchFamily="2" charset="2"/>
              </a:rPr>
              <a:t> </a:t>
            </a:r>
          </a:p>
          <a:p>
            <a:r>
              <a:rPr lang="de-DE" sz="2000" b="1" dirty="0">
                <a:sym typeface="Wingdings" panose="05000000000000000000" pitchFamily="2" charset="2"/>
              </a:rPr>
              <a:t>Erweiterte Diagnostik</a:t>
            </a:r>
            <a:endParaRPr lang="de-DE" dirty="0"/>
          </a:p>
          <a:p>
            <a:pPr marL="285750" indent="-285750">
              <a:buFontTx/>
              <a:buChar char="-"/>
            </a:pPr>
            <a:r>
              <a:rPr lang="de-DE" dirty="0"/>
              <a:t>Aszites (SBP ?) </a:t>
            </a:r>
          </a:p>
          <a:p>
            <a:pPr marL="285750" indent="-285750">
              <a:buFontTx/>
              <a:buChar char="-"/>
            </a:pPr>
            <a:r>
              <a:rPr lang="de-DE" dirty="0"/>
              <a:t>Encephalopathie</a:t>
            </a:r>
          </a:p>
          <a:p>
            <a:pPr marL="285750" indent="-285750">
              <a:buFontTx/>
              <a:buChar char="-"/>
            </a:pPr>
            <a:r>
              <a:rPr lang="de-DE" dirty="0"/>
              <a:t>Dyspnoe / Hypoxämie  </a:t>
            </a:r>
            <a:r>
              <a:rPr lang="de-DE" dirty="0">
                <a:sym typeface="Wingdings" panose="05000000000000000000" pitchFamily="2" charset="2"/>
              </a:rPr>
              <a:t> </a:t>
            </a:r>
            <a:r>
              <a:rPr lang="de-DE" dirty="0"/>
              <a:t>HPS oder PPH ?</a:t>
            </a:r>
          </a:p>
          <a:p>
            <a:r>
              <a:rPr lang="en-US" dirty="0"/>
              <a:t>- </a:t>
            </a:r>
            <a:r>
              <a:rPr lang="de-DE" dirty="0"/>
              <a:t>Bildgebung (</a:t>
            </a:r>
            <a:r>
              <a:rPr lang="de-DE" dirty="0" err="1"/>
              <a:t>RöThorax</a:t>
            </a:r>
            <a:r>
              <a:rPr lang="de-DE" dirty="0"/>
              <a:t>, ggf. CT Frage Atelektase/ Shunt bei Hypoxämie)</a:t>
            </a:r>
          </a:p>
          <a:p>
            <a:r>
              <a:rPr lang="de-DE" dirty="0"/>
              <a:t>- Ammoniakspiegel </a:t>
            </a:r>
          </a:p>
          <a:p>
            <a:r>
              <a:rPr lang="de-DE" dirty="0"/>
              <a:t>- Echokardiographie </a:t>
            </a:r>
            <a:r>
              <a:rPr lang="de-DE" dirty="0">
                <a:sym typeface="Wingdings" panose="05000000000000000000" pitchFamily="2" charset="2"/>
              </a:rPr>
              <a:t> Rechtsherz (PAP)?, ggf. K</a:t>
            </a:r>
            <a:r>
              <a:rPr lang="de-DE" dirty="0"/>
              <a:t>ontrast- Echo</a:t>
            </a:r>
          </a:p>
          <a:p>
            <a:endParaRPr lang="de-DE" dirty="0"/>
          </a:p>
        </p:txBody>
      </p:sp>
      <p:sp>
        <p:nvSpPr>
          <p:cNvPr id="3" name="Titel 2">
            <a:extLst>
              <a:ext uri="{FF2B5EF4-FFF2-40B4-BE49-F238E27FC236}">
                <a16:creationId xmlns:a16="http://schemas.microsoft.com/office/drawing/2014/main" id="{DC7C5D0A-5E8D-41B3-A4D1-C98FC61B8CCA}"/>
              </a:ext>
            </a:extLst>
          </p:cNvPr>
          <p:cNvSpPr>
            <a:spLocks noGrp="1"/>
          </p:cNvSpPr>
          <p:nvPr>
            <p:ph type="title"/>
          </p:nvPr>
        </p:nvSpPr>
        <p:spPr/>
        <p:txBody>
          <a:bodyPr/>
          <a:lstStyle/>
          <a:p>
            <a:r>
              <a:rPr lang="de-DE" dirty="0"/>
              <a:t>Mechanismen der Hyperventilation </a:t>
            </a:r>
            <a:br>
              <a:rPr lang="de-DE" dirty="0"/>
            </a:br>
            <a:r>
              <a:rPr lang="de-DE" dirty="0"/>
              <a:t>bei Leberkranken</a:t>
            </a:r>
          </a:p>
        </p:txBody>
      </p:sp>
      <p:sp>
        <p:nvSpPr>
          <p:cNvPr id="4" name="Fußzeilenplatzhalter 3">
            <a:extLst>
              <a:ext uri="{FF2B5EF4-FFF2-40B4-BE49-F238E27FC236}">
                <a16:creationId xmlns:a16="http://schemas.microsoft.com/office/drawing/2014/main" id="{FBB22F09-AB6E-4801-9BBC-1D067800170A}"/>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pic>
        <p:nvPicPr>
          <p:cNvPr id="5" name="Grafik 4">
            <a:extLst>
              <a:ext uri="{FF2B5EF4-FFF2-40B4-BE49-F238E27FC236}">
                <a16:creationId xmlns:a16="http://schemas.microsoft.com/office/drawing/2014/main" id="{27FEFDFC-5129-4995-8543-3F0F14C3A2ED}"/>
              </a:ext>
            </a:extLst>
          </p:cNvPr>
          <p:cNvPicPr>
            <a:picLocks noChangeAspect="1"/>
          </p:cNvPicPr>
          <p:nvPr/>
        </p:nvPicPr>
        <p:blipFill>
          <a:blip r:embed="rId3"/>
          <a:stretch>
            <a:fillRect/>
          </a:stretch>
        </p:blipFill>
        <p:spPr>
          <a:xfrm>
            <a:off x="572219" y="1009639"/>
            <a:ext cx="7736261" cy="4838721"/>
          </a:xfrm>
          <a:prstGeom prst="rect">
            <a:avLst/>
          </a:prstGeom>
        </p:spPr>
      </p:pic>
      <p:sp>
        <p:nvSpPr>
          <p:cNvPr id="6" name="Rechteck 5">
            <a:extLst>
              <a:ext uri="{FF2B5EF4-FFF2-40B4-BE49-F238E27FC236}">
                <a16:creationId xmlns:a16="http://schemas.microsoft.com/office/drawing/2014/main" id="{E05E464C-FE26-403E-BCA5-8628B9C99B80}"/>
              </a:ext>
            </a:extLst>
          </p:cNvPr>
          <p:cNvSpPr/>
          <p:nvPr/>
        </p:nvSpPr>
        <p:spPr>
          <a:xfrm>
            <a:off x="3419871" y="6379345"/>
            <a:ext cx="4213747" cy="482889"/>
          </a:xfrm>
          <a:prstGeom prst="rect">
            <a:avLst/>
          </a:prstGeom>
        </p:spPr>
        <p:txBody>
          <a:bodyPr wrap="square">
            <a:spAutoFit/>
          </a:bodyPr>
          <a:lstStyle/>
          <a:p>
            <a:pPr algn="r"/>
            <a:r>
              <a:rPr lang="de-DE" sz="1200" dirty="0" err="1">
                <a:solidFill>
                  <a:srgbClr val="00799B"/>
                </a:solidFill>
              </a:rPr>
              <a:t>Scheiner</a:t>
            </a:r>
            <a:r>
              <a:rPr lang="de-DE" sz="1200" dirty="0">
                <a:solidFill>
                  <a:srgbClr val="00799B"/>
                </a:solidFill>
              </a:rPr>
              <a:t>, B., et al., </a:t>
            </a:r>
            <a:r>
              <a:rPr lang="de-DE" sz="1200" b="1" dirty="0">
                <a:solidFill>
                  <a:srgbClr val="00799B"/>
                </a:solidFill>
              </a:rPr>
              <a:t>Acid-base </a:t>
            </a:r>
            <a:r>
              <a:rPr lang="de-DE" sz="1200" b="1" dirty="0" err="1">
                <a:solidFill>
                  <a:srgbClr val="00799B"/>
                </a:solidFill>
              </a:rPr>
              <a:t>disorders</a:t>
            </a:r>
            <a:r>
              <a:rPr lang="de-DE" sz="1200" b="1" dirty="0">
                <a:solidFill>
                  <a:srgbClr val="00799B"/>
                </a:solidFill>
              </a:rPr>
              <a:t> in </a:t>
            </a:r>
            <a:r>
              <a:rPr lang="de-DE" sz="1200" b="1" dirty="0" err="1">
                <a:solidFill>
                  <a:srgbClr val="00799B"/>
                </a:solidFill>
              </a:rPr>
              <a:t>liver</a:t>
            </a:r>
            <a:r>
              <a:rPr lang="de-DE" sz="1200" b="1" dirty="0">
                <a:solidFill>
                  <a:srgbClr val="00799B"/>
                </a:solidFill>
              </a:rPr>
              <a:t> </a:t>
            </a:r>
            <a:r>
              <a:rPr lang="de-DE" sz="1200" b="1" dirty="0" err="1">
                <a:solidFill>
                  <a:srgbClr val="00799B"/>
                </a:solidFill>
              </a:rPr>
              <a:t>disease</a:t>
            </a:r>
            <a:r>
              <a:rPr lang="de-DE" sz="1200" b="1" dirty="0">
                <a:solidFill>
                  <a:srgbClr val="00799B"/>
                </a:solidFill>
              </a:rPr>
              <a:t>. </a:t>
            </a:r>
            <a:r>
              <a:rPr lang="de-DE" sz="1200" dirty="0">
                <a:solidFill>
                  <a:srgbClr val="00799B"/>
                </a:solidFill>
              </a:rPr>
              <a:t>J </a:t>
            </a:r>
            <a:r>
              <a:rPr lang="de-DE" sz="1200" dirty="0" err="1">
                <a:solidFill>
                  <a:srgbClr val="00799B"/>
                </a:solidFill>
              </a:rPr>
              <a:t>Hepatol</a:t>
            </a:r>
            <a:r>
              <a:rPr lang="de-DE" sz="1200" dirty="0">
                <a:solidFill>
                  <a:srgbClr val="00799B"/>
                </a:solidFill>
              </a:rPr>
              <a:t>, 2017. 67(5): p. 1062-1073.</a:t>
            </a:r>
          </a:p>
        </p:txBody>
      </p:sp>
    </p:spTree>
    <p:extLst>
      <p:ext uri="{BB962C8B-B14F-4D97-AF65-F5344CB8AC3E}">
        <p14:creationId xmlns:p14="http://schemas.microsoft.com/office/powerpoint/2010/main" val="19423797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3A652E3-6C5A-4BD2-8E9C-0560EAED5E61}"/>
              </a:ext>
            </a:extLst>
          </p:cNvPr>
          <p:cNvSpPr>
            <a:spLocks noGrp="1"/>
          </p:cNvSpPr>
          <p:nvPr>
            <p:ph type="title"/>
          </p:nvPr>
        </p:nvSpPr>
        <p:spPr/>
        <p:txBody>
          <a:bodyPr/>
          <a:lstStyle/>
          <a:p>
            <a:r>
              <a:rPr lang="de-DE" dirty="0"/>
              <a:t>Leber in der Säure – Basen - Regulation</a:t>
            </a:r>
          </a:p>
        </p:txBody>
      </p:sp>
      <p:pic>
        <p:nvPicPr>
          <p:cNvPr id="4" name="Grafik 3">
            <a:extLst>
              <a:ext uri="{FF2B5EF4-FFF2-40B4-BE49-F238E27FC236}">
                <a16:creationId xmlns:a16="http://schemas.microsoft.com/office/drawing/2014/main" id="{FE8682F4-DADC-4DDE-A77E-F65118C0FDC9}"/>
              </a:ext>
            </a:extLst>
          </p:cNvPr>
          <p:cNvPicPr>
            <a:picLocks noChangeAspect="1"/>
          </p:cNvPicPr>
          <p:nvPr/>
        </p:nvPicPr>
        <p:blipFill>
          <a:blip r:embed="rId3"/>
          <a:stretch>
            <a:fillRect/>
          </a:stretch>
        </p:blipFill>
        <p:spPr>
          <a:xfrm>
            <a:off x="822102" y="1090552"/>
            <a:ext cx="7206282" cy="4979208"/>
          </a:xfrm>
          <a:prstGeom prst="rect">
            <a:avLst/>
          </a:prstGeom>
        </p:spPr>
      </p:pic>
      <p:sp>
        <p:nvSpPr>
          <p:cNvPr id="5" name="Rechteck 4">
            <a:extLst>
              <a:ext uri="{FF2B5EF4-FFF2-40B4-BE49-F238E27FC236}">
                <a16:creationId xmlns:a16="http://schemas.microsoft.com/office/drawing/2014/main" id="{6DB8FD0E-835C-4C14-A5AF-E43B54F4CAEF}"/>
              </a:ext>
            </a:extLst>
          </p:cNvPr>
          <p:cNvSpPr/>
          <p:nvPr/>
        </p:nvSpPr>
        <p:spPr>
          <a:xfrm>
            <a:off x="3419871" y="6379345"/>
            <a:ext cx="4213747" cy="482889"/>
          </a:xfrm>
          <a:prstGeom prst="rect">
            <a:avLst/>
          </a:prstGeom>
        </p:spPr>
        <p:txBody>
          <a:bodyPr wrap="square">
            <a:spAutoFit/>
          </a:bodyPr>
          <a:lstStyle/>
          <a:p>
            <a:pPr algn="r"/>
            <a:r>
              <a:rPr lang="de-DE" sz="1200" dirty="0" err="1">
                <a:solidFill>
                  <a:srgbClr val="00799B"/>
                </a:solidFill>
              </a:rPr>
              <a:t>Scheiner</a:t>
            </a:r>
            <a:r>
              <a:rPr lang="de-DE" sz="1200" dirty="0">
                <a:solidFill>
                  <a:srgbClr val="00799B"/>
                </a:solidFill>
              </a:rPr>
              <a:t>, B., et al., </a:t>
            </a:r>
            <a:r>
              <a:rPr lang="de-DE" sz="1200" b="1" dirty="0">
                <a:solidFill>
                  <a:srgbClr val="00799B"/>
                </a:solidFill>
              </a:rPr>
              <a:t>Acid-base </a:t>
            </a:r>
            <a:r>
              <a:rPr lang="de-DE" sz="1200" b="1" dirty="0" err="1">
                <a:solidFill>
                  <a:srgbClr val="00799B"/>
                </a:solidFill>
              </a:rPr>
              <a:t>disorders</a:t>
            </a:r>
            <a:r>
              <a:rPr lang="de-DE" sz="1200" b="1" dirty="0">
                <a:solidFill>
                  <a:srgbClr val="00799B"/>
                </a:solidFill>
              </a:rPr>
              <a:t> in </a:t>
            </a:r>
            <a:r>
              <a:rPr lang="de-DE" sz="1200" b="1" dirty="0" err="1">
                <a:solidFill>
                  <a:srgbClr val="00799B"/>
                </a:solidFill>
              </a:rPr>
              <a:t>liver</a:t>
            </a:r>
            <a:r>
              <a:rPr lang="de-DE" sz="1200" b="1" dirty="0">
                <a:solidFill>
                  <a:srgbClr val="00799B"/>
                </a:solidFill>
              </a:rPr>
              <a:t> </a:t>
            </a:r>
            <a:r>
              <a:rPr lang="de-DE" sz="1200" b="1" dirty="0" err="1">
                <a:solidFill>
                  <a:srgbClr val="00799B"/>
                </a:solidFill>
              </a:rPr>
              <a:t>disease</a:t>
            </a:r>
            <a:r>
              <a:rPr lang="de-DE" sz="1200" b="1" dirty="0">
                <a:solidFill>
                  <a:srgbClr val="00799B"/>
                </a:solidFill>
              </a:rPr>
              <a:t>. </a:t>
            </a:r>
            <a:r>
              <a:rPr lang="de-DE" sz="1200" dirty="0">
                <a:solidFill>
                  <a:srgbClr val="00799B"/>
                </a:solidFill>
              </a:rPr>
              <a:t>J </a:t>
            </a:r>
            <a:r>
              <a:rPr lang="de-DE" sz="1200" dirty="0" err="1">
                <a:solidFill>
                  <a:srgbClr val="00799B"/>
                </a:solidFill>
              </a:rPr>
              <a:t>Hepatol</a:t>
            </a:r>
            <a:r>
              <a:rPr lang="de-DE" sz="1200" dirty="0">
                <a:solidFill>
                  <a:srgbClr val="00799B"/>
                </a:solidFill>
              </a:rPr>
              <a:t>, 2017. 67(5): p. 1062-1073.</a:t>
            </a:r>
          </a:p>
        </p:txBody>
      </p:sp>
    </p:spTree>
    <p:extLst>
      <p:ext uri="{BB962C8B-B14F-4D97-AF65-F5344CB8AC3E}">
        <p14:creationId xmlns:p14="http://schemas.microsoft.com/office/powerpoint/2010/main" val="2177496155"/>
      </p:ext>
    </p:extLst>
  </p:cSld>
  <p:clrMapOvr>
    <a:masterClrMapping/>
  </p:clrMapOvr>
  <p:transition spd="slow">
    <p:push dir="u"/>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1B1B612D-B00D-42EB-8A5A-C4AC5D211CA3}"/>
              </a:ext>
            </a:extLst>
          </p:cNvPr>
          <p:cNvSpPr>
            <a:spLocks noGrp="1"/>
          </p:cNvSpPr>
          <p:nvPr>
            <p:ph idx="1"/>
          </p:nvPr>
        </p:nvSpPr>
        <p:spPr>
          <a:xfrm>
            <a:off x="795188" y="2348880"/>
            <a:ext cx="7907982" cy="3576374"/>
          </a:xfrm>
        </p:spPr>
        <p:txBody>
          <a:bodyPr/>
          <a:lstStyle/>
          <a:p>
            <a:endParaRPr lang="de-DE" sz="2000" b="1" dirty="0">
              <a:latin typeface="+mj-lt"/>
            </a:endParaRPr>
          </a:p>
          <a:p>
            <a:r>
              <a:rPr lang="de-DE" sz="2000" b="1" dirty="0">
                <a:latin typeface="+mj-lt"/>
              </a:rPr>
              <a:t>Anionenlücke</a:t>
            </a:r>
            <a:r>
              <a:rPr lang="de-DE" dirty="0">
                <a:latin typeface="+mj-lt"/>
              </a:rPr>
              <a:t>: 134 – 21 – 98 = </a:t>
            </a:r>
            <a:r>
              <a:rPr lang="de-DE" sz="2000" b="1" dirty="0">
                <a:latin typeface="+mj-lt"/>
              </a:rPr>
              <a:t>15 </a:t>
            </a:r>
            <a:endParaRPr lang="de-DE" b="1" dirty="0">
              <a:latin typeface="+mj-lt"/>
            </a:endParaRPr>
          </a:p>
          <a:p>
            <a:r>
              <a:rPr lang="de-DE" dirty="0">
                <a:latin typeface="+mj-lt"/>
              </a:rPr>
              <a:t>		Korrektur für erniedrigtes Albumin (30 statt 40)</a:t>
            </a:r>
          </a:p>
          <a:p>
            <a:r>
              <a:rPr lang="de-DE" dirty="0">
                <a:latin typeface="+mj-lt"/>
              </a:rPr>
              <a:t>		</a:t>
            </a:r>
            <a:r>
              <a:rPr lang="de-DE" dirty="0"/>
              <a:t>∆ Albumin 10  	</a:t>
            </a:r>
            <a:r>
              <a:rPr lang="de-DE" dirty="0">
                <a:sym typeface="Wingdings" panose="05000000000000000000" pitchFamily="2" charset="2"/>
              </a:rPr>
              <a:t> zu erwarten wäre AL </a:t>
            </a:r>
            <a:r>
              <a:rPr lang="de-DE" dirty="0">
                <a:sym typeface="Symbol" panose="05050102010706020507" pitchFamily="18" charset="2"/>
              </a:rPr>
              <a:t>  </a:t>
            </a:r>
            <a:r>
              <a:rPr lang="de-DE" dirty="0">
                <a:sym typeface="Wingdings" panose="05000000000000000000" pitchFamily="2" charset="2"/>
              </a:rPr>
              <a:t>2,5</a:t>
            </a:r>
          </a:p>
          <a:p>
            <a:r>
              <a:rPr lang="de-DE" b="1" dirty="0">
                <a:latin typeface="+mj-lt"/>
                <a:sym typeface="Wingdings" panose="05000000000000000000" pitchFamily="2" charset="2"/>
              </a:rPr>
              <a:t>		 erwartete AL (12 – 2,5 )  ca. 10</a:t>
            </a:r>
          </a:p>
          <a:p>
            <a:pPr marL="285750" indent="-285750">
              <a:buFont typeface="Wingdings" panose="05000000000000000000" pitchFamily="2" charset="2"/>
              <a:buChar char="à"/>
            </a:pPr>
            <a:endParaRPr lang="de-DE" sz="2000" b="1" dirty="0">
              <a:latin typeface="+mj-lt"/>
              <a:sym typeface="Wingdings" panose="05000000000000000000" pitchFamily="2" charset="2"/>
            </a:endParaRPr>
          </a:p>
          <a:p>
            <a:pPr marL="285750" indent="-285750">
              <a:buFont typeface="Wingdings" panose="05000000000000000000" pitchFamily="2" charset="2"/>
              <a:buChar char="à"/>
            </a:pPr>
            <a:r>
              <a:rPr lang="de-DE" sz="2400" b="1" dirty="0">
                <a:latin typeface="+mj-lt"/>
                <a:sym typeface="Wingdings" panose="05000000000000000000" pitchFamily="2" charset="2"/>
              </a:rPr>
              <a:t>Erhöhte AL </a:t>
            </a:r>
            <a:br>
              <a:rPr lang="de-DE" sz="2400" b="1" dirty="0">
                <a:latin typeface="+mj-lt"/>
                <a:sym typeface="Wingdings" panose="05000000000000000000" pitchFamily="2" charset="2"/>
              </a:rPr>
            </a:br>
            <a:r>
              <a:rPr lang="de-DE" sz="2400" b="1" dirty="0">
                <a:latin typeface="+mj-lt"/>
                <a:sym typeface="Wingdings" panose="05000000000000000000" pitchFamily="2" charset="2"/>
              </a:rPr>
              <a:t>spricht für parallele metabolische Azidose </a:t>
            </a:r>
            <a:endParaRPr lang="de-DE" sz="2400" dirty="0">
              <a:latin typeface="+mj-lt"/>
            </a:endParaRPr>
          </a:p>
        </p:txBody>
      </p:sp>
      <p:sp>
        <p:nvSpPr>
          <p:cNvPr id="3" name="Titel 2">
            <a:extLst>
              <a:ext uri="{FF2B5EF4-FFF2-40B4-BE49-F238E27FC236}">
                <a16:creationId xmlns:a16="http://schemas.microsoft.com/office/drawing/2014/main" id="{AD74DBBA-C44A-46D6-90CA-6221F3A1B1AB}"/>
              </a:ext>
            </a:extLst>
          </p:cNvPr>
          <p:cNvSpPr>
            <a:spLocks noGrp="1"/>
          </p:cNvSpPr>
          <p:nvPr>
            <p:ph type="title"/>
          </p:nvPr>
        </p:nvSpPr>
        <p:spPr/>
        <p:txBody>
          <a:bodyPr/>
          <a:lstStyle/>
          <a:p>
            <a:endParaRPr lang="de-DE"/>
          </a:p>
        </p:txBody>
      </p:sp>
      <p:graphicFrame>
        <p:nvGraphicFramePr>
          <p:cNvPr id="5" name="Tabelle 4">
            <a:extLst>
              <a:ext uri="{FF2B5EF4-FFF2-40B4-BE49-F238E27FC236}">
                <a16:creationId xmlns:a16="http://schemas.microsoft.com/office/drawing/2014/main" id="{33DDE894-36E8-45F5-9C60-FE25DA986A45}"/>
              </a:ext>
            </a:extLst>
          </p:cNvPr>
          <p:cNvGraphicFramePr>
            <a:graphicFrameLocks noGrp="1"/>
          </p:cNvGraphicFramePr>
          <p:nvPr/>
        </p:nvGraphicFramePr>
        <p:xfrm>
          <a:off x="35497" y="-27384"/>
          <a:ext cx="9120186" cy="1960166"/>
        </p:xfrm>
        <a:graphic>
          <a:graphicData uri="http://schemas.openxmlformats.org/drawingml/2006/table">
            <a:tbl>
              <a:tblPr/>
              <a:tblGrid>
                <a:gridCol w="2281412">
                  <a:extLst>
                    <a:ext uri="{9D8B030D-6E8A-4147-A177-3AD203B41FA5}">
                      <a16:colId xmlns:a16="http://schemas.microsoft.com/office/drawing/2014/main" val="24863018"/>
                    </a:ext>
                  </a:extLst>
                </a:gridCol>
                <a:gridCol w="2256570">
                  <a:extLst>
                    <a:ext uri="{9D8B030D-6E8A-4147-A177-3AD203B41FA5}">
                      <a16:colId xmlns:a16="http://schemas.microsoft.com/office/drawing/2014/main" val="548106269"/>
                    </a:ext>
                  </a:extLst>
                </a:gridCol>
                <a:gridCol w="1150395">
                  <a:extLst>
                    <a:ext uri="{9D8B030D-6E8A-4147-A177-3AD203B41FA5}">
                      <a16:colId xmlns:a16="http://schemas.microsoft.com/office/drawing/2014/main" val="3751900893"/>
                    </a:ext>
                  </a:extLst>
                </a:gridCol>
                <a:gridCol w="1150395">
                  <a:extLst>
                    <a:ext uri="{9D8B030D-6E8A-4147-A177-3AD203B41FA5}">
                      <a16:colId xmlns:a16="http://schemas.microsoft.com/office/drawing/2014/main" val="1120544552"/>
                    </a:ext>
                  </a:extLst>
                </a:gridCol>
                <a:gridCol w="1140707">
                  <a:extLst>
                    <a:ext uri="{9D8B030D-6E8A-4147-A177-3AD203B41FA5}">
                      <a16:colId xmlns:a16="http://schemas.microsoft.com/office/drawing/2014/main" val="3153721863"/>
                    </a:ext>
                  </a:extLst>
                </a:gridCol>
                <a:gridCol w="1140707">
                  <a:extLst>
                    <a:ext uri="{9D8B030D-6E8A-4147-A177-3AD203B41FA5}">
                      <a16:colId xmlns:a16="http://schemas.microsoft.com/office/drawing/2014/main" val="438769824"/>
                    </a:ext>
                  </a:extLst>
                </a:gridCol>
              </a:tblGrid>
              <a:tr h="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Kreatinin</a:t>
                      </a:r>
                    </a:p>
                  </a:txBody>
                  <a:tcPr marL="91427" marR="91427" marT="45740" marB="45740" horzOverflow="overflow">
                    <a:lnL cap="flat">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Harnstoff</a:t>
                      </a:r>
                    </a:p>
                  </a:txBody>
                  <a:tcPr marL="91427" marR="91427" marT="45740" marB="45740" horzOverflow="overflow">
                    <a:lnL>
                      <a:noFill/>
                    </a:lnL>
                    <a:lnR>
                      <a:noFill/>
                    </a:lnR>
                    <a:lnT cap="flat">
                      <a:noFill/>
                    </a:lnT>
                    <a:lnB>
                      <a:noFill/>
                    </a:lnB>
                    <a:lnTlToBr>
                      <a:noFill/>
                    </a:lnTlToBr>
                    <a:lnBlToTr>
                      <a:noFill/>
                    </a:lnBlToTr>
                    <a:solidFill>
                      <a:srgbClr val="0066FF"/>
                    </a:solid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Albumin</a:t>
                      </a:r>
                    </a:p>
                  </a:txBody>
                  <a:tcPr marL="91427" marR="91427" marT="45740" marB="45740" horzOverflow="overflow">
                    <a:lnL>
                      <a:noFill/>
                    </a:lnL>
                    <a:lnR>
                      <a:noFill/>
                    </a:lnR>
                    <a:lnT cap="flat">
                      <a:noFill/>
                    </a:lnT>
                    <a:lnB>
                      <a:noFill/>
                    </a:lnB>
                    <a:lnTlToBr>
                      <a:noFill/>
                    </a:lnTlToBr>
                    <a:lnBlToTr>
                      <a:noFill/>
                    </a:lnBlToTr>
                    <a:solidFill>
                      <a:srgbClr val="0070C0"/>
                    </a:solidFill>
                  </a:tcPr>
                </a:tc>
                <a:tc hMerge="1">
                  <a:txBody>
                    <a:bodyPr/>
                    <a:lstStyle/>
                    <a:p>
                      <a:endParaRPr lang="de-DE"/>
                    </a:p>
                  </a:txBody>
                  <a:tcPr>
                    <a:lnL w="12700" cmpd="sng">
                      <a:noFill/>
                      <a:prstDash val="solid"/>
                    </a:ln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Lactat</a:t>
                      </a:r>
                    </a:p>
                  </a:txBody>
                  <a:tcPr marL="91427" marR="91427" marT="45740" marB="45740" horzOverflow="overflow">
                    <a:lnL>
                      <a:noFill/>
                    </a:lnL>
                    <a:lnR>
                      <a:noFill/>
                    </a:lnR>
                    <a:lnT cap="flat">
                      <a:noFill/>
                    </a:lnT>
                    <a:lnB>
                      <a:noFill/>
                    </a:lnB>
                    <a:lnTlToBr>
                      <a:noFill/>
                    </a:lnTlToBr>
                    <a:lnBlToTr>
                      <a:noFill/>
                    </a:lnBlToTr>
                    <a:solidFill>
                      <a:srgbClr val="0070C0"/>
                    </a:solidFill>
                  </a:tcPr>
                </a:tc>
                <a:tc hMerge="1">
                  <a:txBody>
                    <a:bodyPr/>
                    <a:lstStyle/>
                    <a:p>
                      <a:endParaRPr lang="de-DE"/>
                    </a:p>
                  </a:txBody>
                  <a:tcPr/>
                </a:tc>
                <a:extLst>
                  <a:ext uri="{0D108BD9-81ED-4DB2-BD59-A6C34878D82A}">
                    <a16:rowId xmlns:a16="http://schemas.microsoft.com/office/drawing/2014/main" val="4070695508"/>
                  </a:ext>
                </a:extLst>
              </a:tr>
              <a:tr h="431262">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de-DE" sz="1800" b="1" i="0" u="none" strike="noStrike" kern="1200" cap="none" normalizeH="0" baseline="0" dirty="0">
                          <a:ln>
                            <a:noFill/>
                          </a:ln>
                          <a:solidFill>
                            <a:schemeClr val="bg1"/>
                          </a:solidFill>
                          <a:effectLst/>
                          <a:latin typeface="Arial" charset="0"/>
                          <a:ea typeface="+mn-ea"/>
                          <a:cs typeface="+mn-cs"/>
                        </a:rPr>
                        <a:t>64 µM (0,8 mg/dl)</a:t>
                      </a:r>
                    </a:p>
                  </a:txBody>
                  <a:tcPr marL="91427" marR="91427" marT="45740" marB="45740" horzOverflow="overflow">
                    <a:lnL cap="flat">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err="1">
                          <a:ln>
                            <a:noFill/>
                          </a:ln>
                          <a:solidFill>
                            <a:schemeClr val="bg1"/>
                          </a:solidFill>
                          <a:effectLst/>
                          <a:latin typeface="Arial" charset="0"/>
                          <a:ea typeface="+mn-ea"/>
                          <a:cs typeface="+mn-cs"/>
                        </a:rPr>
                        <a:t>n.a</a:t>
                      </a:r>
                      <a:r>
                        <a:rPr kumimoji="0" lang="de-DE" sz="1800" b="1" i="0" u="none" strike="noStrike" kern="1200" cap="none" normalizeH="0" baseline="0" dirty="0">
                          <a:ln>
                            <a:noFill/>
                          </a:ln>
                          <a:solidFill>
                            <a:schemeClr val="bg1"/>
                          </a:solidFill>
                          <a:effectLst/>
                          <a:latin typeface="Arial" charset="0"/>
                          <a:ea typeface="+mn-ea"/>
                          <a:cs typeface="+mn-cs"/>
                        </a:rPr>
                        <a:t>.</a:t>
                      </a:r>
                    </a:p>
                  </a:txBody>
                  <a:tcPr marL="91427" marR="91427" marT="45740" marB="45740" horzOverflow="overflow">
                    <a:lnL>
                      <a:noFill/>
                    </a:lnL>
                    <a:lnR>
                      <a:noFill/>
                    </a:lnR>
                    <a:lnT cap="flat">
                      <a:noFill/>
                    </a:lnT>
                    <a:lnB>
                      <a:noFill/>
                    </a:lnB>
                    <a:lnTlToBr>
                      <a:noFill/>
                    </a:lnTlToBr>
                    <a:lnBlToTr>
                      <a:noFill/>
                    </a:lnBlToTr>
                    <a:solidFill>
                      <a:srgbClr val="0066FF"/>
                    </a:solid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30 g/dl</a:t>
                      </a:r>
                    </a:p>
                  </a:txBody>
                  <a:tcPr marL="91427" marR="91427" marT="45740" marB="45740" horzOverflow="overflow">
                    <a:lnL>
                      <a:noFill/>
                    </a:lnL>
                    <a:lnR>
                      <a:noFill/>
                    </a:lnR>
                    <a:lnT cap="flat">
                      <a:noFill/>
                    </a:lnT>
                    <a:lnB>
                      <a:noFill/>
                    </a:lnB>
                    <a:lnTlToBr>
                      <a:noFill/>
                    </a:lnTlToBr>
                    <a:lnBlToTr>
                      <a:noFill/>
                    </a:lnBlToTr>
                    <a:solidFill>
                      <a:srgbClr val="0070C0"/>
                    </a:solidFill>
                  </a:tcPr>
                </a:tc>
                <a:tc hMerge="1">
                  <a:txBody>
                    <a:bodyPr/>
                    <a:lstStyle/>
                    <a:p>
                      <a:endParaRPr lang="de-DE"/>
                    </a:p>
                  </a:txBody>
                  <a:tcPr>
                    <a:lnL w="12700" cmpd="sng">
                      <a:noFill/>
                      <a:prstDash val="solid"/>
                    </a:ln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1,30 mmol/l</a:t>
                      </a:r>
                    </a:p>
                  </a:txBody>
                  <a:tcPr marL="91427" marR="91427" marT="45740" marB="45740" horzOverflow="overflow">
                    <a:lnL>
                      <a:noFill/>
                    </a:lnL>
                    <a:lnR>
                      <a:noFill/>
                    </a:lnR>
                    <a:lnT cap="flat">
                      <a:noFill/>
                    </a:lnT>
                    <a:lnB>
                      <a:noFill/>
                    </a:lnB>
                    <a:lnTlToBr>
                      <a:noFill/>
                    </a:lnTlToBr>
                    <a:lnBlToTr>
                      <a:noFill/>
                    </a:lnBlToTr>
                    <a:solidFill>
                      <a:srgbClr val="0070C0"/>
                    </a:solidFill>
                  </a:tcPr>
                </a:tc>
                <a:tc hMerge="1">
                  <a:txBody>
                    <a:bodyPr/>
                    <a:lstStyle/>
                    <a:p>
                      <a:endParaRPr lang="de-DE"/>
                    </a:p>
                  </a:txBody>
                  <a:tcPr/>
                </a:tc>
                <a:extLst>
                  <a:ext uri="{0D108BD9-81ED-4DB2-BD59-A6C34878D82A}">
                    <a16:rowId xmlns:a16="http://schemas.microsoft.com/office/drawing/2014/main" val="3891587722"/>
                  </a:ext>
                </a:extLst>
              </a:tr>
              <a:tr h="43126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Na</a:t>
                      </a:r>
                    </a:p>
                  </a:txBody>
                  <a:tcPr marL="91427" marR="91427" marT="45740" marB="45740" horzOverflow="overflow">
                    <a:lnL cap="flat">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K</a:t>
                      </a:r>
                    </a:p>
                  </a:txBody>
                  <a:tcPr marL="91427" marR="91427" marT="45740" marB="45740" horzOverflow="overflow">
                    <a:lnL>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Cl</a:t>
                      </a:r>
                    </a:p>
                  </a:txBody>
                  <a:tcPr marL="91427" marR="91427" marT="45740" marB="45740" horzOverflow="overflow">
                    <a:lnL>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err="1">
                          <a:ln>
                            <a:noFill/>
                          </a:ln>
                          <a:solidFill>
                            <a:schemeClr val="bg1"/>
                          </a:solidFill>
                          <a:effectLst/>
                          <a:latin typeface="Arial" charset="0"/>
                        </a:rPr>
                        <a:t>Ph</a:t>
                      </a:r>
                      <a:endParaRPr kumimoji="0" lang="de-DE" sz="1800" b="1" i="0" u="none" strike="noStrike" cap="none" normalizeH="0" baseline="0" dirty="0">
                        <a:ln>
                          <a:noFill/>
                        </a:ln>
                        <a:solidFill>
                          <a:schemeClr val="bg1"/>
                        </a:solidFill>
                        <a:effectLst/>
                        <a:latin typeface="Arial" charset="0"/>
                      </a:endParaRPr>
                    </a:p>
                  </a:txBody>
                  <a:tcPr marL="91427" marR="91427" marT="45740" marB="45740" horzOverflow="overflow">
                    <a:lnL>
                      <a:noFill/>
                    </a:lnL>
                    <a:lnR>
                      <a:noFill/>
                    </a:lnR>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Mg</a:t>
                      </a:r>
                    </a:p>
                  </a:txBody>
                  <a:tcPr marL="91427" marR="91427" marT="45740" marB="45740" horzOverflow="overflow">
                    <a:lnL>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Ca</a:t>
                      </a:r>
                    </a:p>
                  </a:txBody>
                  <a:tcPr marL="91427" marR="91427" marT="45740" marB="45740" horzOverflow="overflow">
                    <a:lnL>
                      <a:noFill/>
                    </a:lnL>
                    <a:lnR>
                      <a:noFill/>
                    </a:lnR>
                    <a:lnT cap="flat">
                      <a:noFill/>
                    </a:lnT>
                    <a:lnB>
                      <a:noFill/>
                    </a:lnB>
                    <a:lnTlToBr>
                      <a:noFill/>
                    </a:lnTlToBr>
                    <a:lnBlToTr>
                      <a:noFill/>
                    </a:lnBlToTr>
                    <a:solidFill>
                      <a:srgbClr val="0066FF"/>
                    </a:solidFill>
                  </a:tcPr>
                </a:tc>
                <a:extLst>
                  <a:ext uri="{0D108BD9-81ED-4DB2-BD59-A6C34878D82A}">
                    <a16:rowId xmlns:a16="http://schemas.microsoft.com/office/drawing/2014/main" val="3622489647"/>
                  </a:ext>
                </a:extLst>
              </a:tr>
              <a:tr h="3659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134</a:t>
                      </a:r>
                    </a:p>
                  </a:txBody>
                  <a:tcPr marL="91427" marR="91427" marT="45740" marB="45740" horzOverflow="overflow">
                    <a:lnL cap="flat">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3,9</a:t>
                      </a:r>
                    </a:p>
                  </a:txBody>
                  <a:tcPr marL="91427" marR="91427" marT="45740" marB="45740" horzOverflow="overflow">
                    <a:lnL>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98</a:t>
                      </a:r>
                    </a:p>
                  </a:txBody>
                  <a:tcPr marL="91427" marR="91427" marT="45740" marB="45740" horzOverflow="overflow">
                    <a:lnL>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1,0</a:t>
                      </a:r>
                    </a:p>
                  </a:txBody>
                  <a:tcPr marL="91427" marR="91427" marT="45740" marB="45740" horzOverflow="overflow">
                    <a:lnL>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0,8</a:t>
                      </a:r>
                    </a:p>
                  </a:txBody>
                  <a:tcPr marL="91427" marR="91427" marT="45740" marB="45740" horzOverflow="overflow">
                    <a:lnL>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1,22</a:t>
                      </a:r>
                    </a:p>
                  </a:txBody>
                  <a:tcPr marL="91427" marR="91427" marT="45740" marB="45740" horzOverflow="overflow">
                    <a:lnL>
                      <a:noFill/>
                    </a:lnL>
                    <a:lnR>
                      <a:noFill/>
                    </a:lnR>
                    <a:lnT>
                      <a:noFill/>
                    </a:lnT>
                    <a:lnB>
                      <a:noFill/>
                    </a:lnB>
                    <a:lnTlToBr>
                      <a:noFill/>
                    </a:lnTlToBr>
                    <a:lnBlToTr>
                      <a:noFill/>
                    </a:lnBlToTr>
                    <a:solidFill>
                      <a:srgbClr val="0066FF"/>
                    </a:solidFill>
                  </a:tcPr>
                </a:tc>
                <a:extLst>
                  <a:ext uri="{0D108BD9-81ED-4DB2-BD59-A6C34878D82A}">
                    <a16:rowId xmlns:a16="http://schemas.microsoft.com/office/drawing/2014/main" val="567412552"/>
                  </a:ext>
                </a:extLst>
              </a:tr>
              <a:tr h="365921">
                <a:tc gridSpan="6">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de-DE" sz="1800" b="1" i="0" u="none" strike="noStrike" kern="1200" cap="none" normalizeH="0" baseline="-25000" dirty="0">
                        <a:ln>
                          <a:noFill/>
                        </a:ln>
                        <a:solidFill>
                          <a:schemeClr val="tx1"/>
                        </a:solidFill>
                        <a:effectLst/>
                        <a:latin typeface="Arial" charset="0"/>
                        <a:ea typeface="+mn-ea"/>
                        <a:cs typeface="+mn-cs"/>
                      </a:endParaRPr>
                    </a:p>
                  </a:txBody>
                  <a:tcPr marL="91427" marR="91427" marT="45740" marB="45740" horzOverflow="overflow">
                    <a:lnL cap="flat">
                      <a:noFill/>
                    </a:lnL>
                    <a:lnR>
                      <a:noFill/>
                    </a:lnR>
                    <a:lnT>
                      <a:noFill/>
                    </a:lnT>
                    <a:lnB>
                      <a:noFill/>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tx1"/>
                        </a:solidFill>
                        <a:effectLst/>
                        <a:latin typeface="Arial" charset="0"/>
                      </a:endParaRPr>
                    </a:p>
                  </a:txBody>
                  <a:tcPr marL="91427" marR="91427" marT="45737" marB="45737" horzOverflow="overflow">
                    <a:lnL>
                      <a:noFill/>
                    </a:lnL>
                    <a:lnR>
                      <a:noFill/>
                    </a:lnR>
                    <a:lnT>
                      <a:noFill/>
                    </a:lnT>
                    <a:lnB>
                      <a:noFill/>
                    </a:lnB>
                    <a:lnTlToBr>
                      <a:noFill/>
                    </a:lnTlToBr>
                    <a:lnBlToTr>
                      <a:noFill/>
                    </a:lnBlToTr>
                    <a:solidFill>
                      <a:srgbClr val="00CC00"/>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25000" dirty="0">
                        <a:ln>
                          <a:noFill/>
                        </a:ln>
                        <a:solidFill>
                          <a:schemeClr val="tx1"/>
                        </a:solidFill>
                        <a:effectLst/>
                        <a:latin typeface="Arial" charset="0"/>
                      </a:endParaRPr>
                    </a:p>
                  </a:txBody>
                  <a:tcPr marL="91427" marR="91427" marT="45737" marB="45737" horzOverflow="overflow">
                    <a:lnL>
                      <a:noFill/>
                    </a:lnL>
                    <a:lnR>
                      <a:noFill/>
                    </a:lnR>
                    <a:lnT>
                      <a:noFill/>
                    </a:lnT>
                    <a:lnB>
                      <a:noFill/>
                    </a:lnB>
                    <a:lnTlToBr>
                      <a:noFill/>
                    </a:lnTlToBr>
                    <a:lnBlToTr>
                      <a:noFill/>
                    </a:lnBlToTr>
                    <a:solidFill>
                      <a:srgbClr val="00CC00"/>
                    </a:solidFill>
                  </a:tcPr>
                </a:tc>
                <a:tc hMerge="1">
                  <a:txBody>
                    <a:bodyPr/>
                    <a:lstStyle/>
                    <a:p>
                      <a:endParaRPr lang="de-DE"/>
                    </a:p>
                  </a:txBody>
                  <a:tcPr>
                    <a:lnL w="12700" cmpd="sng">
                      <a:noFill/>
                      <a:prstDash val="solid"/>
                    </a:lnL>
                    <a:lnT w="12700" cmpd="sng">
                      <a:noFill/>
                      <a:prstDash val="solid"/>
                    </a:lnT>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25000" dirty="0">
                        <a:ln>
                          <a:noFill/>
                        </a:ln>
                        <a:solidFill>
                          <a:schemeClr val="tx1"/>
                        </a:solidFill>
                        <a:effectLst/>
                        <a:latin typeface="Arial" charset="0"/>
                      </a:endParaRPr>
                    </a:p>
                  </a:txBody>
                  <a:tcPr marL="91427" marR="91427" marT="45737" marB="45737" horzOverflow="overflow">
                    <a:lnL>
                      <a:noFill/>
                    </a:lnL>
                    <a:lnR>
                      <a:noFill/>
                    </a:lnR>
                    <a:lnT>
                      <a:noFill/>
                    </a:lnT>
                    <a:lnB>
                      <a:noFill/>
                    </a:lnB>
                    <a:lnTlToBr>
                      <a:noFill/>
                    </a:lnTlToBr>
                    <a:lnBlToTr>
                      <a:noFill/>
                    </a:lnBlToTr>
                    <a:solidFill>
                      <a:srgbClr val="00CC00"/>
                    </a:solidFill>
                  </a:tcPr>
                </a:tc>
                <a:tc hMerge="1">
                  <a:txBody>
                    <a:bodyPr/>
                    <a:lstStyle/>
                    <a:p>
                      <a:endParaRPr lang="de-DE"/>
                    </a:p>
                  </a:txBody>
                  <a:tcPr/>
                </a:tc>
                <a:extLst>
                  <a:ext uri="{0D108BD9-81ED-4DB2-BD59-A6C34878D82A}">
                    <a16:rowId xmlns:a16="http://schemas.microsoft.com/office/drawing/2014/main" val="3589991608"/>
                  </a:ext>
                </a:extLst>
              </a:tr>
            </a:tbl>
          </a:graphicData>
        </a:graphic>
      </p:graphicFrame>
      <p:graphicFrame>
        <p:nvGraphicFramePr>
          <p:cNvPr id="6" name="Tabelle 5">
            <a:extLst>
              <a:ext uri="{FF2B5EF4-FFF2-40B4-BE49-F238E27FC236}">
                <a16:creationId xmlns:a16="http://schemas.microsoft.com/office/drawing/2014/main" id="{6A2E9F86-B2F3-4E24-A103-BC890286FC80}"/>
              </a:ext>
            </a:extLst>
          </p:cNvPr>
          <p:cNvGraphicFramePr>
            <a:graphicFrameLocks noGrp="1"/>
          </p:cNvGraphicFramePr>
          <p:nvPr/>
        </p:nvGraphicFramePr>
        <p:xfrm>
          <a:off x="-11682" y="1606685"/>
          <a:ext cx="9120185" cy="665200"/>
        </p:xfrm>
        <a:graphic>
          <a:graphicData uri="http://schemas.openxmlformats.org/drawingml/2006/table">
            <a:tbl>
              <a:tblPr/>
              <a:tblGrid>
                <a:gridCol w="1824037">
                  <a:extLst>
                    <a:ext uri="{9D8B030D-6E8A-4147-A177-3AD203B41FA5}">
                      <a16:colId xmlns:a16="http://schemas.microsoft.com/office/drawing/2014/main" val="1120192370"/>
                    </a:ext>
                  </a:extLst>
                </a:gridCol>
                <a:gridCol w="1824037">
                  <a:extLst>
                    <a:ext uri="{9D8B030D-6E8A-4147-A177-3AD203B41FA5}">
                      <a16:colId xmlns:a16="http://schemas.microsoft.com/office/drawing/2014/main" val="3767433271"/>
                    </a:ext>
                  </a:extLst>
                </a:gridCol>
                <a:gridCol w="1824037">
                  <a:extLst>
                    <a:ext uri="{9D8B030D-6E8A-4147-A177-3AD203B41FA5}">
                      <a16:colId xmlns:a16="http://schemas.microsoft.com/office/drawing/2014/main" val="2864253219"/>
                    </a:ext>
                  </a:extLst>
                </a:gridCol>
                <a:gridCol w="1824037">
                  <a:extLst>
                    <a:ext uri="{9D8B030D-6E8A-4147-A177-3AD203B41FA5}">
                      <a16:colId xmlns:a16="http://schemas.microsoft.com/office/drawing/2014/main" val="3368682614"/>
                    </a:ext>
                  </a:extLst>
                </a:gridCol>
                <a:gridCol w="1824037">
                  <a:extLst>
                    <a:ext uri="{9D8B030D-6E8A-4147-A177-3AD203B41FA5}">
                      <a16:colId xmlns:a16="http://schemas.microsoft.com/office/drawing/2014/main" val="512958363"/>
                    </a:ext>
                  </a:extLst>
                </a:gridCol>
              </a:tblGrid>
              <a:tr h="33254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b="1" i="0" u="none" strike="noStrike" cap="none" normalizeH="0" baseline="0" dirty="0">
                          <a:ln>
                            <a:noFill/>
                          </a:ln>
                          <a:solidFill>
                            <a:schemeClr val="tx1"/>
                          </a:solidFill>
                          <a:effectLst/>
                          <a:latin typeface="Arial" charset="0"/>
                        </a:rPr>
                        <a:t>pH</a:t>
                      </a:r>
                    </a:p>
                  </a:txBody>
                  <a:tcPr marL="91427" marR="91427" marT="41582" marB="41582" horzOverflow="overflow">
                    <a:lnL cap="flat">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b="1" i="0" u="none" strike="noStrike" cap="none" normalizeH="0" baseline="0" dirty="0">
                          <a:ln>
                            <a:noFill/>
                          </a:ln>
                          <a:solidFill>
                            <a:schemeClr val="tx1"/>
                          </a:solidFill>
                          <a:effectLst/>
                          <a:latin typeface="Arial" charset="0"/>
                        </a:rPr>
                        <a:t>PaO</a:t>
                      </a:r>
                      <a:r>
                        <a:rPr kumimoji="0" lang="de-DE" sz="1600" b="1" i="0" u="none" strike="noStrike" cap="none" normalizeH="0" baseline="-25000" dirty="0">
                          <a:ln>
                            <a:noFill/>
                          </a:ln>
                          <a:solidFill>
                            <a:schemeClr val="tx1"/>
                          </a:solidFill>
                          <a:effectLst/>
                          <a:latin typeface="Arial" charset="0"/>
                        </a:rPr>
                        <a:t>2</a:t>
                      </a:r>
                      <a:endParaRPr kumimoji="0" lang="de-DE" sz="1600" b="1" i="0" u="none" strike="noStrike" cap="none" normalizeH="0" baseline="0" dirty="0">
                        <a:ln>
                          <a:noFill/>
                        </a:ln>
                        <a:solidFill>
                          <a:schemeClr val="tx1"/>
                        </a:solidFill>
                        <a:effectLst/>
                        <a:latin typeface="Arial" charset="0"/>
                      </a:endParaRPr>
                    </a:p>
                  </a:txBody>
                  <a:tcPr marL="91427" marR="91427" marT="41582" marB="41582" horzOverflow="overflow">
                    <a:lnL>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b="1" i="0" u="none" strike="noStrike" cap="none" normalizeH="0" baseline="0" dirty="0">
                          <a:ln>
                            <a:noFill/>
                          </a:ln>
                          <a:solidFill>
                            <a:schemeClr val="tx1"/>
                          </a:solidFill>
                          <a:effectLst/>
                          <a:latin typeface="Arial" charset="0"/>
                        </a:rPr>
                        <a:t>PaCO</a:t>
                      </a:r>
                      <a:r>
                        <a:rPr kumimoji="0" lang="de-DE" sz="1600" b="1" i="0" u="none" strike="noStrike" cap="none" normalizeH="0" baseline="-25000" dirty="0">
                          <a:ln>
                            <a:noFill/>
                          </a:ln>
                          <a:solidFill>
                            <a:schemeClr val="tx1"/>
                          </a:solidFill>
                          <a:effectLst/>
                          <a:latin typeface="Arial" charset="0"/>
                        </a:rPr>
                        <a:t>2</a:t>
                      </a:r>
                    </a:p>
                  </a:txBody>
                  <a:tcPr marL="91427" marR="91427" marT="41582" marB="41582" horzOverflow="overflow">
                    <a:lnL>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b="1" i="0" u="none" strike="noStrike" cap="none" normalizeH="0" baseline="0" dirty="0">
                          <a:ln>
                            <a:noFill/>
                          </a:ln>
                          <a:solidFill>
                            <a:schemeClr val="tx1"/>
                          </a:solidFill>
                          <a:effectLst/>
                          <a:latin typeface="Arial" charset="0"/>
                        </a:rPr>
                        <a:t>HCO</a:t>
                      </a:r>
                      <a:r>
                        <a:rPr kumimoji="0" lang="de-DE" sz="1600" b="1" i="0" u="none" strike="noStrike" cap="none" normalizeH="0" baseline="-25000" dirty="0">
                          <a:ln>
                            <a:noFill/>
                          </a:ln>
                          <a:solidFill>
                            <a:schemeClr val="tx1"/>
                          </a:solidFill>
                          <a:effectLst/>
                          <a:latin typeface="Arial" charset="0"/>
                        </a:rPr>
                        <a:t>3</a:t>
                      </a:r>
                    </a:p>
                  </a:txBody>
                  <a:tcPr marL="91427" marR="91427" marT="41582" marB="41582" horzOverflow="overflow">
                    <a:lnL>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b="1" i="0" u="none" strike="noStrike" kern="1200" cap="none" normalizeH="0" baseline="0" dirty="0">
                          <a:ln>
                            <a:noFill/>
                          </a:ln>
                          <a:solidFill>
                            <a:schemeClr val="tx1"/>
                          </a:solidFill>
                          <a:effectLst/>
                          <a:latin typeface="Arial" charset="0"/>
                          <a:ea typeface="+mn-ea"/>
                          <a:cs typeface="+mn-cs"/>
                        </a:rPr>
                        <a:t>BE</a:t>
                      </a:r>
                    </a:p>
                  </a:txBody>
                  <a:tcPr marL="91427" marR="91427" marT="41582" marB="41582" horzOverflow="overflow">
                    <a:lnL>
                      <a:noFill/>
                    </a:lnL>
                    <a:lnR>
                      <a:noFill/>
                    </a:lnR>
                    <a:lnT>
                      <a:noFill/>
                    </a:lnT>
                    <a:lnB>
                      <a:noFill/>
                    </a:lnB>
                    <a:lnTlToBr>
                      <a:noFill/>
                    </a:lnTlToBr>
                    <a:lnBlToTr>
                      <a:noFill/>
                    </a:lnBlToTr>
                    <a:solidFill>
                      <a:srgbClr val="00CC00"/>
                    </a:solidFill>
                  </a:tcPr>
                </a:tc>
                <a:extLst>
                  <a:ext uri="{0D108BD9-81ED-4DB2-BD59-A6C34878D82A}">
                    <a16:rowId xmlns:a16="http://schemas.microsoft.com/office/drawing/2014/main" val="4196760621"/>
                  </a:ext>
                </a:extLst>
              </a:tr>
              <a:tr h="33265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b="1" i="0" u="none" strike="noStrike" cap="none" normalizeH="0" baseline="0" dirty="0">
                          <a:ln>
                            <a:noFill/>
                          </a:ln>
                          <a:solidFill>
                            <a:schemeClr val="tx1"/>
                          </a:solidFill>
                          <a:effectLst/>
                          <a:latin typeface="Arial" charset="0"/>
                        </a:rPr>
                        <a:t>7,45</a:t>
                      </a:r>
                    </a:p>
                  </a:txBody>
                  <a:tcPr marL="91427" marR="91427" marT="41582" marB="41582" horzOverflow="overflow">
                    <a:lnL cap="flat">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b="1" i="0" u="none" strike="noStrike" cap="none" normalizeH="0" baseline="0" dirty="0">
                          <a:ln>
                            <a:noFill/>
                          </a:ln>
                          <a:solidFill>
                            <a:schemeClr val="tx1"/>
                          </a:solidFill>
                          <a:effectLst/>
                          <a:latin typeface="Arial" charset="0"/>
                        </a:rPr>
                        <a:t>55</a:t>
                      </a:r>
                    </a:p>
                  </a:txBody>
                  <a:tcPr marL="91427" marR="91427" marT="41582" marB="41582"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b="1" i="0" u="none" strike="noStrike" cap="none" normalizeH="0" baseline="0" dirty="0">
                          <a:ln>
                            <a:noFill/>
                          </a:ln>
                          <a:solidFill>
                            <a:schemeClr val="tx1"/>
                          </a:solidFill>
                          <a:effectLst/>
                          <a:latin typeface="Arial" charset="0"/>
                        </a:rPr>
                        <a:t>31</a:t>
                      </a:r>
                    </a:p>
                  </a:txBody>
                  <a:tcPr marL="91427" marR="91427" marT="41582" marB="41582"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b="1" i="0" u="none" strike="noStrike" cap="none" normalizeH="0" baseline="0" dirty="0">
                          <a:ln>
                            <a:noFill/>
                          </a:ln>
                          <a:solidFill>
                            <a:schemeClr val="tx1"/>
                          </a:solidFill>
                          <a:effectLst/>
                          <a:latin typeface="Arial" charset="0"/>
                        </a:rPr>
                        <a:t>21</a:t>
                      </a:r>
                    </a:p>
                  </a:txBody>
                  <a:tcPr marL="91427" marR="91427" marT="41582" marB="41582"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b="1" i="0" u="none" strike="noStrike" cap="none" normalizeH="0" baseline="0" dirty="0">
                          <a:ln>
                            <a:noFill/>
                          </a:ln>
                          <a:solidFill>
                            <a:schemeClr val="tx1"/>
                          </a:solidFill>
                          <a:effectLst/>
                          <a:latin typeface="Arial" charset="0"/>
                        </a:rPr>
                        <a:t>-2</a:t>
                      </a:r>
                    </a:p>
                  </a:txBody>
                  <a:tcPr marL="91427" marR="91427" marT="41582" marB="41582" horzOverflow="overflow">
                    <a:lnL>
                      <a:noFill/>
                    </a:lnL>
                    <a:lnR>
                      <a:noFill/>
                    </a:lnR>
                    <a:lnT>
                      <a:noFill/>
                    </a:lnT>
                    <a:lnB cap="flat">
                      <a:noFill/>
                    </a:lnB>
                    <a:lnTlToBr>
                      <a:noFill/>
                    </a:lnTlToBr>
                    <a:lnBlToTr>
                      <a:noFill/>
                    </a:lnBlToTr>
                    <a:solidFill>
                      <a:srgbClr val="00CC00"/>
                    </a:solidFill>
                  </a:tcPr>
                </a:tc>
                <a:extLst>
                  <a:ext uri="{0D108BD9-81ED-4DB2-BD59-A6C34878D82A}">
                    <a16:rowId xmlns:a16="http://schemas.microsoft.com/office/drawing/2014/main" val="3436221396"/>
                  </a:ext>
                </a:extLst>
              </a:tr>
            </a:tbl>
          </a:graphicData>
        </a:graphic>
      </p:graphicFrame>
      <p:sp>
        <p:nvSpPr>
          <p:cNvPr id="7" name="Ellipse 6">
            <a:extLst>
              <a:ext uri="{FF2B5EF4-FFF2-40B4-BE49-F238E27FC236}">
                <a16:creationId xmlns:a16="http://schemas.microsoft.com/office/drawing/2014/main" id="{B98D8F8A-4FF1-4B4A-AFB5-06D1F5E1EE12}"/>
              </a:ext>
            </a:extLst>
          </p:cNvPr>
          <p:cNvSpPr/>
          <p:nvPr/>
        </p:nvSpPr>
        <p:spPr bwMode="auto">
          <a:xfrm>
            <a:off x="35497" y="1556792"/>
            <a:ext cx="1296143" cy="949722"/>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a:ln>
                <a:noFill/>
              </a:ln>
              <a:solidFill>
                <a:schemeClr val="tx1"/>
              </a:solidFill>
              <a:effectLst/>
              <a:latin typeface="Arial" panose="020B0604020202020204" pitchFamily="34" charset="0"/>
            </a:endParaRPr>
          </a:p>
        </p:txBody>
      </p:sp>
      <p:sp>
        <p:nvSpPr>
          <p:cNvPr id="8" name="Ellipse 7">
            <a:extLst>
              <a:ext uri="{FF2B5EF4-FFF2-40B4-BE49-F238E27FC236}">
                <a16:creationId xmlns:a16="http://schemas.microsoft.com/office/drawing/2014/main" id="{F6606539-9C5A-41D5-B994-B420A23E1F72}"/>
              </a:ext>
            </a:extLst>
          </p:cNvPr>
          <p:cNvSpPr/>
          <p:nvPr/>
        </p:nvSpPr>
        <p:spPr bwMode="auto">
          <a:xfrm>
            <a:off x="750094" y="807312"/>
            <a:ext cx="914400" cy="914400"/>
          </a:xfrm>
          <a:prstGeom prst="ellips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a:ln>
                <a:noFill/>
              </a:ln>
              <a:solidFill>
                <a:schemeClr val="tx1"/>
              </a:solidFill>
              <a:effectLst/>
              <a:latin typeface="Arial" panose="020B0604020202020204" pitchFamily="34" charset="0"/>
            </a:endParaRPr>
          </a:p>
        </p:txBody>
      </p:sp>
      <p:sp>
        <p:nvSpPr>
          <p:cNvPr id="9" name="Ellipse 8">
            <a:extLst>
              <a:ext uri="{FF2B5EF4-FFF2-40B4-BE49-F238E27FC236}">
                <a16:creationId xmlns:a16="http://schemas.microsoft.com/office/drawing/2014/main" id="{3205AD84-C7EA-4B30-9D54-45723C6536AF}"/>
              </a:ext>
            </a:extLst>
          </p:cNvPr>
          <p:cNvSpPr/>
          <p:nvPr/>
        </p:nvSpPr>
        <p:spPr bwMode="auto">
          <a:xfrm>
            <a:off x="4749179" y="697003"/>
            <a:ext cx="914400" cy="914400"/>
          </a:xfrm>
          <a:prstGeom prst="ellips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a:ln>
                <a:noFill/>
              </a:ln>
              <a:solidFill>
                <a:schemeClr val="tx1"/>
              </a:solidFill>
              <a:effectLst/>
              <a:latin typeface="Arial" panose="020B0604020202020204" pitchFamily="34" charset="0"/>
            </a:endParaRPr>
          </a:p>
        </p:txBody>
      </p:sp>
      <p:sp>
        <p:nvSpPr>
          <p:cNvPr id="11" name="Ellipse 10">
            <a:extLst>
              <a:ext uri="{FF2B5EF4-FFF2-40B4-BE49-F238E27FC236}">
                <a16:creationId xmlns:a16="http://schemas.microsoft.com/office/drawing/2014/main" id="{860D133B-7FFB-43AF-A0CC-B0506DE755F7}"/>
              </a:ext>
            </a:extLst>
          </p:cNvPr>
          <p:cNvSpPr/>
          <p:nvPr/>
        </p:nvSpPr>
        <p:spPr bwMode="auto">
          <a:xfrm>
            <a:off x="5930626" y="1498104"/>
            <a:ext cx="914400" cy="914400"/>
          </a:xfrm>
          <a:prstGeom prst="ellipse">
            <a:avLst/>
          </a:prstGeom>
          <a:noFill/>
          <a:ln w="38100" cap="flat" cmpd="sng" algn="ctr">
            <a:solidFill>
              <a:srgbClr val="00799B"/>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430920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70EC4A9-F970-4FC2-8C91-66F1879904F0}"/>
              </a:ext>
            </a:extLst>
          </p:cNvPr>
          <p:cNvSpPr>
            <a:spLocks noGrp="1"/>
          </p:cNvSpPr>
          <p:nvPr>
            <p:ph type="title"/>
          </p:nvPr>
        </p:nvSpPr>
        <p:spPr/>
        <p:txBody>
          <a:bodyPr/>
          <a:lstStyle/>
          <a:p>
            <a:r>
              <a:rPr lang="de-DE" dirty="0"/>
              <a:t>Mortalität bei Leberzirrhose </a:t>
            </a:r>
            <a:br>
              <a:rPr lang="de-DE" dirty="0"/>
            </a:br>
            <a:r>
              <a:rPr lang="de-DE" dirty="0"/>
              <a:t>in Bezug zum pH</a:t>
            </a:r>
          </a:p>
        </p:txBody>
      </p:sp>
      <p:sp>
        <p:nvSpPr>
          <p:cNvPr id="4" name="Fußzeilenplatzhalter 3">
            <a:extLst>
              <a:ext uri="{FF2B5EF4-FFF2-40B4-BE49-F238E27FC236}">
                <a16:creationId xmlns:a16="http://schemas.microsoft.com/office/drawing/2014/main" id="{D62961AA-E9E6-42E8-8253-8E0F897E1ABD}"/>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pic>
        <p:nvPicPr>
          <p:cNvPr id="5" name="Grafik 4">
            <a:extLst>
              <a:ext uri="{FF2B5EF4-FFF2-40B4-BE49-F238E27FC236}">
                <a16:creationId xmlns:a16="http://schemas.microsoft.com/office/drawing/2014/main" id="{A6719C24-0558-4A12-B835-23DD387E278D}"/>
              </a:ext>
            </a:extLst>
          </p:cNvPr>
          <p:cNvPicPr>
            <a:picLocks noChangeAspect="1"/>
          </p:cNvPicPr>
          <p:nvPr/>
        </p:nvPicPr>
        <p:blipFill>
          <a:blip r:embed="rId3"/>
          <a:stretch>
            <a:fillRect/>
          </a:stretch>
        </p:blipFill>
        <p:spPr>
          <a:xfrm>
            <a:off x="179512" y="1196751"/>
            <a:ext cx="8638409" cy="4759875"/>
          </a:xfrm>
          <a:prstGeom prst="rect">
            <a:avLst/>
          </a:prstGeom>
        </p:spPr>
      </p:pic>
      <p:sp>
        <p:nvSpPr>
          <p:cNvPr id="6" name="Rechteck 5">
            <a:extLst>
              <a:ext uri="{FF2B5EF4-FFF2-40B4-BE49-F238E27FC236}">
                <a16:creationId xmlns:a16="http://schemas.microsoft.com/office/drawing/2014/main" id="{46447151-3EB7-4964-AA23-42809775B615}"/>
              </a:ext>
            </a:extLst>
          </p:cNvPr>
          <p:cNvSpPr/>
          <p:nvPr/>
        </p:nvSpPr>
        <p:spPr>
          <a:xfrm>
            <a:off x="1523600" y="6160900"/>
            <a:ext cx="6084768" cy="685765"/>
          </a:xfrm>
          <a:prstGeom prst="rect">
            <a:avLst/>
          </a:prstGeom>
          <a:solidFill>
            <a:schemeClr val="bg1"/>
          </a:solidFill>
        </p:spPr>
        <p:txBody>
          <a:bodyPr wrap="square">
            <a:spAutoFit/>
          </a:bodyPr>
          <a:lstStyle/>
          <a:p>
            <a:r>
              <a:rPr lang="en-US" sz="1200" dirty="0" err="1">
                <a:solidFill>
                  <a:srgbClr val="00799B"/>
                </a:solidFill>
                <a:latin typeface="Segoe UI" panose="020B0502040204020203" pitchFamily="34" charset="0"/>
              </a:rPr>
              <a:t>Drolz</a:t>
            </a:r>
            <a:r>
              <a:rPr lang="en-US" sz="1200" dirty="0">
                <a:solidFill>
                  <a:srgbClr val="00799B"/>
                </a:solidFill>
                <a:latin typeface="Segoe UI" panose="020B0502040204020203" pitchFamily="34" charset="0"/>
              </a:rPr>
              <a:t>, A., et al., </a:t>
            </a:r>
            <a:r>
              <a:rPr lang="en-US" sz="1200" i="1" dirty="0">
                <a:solidFill>
                  <a:srgbClr val="00799B"/>
                </a:solidFill>
                <a:latin typeface="Segoe UI" panose="020B0502040204020203" pitchFamily="34" charset="0"/>
              </a:rPr>
              <a:t>Acid-base status and its clinical implications in critically ill patients with cirrhosis, acute-on-chronic liver failure and without liver disease.</a:t>
            </a:r>
            <a:r>
              <a:rPr lang="en-US" sz="1200" dirty="0">
                <a:solidFill>
                  <a:srgbClr val="00799B"/>
                </a:solidFill>
                <a:latin typeface="Segoe UI" panose="020B0502040204020203" pitchFamily="34" charset="0"/>
              </a:rPr>
              <a:t> Ann Intensive Care, 2018. </a:t>
            </a:r>
            <a:r>
              <a:rPr lang="en-US" sz="1200" b="1" dirty="0">
                <a:solidFill>
                  <a:srgbClr val="00799B"/>
                </a:solidFill>
                <a:latin typeface="Segoe UI" panose="020B0502040204020203" pitchFamily="34" charset="0"/>
              </a:rPr>
              <a:t>8</a:t>
            </a:r>
            <a:r>
              <a:rPr lang="en-US" sz="1200" dirty="0">
                <a:solidFill>
                  <a:srgbClr val="00799B"/>
                </a:solidFill>
                <a:latin typeface="Segoe UI" panose="020B0502040204020203" pitchFamily="34" charset="0"/>
              </a:rPr>
              <a:t>(1): p. 48.</a:t>
            </a:r>
          </a:p>
        </p:txBody>
      </p:sp>
    </p:spTree>
    <p:extLst>
      <p:ext uri="{BB962C8B-B14F-4D97-AF65-F5344CB8AC3E}">
        <p14:creationId xmlns:p14="http://schemas.microsoft.com/office/powerpoint/2010/main" val="2344699665"/>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5AB1D8C-8FBD-477A-8ED0-E9882E9362A2}"/>
              </a:ext>
            </a:extLst>
          </p:cNvPr>
          <p:cNvSpPr>
            <a:spLocks noGrp="1"/>
          </p:cNvSpPr>
          <p:nvPr>
            <p:ph type="title"/>
          </p:nvPr>
        </p:nvSpPr>
        <p:spPr/>
        <p:txBody>
          <a:bodyPr/>
          <a:lstStyle/>
          <a:p>
            <a:r>
              <a:rPr lang="de-DE" dirty="0"/>
              <a:t>Diagnostischer Ansatz </a:t>
            </a:r>
          </a:p>
        </p:txBody>
      </p:sp>
      <p:pic>
        <p:nvPicPr>
          <p:cNvPr id="5" name="Grafik 4">
            <a:extLst>
              <a:ext uri="{FF2B5EF4-FFF2-40B4-BE49-F238E27FC236}">
                <a16:creationId xmlns:a16="http://schemas.microsoft.com/office/drawing/2014/main" id="{6736C1DC-E92B-481A-B599-DA756757216A}"/>
              </a:ext>
            </a:extLst>
          </p:cNvPr>
          <p:cNvPicPr>
            <a:picLocks noChangeAspect="1"/>
          </p:cNvPicPr>
          <p:nvPr/>
        </p:nvPicPr>
        <p:blipFill>
          <a:blip r:embed="rId3"/>
          <a:stretch>
            <a:fillRect/>
          </a:stretch>
        </p:blipFill>
        <p:spPr>
          <a:xfrm>
            <a:off x="35496" y="1268760"/>
            <a:ext cx="8923452" cy="4833537"/>
          </a:xfrm>
          <a:prstGeom prst="rect">
            <a:avLst/>
          </a:prstGeom>
        </p:spPr>
      </p:pic>
      <p:sp>
        <p:nvSpPr>
          <p:cNvPr id="6" name="Rechteck 5">
            <a:extLst>
              <a:ext uri="{FF2B5EF4-FFF2-40B4-BE49-F238E27FC236}">
                <a16:creationId xmlns:a16="http://schemas.microsoft.com/office/drawing/2014/main" id="{FBFF064F-44DE-49F5-84AE-4CB29281AC84}"/>
              </a:ext>
            </a:extLst>
          </p:cNvPr>
          <p:cNvSpPr/>
          <p:nvPr/>
        </p:nvSpPr>
        <p:spPr>
          <a:xfrm>
            <a:off x="1043608" y="6391865"/>
            <a:ext cx="6492912" cy="482633"/>
          </a:xfrm>
          <a:prstGeom prst="rect">
            <a:avLst/>
          </a:prstGeom>
          <a:solidFill>
            <a:schemeClr val="bg1"/>
          </a:solidFill>
        </p:spPr>
        <p:txBody>
          <a:bodyPr wrap="square">
            <a:spAutoFit/>
          </a:bodyPr>
          <a:lstStyle/>
          <a:p>
            <a:pPr algn="r"/>
            <a:r>
              <a:rPr lang="en-US" sz="1200" dirty="0" err="1">
                <a:solidFill>
                  <a:srgbClr val="00799B"/>
                </a:solidFill>
                <a:latin typeface="Segoe UI" panose="020B0502040204020203" pitchFamily="34" charset="0"/>
              </a:rPr>
              <a:t>Achanti</a:t>
            </a:r>
            <a:r>
              <a:rPr lang="en-US" sz="1200" dirty="0">
                <a:solidFill>
                  <a:srgbClr val="00799B"/>
                </a:solidFill>
                <a:latin typeface="Segoe UI" panose="020B0502040204020203" pitchFamily="34" charset="0"/>
              </a:rPr>
              <a:t>, A. and H. M. </a:t>
            </a:r>
            <a:r>
              <a:rPr lang="en-US" sz="1200" dirty="0" err="1">
                <a:solidFill>
                  <a:srgbClr val="00799B"/>
                </a:solidFill>
                <a:latin typeface="Segoe UI" panose="020B0502040204020203" pitchFamily="34" charset="0"/>
              </a:rPr>
              <a:t>Szerlip</a:t>
            </a:r>
            <a:r>
              <a:rPr lang="en-US" sz="1200" dirty="0">
                <a:solidFill>
                  <a:srgbClr val="00799B"/>
                </a:solidFill>
                <a:latin typeface="Segoe UI" panose="020B0502040204020203" pitchFamily="34" charset="0"/>
              </a:rPr>
              <a:t> (2022). </a:t>
            </a:r>
            <a:r>
              <a:rPr lang="en-US" sz="1200" b="1" dirty="0">
                <a:solidFill>
                  <a:srgbClr val="00799B"/>
                </a:solidFill>
                <a:latin typeface="Segoe UI" panose="020B0502040204020203" pitchFamily="34" charset="0"/>
              </a:rPr>
              <a:t>"Acid-Base Disorders in the Critically Ill Patient." </a:t>
            </a:r>
            <a:r>
              <a:rPr lang="en-US" sz="1200" dirty="0">
                <a:solidFill>
                  <a:srgbClr val="00799B"/>
                </a:solidFill>
                <a:latin typeface="Segoe UI" panose="020B0502040204020203" pitchFamily="34" charset="0"/>
              </a:rPr>
              <a:t>Clinical Journal of the American Society of Nephrology: CJN.04500422.</a:t>
            </a:r>
            <a:endParaRPr lang="de-DE" sz="1200" dirty="0">
              <a:solidFill>
                <a:srgbClr val="00799B"/>
              </a:solidFill>
              <a:latin typeface="Segoe UI" panose="020B0502040204020203" pitchFamily="34" charset="0"/>
            </a:endParaRPr>
          </a:p>
        </p:txBody>
      </p:sp>
    </p:spTree>
    <p:extLst>
      <p:ext uri="{BB962C8B-B14F-4D97-AF65-F5344CB8AC3E}">
        <p14:creationId xmlns:p14="http://schemas.microsoft.com/office/powerpoint/2010/main" val="2512486971"/>
      </p:ext>
    </p:extLst>
  </p:cSld>
  <p:clrMapOvr>
    <a:masterClrMapping/>
  </p:clrMapOvr>
  <p:transition spd="slow">
    <p:push dir="u"/>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AB688FF-5F0B-4943-8DCD-0C3D21BF3197}"/>
              </a:ext>
            </a:extLst>
          </p:cNvPr>
          <p:cNvSpPr>
            <a:spLocks noGrp="1"/>
          </p:cNvSpPr>
          <p:nvPr>
            <p:ph type="title"/>
          </p:nvPr>
        </p:nvSpPr>
        <p:spPr/>
        <p:txBody>
          <a:bodyPr/>
          <a:lstStyle/>
          <a:p>
            <a:r>
              <a:rPr lang="de-DE" dirty="0" err="1"/>
              <a:t>Hyperchlorämische</a:t>
            </a:r>
            <a:r>
              <a:rPr lang="de-DE" dirty="0"/>
              <a:t> metabolische Azidose</a:t>
            </a:r>
          </a:p>
        </p:txBody>
      </p:sp>
      <p:sp>
        <p:nvSpPr>
          <p:cNvPr id="4" name="Fußzeilenplatzhalter 3">
            <a:extLst>
              <a:ext uri="{FF2B5EF4-FFF2-40B4-BE49-F238E27FC236}">
                <a16:creationId xmlns:a16="http://schemas.microsoft.com/office/drawing/2014/main" id="{13C25544-2D06-4E5C-8A75-7DED47BDD522}"/>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pic>
        <p:nvPicPr>
          <p:cNvPr id="5" name="Grafik 4">
            <a:extLst>
              <a:ext uri="{FF2B5EF4-FFF2-40B4-BE49-F238E27FC236}">
                <a16:creationId xmlns:a16="http://schemas.microsoft.com/office/drawing/2014/main" id="{0E59E304-A50D-4FD6-BDC7-A350A5B7CAEE}"/>
              </a:ext>
            </a:extLst>
          </p:cNvPr>
          <p:cNvPicPr>
            <a:picLocks noChangeAspect="1"/>
          </p:cNvPicPr>
          <p:nvPr/>
        </p:nvPicPr>
        <p:blipFill>
          <a:blip r:embed="rId3"/>
          <a:stretch>
            <a:fillRect/>
          </a:stretch>
        </p:blipFill>
        <p:spPr>
          <a:xfrm>
            <a:off x="612989" y="1052736"/>
            <a:ext cx="8157964" cy="4896544"/>
          </a:xfrm>
          <a:prstGeom prst="rect">
            <a:avLst/>
          </a:prstGeom>
        </p:spPr>
      </p:pic>
      <p:sp>
        <p:nvSpPr>
          <p:cNvPr id="6" name="Rechteck 5">
            <a:extLst>
              <a:ext uri="{FF2B5EF4-FFF2-40B4-BE49-F238E27FC236}">
                <a16:creationId xmlns:a16="http://schemas.microsoft.com/office/drawing/2014/main" id="{9DCC79C8-49F6-40C8-9A11-1F8A218E2C07}"/>
              </a:ext>
            </a:extLst>
          </p:cNvPr>
          <p:cNvSpPr/>
          <p:nvPr/>
        </p:nvSpPr>
        <p:spPr>
          <a:xfrm>
            <a:off x="1475656" y="6170991"/>
            <a:ext cx="6157963" cy="482889"/>
          </a:xfrm>
          <a:prstGeom prst="rect">
            <a:avLst/>
          </a:prstGeom>
          <a:solidFill>
            <a:schemeClr val="bg1"/>
          </a:solidFill>
        </p:spPr>
        <p:txBody>
          <a:bodyPr wrap="square">
            <a:spAutoFit/>
          </a:bodyPr>
          <a:lstStyle/>
          <a:p>
            <a:pPr algn="r"/>
            <a:r>
              <a:rPr lang="de-DE" sz="1200" dirty="0" err="1">
                <a:solidFill>
                  <a:srgbClr val="00799B"/>
                </a:solidFill>
              </a:rPr>
              <a:t>Scheiner</a:t>
            </a:r>
            <a:r>
              <a:rPr lang="de-DE" sz="1200" dirty="0">
                <a:solidFill>
                  <a:srgbClr val="00799B"/>
                </a:solidFill>
              </a:rPr>
              <a:t>, B., et al., </a:t>
            </a:r>
            <a:r>
              <a:rPr lang="de-DE" sz="1200" b="1" dirty="0">
                <a:solidFill>
                  <a:srgbClr val="00799B"/>
                </a:solidFill>
              </a:rPr>
              <a:t>Acid-base </a:t>
            </a:r>
            <a:r>
              <a:rPr lang="de-DE" sz="1200" b="1" dirty="0" err="1">
                <a:solidFill>
                  <a:srgbClr val="00799B"/>
                </a:solidFill>
              </a:rPr>
              <a:t>disorders</a:t>
            </a:r>
            <a:r>
              <a:rPr lang="de-DE" sz="1200" b="1" dirty="0">
                <a:solidFill>
                  <a:srgbClr val="00799B"/>
                </a:solidFill>
              </a:rPr>
              <a:t> in </a:t>
            </a:r>
            <a:r>
              <a:rPr lang="de-DE" sz="1200" b="1" dirty="0" err="1">
                <a:solidFill>
                  <a:srgbClr val="00799B"/>
                </a:solidFill>
              </a:rPr>
              <a:t>liver</a:t>
            </a:r>
            <a:r>
              <a:rPr lang="de-DE" sz="1200" b="1" dirty="0">
                <a:solidFill>
                  <a:srgbClr val="00799B"/>
                </a:solidFill>
              </a:rPr>
              <a:t> </a:t>
            </a:r>
            <a:r>
              <a:rPr lang="de-DE" sz="1200" b="1" dirty="0" err="1">
                <a:solidFill>
                  <a:srgbClr val="00799B"/>
                </a:solidFill>
              </a:rPr>
              <a:t>disease</a:t>
            </a:r>
            <a:r>
              <a:rPr lang="de-DE" sz="1200" b="1" dirty="0">
                <a:solidFill>
                  <a:srgbClr val="00799B"/>
                </a:solidFill>
              </a:rPr>
              <a:t>. </a:t>
            </a:r>
            <a:r>
              <a:rPr lang="de-DE" sz="1200" dirty="0">
                <a:solidFill>
                  <a:srgbClr val="00799B"/>
                </a:solidFill>
              </a:rPr>
              <a:t>J </a:t>
            </a:r>
            <a:r>
              <a:rPr lang="de-DE" sz="1200" dirty="0" err="1">
                <a:solidFill>
                  <a:srgbClr val="00799B"/>
                </a:solidFill>
              </a:rPr>
              <a:t>Hepatol</a:t>
            </a:r>
            <a:r>
              <a:rPr lang="de-DE" sz="1200" dirty="0">
                <a:solidFill>
                  <a:srgbClr val="00799B"/>
                </a:solidFill>
              </a:rPr>
              <a:t>, 2017. 67(5): p. 1062-1073.</a:t>
            </a:r>
          </a:p>
        </p:txBody>
      </p:sp>
    </p:spTree>
    <p:extLst>
      <p:ext uri="{BB962C8B-B14F-4D97-AF65-F5344CB8AC3E}">
        <p14:creationId xmlns:p14="http://schemas.microsoft.com/office/powerpoint/2010/main" val="3738039583"/>
      </p:ext>
    </p:extLst>
  </p:cSld>
  <p:clrMapOvr>
    <a:masterClrMapping/>
  </p:clrMapOvr>
  <p:transition spd="slow">
    <p:push dir="u"/>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AB688FF-5F0B-4943-8DCD-0C3D21BF3197}"/>
              </a:ext>
            </a:extLst>
          </p:cNvPr>
          <p:cNvSpPr>
            <a:spLocks noGrp="1"/>
          </p:cNvSpPr>
          <p:nvPr>
            <p:ph type="title"/>
          </p:nvPr>
        </p:nvSpPr>
        <p:spPr/>
        <p:txBody>
          <a:bodyPr/>
          <a:lstStyle/>
          <a:p>
            <a:r>
              <a:rPr lang="de-DE" dirty="0"/>
              <a:t>Komplikationen bei </a:t>
            </a:r>
            <a:r>
              <a:rPr lang="de-DE" dirty="0" err="1"/>
              <a:t>Zirrhotikern</a:t>
            </a:r>
            <a:r>
              <a:rPr lang="de-DE" dirty="0"/>
              <a:t> mit Azidose</a:t>
            </a:r>
          </a:p>
        </p:txBody>
      </p:sp>
      <p:sp>
        <p:nvSpPr>
          <p:cNvPr id="4" name="Fußzeilenplatzhalter 3">
            <a:extLst>
              <a:ext uri="{FF2B5EF4-FFF2-40B4-BE49-F238E27FC236}">
                <a16:creationId xmlns:a16="http://schemas.microsoft.com/office/drawing/2014/main" id="{13C25544-2D06-4E5C-8A75-7DED47BDD522}"/>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sp>
        <p:nvSpPr>
          <p:cNvPr id="6" name="Rechteck 5">
            <a:extLst>
              <a:ext uri="{FF2B5EF4-FFF2-40B4-BE49-F238E27FC236}">
                <a16:creationId xmlns:a16="http://schemas.microsoft.com/office/drawing/2014/main" id="{9DCC79C8-49F6-40C8-9A11-1F8A218E2C07}"/>
              </a:ext>
            </a:extLst>
          </p:cNvPr>
          <p:cNvSpPr/>
          <p:nvPr/>
        </p:nvSpPr>
        <p:spPr>
          <a:xfrm>
            <a:off x="1475656" y="6170991"/>
            <a:ext cx="6157963" cy="482889"/>
          </a:xfrm>
          <a:prstGeom prst="rect">
            <a:avLst/>
          </a:prstGeom>
          <a:solidFill>
            <a:schemeClr val="bg1"/>
          </a:solidFill>
        </p:spPr>
        <p:txBody>
          <a:bodyPr wrap="square">
            <a:spAutoFit/>
          </a:bodyPr>
          <a:lstStyle/>
          <a:p>
            <a:pPr algn="r"/>
            <a:r>
              <a:rPr lang="de-DE" sz="1200" dirty="0" err="1">
                <a:solidFill>
                  <a:srgbClr val="00799B"/>
                </a:solidFill>
              </a:rPr>
              <a:t>Scheiner</a:t>
            </a:r>
            <a:r>
              <a:rPr lang="de-DE" sz="1200" dirty="0">
                <a:solidFill>
                  <a:srgbClr val="00799B"/>
                </a:solidFill>
              </a:rPr>
              <a:t>, B., et al., </a:t>
            </a:r>
            <a:r>
              <a:rPr lang="de-DE" sz="1200" b="1" dirty="0">
                <a:solidFill>
                  <a:srgbClr val="00799B"/>
                </a:solidFill>
              </a:rPr>
              <a:t>Acid-base </a:t>
            </a:r>
            <a:r>
              <a:rPr lang="de-DE" sz="1200" b="1" dirty="0" err="1">
                <a:solidFill>
                  <a:srgbClr val="00799B"/>
                </a:solidFill>
              </a:rPr>
              <a:t>disorders</a:t>
            </a:r>
            <a:r>
              <a:rPr lang="de-DE" sz="1200" b="1" dirty="0">
                <a:solidFill>
                  <a:srgbClr val="00799B"/>
                </a:solidFill>
              </a:rPr>
              <a:t> in </a:t>
            </a:r>
            <a:r>
              <a:rPr lang="de-DE" sz="1200" b="1" dirty="0" err="1">
                <a:solidFill>
                  <a:srgbClr val="00799B"/>
                </a:solidFill>
              </a:rPr>
              <a:t>liver</a:t>
            </a:r>
            <a:r>
              <a:rPr lang="de-DE" sz="1200" b="1" dirty="0">
                <a:solidFill>
                  <a:srgbClr val="00799B"/>
                </a:solidFill>
              </a:rPr>
              <a:t> </a:t>
            </a:r>
            <a:r>
              <a:rPr lang="de-DE" sz="1200" b="1" dirty="0" err="1">
                <a:solidFill>
                  <a:srgbClr val="00799B"/>
                </a:solidFill>
              </a:rPr>
              <a:t>disease</a:t>
            </a:r>
            <a:r>
              <a:rPr lang="de-DE" sz="1200" b="1" dirty="0">
                <a:solidFill>
                  <a:srgbClr val="00799B"/>
                </a:solidFill>
              </a:rPr>
              <a:t>. </a:t>
            </a:r>
            <a:r>
              <a:rPr lang="de-DE" sz="1200" dirty="0">
                <a:solidFill>
                  <a:srgbClr val="00799B"/>
                </a:solidFill>
              </a:rPr>
              <a:t>J </a:t>
            </a:r>
            <a:r>
              <a:rPr lang="de-DE" sz="1200" dirty="0" err="1">
                <a:solidFill>
                  <a:srgbClr val="00799B"/>
                </a:solidFill>
              </a:rPr>
              <a:t>Hepatol</a:t>
            </a:r>
            <a:r>
              <a:rPr lang="de-DE" sz="1200" dirty="0">
                <a:solidFill>
                  <a:srgbClr val="00799B"/>
                </a:solidFill>
              </a:rPr>
              <a:t>, 2017. 67(5): p. 1062-1073.</a:t>
            </a:r>
          </a:p>
        </p:txBody>
      </p:sp>
      <p:pic>
        <p:nvPicPr>
          <p:cNvPr id="7" name="Grafik 6">
            <a:extLst>
              <a:ext uri="{FF2B5EF4-FFF2-40B4-BE49-F238E27FC236}">
                <a16:creationId xmlns:a16="http://schemas.microsoft.com/office/drawing/2014/main" id="{C2E72C70-19A0-4512-AC6F-29F646718703}"/>
              </a:ext>
            </a:extLst>
          </p:cNvPr>
          <p:cNvPicPr>
            <a:picLocks noChangeAspect="1"/>
          </p:cNvPicPr>
          <p:nvPr/>
        </p:nvPicPr>
        <p:blipFill>
          <a:blip r:embed="rId3"/>
          <a:stretch>
            <a:fillRect/>
          </a:stretch>
        </p:blipFill>
        <p:spPr>
          <a:xfrm>
            <a:off x="406124" y="1916832"/>
            <a:ext cx="8331751" cy="2644867"/>
          </a:xfrm>
          <a:prstGeom prst="rect">
            <a:avLst/>
          </a:prstGeom>
        </p:spPr>
      </p:pic>
    </p:spTree>
    <p:extLst>
      <p:ext uri="{BB962C8B-B14F-4D97-AF65-F5344CB8AC3E}">
        <p14:creationId xmlns:p14="http://schemas.microsoft.com/office/powerpoint/2010/main" val="3156501951"/>
      </p:ext>
    </p:extLst>
  </p:cSld>
  <p:clrMapOvr>
    <a:masterClrMapping/>
  </p:clrMapOvr>
  <p:transition spd="slow">
    <p:push dir="u"/>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B4A1DB1-A742-4A58-BF05-507380B279F1}"/>
              </a:ext>
            </a:extLst>
          </p:cNvPr>
          <p:cNvSpPr>
            <a:spLocks noGrp="1"/>
          </p:cNvSpPr>
          <p:nvPr>
            <p:ph idx="1"/>
          </p:nvPr>
        </p:nvSpPr>
        <p:spPr/>
        <p:txBody>
          <a:bodyPr/>
          <a:lstStyle/>
          <a:p>
            <a:r>
              <a:rPr lang="de-DE" dirty="0"/>
              <a:t>82-jährige Frau </a:t>
            </a:r>
            <a:r>
              <a:rPr lang="de-DE" dirty="0">
                <a:sym typeface="Wingdings" panose="05000000000000000000" pitchFamily="2" charset="2"/>
              </a:rPr>
              <a:t> </a:t>
            </a:r>
            <a:r>
              <a:rPr lang="de-DE" dirty="0"/>
              <a:t>Sturz </a:t>
            </a:r>
            <a:r>
              <a:rPr lang="de-DE" dirty="0">
                <a:sym typeface="Wingdings" panose="05000000000000000000" pitchFamily="2" charset="2"/>
              </a:rPr>
              <a:t> </a:t>
            </a:r>
            <a:r>
              <a:rPr lang="de-DE" dirty="0"/>
              <a:t>Krankenhaus </a:t>
            </a:r>
          </a:p>
          <a:p>
            <a:pPr marL="285750" indent="-285750">
              <a:buFont typeface="Wingdings" panose="05000000000000000000" pitchFamily="2" charset="2"/>
              <a:buChar char="à"/>
            </a:pPr>
            <a:r>
              <a:rPr lang="de-DE" dirty="0"/>
              <a:t>Schlaganfall infolge einer Blutung im rechten Hinterkopf </a:t>
            </a:r>
          </a:p>
          <a:p>
            <a:r>
              <a:rPr lang="de-DE" b="1" dirty="0"/>
              <a:t>Vorgeschichte:</a:t>
            </a:r>
            <a:r>
              <a:rPr lang="de-DE" dirty="0"/>
              <a:t> </a:t>
            </a:r>
            <a:br>
              <a:rPr lang="de-DE" dirty="0"/>
            </a:br>
            <a:r>
              <a:rPr lang="de-DE" dirty="0"/>
              <a:t>multiple Schlaganfälle, Demenz, Bluthochdruck und Vorhofflimmern. </a:t>
            </a:r>
          </a:p>
          <a:p>
            <a:r>
              <a:rPr lang="de-DE" b="1" dirty="0"/>
              <a:t>CCT:  (</a:t>
            </a:r>
            <a:r>
              <a:rPr lang="de-DE" dirty="0"/>
              <a:t>sich auflösende) Blutung</a:t>
            </a:r>
          </a:p>
          <a:p>
            <a:r>
              <a:rPr lang="de-DE" b="1" dirty="0"/>
              <a:t>körperliche Untersuchung</a:t>
            </a:r>
            <a:r>
              <a:rPr lang="de-DE" dirty="0"/>
              <a:t>: </a:t>
            </a:r>
          </a:p>
          <a:p>
            <a:r>
              <a:rPr lang="de-DE" dirty="0"/>
              <a:t>erregt, befolgte jedoch keine Befehle. </a:t>
            </a:r>
          </a:p>
          <a:p>
            <a:r>
              <a:rPr lang="de-DE" dirty="0"/>
              <a:t>Atmet ohne Zeichen für </a:t>
            </a:r>
            <a:r>
              <a:rPr lang="de-DE" dirty="0" err="1"/>
              <a:t>Streß</a:t>
            </a:r>
            <a:r>
              <a:rPr lang="de-DE" dirty="0"/>
              <a:t> (Raumluft), aber mit tiefen Inspirationen. </a:t>
            </a:r>
          </a:p>
          <a:p>
            <a:endParaRPr lang="de-DE" dirty="0"/>
          </a:p>
          <a:p>
            <a:r>
              <a:rPr lang="de-DE" dirty="0"/>
              <a:t>Weitere relevante Befunde: kachektischer Körperhabitus. Lungen o.B. </a:t>
            </a:r>
          </a:p>
        </p:txBody>
      </p:sp>
      <p:sp>
        <p:nvSpPr>
          <p:cNvPr id="3" name="Titel 2">
            <a:extLst>
              <a:ext uri="{FF2B5EF4-FFF2-40B4-BE49-F238E27FC236}">
                <a16:creationId xmlns:a16="http://schemas.microsoft.com/office/drawing/2014/main" id="{FB846B8D-614E-4F93-98F1-EB0F1EE04069}"/>
              </a:ext>
            </a:extLst>
          </p:cNvPr>
          <p:cNvSpPr>
            <a:spLocks noGrp="1"/>
          </p:cNvSpPr>
          <p:nvPr>
            <p:ph type="title"/>
          </p:nvPr>
        </p:nvSpPr>
        <p:spPr>
          <a:solidFill>
            <a:srgbClr val="0000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2000" tIns="36000" rIns="72000" bIns="36000" numCol="1" anchor="ctr" anchorCtr="0" compatLnSpc="1">
            <a:prstTxWarp prst="textNoShape">
              <a:avLst/>
            </a:prstTxWarp>
          </a:bodyPr>
          <a:lstStyle/>
          <a:p>
            <a:pPr>
              <a:lnSpc>
                <a:spcPct val="110000"/>
              </a:lnSpc>
            </a:pPr>
            <a:r>
              <a:rPr lang="de-DE" sz="3600" kern="0" dirty="0">
                <a:solidFill>
                  <a:schemeClr val="bg1"/>
                </a:solidFill>
              </a:rPr>
              <a:t>Kasuistik</a:t>
            </a:r>
          </a:p>
        </p:txBody>
      </p:sp>
      <p:sp>
        <p:nvSpPr>
          <p:cNvPr id="4" name="Fußzeilenplatzhalter 3">
            <a:extLst>
              <a:ext uri="{FF2B5EF4-FFF2-40B4-BE49-F238E27FC236}">
                <a16:creationId xmlns:a16="http://schemas.microsoft.com/office/drawing/2014/main" id="{4A9524CF-D658-4509-B323-41CC73074863}"/>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sp>
        <p:nvSpPr>
          <p:cNvPr id="5" name="Rechteck 4">
            <a:extLst>
              <a:ext uri="{FF2B5EF4-FFF2-40B4-BE49-F238E27FC236}">
                <a16:creationId xmlns:a16="http://schemas.microsoft.com/office/drawing/2014/main" id="{3E675AD6-40DD-4C9C-8F6E-76E63AA345F0}"/>
              </a:ext>
            </a:extLst>
          </p:cNvPr>
          <p:cNvSpPr/>
          <p:nvPr/>
        </p:nvSpPr>
        <p:spPr>
          <a:xfrm>
            <a:off x="1619672" y="6167660"/>
            <a:ext cx="6006832" cy="685765"/>
          </a:xfrm>
          <a:prstGeom prst="rect">
            <a:avLst/>
          </a:prstGeom>
          <a:solidFill>
            <a:schemeClr val="bg1"/>
          </a:solidFill>
        </p:spPr>
        <p:txBody>
          <a:bodyPr wrap="square">
            <a:spAutoFit/>
          </a:bodyPr>
          <a:lstStyle/>
          <a:p>
            <a:pPr algn="r"/>
            <a:r>
              <a:rPr lang="de-DE" sz="1200" dirty="0" err="1">
                <a:solidFill>
                  <a:srgbClr val="00799B"/>
                </a:solidFill>
                <a:latin typeface="Segoe UI" panose="020B0502040204020203" pitchFamily="34" charset="0"/>
              </a:rPr>
              <a:t>Batlle</a:t>
            </a:r>
            <a:r>
              <a:rPr lang="de-DE" sz="1200" dirty="0">
                <a:solidFill>
                  <a:srgbClr val="00799B"/>
                </a:solidFill>
                <a:latin typeface="Segoe UI" panose="020B0502040204020203" pitchFamily="34" charset="0"/>
              </a:rPr>
              <a:t> D, Chin-</a:t>
            </a:r>
            <a:r>
              <a:rPr lang="de-DE" sz="1200" dirty="0" err="1">
                <a:solidFill>
                  <a:srgbClr val="00799B"/>
                </a:solidFill>
                <a:latin typeface="Segoe UI" panose="020B0502040204020203" pitchFamily="34" charset="0"/>
              </a:rPr>
              <a:t>Theodorou</a:t>
            </a:r>
            <a:r>
              <a:rPr lang="de-DE" sz="1200" dirty="0">
                <a:solidFill>
                  <a:srgbClr val="00799B"/>
                </a:solidFill>
                <a:latin typeface="Segoe UI" panose="020B0502040204020203" pitchFamily="34" charset="0"/>
              </a:rPr>
              <a:t> J, Tucker BM. </a:t>
            </a:r>
            <a:r>
              <a:rPr lang="de-DE" sz="1200" b="1" dirty="0" err="1">
                <a:solidFill>
                  <a:srgbClr val="00799B"/>
                </a:solidFill>
                <a:latin typeface="Segoe UI" panose="020B0502040204020203" pitchFamily="34" charset="0"/>
              </a:rPr>
              <a:t>Metabolic</a:t>
            </a:r>
            <a:r>
              <a:rPr lang="de-DE" sz="1200" b="1" dirty="0">
                <a:solidFill>
                  <a:srgbClr val="00799B"/>
                </a:solidFill>
                <a:latin typeface="Segoe UI" panose="020B0502040204020203" pitchFamily="34" charset="0"/>
              </a:rPr>
              <a:t> Acidosis </a:t>
            </a:r>
            <a:r>
              <a:rPr lang="de-DE" sz="1200" b="1" dirty="0" err="1">
                <a:solidFill>
                  <a:srgbClr val="00799B"/>
                </a:solidFill>
                <a:latin typeface="Segoe UI" panose="020B0502040204020203" pitchFamily="34" charset="0"/>
              </a:rPr>
              <a:t>or</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Respiratory</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Alkalosis</a:t>
            </a:r>
            <a:r>
              <a:rPr lang="de-DE" sz="1200" b="1" dirty="0">
                <a:solidFill>
                  <a:srgbClr val="00799B"/>
                </a:solidFill>
                <a:latin typeface="Segoe UI" panose="020B0502040204020203" pitchFamily="34" charset="0"/>
              </a:rPr>
              <a:t>? Evaluation of a Low Plasma Bicarbonate </a:t>
            </a:r>
            <a:r>
              <a:rPr lang="de-DE" sz="1200" b="1" dirty="0" err="1">
                <a:solidFill>
                  <a:srgbClr val="00799B"/>
                </a:solidFill>
                <a:latin typeface="Segoe UI" panose="020B0502040204020203" pitchFamily="34" charset="0"/>
              </a:rPr>
              <a:t>Using</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the</a:t>
            </a:r>
            <a:r>
              <a:rPr lang="de-DE" sz="1200" b="1" dirty="0">
                <a:solidFill>
                  <a:srgbClr val="00799B"/>
                </a:solidFill>
                <a:latin typeface="Segoe UI" panose="020B0502040204020203" pitchFamily="34" charset="0"/>
              </a:rPr>
              <a:t> Urine Anion Gap. </a:t>
            </a:r>
            <a:br>
              <a:rPr lang="de-DE" sz="1200" b="1" dirty="0">
                <a:solidFill>
                  <a:srgbClr val="00799B"/>
                </a:solidFill>
                <a:latin typeface="Segoe UI" panose="020B0502040204020203" pitchFamily="34" charset="0"/>
              </a:rPr>
            </a:br>
            <a:r>
              <a:rPr lang="de-DE" sz="1200" dirty="0">
                <a:solidFill>
                  <a:srgbClr val="00799B"/>
                </a:solidFill>
                <a:latin typeface="Segoe UI" panose="020B0502040204020203" pitchFamily="34" charset="0"/>
              </a:rPr>
              <a:t>Am J </a:t>
            </a:r>
            <a:r>
              <a:rPr lang="de-DE" sz="1200" dirty="0" err="1">
                <a:solidFill>
                  <a:srgbClr val="00799B"/>
                </a:solidFill>
                <a:latin typeface="Segoe UI" panose="020B0502040204020203" pitchFamily="34" charset="0"/>
              </a:rPr>
              <a:t>Kidney</a:t>
            </a:r>
            <a:r>
              <a:rPr lang="de-DE" sz="1200" dirty="0">
                <a:solidFill>
                  <a:srgbClr val="00799B"/>
                </a:solidFill>
                <a:latin typeface="Segoe UI" panose="020B0502040204020203" pitchFamily="34" charset="0"/>
              </a:rPr>
              <a:t> Dis. 2017;70(3):440-4.</a:t>
            </a:r>
          </a:p>
        </p:txBody>
      </p:sp>
    </p:spTree>
    <p:extLst>
      <p:ext uri="{BB962C8B-B14F-4D97-AF65-F5344CB8AC3E}">
        <p14:creationId xmlns:p14="http://schemas.microsoft.com/office/powerpoint/2010/main" val="1751415139"/>
      </p:ext>
    </p:extLst>
  </p:cSld>
  <p:clrMapOvr>
    <a:masterClrMapping/>
  </p:clrMapOvr>
  <p:transition spd="slow">
    <p:push dir="u"/>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C607143-522D-4755-AFD5-CCFB7895B2C2}"/>
              </a:ext>
            </a:extLst>
          </p:cNvPr>
          <p:cNvSpPr>
            <a:spLocks noGrp="1"/>
          </p:cNvSpPr>
          <p:nvPr>
            <p:ph idx="1"/>
          </p:nvPr>
        </p:nvSpPr>
        <p:spPr/>
        <p:txBody>
          <a:bodyPr/>
          <a:lstStyle/>
          <a:p>
            <a:endParaRPr lang="de-DE" dirty="0"/>
          </a:p>
          <a:p>
            <a:pPr marL="285750" indent="-285750">
              <a:buFont typeface="Wingdings" panose="05000000000000000000" pitchFamily="2" charset="2"/>
              <a:buChar char="à"/>
            </a:pPr>
            <a:r>
              <a:rPr lang="de-DE" dirty="0"/>
              <a:t>vermutete metabolische Azidose  </a:t>
            </a:r>
            <a:r>
              <a:rPr lang="de-DE" dirty="0">
                <a:sym typeface="Wingdings" panose="05000000000000000000" pitchFamily="2" charset="2"/>
              </a:rPr>
              <a:t> </a:t>
            </a:r>
            <a:r>
              <a:rPr lang="de-DE" dirty="0"/>
              <a:t>nephrologische Konsultation </a:t>
            </a:r>
          </a:p>
          <a:p>
            <a:pPr marL="285750" indent="-285750">
              <a:buFont typeface="Wingdings" panose="05000000000000000000" pitchFamily="2" charset="2"/>
              <a:buChar char="à"/>
            </a:pPr>
            <a:endParaRPr lang="de-DE" dirty="0">
              <a:highlight>
                <a:srgbClr val="FFFF00"/>
              </a:highlight>
            </a:endParaRPr>
          </a:p>
          <a:p>
            <a:pPr marL="285750" indent="-285750">
              <a:buFont typeface="Wingdings" panose="05000000000000000000" pitchFamily="2" charset="2"/>
              <a:buChar char="à"/>
            </a:pPr>
            <a:endParaRPr lang="de-DE" dirty="0">
              <a:highlight>
                <a:srgbClr val="FFFF00"/>
              </a:highlight>
            </a:endParaRPr>
          </a:p>
          <a:p>
            <a:pPr marL="285750" indent="-285750">
              <a:buFont typeface="Wingdings" panose="05000000000000000000" pitchFamily="2" charset="2"/>
              <a:buChar char="à"/>
            </a:pPr>
            <a:endParaRPr lang="de-DE" dirty="0">
              <a:highlight>
                <a:srgbClr val="FFFF00"/>
              </a:highlight>
            </a:endParaRPr>
          </a:p>
          <a:p>
            <a:pPr marL="285750" indent="-285750">
              <a:buFont typeface="Wingdings" panose="05000000000000000000" pitchFamily="2" charset="2"/>
              <a:buChar char="à"/>
            </a:pPr>
            <a:endParaRPr lang="de-DE" dirty="0">
              <a:highlight>
                <a:srgbClr val="FFFF00"/>
              </a:highlight>
            </a:endParaRPr>
          </a:p>
          <a:p>
            <a:pPr marL="285750" indent="-285750">
              <a:buFont typeface="Wingdings" panose="05000000000000000000" pitchFamily="2" charset="2"/>
              <a:buChar char="à"/>
            </a:pPr>
            <a:endParaRPr lang="de-DE" dirty="0">
              <a:highlight>
                <a:srgbClr val="FFFF00"/>
              </a:highlight>
            </a:endParaRPr>
          </a:p>
          <a:p>
            <a:pPr marL="285750" indent="-285750">
              <a:buFont typeface="Wingdings" panose="05000000000000000000" pitchFamily="2" charset="2"/>
              <a:buChar char="à"/>
            </a:pPr>
            <a:r>
              <a:rPr lang="de-DE" dirty="0">
                <a:highlight>
                  <a:srgbClr val="FFFF00"/>
                </a:highlight>
              </a:rPr>
              <a:t>Urin: pH 6</a:t>
            </a:r>
            <a:br>
              <a:rPr lang="de-DE" dirty="0">
                <a:highlight>
                  <a:srgbClr val="FFFF00"/>
                </a:highlight>
              </a:rPr>
            </a:br>
            <a:r>
              <a:rPr lang="de-DE" dirty="0">
                <a:highlight>
                  <a:srgbClr val="FFFF00"/>
                </a:highlight>
              </a:rPr>
              <a:t>spezifisches Gewicht von 1,020, keine Ketone, keine Glucose </a:t>
            </a:r>
          </a:p>
          <a:p>
            <a:endParaRPr lang="de-DE" dirty="0"/>
          </a:p>
        </p:txBody>
      </p:sp>
      <p:sp>
        <p:nvSpPr>
          <p:cNvPr id="3" name="Titel 2">
            <a:extLst>
              <a:ext uri="{FF2B5EF4-FFF2-40B4-BE49-F238E27FC236}">
                <a16:creationId xmlns:a16="http://schemas.microsoft.com/office/drawing/2014/main" id="{D35C1E6A-BDF7-4B5C-B162-B4B2D12D87E5}"/>
              </a:ext>
            </a:extLst>
          </p:cNvPr>
          <p:cNvSpPr>
            <a:spLocks noGrp="1"/>
          </p:cNvSpPr>
          <p:nvPr>
            <p:ph type="title"/>
          </p:nvPr>
        </p:nvSpPr>
        <p:spPr>
          <a:xfrm>
            <a:off x="749302" y="116632"/>
            <a:ext cx="7559178" cy="685800"/>
          </a:xfrm>
        </p:spPr>
        <p:txBody>
          <a:bodyPr/>
          <a:lstStyle/>
          <a:p>
            <a:r>
              <a:rPr lang="de-DE" dirty="0"/>
              <a:t>Laboruntersuchungen: </a:t>
            </a:r>
          </a:p>
        </p:txBody>
      </p:sp>
      <p:sp>
        <p:nvSpPr>
          <p:cNvPr id="4" name="Fußzeilenplatzhalter 3">
            <a:extLst>
              <a:ext uri="{FF2B5EF4-FFF2-40B4-BE49-F238E27FC236}">
                <a16:creationId xmlns:a16="http://schemas.microsoft.com/office/drawing/2014/main" id="{C1D59FE5-B35F-4A41-B77A-1501FD335920}"/>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sp>
        <p:nvSpPr>
          <p:cNvPr id="5" name="Rechteck 4">
            <a:extLst>
              <a:ext uri="{FF2B5EF4-FFF2-40B4-BE49-F238E27FC236}">
                <a16:creationId xmlns:a16="http://schemas.microsoft.com/office/drawing/2014/main" id="{4125E6CC-2D14-4C17-9B60-C6B5C06796DF}"/>
              </a:ext>
            </a:extLst>
          </p:cNvPr>
          <p:cNvSpPr/>
          <p:nvPr/>
        </p:nvSpPr>
        <p:spPr>
          <a:xfrm>
            <a:off x="1619672" y="6199619"/>
            <a:ext cx="6006832" cy="685765"/>
          </a:xfrm>
          <a:prstGeom prst="rect">
            <a:avLst/>
          </a:prstGeom>
          <a:solidFill>
            <a:schemeClr val="bg1"/>
          </a:solidFill>
        </p:spPr>
        <p:txBody>
          <a:bodyPr wrap="square">
            <a:spAutoFit/>
          </a:bodyPr>
          <a:lstStyle/>
          <a:p>
            <a:pPr algn="r"/>
            <a:r>
              <a:rPr lang="de-DE" sz="1200" dirty="0" err="1">
                <a:solidFill>
                  <a:srgbClr val="00799B"/>
                </a:solidFill>
                <a:latin typeface="Segoe UI" panose="020B0502040204020203" pitchFamily="34" charset="0"/>
              </a:rPr>
              <a:t>Batlle</a:t>
            </a:r>
            <a:r>
              <a:rPr lang="de-DE" sz="1200" dirty="0">
                <a:solidFill>
                  <a:srgbClr val="00799B"/>
                </a:solidFill>
                <a:latin typeface="Segoe UI" panose="020B0502040204020203" pitchFamily="34" charset="0"/>
              </a:rPr>
              <a:t> D, Chin-</a:t>
            </a:r>
            <a:r>
              <a:rPr lang="de-DE" sz="1200" dirty="0" err="1">
                <a:solidFill>
                  <a:srgbClr val="00799B"/>
                </a:solidFill>
                <a:latin typeface="Segoe UI" panose="020B0502040204020203" pitchFamily="34" charset="0"/>
              </a:rPr>
              <a:t>Theodorou</a:t>
            </a:r>
            <a:r>
              <a:rPr lang="de-DE" sz="1200" dirty="0">
                <a:solidFill>
                  <a:srgbClr val="00799B"/>
                </a:solidFill>
                <a:latin typeface="Segoe UI" panose="020B0502040204020203" pitchFamily="34" charset="0"/>
              </a:rPr>
              <a:t> J, Tucker BM. </a:t>
            </a:r>
            <a:r>
              <a:rPr lang="de-DE" sz="1200" b="1" dirty="0" err="1">
                <a:solidFill>
                  <a:srgbClr val="00799B"/>
                </a:solidFill>
                <a:latin typeface="Segoe UI" panose="020B0502040204020203" pitchFamily="34" charset="0"/>
              </a:rPr>
              <a:t>Metabolic</a:t>
            </a:r>
            <a:r>
              <a:rPr lang="de-DE" sz="1200" b="1" dirty="0">
                <a:solidFill>
                  <a:srgbClr val="00799B"/>
                </a:solidFill>
                <a:latin typeface="Segoe UI" panose="020B0502040204020203" pitchFamily="34" charset="0"/>
              </a:rPr>
              <a:t> Acidosis </a:t>
            </a:r>
            <a:r>
              <a:rPr lang="de-DE" sz="1200" b="1" dirty="0" err="1">
                <a:solidFill>
                  <a:srgbClr val="00799B"/>
                </a:solidFill>
                <a:latin typeface="Segoe UI" panose="020B0502040204020203" pitchFamily="34" charset="0"/>
              </a:rPr>
              <a:t>or</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Respiratory</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Alkalosis</a:t>
            </a:r>
            <a:r>
              <a:rPr lang="de-DE" sz="1200" b="1" dirty="0">
                <a:solidFill>
                  <a:srgbClr val="00799B"/>
                </a:solidFill>
                <a:latin typeface="Segoe UI" panose="020B0502040204020203" pitchFamily="34" charset="0"/>
              </a:rPr>
              <a:t>? Evaluation of a Low Plasma Bicarbonate </a:t>
            </a:r>
            <a:r>
              <a:rPr lang="de-DE" sz="1200" b="1" dirty="0" err="1">
                <a:solidFill>
                  <a:srgbClr val="00799B"/>
                </a:solidFill>
                <a:latin typeface="Segoe UI" panose="020B0502040204020203" pitchFamily="34" charset="0"/>
              </a:rPr>
              <a:t>Using</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the</a:t>
            </a:r>
            <a:r>
              <a:rPr lang="de-DE" sz="1200" b="1" dirty="0">
                <a:solidFill>
                  <a:srgbClr val="00799B"/>
                </a:solidFill>
                <a:latin typeface="Segoe UI" panose="020B0502040204020203" pitchFamily="34" charset="0"/>
              </a:rPr>
              <a:t> Urine Anion Gap. </a:t>
            </a:r>
            <a:br>
              <a:rPr lang="de-DE" sz="1200" b="1" dirty="0">
                <a:solidFill>
                  <a:srgbClr val="00799B"/>
                </a:solidFill>
                <a:latin typeface="Segoe UI" panose="020B0502040204020203" pitchFamily="34" charset="0"/>
              </a:rPr>
            </a:br>
            <a:r>
              <a:rPr lang="de-DE" sz="1200" dirty="0">
                <a:solidFill>
                  <a:srgbClr val="00799B"/>
                </a:solidFill>
                <a:latin typeface="Segoe UI" panose="020B0502040204020203" pitchFamily="34" charset="0"/>
              </a:rPr>
              <a:t>Am J </a:t>
            </a:r>
            <a:r>
              <a:rPr lang="de-DE" sz="1200" dirty="0" err="1">
                <a:solidFill>
                  <a:srgbClr val="00799B"/>
                </a:solidFill>
                <a:latin typeface="Segoe UI" panose="020B0502040204020203" pitchFamily="34" charset="0"/>
              </a:rPr>
              <a:t>Kidney</a:t>
            </a:r>
            <a:r>
              <a:rPr lang="de-DE" sz="1200" dirty="0">
                <a:solidFill>
                  <a:srgbClr val="00799B"/>
                </a:solidFill>
                <a:latin typeface="Segoe UI" panose="020B0502040204020203" pitchFamily="34" charset="0"/>
              </a:rPr>
              <a:t> Dis. 2017;70(3):440-4.</a:t>
            </a:r>
          </a:p>
        </p:txBody>
      </p:sp>
      <p:graphicFrame>
        <p:nvGraphicFramePr>
          <p:cNvPr id="6" name="Group 220">
            <a:extLst>
              <a:ext uri="{FF2B5EF4-FFF2-40B4-BE49-F238E27FC236}">
                <a16:creationId xmlns:a16="http://schemas.microsoft.com/office/drawing/2014/main" id="{60767C57-077A-43DF-B980-4F19B452AD8B}"/>
              </a:ext>
            </a:extLst>
          </p:cNvPr>
          <p:cNvGraphicFramePr>
            <a:graphicFrameLocks/>
          </p:cNvGraphicFramePr>
          <p:nvPr>
            <p:extLst>
              <p:ext uri="{D42A27DB-BD31-4B8C-83A1-F6EECF244321}">
                <p14:modId xmlns:p14="http://schemas.microsoft.com/office/powerpoint/2010/main" val="703854440"/>
              </p:ext>
            </p:extLst>
          </p:nvPr>
        </p:nvGraphicFramePr>
        <p:xfrm>
          <a:off x="0" y="-9525"/>
          <a:ext cx="9144000" cy="1511303"/>
        </p:xfrm>
        <a:graphic>
          <a:graphicData uri="http://schemas.openxmlformats.org/drawingml/2006/table">
            <a:tbl>
              <a:tblPr/>
              <a:tblGrid>
                <a:gridCol w="2287369">
                  <a:extLst>
                    <a:ext uri="{9D8B030D-6E8A-4147-A177-3AD203B41FA5}">
                      <a16:colId xmlns:a16="http://schemas.microsoft.com/office/drawing/2014/main" val="20000"/>
                    </a:ext>
                  </a:extLst>
                </a:gridCol>
                <a:gridCol w="2287371">
                  <a:extLst>
                    <a:ext uri="{9D8B030D-6E8A-4147-A177-3AD203B41FA5}">
                      <a16:colId xmlns:a16="http://schemas.microsoft.com/office/drawing/2014/main" val="20001"/>
                    </a:ext>
                  </a:extLst>
                </a:gridCol>
                <a:gridCol w="2281889">
                  <a:extLst>
                    <a:ext uri="{9D8B030D-6E8A-4147-A177-3AD203B41FA5}">
                      <a16:colId xmlns:a16="http://schemas.microsoft.com/office/drawing/2014/main" val="20002"/>
                    </a:ext>
                  </a:extLst>
                </a:gridCol>
                <a:gridCol w="2287371">
                  <a:extLst>
                    <a:ext uri="{9D8B030D-6E8A-4147-A177-3AD203B41FA5}">
                      <a16:colId xmlns:a16="http://schemas.microsoft.com/office/drawing/2014/main" val="20003"/>
                    </a:ext>
                  </a:extLst>
                </a:gridCol>
              </a:tblGrid>
              <a:tr h="41475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Na</a:t>
                      </a:r>
                    </a:p>
                  </a:txBody>
                  <a:tcPr marT="45598" marB="45598" horzOverflow="overflow">
                    <a:lnL cap="flat">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K</a:t>
                      </a:r>
                    </a:p>
                  </a:txBody>
                  <a:tcPr marT="45598" marB="45598" horzOverflow="overflow">
                    <a:lnL>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Cl</a:t>
                      </a:r>
                    </a:p>
                  </a:txBody>
                  <a:tcPr marT="45598" marB="45598" horzOverflow="overflow">
                    <a:lnL>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Anionenlücke</a:t>
                      </a:r>
                    </a:p>
                  </a:txBody>
                  <a:tcPr marT="45598" marB="45598" horzOverflow="overflow">
                    <a:lnL>
                      <a:noFill/>
                    </a:lnL>
                    <a:lnR>
                      <a:noFill/>
                    </a:lnR>
                    <a:lnT cap="flat">
                      <a:noFill/>
                    </a:lnT>
                    <a:lnB>
                      <a:noFill/>
                    </a:lnB>
                    <a:lnTlToBr>
                      <a:noFill/>
                    </a:lnTlToBr>
                    <a:lnBlToTr>
                      <a:noFill/>
                    </a:lnBlToTr>
                    <a:solidFill>
                      <a:srgbClr val="0066FF"/>
                    </a:solidFill>
                  </a:tcPr>
                </a:tc>
                <a:extLst>
                  <a:ext uri="{0D108BD9-81ED-4DB2-BD59-A6C34878D82A}">
                    <a16:rowId xmlns:a16="http://schemas.microsoft.com/office/drawing/2014/main" val="10000"/>
                  </a:ext>
                </a:extLst>
              </a:tr>
              <a:tr h="36551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142</a:t>
                      </a:r>
                    </a:p>
                  </a:txBody>
                  <a:tcPr marT="45598" marB="45598" horzOverflow="overflow">
                    <a:lnL cap="flat">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3,9</a:t>
                      </a:r>
                    </a:p>
                  </a:txBody>
                  <a:tcPr marT="45598" marB="45598" horzOverflow="overflow">
                    <a:lnL>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118</a:t>
                      </a:r>
                    </a:p>
                  </a:txBody>
                  <a:tcPr marT="45598" marB="45598" horzOverflow="overflow">
                    <a:lnL>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12</a:t>
                      </a:r>
                    </a:p>
                  </a:txBody>
                  <a:tcPr marT="45598" marB="45598" horzOverflow="overflow">
                    <a:lnL>
                      <a:noFill/>
                    </a:lnL>
                    <a:lnR>
                      <a:noFill/>
                    </a:lnR>
                    <a:lnT>
                      <a:noFill/>
                    </a:lnT>
                    <a:lnB>
                      <a:noFill/>
                    </a:lnB>
                    <a:lnTlToBr>
                      <a:noFill/>
                    </a:lnTlToBr>
                    <a:lnBlToTr>
                      <a:noFill/>
                    </a:lnBlToTr>
                    <a:solidFill>
                      <a:srgbClr val="0066FF"/>
                    </a:solidFill>
                  </a:tcPr>
                </a:tc>
                <a:extLst>
                  <a:ext uri="{0D108BD9-81ED-4DB2-BD59-A6C34878D82A}">
                    <a16:rowId xmlns:a16="http://schemas.microsoft.com/office/drawing/2014/main" val="10001"/>
                  </a:ext>
                </a:extLst>
              </a:tr>
              <a:tr h="36551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pH</a:t>
                      </a:r>
                    </a:p>
                  </a:txBody>
                  <a:tcPr marT="45598" marB="45598" horzOverflow="overflow">
                    <a:lnL cap="flat">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PaO</a:t>
                      </a:r>
                      <a:r>
                        <a:rPr kumimoji="0" lang="de-DE" sz="1800" b="1" i="0" u="none" strike="noStrike" cap="none" normalizeH="0" baseline="-25000" dirty="0">
                          <a:ln>
                            <a:noFill/>
                          </a:ln>
                          <a:solidFill>
                            <a:schemeClr val="tx1"/>
                          </a:solidFill>
                          <a:effectLst/>
                          <a:latin typeface="Arial" charset="0"/>
                        </a:rPr>
                        <a:t>2</a:t>
                      </a:r>
                      <a:endParaRPr kumimoji="0" lang="de-DE" sz="1800" b="1" i="0" u="none" strike="noStrike" cap="none" normalizeH="0" baseline="0" dirty="0">
                        <a:ln>
                          <a:noFill/>
                        </a:ln>
                        <a:solidFill>
                          <a:schemeClr val="tx1"/>
                        </a:solidFill>
                        <a:effectLst/>
                        <a:latin typeface="Arial" charset="0"/>
                      </a:endParaRPr>
                    </a:p>
                  </a:txBody>
                  <a:tcPr marT="45598" marB="45598" horzOverflow="overflow">
                    <a:lnL>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PaCO</a:t>
                      </a:r>
                      <a:r>
                        <a:rPr kumimoji="0" lang="de-DE" sz="1800" b="1" i="0" u="none" strike="noStrike" cap="none" normalizeH="0" baseline="-25000" dirty="0">
                          <a:ln>
                            <a:noFill/>
                          </a:ln>
                          <a:solidFill>
                            <a:schemeClr val="tx1"/>
                          </a:solidFill>
                          <a:effectLst/>
                          <a:latin typeface="Arial" charset="0"/>
                        </a:rPr>
                        <a:t>2</a:t>
                      </a:r>
                    </a:p>
                  </a:txBody>
                  <a:tcPr marT="45598" marB="45598" horzOverflow="overflow">
                    <a:lnL>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HCO</a:t>
                      </a:r>
                      <a:r>
                        <a:rPr kumimoji="0" lang="de-DE" sz="1800" b="1" i="0" u="none" strike="noStrike" cap="none" normalizeH="0" baseline="-25000" dirty="0">
                          <a:ln>
                            <a:noFill/>
                          </a:ln>
                          <a:solidFill>
                            <a:schemeClr val="tx1"/>
                          </a:solidFill>
                          <a:effectLst/>
                          <a:latin typeface="Arial" charset="0"/>
                        </a:rPr>
                        <a:t>3</a:t>
                      </a:r>
                    </a:p>
                  </a:txBody>
                  <a:tcPr marT="45598" marB="45598" horzOverflow="overflow">
                    <a:lnL>
                      <a:noFill/>
                    </a:lnL>
                    <a:lnR>
                      <a:noFill/>
                    </a:lnR>
                    <a:lnT>
                      <a:noFill/>
                    </a:lnT>
                    <a:lnB>
                      <a:noFill/>
                    </a:lnB>
                    <a:lnTlToBr>
                      <a:noFill/>
                    </a:lnTlToBr>
                    <a:lnBlToTr>
                      <a:noFill/>
                    </a:lnBlToTr>
                    <a:solidFill>
                      <a:srgbClr val="00CC00"/>
                    </a:solidFill>
                  </a:tcPr>
                </a:tc>
                <a:extLst>
                  <a:ext uri="{0D108BD9-81ED-4DB2-BD59-A6C34878D82A}">
                    <a16:rowId xmlns:a16="http://schemas.microsoft.com/office/drawing/2014/main" val="10002"/>
                  </a:ext>
                </a:extLst>
              </a:tr>
              <a:tr h="36551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7,40</a:t>
                      </a:r>
                    </a:p>
                  </a:txBody>
                  <a:tcPr marT="45598" marB="45598" horzOverflow="overflow">
                    <a:lnL cap="flat">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89</a:t>
                      </a:r>
                    </a:p>
                  </a:txBody>
                  <a:tcPr marT="45598" marB="45598"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24</a:t>
                      </a:r>
                    </a:p>
                  </a:txBody>
                  <a:tcPr marT="45598" marB="45598"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14,4</a:t>
                      </a:r>
                    </a:p>
                  </a:txBody>
                  <a:tcPr marT="45598" marB="45598" horzOverflow="overflow">
                    <a:lnL>
                      <a:noFill/>
                    </a:lnL>
                    <a:lnR>
                      <a:noFill/>
                    </a:lnR>
                    <a:lnT>
                      <a:noFill/>
                    </a:lnT>
                    <a:lnB cap="flat">
                      <a:noFill/>
                    </a:lnB>
                    <a:lnTlToBr>
                      <a:noFill/>
                    </a:lnTlToBr>
                    <a:lnBlToTr>
                      <a:noFill/>
                    </a:lnBlToTr>
                    <a:solidFill>
                      <a:srgbClr val="00CC00"/>
                    </a:solidFill>
                  </a:tcPr>
                </a:tc>
                <a:extLst>
                  <a:ext uri="{0D108BD9-81ED-4DB2-BD59-A6C34878D82A}">
                    <a16:rowId xmlns:a16="http://schemas.microsoft.com/office/drawing/2014/main" val="10003"/>
                  </a:ext>
                </a:extLst>
              </a:tr>
            </a:tbl>
          </a:graphicData>
        </a:graphic>
      </p:graphicFrame>
      <p:graphicFrame>
        <p:nvGraphicFramePr>
          <p:cNvPr id="8" name="Tabelle 7">
            <a:extLst>
              <a:ext uri="{FF2B5EF4-FFF2-40B4-BE49-F238E27FC236}">
                <a16:creationId xmlns:a16="http://schemas.microsoft.com/office/drawing/2014/main" id="{FFAE0983-FF09-43DD-9F19-DCDE685A8C3B}"/>
              </a:ext>
            </a:extLst>
          </p:cNvPr>
          <p:cNvGraphicFramePr>
            <a:graphicFrameLocks noGrp="1"/>
          </p:cNvGraphicFramePr>
          <p:nvPr>
            <p:extLst>
              <p:ext uri="{D42A27DB-BD31-4B8C-83A1-F6EECF244321}">
                <p14:modId xmlns:p14="http://schemas.microsoft.com/office/powerpoint/2010/main" val="1496922163"/>
              </p:ext>
            </p:extLst>
          </p:nvPr>
        </p:nvGraphicFramePr>
        <p:xfrm>
          <a:off x="835520" y="4293096"/>
          <a:ext cx="7056784" cy="780271"/>
        </p:xfrm>
        <a:graphic>
          <a:graphicData uri="http://schemas.openxmlformats.org/drawingml/2006/table">
            <a:tbl>
              <a:tblPr/>
              <a:tblGrid>
                <a:gridCol w="1765252">
                  <a:extLst>
                    <a:ext uri="{9D8B030D-6E8A-4147-A177-3AD203B41FA5}">
                      <a16:colId xmlns:a16="http://schemas.microsoft.com/office/drawing/2014/main" val="2627218911"/>
                    </a:ext>
                  </a:extLst>
                </a:gridCol>
                <a:gridCol w="1765254">
                  <a:extLst>
                    <a:ext uri="{9D8B030D-6E8A-4147-A177-3AD203B41FA5}">
                      <a16:colId xmlns:a16="http://schemas.microsoft.com/office/drawing/2014/main" val="2504628041"/>
                    </a:ext>
                  </a:extLst>
                </a:gridCol>
                <a:gridCol w="1761024">
                  <a:extLst>
                    <a:ext uri="{9D8B030D-6E8A-4147-A177-3AD203B41FA5}">
                      <a16:colId xmlns:a16="http://schemas.microsoft.com/office/drawing/2014/main" val="1285989371"/>
                    </a:ext>
                  </a:extLst>
                </a:gridCol>
                <a:gridCol w="1765254">
                  <a:extLst>
                    <a:ext uri="{9D8B030D-6E8A-4147-A177-3AD203B41FA5}">
                      <a16:colId xmlns:a16="http://schemas.microsoft.com/office/drawing/2014/main" val="3055523956"/>
                    </a:ext>
                  </a:extLst>
                </a:gridCol>
              </a:tblGrid>
              <a:tr h="41475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highlight>
                            <a:srgbClr val="FFFF00"/>
                          </a:highlight>
                          <a:latin typeface="Arial" charset="0"/>
                        </a:rPr>
                        <a:t>Na</a:t>
                      </a:r>
                    </a:p>
                  </a:txBody>
                  <a:tcPr marT="45598" marB="45598" horzOverflow="overflow">
                    <a:lnL cap="flat">
                      <a:noFill/>
                    </a:lnL>
                    <a:lnR>
                      <a:noFill/>
                    </a:lnR>
                    <a:lnT cap="flat">
                      <a:noFill/>
                    </a:lnT>
                    <a:lnB>
                      <a:noFill/>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highlight>
                            <a:srgbClr val="FFFF00"/>
                          </a:highlight>
                          <a:latin typeface="Arial" charset="0"/>
                        </a:rPr>
                        <a:t>K</a:t>
                      </a:r>
                    </a:p>
                  </a:txBody>
                  <a:tcPr marT="45598" marB="45598" horzOverflow="overflow">
                    <a:lnL>
                      <a:noFill/>
                    </a:lnL>
                    <a:lnR>
                      <a:noFill/>
                    </a:lnR>
                    <a:lnT cap="flat">
                      <a:noFill/>
                    </a:lnT>
                    <a:lnB>
                      <a:noFill/>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highlight>
                            <a:srgbClr val="FFFF00"/>
                          </a:highlight>
                          <a:latin typeface="Arial" charset="0"/>
                        </a:rPr>
                        <a:t>Cl</a:t>
                      </a:r>
                    </a:p>
                  </a:txBody>
                  <a:tcPr marT="45598" marB="45598" horzOverflow="overflow">
                    <a:lnL>
                      <a:noFill/>
                    </a:lnL>
                    <a:lnR>
                      <a:noFill/>
                    </a:lnR>
                    <a:lnT cap="flat">
                      <a:noFill/>
                    </a:lnT>
                    <a:lnB>
                      <a:noFill/>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highlight>
                            <a:srgbClr val="FFFF00"/>
                          </a:highlight>
                          <a:latin typeface="Arial" charset="0"/>
                        </a:rPr>
                        <a:t>Anionenlücke</a:t>
                      </a:r>
                    </a:p>
                  </a:txBody>
                  <a:tcPr marT="45598" marB="45598" horzOverflow="overflow">
                    <a:lnL>
                      <a:noFill/>
                    </a:lnL>
                    <a:lnR>
                      <a:noFill/>
                    </a:lnR>
                    <a:lnT cap="flat">
                      <a:noFill/>
                    </a:lnT>
                    <a:lnB>
                      <a:noFill/>
                    </a:lnB>
                    <a:lnTlToBr>
                      <a:noFill/>
                    </a:lnTlToBr>
                    <a:lnBlToTr>
                      <a:noFill/>
                    </a:lnBlToTr>
                    <a:solidFill>
                      <a:srgbClr val="FFFF00"/>
                    </a:solidFill>
                  </a:tcPr>
                </a:tc>
                <a:extLst>
                  <a:ext uri="{0D108BD9-81ED-4DB2-BD59-A6C34878D82A}">
                    <a16:rowId xmlns:a16="http://schemas.microsoft.com/office/drawing/2014/main" val="3442619070"/>
                  </a:ext>
                </a:extLst>
              </a:tr>
              <a:tr h="36551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highlight>
                            <a:srgbClr val="FFFF00"/>
                          </a:highlight>
                          <a:latin typeface="Arial" charset="0"/>
                        </a:rPr>
                        <a:t>35</a:t>
                      </a:r>
                    </a:p>
                  </a:txBody>
                  <a:tcPr marT="45598" marB="45598" horzOverflow="overflow">
                    <a:lnL cap="flat">
                      <a:noFill/>
                    </a:lnL>
                    <a:lnR>
                      <a:noFill/>
                    </a:lnR>
                    <a:lnT>
                      <a:noFill/>
                    </a:lnT>
                    <a:lnB>
                      <a:noFill/>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highlight>
                            <a:srgbClr val="FFFF00"/>
                          </a:highlight>
                          <a:latin typeface="Arial" charset="0"/>
                        </a:rPr>
                        <a:t>93</a:t>
                      </a:r>
                    </a:p>
                  </a:txBody>
                  <a:tcPr marT="45598" marB="45598" horzOverflow="overflow">
                    <a:lnL>
                      <a:noFill/>
                    </a:lnL>
                    <a:lnR>
                      <a:noFill/>
                    </a:lnR>
                    <a:lnT>
                      <a:noFill/>
                    </a:lnT>
                    <a:lnB>
                      <a:noFill/>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highlight>
                            <a:srgbClr val="FFFF00"/>
                          </a:highlight>
                          <a:latin typeface="Arial" charset="0"/>
                        </a:rPr>
                        <a:t>66</a:t>
                      </a:r>
                    </a:p>
                  </a:txBody>
                  <a:tcPr marT="45598" marB="45598" horzOverflow="overflow">
                    <a:lnL>
                      <a:noFill/>
                    </a:lnL>
                    <a:lnR>
                      <a:noFill/>
                    </a:lnR>
                    <a:lnT>
                      <a:noFill/>
                    </a:lnT>
                    <a:lnB>
                      <a:noFill/>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highlight>
                            <a:srgbClr val="FFFF00"/>
                          </a:highlight>
                          <a:latin typeface="Arial" charset="0"/>
                        </a:rPr>
                        <a:t>62</a:t>
                      </a:r>
                    </a:p>
                  </a:txBody>
                  <a:tcPr marT="45598" marB="45598" horzOverflow="overflow">
                    <a:lnL>
                      <a:noFill/>
                    </a:lnL>
                    <a:lnR>
                      <a:noFill/>
                    </a:lnR>
                    <a:lnT>
                      <a:noFill/>
                    </a:lnT>
                    <a:lnB>
                      <a:noFill/>
                    </a:lnB>
                    <a:lnTlToBr>
                      <a:noFill/>
                    </a:lnTlToBr>
                    <a:lnBlToTr>
                      <a:noFill/>
                    </a:lnBlToTr>
                    <a:solidFill>
                      <a:srgbClr val="FFFF00"/>
                    </a:solidFill>
                  </a:tcPr>
                </a:tc>
                <a:extLst>
                  <a:ext uri="{0D108BD9-81ED-4DB2-BD59-A6C34878D82A}">
                    <a16:rowId xmlns:a16="http://schemas.microsoft.com/office/drawing/2014/main" val="3688166315"/>
                  </a:ext>
                </a:extLst>
              </a:tr>
            </a:tbl>
          </a:graphicData>
        </a:graphic>
      </p:graphicFrame>
    </p:spTree>
    <p:extLst>
      <p:ext uri="{BB962C8B-B14F-4D97-AF65-F5344CB8AC3E}">
        <p14:creationId xmlns:p14="http://schemas.microsoft.com/office/powerpoint/2010/main" val="825340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636DEFA-F1FF-472B-BCC0-220F60BF26A6}"/>
              </a:ext>
            </a:extLst>
          </p:cNvPr>
          <p:cNvSpPr>
            <a:spLocks noGrp="1"/>
          </p:cNvSpPr>
          <p:nvPr>
            <p:ph idx="1"/>
          </p:nvPr>
        </p:nvSpPr>
        <p:spPr/>
        <p:txBody>
          <a:bodyPr/>
          <a:lstStyle/>
          <a:p>
            <a:r>
              <a:rPr lang="de-DE" dirty="0"/>
              <a:t>Initiale BGA: </a:t>
            </a:r>
          </a:p>
          <a:p>
            <a:r>
              <a:rPr lang="de-DE" dirty="0"/>
              <a:t>Chronisch respiratorische Azidose mit vollständiger renaler Kompensation </a:t>
            </a:r>
          </a:p>
          <a:p>
            <a:r>
              <a:rPr lang="de-DE" dirty="0"/>
              <a:t>oder </a:t>
            </a:r>
          </a:p>
          <a:p>
            <a:r>
              <a:rPr lang="de-DE" dirty="0"/>
              <a:t>gemischten Chronisch respiratorische Azidose mit metabolischer Azidose</a:t>
            </a:r>
          </a:p>
          <a:p>
            <a:endParaRPr lang="en-US" dirty="0"/>
          </a:p>
          <a:p>
            <a:r>
              <a:rPr lang="en-US" dirty="0"/>
              <a:t>In den </a:t>
            </a:r>
            <a:r>
              <a:rPr lang="en-US" dirty="0" err="1"/>
              <a:t>folgenden</a:t>
            </a:r>
            <a:r>
              <a:rPr lang="en-US" dirty="0"/>
              <a:t> </a:t>
            </a:r>
            <a:r>
              <a:rPr lang="en-US" dirty="0" err="1"/>
              <a:t>Tagen</a:t>
            </a:r>
            <a:r>
              <a:rPr lang="en-US" dirty="0"/>
              <a:t> </a:t>
            </a:r>
            <a:r>
              <a:rPr lang="en-US" dirty="0" err="1"/>
              <a:t>zwei</a:t>
            </a:r>
            <a:r>
              <a:rPr lang="en-US" dirty="0"/>
              <a:t> </a:t>
            </a:r>
            <a:r>
              <a:rPr lang="en-US" dirty="0" err="1"/>
              <a:t>weitere</a:t>
            </a:r>
            <a:r>
              <a:rPr lang="en-US" dirty="0"/>
              <a:t> BGA: </a:t>
            </a:r>
          </a:p>
          <a:p>
            <a:endParaRPr lang="en-US" dirty="0"/>
          </a:p>
          <a:p>
            <a:endParaRPr lang="en-US" dirty="0"/>
          </a:p>
          <a:p>
            <a:endParaRPr lang="en-US" dirty="0"/>
          </a:p>
        </p:txBody>
      </p:sp>
      <p:sp>
        <p:nvSpPr>
          <p:cNvPr id="3" name="Titel 2">
            <a:extLst>
              <a:ext uri="{FF2B5EF4-FFF2-40B4-BE49-F238E27FC236}">
                <a16:creationId xmlns:a16="http://schemas.microsoft.com/office/drawing/2014/main" id="{1EB4ED3E-2127-4527-836C-AC80810576FE}"/>
              </a:ext>
            </a:extLst>
          </p:cNvPr>
          <p:cNvSpPr>
            <a:spLocks noGrp="1"/>
          </p:cNvSpPr>
          <p:nvPr>
            <p:ph type="title"/>
          </p:nvPr>
        </p:nvSpPr>
        <p:spPr/>
        <p:txBody>
          <a:bodyPr/>
          <a:lstStyle/>
          <a:p>
            <a:r>
              <a:rPr lang="de-DE" dirty="0"/>
              <a:t>Weitere BGA</a:t>
            </a:r>
          </a:p>
        </p:txBody>
      </p:sp>
      <p:sp>
        <p:nvSpPr>
          <p:cNvPr id="4" name="Fußzeilenplatzhalter 3">
            <a:extLst>
              <a:ext uri="{FF2B5EF4-FFF2-40B4-BE49-F238E27FC236}">
                <a16:creationId xmlns:a16="http://schemas.microsoft.com/office/drawing/2014/main" id="{538C0806-0409-4BC2-9B21-F60744A75AD0}"/>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sp>
        <p:nvSpPr>
          <p:cNvPr id="5" name="Rechteck 4">
            <a:extLst>
              <a:ext uri="{FF2B5EF4-FFF2-40B4-BE49-F238E27FC236}">
                <a16:creationId xmlns:a16="http://schemas.microsoft.com/office/drawing/2014/main" id="{F12DEB62-D843-43CF-8431-6EBB9E6538B4}"/>
              </a:ext>
            </a:extLst>
          </p:cNvPr>
          <p:cNvSpPr/>
          <p:nvPr/>
        </p:nvSpPr>
        <p:spPr>
          <a:xfrm>
            <a:off x="1619672" y="6167660"/>
            <a:ext cx="6006832" cy="685765"/>
          </a:xfrm>
          <a:prstGeom prst="rect">
            <a:avLst/>
          </a:prstGeom>
          <a:solidFill>
            <a:schemeClr val="bg1"/>
          </a:solidFill>
        </p:spPr>
        <p:txBody>
          <a:bodyPr wrap="square">
            <a:spAutoFit/>
          </a:bodyPr>
          <a:lstStyle/>
          <a:p>
            <a:pPr algn="r"/>
            <a:r>
              <a:rPr lang="de-DE" sz="1200" dirty="0" err="1">
                <a:solidFill>
                  <a:srgbClr val="00799B"/>
                </a:solidFill>
                <a:latin typeface="Segoe UI" panose="020B0502040204020203" pitchFamily="34" charset="0"/>
              </a:rPr>
              <a:t>Batlle</a:t>
            </a:r>
            <a:r>
              <a:rPr lang="de-DE" sz="1200" dirty="0">
                <a:solidFill>
                  <a:srgbClr val="00799B"/>
                </a:solidFill>
                <a:latin typeface="Segoe UI" panose="020B0502040204020203" pitchFamily="34" charset="0"/>
              </a:rPr>
              <a:t> D, Chin-</a:t>
            </a:r>
            <a:r>
              <a:rPr lang="de-DE" sz="1200" dirty="0" err="1">
                <a:solidFill>
                  <a:srgbClr val="00799B"/>
                </a:solidFill>
                <a:latin typeface="Segoe UI" panose="020B0502040204020203" pitchFamily="34" charset="0"/>
              </a:rPr>
              <a:t>Theodorou</a:t>
            </a:r>
            <a:r>
              <a:rPr lang="de-DE" sz="1200" dirty="0">
                <a:solidFill>
                  <a:srgbClr val="00799B"/>
                </a:solidFill>
                <a:latin typeface="Segoe UI" panose="020B0502040204020203" pitchFamily="34" charset="0"/>
              </a:rPr>
              <a:t> J, Tucker BM. </a:t>
            </a:r>
            <a:r>
              <a:rPr lang="de-DE" sz="1200" b="1" dirty="0" err="1">
                <a:solidFill>
                  <a:srgbClr val="00799B"/>
                </a:solidFill>
                <a:latin typeface="Segoe UI" panose="020B0502040204020203" pitchFamily="34" charset="0"/>
              </a:rPr>
              <a:t>Metabolic</a:t>
            </a:r>
            <a:r>
              <a:rPr lang="de-DE" sz="1200" b="1" dirty="0">
                <a:solidFill>
                  <a:srgbClr val="00799B"/>
                </a:solidFill>
                <a:latin typeface="Segoe UI" panose="020B0502040204020203" pitchFamily="34" charset="0"/>
              </a:rPr>
              <a:t> Acidosis </a:t>
            </a:r>
            <a:r>
              <a:rPr lang="de-DE" sz="1200" b="1" dirty="0" err="1">
                <a:solidFill>
                  <a:srgbClr val="00799B"/>
                </a:solidFill>
                <a:latin typeface="Segoe UI" panose="020B0502040204020203" pitchFamily="34" charset="0"/>
              </a:rPr>
              <a:t>or</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Respiratory</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Alkalosis</a:t>
            </a:r>
            <a:r>
              <a:rPr lang="de-DE" sz="1200" b="1" dirty="0">
                <a:solidFill>
                  <a:srgbClr val="00799B"/>
                </a:solidFill>
                <a:latin typeface="Segoe UI" panose="020B0502040204020203" pitchFamily="34" charset="0"/>
              </a:rPr>
              <a:t>? Evaluation of a Low Plasma Bicarbonate </a:t>
            </a:r>
            <a:r>
              <a:rPr lang="de-DE" sz="1200" b="1" dirty="0" err="1">
                <a:solidFill>
                  <a:srgbClr val="00799B"/>
                </a:solidFill>
                <a:latin typeface="Segoe UI" panose="020B0502040204020203" pitchFamily="34" charset="0"/>
              </a:rPr>
              <a:t>Using</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the</a:t>
            </a:r>
            <a:r>
              <a:rPr lang="de-DE" sz="1200" b="1" dirty="0">
                <a:solidFill>
                  <a:srgbClr val="00799B"/>
                </a:solidFill>
                <a:latin typeface="Segoe UI" panose="020B0502040204020203" pitchFamily="34" charset="0"/>
              </a:rPr>
              <a:t> Urine Anion Gap. </a:t>
            </a:r>
            <a:br>
              <a:rPr lang="de-DE" sz="1200" b="1" dirty="0">
                <a:solidFill>
                  <a:srgbClr val="00799B"/>
                </a:solidFill>
                <a:latin typeface="Segoe UI" panose="020B0502040204020203" pitchFamily="34" charset="0"/>
              </a:rPr>
            </a:br>
            <a:r>
              <a:rPr lang="de-DE" sz="1200" dirty="0">
                <a:solidFill>
                  <a:srgbClr val="00799B"/>
                </a:solidFill>
                <a:latin typeface="Segoe UI" panose="020B0502040204020203" pitchFamily="34" charset="0"/>
              </a:rPr>
              <a:t>Am J </a:t>
            </a:r>
            <a:r>
              <a:rPr lang="de-DE" sz="1200" dirty="0" err="1">
                <a:solidFill>
                  <a:srgbClr val="00799B"/>
                </a:solidFill>
                <a:latin typeface="Segoe UI" panose="020B0502040204020203" pitchFamily="34" charset="0"/>
              </a:rPr>
              <a:t>Kidney</a:t>
            </a:r>
            <a:r>
              <a:rPr lang="de-DE" sz="1200" dirty="0">
                <a:solidFill>
                  <a:srgbClr val="00799B"/>
                </a:solidFill>
                <a:latin typeface="Segoe UI" panose="020B0502040204020203" pitchFamily="34" charset="0"/>
              </a:rPr>
              <a:t> Dis. 2017;70(3):440-4.</a:t>
            </a:r>
          </a:p>
        </p:txBody>
      </p:sp>
      <p:graphicFrame>
        <p:nvGraphicFramePr>
          <p:cNvPr id="7" name="Tabelle 6">
            <a:extLst>
              <a:ext uri="{FF2B5EF4-FFF2-40B4-BE49-F238E27FC236}">
                <a16:creationId xmlns:a16="http://schemas.microsoft.com/office/drawing/2014/main" id="{4534530C-58A6-440F-B6D0-644C18F700F6}"/>
              </a:ext>
            </a:extLst>
          </p:cNvPr>
          <p:cNvGraphicFramePr>
            <a:graphicFrameLocks noGrp="1"/>
          </p:cNvGraphicFramePr>
          <p:nvPr>
            <p:extLst>
              <p:ext uri="{D42A27DB-BD31-4B8C-83A1-F6EECF244321}">
                <p14:modId xmlns:p14="http://schemas.microsoft.com/office/powerpoint/2010/main" val="1781000516"/>
              </p:ext>
            </p:extLst>
          </p:nvPr>
        </p:nvGraphicFramePr>
        <p:xfrm>
          <a:off x="835520" y="3573016"/>
          <a:ext cx="4589593" cy="1096548"/>
        </p:xfrm>
        <a:graphic>
          <a:graphicData uri="http://schemas.openxmlformats.org/drawingml/2006/table">
            <a:tbl>
              <a:tblPr/>
              <a:tblGrid>
                <a:gridCol w="1531087">
                  <a:extLst>
                    <a:ext uri="{9D8B030D-6E8A-4147-A177-3AD203B41FA5}">
                      <a16:colId xmlns:a16="http://schemas.microsoft.com/office/drawing/2014/main" val="962129818"/>
                    </a:ext>
                  </a:extLst>
                </a:gridCol>
                <a:gridCol w="1527418">
                  <a:extLst>
                    <a:ext uri="{9D8B030D-6E8A-4147-A177-3AD203B41FA5}">
                      <a16:colId xmlns:a16="http://schemas.microsoft.com/office/drawing/2014/main" val="1256676159"/>
                    </a:ext>
                  </a:extLst>
                </a:gridCol>
                <a:gridCol w="1531088">
                  <a:extLst>
                    <a:ext uri="{9D8B030D-6E8A-4147-A177-3AD203B41FA5}">
                      <a16:colId xmlns:a16="http://schemas.microsoft.com/office/drawing/2014/main" val="1730177333"/>
                    </a:ext>
                  </a:extLst>
                </a:gridCol>
              </a:tblGrid>
              <a:tr h="36551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pH</a:t>
                      </a:r>
                    </a:p>
                  </a:txBody>
                  <a:tcPr marT="45598" marB="45598" horzOverflow="overflow">
                    <a:lnL cap="flat">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PaCO</a:t>
                      </a:r>
                      <a:r>
                        <a:rPr kumimoji="0" lang="de-DE" sz="1800" b="1" i="0" u="none" strike="noStrike" cap="none" normalizeH="0" baseline="-25000" dirty="0">
                          <a:ln>
                            <a:noFill/>
                          </a:ln>
                          <a:solidFill>
                            <a:schemeClr val="tx1"/>
                          </a:solidFill>
                          <a:effectLst/>
                          <a:latin typeface="Arial" charset="0"/>
                        </a:rPr>
                        <a:t>2</a:t>
                      </a:r>
                    </a:p>
                  </a:txBody>
                  <a:tcPr marT="45598" marB="45598" horzOverflow="overflow">
                    <a:lnL>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HCO</a:t>
                      </a:r>
                      <a:r>
                        <a:rPr kumimoji="0" lang="de-DE" sz="1800" b="1" i="0" u="none" strike="noStrike" cap="none" normalizeH="0" baseline="-25000" dirty="0">
                          <a:ln>
                            <a:noFill/>
                          </a:ln>
                          <a:solidFill>
                            <a:schemeClr val="tx1"/>
                          </a:solidFill>
                          <a:effectLst/>
                          <a:latin typeface="Arial" charset="0"/>
                        </a:rPr>
                        <a:t>3</a:t>
                      </a:r>
                    </a:p>
                  </a:txBody>
                  <a:tcPr marT="45598" marB="45598" horzOverflow="overflow">
                    <a:lnL>
                      <a:noFill/>
                    </a:lnL>
                    <a:lnR>
                      <a:noFill/>
                    </a:lnR>
                    <a:lnT>
                      <a:noFill/>
                    </a:lnT>
                    <a:lnB>
                      <a:noFill/>
                    </a:lnB>
                    <a:lnTlToBr>
                      <a:noFill/>
                    </a:lnTlToBr>
                    <a:lnBlToTr>
                      <a:noFill/>
                    </a:lnBlToTr>
                    <a:solidFill>
                      <a:srgbClr val="00CC00"/>
                    </a:solidFill>
                  </a:tcPr>
                </a:tc>
                <a:extLst>
                  <a:ext uri="{0D108BD9-81ED-4DB2-BD59-A6C34878D82A}">
                    <a16:rowId xmlns:a16="http://schemas.microsoft.com/office/drawing/2014/main" val="436381902"/>
                  </a:ext>
                </a:extLst>
              </a:tr>
              <a:tr h="36551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7,44</a:t>
                      </a:r>
                    </a:p>
                  </a:txBody>
                  <a:tcPr marT="45598" marB="45598" horzOverflow="overflow">
                    <a:lnL cap="flat">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23</a:t>
                      </a:r>
                    </a:p>
                  </a:txBody>
                  <a:tcPr marT="45598" marB="45598"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15</a:t>
                      </a:r>
                    </a:p>
                  </a:txBody>
                  <a:tcPr marT="45598" marB="45598" horzOverflow="overflow">
                    <a:lnL>
                      <a:noFill/>
                    </a:lnL>
                    <a:lnR>
                      <a:noFill/>
                    </a:lnR>
                    <a:lnT>
                      <a:noFill/>
                    </a:lnT>
                    <a:lnB cap="flat">
                      <a:noFill/>
                    </a:lnB>
                    <a:lnTlToBr>
                      <a:noFill/>
                    </a:lnTlToBr>
                    <a:lnBlToTr>
                      <a:noFill/>
                    </a:lnBlToTr>
                    <a:solidFill>
                      <a:srgbClr val="00CC00"/>
                    </a:solidFill>
                  </a:tcPr>
                </a:tc>
                <a:extLst>
                  <a:ext uri="{0D108BD9-81ED-4DB2-BD59-A6C34878D82A}">
                    <a16:rowId xmlns:a16="http://schemas.microsoft.com/office/drawing/2014/main" val="3781281491"/>
                  </a:ext>
                </a:extLst>
              </a:tr>
              <a:tr h="36551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7,47</a:t>
                      </a:r>
                    </a:p>
                  </a:txBody>
                  <a:tcPr marT="45598" marB="45598" horzOverflow="overflow">
                    <a:lnL cap="flat">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24</a:t>
                      </a:r>
                    </a:p>
                  </a:txBody>
                  <a:tcPr marT="45598" marB="45598"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18</a:t>
                      </a:r>
                    </a:p>
                  </a:txBody>
                  <a:tcPr marT="45598" marB="45598" horzOverflow="overflow">
                    <a:lnL>
                      <a:noFill/>
                    </a:lnL>
                    <a:lnR>
                      <a:noFill/>
                    </a:lnR>
                    <a:lnT>
                      <a:noFill/>
                    </a:lnT>
                    <a:lnB cap="flat">
                      <a:noFill/>
                    </a:lnB>
                    <a:lnTlToBr>
                      <a:noFill/>
                    </a:lnTlToBr>
                    <a:lnBlToTr>
                      <a:noFill/>
                    </a:lnBlToTr>
                    <a:solidFill>
                      <a:srgbClr val="00CC00"/>
                    </a:solidFill>
                  </a:tcPr>
                </a:tc>
                <a:extLst>
                  <a:ext uri="{0D108BD9-81ED-4DB2-BD59-A6C34878D82A}">
                    <a16:rowId xmlns:a16="http://schemas.microsoft.com/office/drawing/2014/main" val="2794938979"/>
                  </a:ext>
                </a:extLst>
              </a:tr>
            </a:tbl>
          </a:graphicData>
        </a:graphic>
      </p:graphicFrame>
    </p:spTree>
    <p:extLst>
      <p:ext uri="{BB962C8B-B14F-4D97-AF65-F5344CB8AC3E}">
        <p14:creationId xmlns:p14="http://schemas.microsoft.com/office/powerpoint/2010/main" val="2019179869"/>
      </p:ext>
    </p:extLst>
  </p:cSld>
  <p:clrMapOvr>
    <a:masterClrMapping/>
  </p:clrMapOvr>
  <p:transition spd="slow">
    <p:push dir="u"/>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AE57300-4F7C-4898-B234-2BEDF35200B7}"/>
              </a:ext>
            </a:extLst>
          </p:cNvPr>
          <p:cNvSpPr>
            <a:spLocks noGrp="1"/>
          </p:cNvSpPr>
          <p:nvPr>
            <p:ph idx="1"/>
          </p:nvPr>
        </p:nvSpPr>
        <p:spPr/>
        <p:txBody>
          <a:bodyPr/>
          <a:lstStyle/>
          <a:p>
            <a:endParaRPr lang="de-DE" dirty="0"/>
          </a:p>
          <a:p>
            <a:endParaRPr lang="de-DE" dirty="0"/>
          </a:p>
          <a:p>
            <a:pPr marL="342900" indent="-342900">
              <a:buFont typeface="+mj-lt"/>
              <a:buAutoNum type="arabicPeriod"/>
            </a:pPr>
            <a:r>
              <a:rPr lang="en-US" sz="2400" dirty="0" err="1"/>
              <a:t>Metabolische</a:t>
            </a:r>
            <a:r>
              <a:rPr lang="en-US" sz="2400" dirty="0"/>
              <a:t> Azidose</a:t>
            </a:r>
          </a:p>
          <a:p>
            <a:pPr marL="342900" indent="-342900">
              <a:buFont typeface="+mj-lt"/>
              <a:buAutoNum type="arabicPeriod"/>
            </a:pPr>
            <a:r>
              <a:rPr lang="en-US" sz="2400" dirty="0" err="1"/>
              <a:t>Chronische</a:t>
            </a:r>
            <a:r>
              <a:rPr lang="en-US" sz="2400" dirty="0"/>
              <a:t> </a:t>
            </a:r>
            <a:r>
              <a:rPr lang="en-US" sz="2400" dirty="0" err="1"/>
              <a:t>respiratorische</a:t>
            </a:r>
            <a:r>
              <a:rPr lang="en-US" sz="2400" dirty="0"/>
              <a:t> Alkalose </a:t>
            </a:r>
          </a:p>
          <a:p>
            <a:pPr marL="342900" indent="-342900">
              <a:buFont typeface="+mj-lt"/>
              <a:buAutoNum type="arabicPeriod"/>
            </a:pPr>
            <a:r>
              <a:rPr lang="en-US" sz="2400" dirty="0" err="1"/>
              <a:t>Gemischte</a:t>
            </a:r>
            <a:r>
              <a:rPr lang="en-US" sz="2400" dirty="0"/>
              <a:t> </a:t>
            </a:r>
            <a:r>
              <a:rPr lang="en-US" sz="2400" dirty="0" err="1"/>
              <a:t>metabolische</a:t>
            </a:r>
            <a:r>
              <a:rPr lang="en-US" sz="2400" dirty="0"/>
              <a:t> Azidose und </a:t>
            </a:r>
            <a:r>
              <a:rPr lang="en-US" sz="2400" dirty="0" err="1"/>
              <a:t>Chronische</a:t>
            </a:r>
            <a:r>
              <a:rPr lang="en-US" sz="2400" dirty="0"/>
              <a:t> </a:t>
            </a:r>
            <a:r>
              <a:rPr lang="en-US" sz="2400" dirty="0" err="1"/>
              <a:t>respiratorische</a:t>
            </a:r>
            <a:r>
              <a:rPr lang="en-US" sz="2400" dirty="0"/>
              <a:t> Alkalose </a:t>
            </a:r>
          </a:p>
          <a:p>
            <a:endParaRPr lang="de-DE" dirty="0"/>
          </a:p>
        </p:txBody>
      </p:sp>
      <p:sp>
        <p:nvSpPr>
          <p:cNvPr id="3" name="Titel 2">
            <a:extLst>
              <a:ext uri="{FF2B5EF4-FFF2-40B4-BE49-F238E27FC236}">
                <a16:creationId xmlns:a16="http://schemas.microsoft.com/office/drawing/2014/main" id="{16D4BA9D-92A0-46F0-BB97-68389DD628B3}"/>
              </a:ext>
            </a:extLst>
          </p:cNvPr>
          <p:cNvSpPr>
            <a:spLocks noGrp="1"/>
          </p:cNvSpPr>
          <p:nvPr>
            <p:ph type="title"/>
          </p:nvPr>
        </p:nvSpPr>
        <p:spPr/>
        <p:txBody>
          <a:bodyPr/>
          <a:lstStyle/>
          <a:p>
            <a:r>
              <a:rPr lang="de-DE" dirty="0" err="1"/>
              <a:t>Hypobicarbonatämie</a:t>
            </a:r>
            <a:endParaRPr lang="de-DE" dirty="0"/>
          </a:p>
        </p:txBody>
      </p:sp>
      <p:sp>
        <p:nvSpPr>
          <p:cNvPr id="4" name="Fußzeilenplatzhalter 3">
            <a:extLst>
              <a:ext uri="{FF2B5EF4-FFF2-40B4-BE49-F238E27FC236}">
                <a16:creationId xmlns:a16="http://schemas.microsoft.com/office/drawing/2014/main" id="{BE4158CF-8884-4DC3-A2F2-A3C814B58040}"/>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spTree>
    <p:extLst>
      <p:ext uri="{BB962C8B-B14F-4D97-AF65-F5344CB8AC3E}">
        <p14:creationId xmlns:p14="http://schemas.microsoft.com/office/powerpoint/2010/main" val="3194141550"/>
      </p:ext>
    </p:extLst>
  </p:cSld>
  <p:clrMapOvr>
    <a:masterClrMapping/>
  </p:clrMapOvr>
  <p:transition spd="slow">
    <p:push dir="u"/>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6B41916-1BDE-4B6E-B70B-6EA9E80B8D3A}"/>
              </a:ext>
            </a:extLst>
          </p:cNvPr>
          <p:cNvSpPr>
            <a:spLocks noGrp="1"/>
          </p:cNvSpPr>
          <p:nvPr>
            <p:ph idx="1"/>
          </p:nvPr>
        </p:nvSpPr>
        <p:spPr/>
        <p:txBody>
          <a:bodyPr/>
          <a:lstStyle/>
          <a:p>
            <a:r>
              <a:rPr lang="de-DE" dirty="0"/>
              <a:t>primär chronische respiratorische Alkalose durch Hyperventilation infolge einer Beteiligung des Zentralnervensystems infolge eines Schlaganfalls </a:t>
            </a:r>
          </a:p>
          <a:p>
            <a:r>
              <a:rPr lang="de-DE" dirty="0"/>
              <a:t>DD: </a:t>
            </a:r>
          </a:p>
          <a:p>
            <a:r>
              <a:rPr lang="de-DE" dirty="0"/>
              <a:t>gemischte CRA und eine gemischte metabolische Azidose können nicht ausgeschlossen werden</a:t>
            </a:r>
          </a:p>
          <a:p>
            <a:endParaRPr lang="de-DE" dirty="0"/>
          </a:p>
          <a:p>
            <a:r>
              <a:rPr lang="de-DE" dirty="0"/>
              <a:t>Aber: keine klinische Ursache für eine metabolische Azidose (keine Nierenfunktionseinschränkung …)</a:t>
            </a:r>
          </a:p>
        </p:txBody>
      </p:sp>
      <p:sp>
        <p:nvSpPr>
          <p:cNvPr id="3" name="Titel 2">
            <a:extLst>
              <a:ext uri="{FF2B5EF4-FFF2-40B4-BE49-F238E27FC236}">
                <a16:creationId xmlns:a16="http://schemas.microsoft.com/office/drawing/2014/main" id="{D8B32C30-C302-4197-95AC-7B0CA68D89EA}"/>
              </a:ext>
            </a:extLst>
          </p:cNvPr>
          <p:cNvSpPr>
            <a:spLocks noGrp="1"/>
          </p:cNvSpPr>
          <p:nvPr>
            <p:ph type="title"/>
          </p:nvPr>
        </p:nvSpPr>
        <p:spPr/>
        <p:txBody>
          <a:bodyPr/>
          <a:lstStyle/>
          <a:p>
            <a:r>
              <a:rPr lang="de-DE" dirty="0"/>
              <a:t>primär chronische respiratorische Alkalose</a:t>
            </a:r>
          </a:p>
        </p:txBody>
      </p:sp>
      <p:sp>
        <p:nvSpPr>
          <p:cNvPr id="4" name="Fußzeilenplatzhalter 3">
            <a:extLst>
              <a:ext uri="{FF2B5EF4-FFF2-40B4-BE49-F238E27FC236}">
                <a16:creationId xmlns:a16="http://schemas.microsoft.com/office/drawing/2014/main" id="{78FB246E-1A66-469C-98B2-AD7DE16A3568}"/>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sp>
        <p:nvSpPr>
          <p:cNvPr id="5" name="Rechteck 4">
            <a:extLst>
              <a:ext uri="{FF2B5EF4-FFF2-40B4-BE49-F238E27FC236}">
                <a16:creationId xmlns:a16="http://schemas.microsoft.com/office/drawing/2014/main" id="{0CA5FC1A-0BB9-48CA-991D-44A90A7DF73D}"/>
              </a:ext>
            </a:extLst>
          </p:cNvPr>
          <p:cNvSpPr/>
          <p:nvPr/>
        </p:nvSpPr>
        <p:spPr>
          <a:xfrm>
            <a:off x="1619672" y="6167660"/>
            <a:ext cx="6006832" cy="685765"/>
          </a:xfrm>
          <a:prstGeom prst="rect">
            <a:avLst/>
          </a:prstGeom>
          <a:solidFill>
            <a:schemeClr val="bg1"/>
          </a:solidFill>
        </p:spPr>
        <p:txBody>
          <a:bodyPr wrap="square">
            <a:spAutoFit/>
          </a:bodyPr>
          <a:lstStyle/>
          <a:p>
            <a:pPr algn="r"/>
            <a:r>
              <a:rPr lang="de-DE" sz="1200" dirty="0" err="1">
                <a:solidFill>
                  <a:srgbClr val="00799B"/>
                </a:solidFill>
                <a:latin typeface="Segoe UI" panose="020B0502040204020203" pitchFamily="34" charset="0"/>
              </a:rPr>
              <a:t>Batlle</a:t>
            </a:r>
            <a:r>
              <a:rPr lang="de-DE" sz="1200" dirty="0">
                <a:solidFill>
                  <a:srgbClr val="00799B"/>
                </a:solidFill>
                <a:latin typeface="Segoe UI" panose="020B0502040204020203" pitchFamily="34" charset="0"/>
              </a:rPr>
              <a:t> D, Chin-</a:t>
            </a:r>
            <a:r>
              <a:rPr lang="de-DE" sz="1200" dirty="0" err="1">
                <a:solidFill>
                  <a:srgbClr val="00799B"/>
                </a:solidFill>
                <a:latin typeface="Segoe UI" panose="020B0502040204020203" pitchFamily="34" charset="0"/>
              </a:rPr>
              <a:t>Theodorou</a:t>
            </a:r>
            <a:r>
              <a:rPr lang="de-DE" sz="1200" dirty="0">
                <a:solidFill>
                  <a:srgbClr val="00799B"/>
                </a:solidFill>
                <a:latin typeface="Segoe UI" panose="020B0502040204020203" pitchFamily="34" charset="0"/>
              </a:rPr>
              <a:t> J, Tucker BM. </a:t>
            </a:r>
            <a:r>
              <a:rPr lang="de-DE" sz="1200" b="1" dirty="0" err="1">
                <a:solidFill>
                  <a:srgbClr val="00799B"/>
                </a:solidFill>
                <a:latin typeface="Segoe UI" panose="020B0502040204020203" pitchFamily="34" charset="0"/>
              </a:rPr>
              <a:t>Metabolic</a:t>
            </a:r>
            <a:r>
              <a:rPr lang="de-DE" sz="1200" b="1" dirty="0">
                <a:solidFill>
                  <a:srgbClr val="00799B"/>
                </a:solidFill>
                <a:latin typeface="Segoe UI" panose="020B0502040204020203" pitchFamily="34" charset="0"/>
              </a:rPr>
              <a:t> Acidosis </a:t>
            </a:r>
            <a:r>
              <a:rPr lang="de-DE" sz="1200" b="1" dirty="0" err="1">
                <a:solidFill>
                  <a:srgbClr val="00799B"/>
                </a:solidFill>
                <a:latin typeface="Segoe UI" panose="020B0502040204020203" pitchFamily="34" charset="0"/>
              </a:rPr>
              <a:t>or</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Respiratory</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Alkalosis</a:t>
            </a:r>
            <a:r>
              <a:rPr lang="de-DE" sz="1200" b="1" dirty="0">
                <a:solidFill>
                  <a:srgbClr val="00799B"/>
                </a:solidFill>
                <a:latin typeface="Segoe UI" panose="020B0502040204020203" pitchFamily="34" charset="0"/>
              </a:rPr>
              <a:t>? Evaluation of a Low Plasma Bicarbonate </a:t>
            </a:r>
            <a:r>
              <a:rPr lang="de-DE" sz="1200" b="1" dirty="0" err="1">
                <a:solidFill>
                  <a:srgbClr val="00799B"/>
                </a:solidFill>
                <a:latin typeface="Segoe UI" panose="020B0502040204020203" pitchFamily="34" charset="0"/>
              </a:rPr>
              <a:t>Using</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the</a:t>
            </a:r>
            <a:r>
              <a:rPr lang="de-DE" sz="1200" b="1" dirty="0">
                <a:solidFill>
                  <a:srgbClr val="00799B"/>
                </a:solidFill>
                <a:latin typeface="Segoe UI" panose="020B0502040204020203" pitchFamily="34" charset="0"/>
              </a:rPr>
              <a:t> Urine Anion Gap. </a:t>
            </a:r>
            <a:br>
              <a:rPr lang="de-DE" sz="1200" b="1" dirty="0">
                <a:solidFill>
                  <a:srgbClr val="00799B"/>
                </a:solidFill>
                <a:latin typeface="Segoe UI" panose="020B0502040204020203" pitchFamily="34" charset="0"/>
              </a:rPr>
            </a:br>
            <a:r>
              <a:rPr lang="de-DE" sz="1200" dirty="0">
                <a:solidFill>
                  <a:srgbClr val="00799B"/>
                </a:solidFill>
                <a:latin typeface="Segoe UI" panose="020B0502040204020203" pitchFamily="34" charset="0"/>
              </a:rPr>
              <a:t>Am J </a:t>
            </a:r>
            <a:r>
              <a:rPr lang="de-DE" sz="1200" dirty="0" err="1">
                <a:solidFill>
                  <a:srgbClr val="00799B"/>
                </a:solidFill>
                <a:latin typeface="Segoe UI" panose="020B0502040204020203" pitchFamily="34" charset="0"/>
              </a:rPr>
              <a:t>Kidney</a:t>
            </a:r>
            <a:r>
              <a:rPr lang="de-DE" sz="1200" dirty="0">
                <a:solidFill>
                  <a:srgbClr val="00799B"/>
                </a:solidFill>
                <a:latin typeface="Segoe UI" panose="020B0502040204020203" pitchFamily="34" charset="0"/>
              </a:rPr>
              <a:t> Dis. 2017;70(3):440-4.</a:t>
            </a:r>
          </a:p>
        </p:txBody>
      </p:sp>
    </p:spTree>
    <p:extLst>
      <p:ext uri="{BB962C8B-B14F-4D97-AF65-F5344CB8AC3E}">
        <p14:creationId xmlns:p14="http://schemas.microsoft.com/office/powerpoint/2010/main" val="2346289671"/>
      </p:ext>
    </p:extLst>
  </p:cSld>
  <p:clrMapOvr>
    <a:masterClrMapping/>
  </p:clrMapOvr>
  <p:transition spd="slow">
    <p:push dir="u"/>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7CCFF1B9-0B95-41A5-B774-509E61766B8D}"/>
              </a:ext>
            </a:extLst>
          </p:cNvPr>
          <p:cNvSpPr>
            <a:spLocks noGrp="1"/>
          </p:cNvSpPr>
          <p:nvPr>
            <p:ph idx="1"/>
          </p:nvPr>
        </p:nvSpPr>
        <p:spPr/>
        <p:txBody>
          <a:bodyPr/>
          <a:lstStyle/>
          <a:p>
            <a:r>
              <a:rPr lang="de-DE" sz="2400" dirty="0"/>
              <a:t>UAG: Ersatzmarker für Urinammonium (Kation)</a:t>
            </a:r>
          </a:p>
          <a:p>
            <a:endParaRPr lang="de-DE" dirty="0"/>
          </a:p>
          <a:p>
            <a:r>
              <a:rPr lang="de-DE" sz="2400" b="1" dirty="0"/>
              <a:t>DD </a:t>
            </a:r>
            <a:r>
              <a:rPr lang="de-DE" sz="2400" b="1" dirty="0" err="1"/>
              <a:t>hyperchlorämische</a:t>
            </a:r>
            <a:r>
              <a:rPr lang="de-DE" sz="2400" b="1" dirty="0"/>
              <a:t> metabolische Azidose</a:t>
            </a:r>
          </a:p>
          <a:p>
            <a:pPr marL="457200" indent="-457200">
              <a:buFont typeface="+mj-lt"/>
              <a:buAutoNum type="arabicPeriod"/>
            </a:pPr>
            <a:r>
              <a:rPr lang="de-DE" sz="2400" b="1" dirty="0"/>
              <a:t>gastrointestinaler Ursprung </a:t>
            </a:r>
            <a:r>
              <a:rPr lang="de-DE" sz="2400" dirty="0"/>
              <a:t>(UAG klein / negativ)</a:t>
            </a:r>
          </a:p>
          <a:p>
            <a:pPr lvl="2" indent="0">
              <a:buNone/>
            </a:pPr>
            <a:r>
              <a:rPr lang="de-DE" sz="2000" dirty="0">
                <a:sym typeface="Wingdings" panose="05000000000000000000" pitchFamily="2" charset="2"/>
              </a:rPr>
              <a:t> </a:t>
            </a:r>
            <a:r>
              <a:rPr lang="de-DE" sz="2000" dirty="0"/>
              <a:t>Zunahme der Ammoniumausscheidung (Kation) im Rahmen der renalen Anpassung auf die metabolische Azidose</a:t>
            </a:r>
          </a:p>
          <a:p>
            <a:pPr marL="457200" indent="-457200">
              <a:buFont typeface="+mj-lt"/>
              <a:buAutoNum type="arabicPeriod"/>
            </a:pPr>
            <a:r>
              <a:rPr lang="de-DE" sz="2400" b="1" dirty="0"/>
              <a:t>distal renale tubulären Azidose (</a:t>
            </a:r>
            <a:r>
              <a:rPr lang="de-DE" sz="2400" b="1" dirty="0" err="1"/>
              <a:t>dRTA</a:t>
            </a:r>
            <a:r>
              <a:rPr lang="de-DE" sz="2400" b="1" dirty="0"/>
              <a:t>) </a:t>
            </a:r>
            <a:br>
              <a:rPr lang="de-DE" sz="2400" b="1" dirty="0"/>
            </a:br>
            <a:r>
              <a:rPr lang="de-DE" sz="2400" dirty="0"/>
              <a:t>oder </a:t>
            </a:r>
            <a:r>
              <a:rPr lang="de-DE" sz="2400" b="1" dirty="0"/>
              <a:t>höhergradiger CKD </a:t>
            </a:r>
          </a:p>
          <a:p>
            <a:pPr marL="1044575" lvl="2" indent="-285750">
              <a:buFont typeface="Wingdings" panose="05000000000000000000" pitchFamily="2" charset="2"/>
              <a:buChar char="à"/>
            </a:pPr>
            <a:r>
              <a:rPr lang="de-DE" sz="2000" dirty="0"/>
              <a:t>Abnahme der Ammoniumausscheidung trotz </a:t>
            </a:r>
            <a:r>
              <a:rPr lang="en-US" sz="2000" dirty="0" err="1"/>
              <a:t>metabolischer</a:t>
            </a:r>
            <a:r>
              <a:rPr lang="en-US" sz="2000" dirty="0"/>
              <a:t> Azidose</a:t>
            </a:r>
          </a:p>
        </p:txBody>
      </p:sp>
      <p:sp>
        <p:nvSpPr>
          <p:cNvPr id="3" name="Titel 2">
            <a:extLst>
              <a:ext uri="{FF2B5EF4-FFF2-40B4-BE49-F238E27FC236}">
                <a16:creationId xmlns:a16="http://schemas.microsoft.com/office/drawing/2014/main" id="{4DD10C94-C77E-42AB-B270-4D326BA700F1}"/>
              </a:ext>
            </a:extLst>
          </p:cNvPr>
          <p:cNvSpPr>
            <a:spLocks noGrp="1"/>
          </p:cNvSpPr>
          <p:nvPr>
            <p:ph type="title"/>
          </p:nvPr>
        </p:nvSpPr>
        <p:spPr/>
        <p:txBody>
          <a:bodyPr/>
          <a:lstStyle/>
          <a:p>
            <a:r>
              <a:rPr lang="de-DE" dirty="0"/>
              <a:t>Urin -Anionenlücke</a:t>
            </a:r>
          </a:p>
        </p:txBody>
      </p:sp>
      <p:sp>
        <p:nvSpPr>
          <p:cNvPr id="4" name="Fußzeilenplatzhalter 3">
            <a:extLst>
              <a:ext uri="{FF2B5EF4-FFF2-40B4-BE49-F238E27FC236}">
                <a16:creationId xmlns:a16="http://schemas.microsoft.com/office/drawing/2014/main" id="{16FB5AE1-CC33-4486-8907-80E83AA1BC8C}"/>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sp>
        <p:nvSpPr>
          <p:cNvPr id="5" name="Rechteck 4">
            <a:extLst>
              <a:ext uri="{FF2B5EF4-FFF2-40B4-BE49-F238E27FC236}">
                <a16:creationId xmlns:a16="http://schemas.microsoft.com/office/drawing/2014/main" id="{2E1475A9-3827-4248-90BE-A83220353F4F}"/>
              </a:ext>
            </a:extLst>
          </p:cNvPr>
          <p:cNvSpPr/>
          <p:nvPr/>
        </p:nvSpPr>
        <p:spPr>
          <a:xfrm>
            <a:off x="1619672" y="6167660"/>
            <a:ext cx="6006832" cy="685765"/>
          </a:xfrm>
          <a:prstGeom prst="rect">
            <a:avLst/>
          </a:prstGeom>
          <a:solidFill>
            <a:schemeClr val="bg1"/>
          </a:solidFill>
        </p:spPr>
        <p:txBody>
          <a:bodyPr wrap="square">
            <a:spAutoFit/>
          </a:bodyPr>
          <a:lstStyle/>
          <a:p>
            <a:pPr algn="r"/>
            <a:r>
              <a:rPr lang="de-DE" sz="1200" dirty="0" err="1">
                <a:solidFill>
                  <a:srgbClr val="00799B"/>
                </a:solidFill>
                <a:latin typeface="Segoe UI" panose="020B0502040204020203" pitchFamily="34" charset="0"/>
              </a:rPr>
              <a:t>Batlle</a:t>
            </a:r>
            <a:r>
              <a:rPr lang="de-DE" sz="1200" dirty="0">
                <a:solidFill>
                  <a:srgbClr val="00799B"/>
                </a:solidFill>
                <a:latin typeface="Segoe UI" panose="020B0502040204020203" pitchFamily="34" charset="0"/>
              </a:rPr>
              <a:t> D, Chin-</a:t>
            </a:r>
            <a:r>
              <a:rPr lang="de-DE" sz="1200" dirty="0" err="1">
                <a:solidFill>
                  <a:srgbClr val="00799B"/>
                </a:solidFill>
                <a:latin typeface="Segoe UI" panose="020B0502040204020203" pitchFamily="34" charset="0"/>
              </a:rPr>
              <a:t>Theodorou</a:t>
            </a:r>
            <a:r>
              <a:rPr lang="de-DE" sz="1200" dirty="0">
                <a:solidFill>
                  <a:srgbClr val="00799B"/>
                </a:solidFill>
                <a:latin typeface="Segoe UI" panose="020B0502040204020203" pitchFamily="34" charset="0"/>
              </a:rPr>
              <a:t> J, Tucker BM. </a:t>
            </a:r>
            <a:r>
              <a:rPr lang="de-DE" sz="1200" b="1" dirty="0" err="1">
                <a:solidFill>
                  <a:srgbClr val="00799B"/>
                </a:solidFill>
                <a:latin typeface="Segoe UI" panose="020B0502040204020203" pitchFamily="34" charset="0"/>
              </a:rPr>
              <a:t>Metabolic</a:t>
            </a:r>
            <a:r>
              <a:rPr lang="de-DE" sz="1200" b="1" dirty="0">
                <a:solidFill>
                  <a:srgbClr val="00799B"/>
                </a:solidFill>
                <a:latin typeface="Segoe UI" panose="020B0502040204020203" pitchFamily="34" charset="0"/>
              </a:rPr>
              <a:t> Acidosis </a:t>
            </a:r>
            <a:r>
              <a:rPr lang="de-DE" sz="1200" b="1" dirty="0" err="1">
                <a:solidFill>
                  <a:srgbClr val="00799B"/>
                </a:solidFill>
                <a:latin typeface="Segoe UI" panose="020B0502040204020203" pitchFamily="34" charset="0"/>
              </a:rPr>
              <a:t>or</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Respiratory</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Alkalosis</a:t>
            </a:r>
            <a:r>
              <a:rPr lang="de-DE" sz="1200" b="1" dirty="0">
                <a:solidFill>
                  <a:srgbClr val="00799B"/>
                </a:solidFill>
                <a:latin typeface="Segoe UI" panose="020B0502040204020203" pitchFamily="34" charset="0"/>
              </a:rPr>
              <a:t>? Evaluation of a Low Plasma Bicarbonate </a:t>
            </a:r>
            <a:r>
              <a:rPr lang="de-DE" sz="1200" b="1" dirty="0" err="1">
                <a:solidFill>
                  <a:srgbClr val="00799B"/>
                </a:solidFill>
                <a:latin typeface="Segoe UI" panose="020B0502040204020203" pitchFamily="34" charset="0"/>
              </a:rPr>
              <a:t>Using</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the</a:t>
            </a:r>
            <a:r>
              <a:rPr lang="de-DE" sz="1200" b="1" dirty="0">
                <a:solidFill>
                  <a:srgbClr val="00799B"/>
                </a:solidFill>
                <a:latin typeface="Segoe UI" panose="020B0502040204020203" pitchFamily="34" charset="0"/>
              </a:rPr>
              <a:t> Urine Anion Gap. </a:t>
            </a:r>
            <a:br>
              <a:rPr lang="de-DE" sz="1200" b="1" dirty="0">
                <a:solidFill>
                  <a:srgbClr val="00799B"/>
                </a:solidFill>
                <a:latin typeface="Segoe UI" panose="020B0502040204020203" pitchFamily="34" charset="0"/>
              </a:rPr>
            </a:br>
            <a:r>
              <a:rPr lang="de-DE" sz="1200" dirty="0">
                <a:solidFill>
                  <a:srgbClr val="00799B"/>
                </a:solidFill>
                <a:latin typeface="Segoe UI" panose="020B0502040204020203" pitchFamily="34" charset="0"/>
              </a:rPr>
              <a:t>Am J </a:t>
            </a:r>
            <a:r>
              <a:rPr lang="de-DE" sz="1200" dirty="0" err="1">
                <a:solidFill>
                  <a:srgbClr val="00799B"/>
                </a:solidFill>
                <a:latin typeface="Segoe UI" panose="020B0502040204020203" pitchFamily="34" charset="0"/>
              </a:rPr>
              <a:t>Kidney</a:t>
            </a:r>
            <a:r>
              <a:rPr lang="de-DE" sz="1200" dirty="0">
                <a:solidFill>
                  <a:srgbClr val="00799B"/>
                </a:solidFill>
                <a:latin typeface="Segoe UI" panose="020B0502040204020203" pitchFamily="34" charset="0"/>
              </a:rPr>
              <a:t> Dis. 2017;70(3):440-4.</a:t>
            </a:r>
          </a:p>
        </p:txBody>
      </p:sp>
    </p:spTree>
    <p:extLst>
      <p:ext uri="{BB962C8B-B14F-4D97-AF65-F5344CB8AC3E}">
        <p14:creationId xmlns:p14="http://schemas.microsoft.com/office/powerpoint/2010/main" val="3005618392"/>
      </p:ext>
    </p:extLst>
  </p:cSld>
  <p:clrMapOvr>
    <a:masterClrMapping/>
  </p:clrMapOvr>
  <p:transition spd="slow">
    <p:push dir="u"/>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C5E3DFF-D20C-4C6F-A2E0-4875712B083F}"/>
              </a:ext>
            </a:extLst>
          </p:cNvPr>
          <p:cNvSpPr>
            <a:spLocks noGrp="1"/>
          </p:cNvSpPr>
          <p:nvPr>
            <p:ph idx="1"/>
          </p:nvPr>
        </p:nvSpPr>
        <p:spPr/>
        <p:txBody>
          <a:bodyPr/>
          <a:lstStyle/>
          <a:p>
            <a:r>
              <a:rPr lang="en-US" dirty="0"/>
              <a:t>DD: </a:t>
            </a:r>
            <a:r>
              <a:rPr lang="en-US" dirty="0" err="1"/>
              <a:t>Urin</a:t>
            </a:r>
            <a:r>
              <a:rPr lang="en-US" sz="2000" dirty="0"/>
              <a:t>- Anionenlücke (UAG) </a:t>
            </a:r>
          </a:p>
          <a:p>
            <a:pPr marL="342900" indent="-342900">
              <a:buFont typeface="Arial" panose="020B0604020202020204" pitchFamily="34" charset="0"/>
              <a:buChar char="•"/>
            </a:pPr>
            <a:r>
              <a:rPr lang="en-US" sz="2000" dirty="0" err="1"/>
              <a:t>Erhöhte</a:t>
            </a:r>
            <a:r>
              <a:rPr lang="en-US" sz="2000" dirty="0"/>
              <a:t> </a:t>
            </a:r>
            <a:r>
              <a:rPr lang="en-US" sz="2000" dirty="0" err="1"/>
              <a:t>Ammoniumausscheidung</a:t>
            </a:r>
            <a:r>
              <a:rPr lang="en-US" sz="2000" dirty="0"/>
              <a:t> </a:t>
            </a:r>
            <a:r>
              <a:rPr lang="en-US" sz="2000" dirty="0" err="1"/>
              <a:t>bei</a:t>
            </a:r>
            <a:r>
              <a:rPr lang="en-US" sz="2000" dirty="0"/>
              <a:t> </a:t>
            </a:r>
            <a:r>
              <a:rPr lang="en-US" sz="2000" dirty="0" err="1"/>
              <a:t>metabolischer</a:t>
            </a:r>
            <a:r>
              <a:rPr lang="en-US" sz="2000" dirty="0"/>
              <a:t> Azidose</a:t>
            </a:r>
          </a:p>
          <a:p>
            <a:pPr marL="722313" lvl="1"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b="1" dirty="0" err="1"/>
              <a:t>Reduzierte</a:t>
            </a:r>
            <a:r>
              <a:rPr lang="en-US" sz="2000" b="1" dirty="0"/>
              <a:t> </a:t>
            </a:r>
            <a:r>
              <a:rPr lang="en-US" sz="2000" b="1" dirty="0" err="1"/>
              <a:t>Ammoniumausscheidung</a:t>
            </a:r>
            <a:r>
              <a:rPr lang="en-US" sz="2000" b="1" dirty="0"/>
              <a:t> </a:t>
            </a:r>
            <a:r>
              <a:rPr lang="en-US" sz="2000" b="1" dirty="0" err="1"/>
              <a:t>bei</a:t>
            </a:r>
            <a:r>
              <a:rPr lang="en-US" sz="2000" b="1" dirty="0"/>
              <a:t> resp. Alkalose</a:t>
            </a:r>
          </a:p>
          <a:p>
            <a:pPr marL="722313" lvl="1" indent="-342900">
              <a:buFont typeface="Arial" panose="020B0604020202020204" pitchFamily="34" charset="0"/>
              <a:buChar char="•"/>
            </a:pPr>
            <a:r>
              <a:rPr lang="de-DE" sz="2000" b="1" dirty="0"/>
              <a:t>positive UAG zusammen mit </a:t>
            </a:r>
            <a:r>
              <a:rPr lang="de-DE" sz="2000" b="1" dirty="0" err="1"/>
              <a:t>Hyperchlorämie</a:t>
            </a:r>
            <a:endParaRPr lang="en-US" sz="2000" b="1" dirty="0"/>
          </a:p>
          <a:p>
            <a:pPr marL="722313" lvl="1" indent="-342900">
              <a:buFont typeface="Arial" panose="020B0604020202020204" pitchFamily="34" charset="0"/>
              <a:buChar char="•"/>
            </a:pPr>
            <a:r>
              <a:rPr lang="de-DE" dirty="0"/>
              <a:t>die Nieren scheiden mehr Bicarbonat aus </a:t>
            </a:r>
          </a:p>
          <a:p>
            <a:pPr marL="722313" lvl="1" indent="-342900">
              <a:buFont typeface="Arial" panose="020B0604020202020204" pitchFamily="34" charset="0"/>
              <a:buChar char="•"/>
            </a:pPr>
            <a:r>
              <a:rPr lang="de-DE" dirty="0"/>
              <a:t>pH-Wert des Urins steigt (vorübergehend) an, bis neuer Steady-State </a:t>
            </a:r>
          </a:p>
          <a:p>
            <a:pPr marL="722313" lvl="1" indent="-342900">
              <a:buFont typeface="Arial" panose="020B0604020202020204" pitchFamily="34" charset="0"/>
              <a:buChar char="•"/>
            </a:pPr>
            <a:r>
              <a:rPr lang="de-DE" dirty="0"/>
              <a:t>Nettoverringerung der Säureausscheidung </a:t>
            </a:r>
          </a:p>
          <a:p>
            <a:endParaRPr lang="de-DE" b="1" dirty="0"/>
          </a:p>
          <a:p>
            <a:r>
              <a:rPr lang="de-DE" sz="2400" b="1" dirty="0">
                <a:sym typeface="Wingdings" panose="05000000000000000000" pitchFamily="2" charset="2"/>
              </a:rPr>
              <a:t> </a:t>
            </a:r>
            <a:r>
              <a:rPr lang="de-DE" sz="2400" b="1" dirty="0"/>
              <a:t>positive UAG mit Hyper-Cl + Hypo-</a:t>
            </a:r>
            <a:r>
              <a:rPr lang="de-DE" sz="2400" b="1" dirty="0" err="1"/>
              <a:t>Bic</a:t>
            </a:r>
            <a:r>
              <a:rPr lang="de-DE" sz="2400" b="1" dirty="0"/>
              <a:t> </a:t>
            </a:r>
          </a:p>
          <a:p>
            <a:r>
              <a:rPr lang="de-DE" sz="2400" b="1" dirty="0">
                <a:sym typeface="Wingdings" panose="05000000000000000000" pitchFamily="2" charset="2"/>
              </a:rPr>
              <a:t> </a:t>
            </a:r>
            <a:r>
              <a:rPr lang="de-DE" sz="2400" b="1" dirty="0"/>
              <a:t>entweder </a:t>
            </a:r>
            <a:r>
              <a:rPr lang="de-DE" sz="2400" b="1" dirty="0" err="1"/>
              <a:t>ChRespAz</a:t>
            </a:r>
            <a:r>
              <a:rPr lang="de-DE" sz="2400" b="1" dirty="0"/>
              <a:t> oder </a:t>
            </a:r>
            <a:r>
              <a:rPr lang="de-DE" sz="2400" b="1" dirty="0" err="1"/>
              <a:t>dRTA</a:t>
            </a:r>
            <a:endParaRPr lang="de-DE" sz="2400" b="1" dirty="0"/>
          </a:p>
        </p:txBody>
      </p:sp>
      <p:sp>
        <p:nvSpPr>
          <p:cNvPr id="3" name="Titel 2">
            <a:extLst>
              <a:ext uri="{FF2B5EF4-FFF2-40B4-BE49-F238E27FC236}">
                <a16:creationId xmlns:a16="http://schemas.microsoft.com/office/drawing/2014/main" id="{291FDB46-7029-43E5-BF3B-3AB9CAF54E2D}"/>
              </a:ext>
            </a:extLst>
          </p:cNvPr>
          <p:cNvSpPr>
            <a:spLocks noGrp="1"/>
          </p:cNvSpPr>
          <p:nvPr>
            <p:ph type="title"/>
          </p:nvPr>
        </p:nvSpPr>
        <p:spPr/>
        <p:txBody>
          <a:bodyPr/>
          <a:lstStyle/>
          <a:p>
            <a:r>
              <a:rPr lang="de-DE" dirty="0"/>
              <a:t>Urin - AL</a:t>
            </a:r>
          </a:p>
        </p:txBody>
      </p:sp>
      <p:sp>
        <p:nvSpPr>
          <p:cNvPr id="4" name="Fußzeilenplatzhalter 3">
            <a:extLst>
              <a:ext uri="{FF2B5EF4-FFF2-40B4-BE49-F238E27FC236}">
                <a16:creationId xmlns:a16="http://schemas.microsoft.com/office/drawing/2014/main" id="{DACFD75C-72FF-46B1-8D7F-05F58F3540D1}"/>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sp>
        <p:nvSpPr>
          <p:cNvPr id="5" name="Rechteck 4">
            <a:extLst>
              <a:ext uri="{FF2B5EF4-FFF2-40B4-BE49-F238E27FC236}">
                <a16:creationId xmlns:a16="http://schemas.microsoft.com/office/drawing/2014/main" id="{600C68FE-A9D5-4922-9DEE-8F69BEC120BA}"/>
              </a:ext>
            </a:extLst>
          </p:cNvPr>
          <p:cNvSpPr/>
          <p:nvPr/>
        </p:nvSpPr>
        <p:spPr>
          <a:xfrm>
            <a:off x="1619672" y="6167660"/>
            <a:ext cx="6006832" cy="685765"/>
          </a:xfrm>
          <a:prstGeom prst="rect">
            <a:avLst/>
          </a:prstGeom>
          <a:solidFill>
            <a:schemeClr val="bg1"/>
          </a:solidFill>
        </p:spPr>
        <p:txBody>
          <a:bodyPr wrap="square">
            <a:spAutoFit/>
          </a:bodyPr>
          <a:lstStyle/>
          <a:p>
            <a:pPr algn="r"/>
            <a:r>
              <a:rPr lang="de-DE" sz="1200" dirty="0" err="1">
                <a:solidFill>
                  <a:srgbClr val="00799B"/>
                </a:solidFill>
                <a:latin typeface="Segoe UI" panose="020B0502040204020203" pitchFamily="34" charset="0"/>
              </a:rPr>
              <a:t>Batlle</a:t>
            </a:r>
            <a:r>
              <a:rPr lang="de-DE" sz="1200" dirty="0">
                <a:solidFill>
                  <a:srgbClr val="00799B"/>
                </a:solidFill>
                <a:latin typeface="Segoe UI" panose="020B0502040204020203" pitchFamily="34" charset="0"/>
              </a:rPr>
              <a:t> D, Chin-</a:t>
            </a:r>
            <a:r>
              <a:rPr lang="de-DE" sz="1200" dirty="0" err="1">
                <a:solidFill>
                  <a:srgbClr val="00799B"/>
                </a:solidFill>
                <a:latin typeface="Segoe UI" panose="020B0502040204020203" pitchFamily="34" charset="0"/>
              </a:rPr>
              <a:t>Theodorou</a:t>
            </a:r>
            <a:r>
              <a:rPr lang="de-DE" sz="1200" dirty="0">
                <a:solidFill>
                  <a:srgbClr val="00799B"/>
                </a:solidFill>
                <a:latin typeface="Segoe UI" panose="020B0502040204020203" pitchFamily="34" charset="0"/>
              </a:rPr>
              <a:t> J, Tucker BM. </a:t>
            </a:r>
            <a:r>
              <a:rPr lang="de-DE" sz="1200" b="1" dirty="0" err="1">
                <a:solidFill>
                  <a:srgbClr val="00799B"/>
                </a:solidFill>
                <a:latin typeface="Segoe UI" panose="020B0502040204020203" pitchFamily="34" charset="0"/>
              </a:rPr>
              <a:t>Metabolic</a:t>
            </a:r>
            <a:r>
              <a:rPr lang="de-DE" sz="1200" b="1" dirty="0">
                <a:solidFill>
                  <a:srgbClr val="00799B"/>
                </a:solidFill>
                <a:latin typeface="Segoe UI" panose="020B0502040204020203" pitchFamily="34" charset="0"/>
              </a:rPr>
              <a:t> Acidosis </a:t>
            </a:r>
            <a:r>
              <a:rPr lang="de-DE" sz="1200" b="1" dirty="0" err="1">
                <a:solidFill>
                  <a:srgbClr val="00799B"/>
                </a:solidFill>
                <a:latin typeface="Segoe UI" panose="020B0502040204020203" pitchFamily="34" charset="0"/>
              </a:rPr>
              <a:t>or</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Respiratory</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Alkalosis</a:t>
            </a:r>
            <a:r>
              <a:rPr lang="de-DE" sz="1200" b="1" dirty="0">
                <a:solidFill>
                  <a:srgbClr val="00799B"/>
                </a:solidFill>
                <a:latin typeface="Segoe UI" panose="020B0502040204020203" pitchFamily="34" charset="0"/>
              </a:rPr>
              <a:t>? Evaluation of a Low Plasma Bicarbonate </a:t>
            </a:r>
            <a:r>
              <a:rPr lang="de-DE" sz="1200" b="1" dirty="0" err="1">
                <a:solidFill>
                  <a:srgbClr val="00799B"/>
                </a:solidFill>
                <a:latin typeface="Segoe UI" panose="020B0502040204020203" pitchFamily="34" charset="0"/>
              </a:rPr>
              <a:t>Using</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the</a:t>
            </a:r>
            <a:r>
              <a:rPr lang="de-DE" sz="1200" b="1" dirty="0">
                <a:solidFill>
                  <a:srgbClr val="00799B"/>
                </a:solidFill>
                <a:latin typeface="Segoe UI" panose="020B0502040204020203" pitchFamily="34" charset="0"/>
              </a:rPr>
              <a:t> Urine Anion Gap. </a:t>
            </a:r>
            <a:br>
              <a:rPr lang="de-DE" sz="1200" b="1" dirty="0">
                <a:solidFill>
                  <a:srgbClr val="00799B"/>
                </a:solidFill>
                <a:latin typeface="Segoe UI" panose="020B0502040204020203" pitchFamily="34" charset="0"/>
              </a:rPr>
            </a:br>
            <a:r>
              <a:rPr lang="de-DE" sz="1200" dirty="0">
                <a:solidFill>
                  <a:srgbClr val="00799B"/>
                </a:solidFill>
                <a:latin typeface="Segoe UI" panose="020B0502040204020203" pitchFamily="34" charset="0"/>
              </a:rPr>
              <a:t>Am J </a:t>
            </a:r>
            <a:r>
              <a:rPr lang="de-DE" sz="1200" dirty="0" err="1">
                <a:solidFill>
                  <a:srgbClr val="00799B"/>
                </a:solidFill>
                <a:latin typeface="Segoe UI" panose="020B0502040204020203" pitchFamily="34" charset="0"/>
              </a:rPr>
              <a:t>Kidney</a:t>
            </a:r>
            <a:r>
              <a:rPr lang="de-DE" sz="1200" dirty="0">
                <a:solidFill>
                  <a:srgbClr val="00799B"/>
                </a:solidFill>
                <a:latin typeface="Segoe UI" panose="020B0502040204020203" pitchFamily="34" charset="0"/>
              </a:rPr>
              <a:t> Dis. 2017;70(3):440-4.</a:t>
            </a:r>
          </a:p>
        </p:txBody>
      </p:sp>
    </p:spTree>
    <p:extLst>
      <p:ext uri="{BB962C8B-B14F-4D97-AF65-F5344CB8AC3E}">
        <p14:creationId xmlns:p14="http://schemas.microsoft.com/office/powerpoint/2010/main" val="291473903"/>
      </p:ext>
    </p:extLst>
  </p:cSld>
  <p:clrMapOvr>
    <a:masterClrMapping/>
  </p:clrMapOvr>
  <p:transition spd="slow">
    <p:push dir="u"/>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14C270B-E8FD-4026-9C66-1E9B5CB3A532}"/>
              </a:ext>
            </a:extLst>
          </p:cNvPr>
          <p:cNvSpPr>
            <a:spLocks noGrp="1"/>
          </p:cNvSpPr>
          <p:nvPr>
            <p:ph idx="1"/>
          </p:nvPr>
        </p:nvSpPr>
        <p:spPr/>
        <p:txBody>
          <a:bodyPr/>
          <a:lstStyle/>
          <a:p>
            <a:r>
              <a:rPr lang="de-DE" sz="2400" b="1" dirty="0"/>
              <a:t>Hilfreiche Parameter</a:t>
            </a:r>
          </a:p>
          <a:p>
            <a:pPr marL="342900" indent="-342900">
              <a:buFont typeface="+mj-lt"/>
              <a:buAutoNum type="arabicPeriod"/>
            </a:pPr>
            <a:r>
              <a:rPr lang="en-US" sz="2400" b="1" dirty="0"/>
              <a:t>UAG </a:t>
            </a:r>
          </a:p>
          <a:p>
            <a:pPr marL="722313" lvl="1" indent="-342900"/>
            <a:r>
              <a:rPr lang="en-US" sz="2000" dirty="0" err="1"/>
              <a:t>Surrogatmarker</a:t>
            </a:r>
            <a:r>
              <a:rPr lang="en-US" sz="2000" dirty="0"/>
              <a:t> der </a:t>
            </a:r>
            <a:r>
              <a:rPr lang="en-US" sz="2000" dirty="0" err="1"/>
              <a:t>Urin</a:t>
            </a:r>
            <a:r>
              <a:rPr lang="en-US" sz="2000" dirty="0"/>
              <a:t>- Ammonium </a:t>
            </a:r>
            <a:r>
              <a:rPr lang="en-US" sz="2000" dirty="0" err="1"/>
              <a:t>Ausscheidung</a:t>
            </a:r>
            <a:endParaRPr lang="en-US" sz="2000" dirty="0"/>
          </a:p>
          <a:p>
            <a:pPr marL="342900" indent="-342900">
              <a:buFont typeface="+mj-lt"/>
              <a:buAutoNum type="arabicPeriod"/>
            </a:pPr>
            <a:r>
              <a:rPr lang="en-US" sz="2400" b="1" dirty="0" err="1"/>
              <a:t>Urin</a:t>
            </a:r>
            <a:r>
              <a:rPr lang="en-US" sz="2400" b="1" dirty="0"/>
              <a:t> pH </a:t>
            </a:r>
            <a:endParaRPr lang="en-US" sz="2400" dirty="0"/>
          </a:p>
          <a:p>
            <a:pPr marL="722313" lvl="1" indent="-342900"/>
            <a:r>
              <a:rPr lang="en-US" sz="2000" dirty="0" err="1"/>
              <a:t>Urin</a:t>
            </a:r>
            <a:r>
              <a:rPr lang="en-US" sz="2000" dirty="0"/>
              <a:t>- H</a:t>
            </a:r>
            <a:r>
              <a:rPr lang="en-US" sz="2000" baseline="30000" dirty="0"/>
              <a:t>+</a:t>
            </a:r>
            <a:r>
              <a:rPr lang="en-US" sz="2000" dirty="0"/>
              <a:t>- </a:t>
            </a:r>
            <a:r>
              <a:rPr lang="en-US" sz="2000" dirty="0" err="1"/>
              <a:t>Ausschidung</a:t>
            </a:r>
            <a:endParaRPr lang="en-US" sz="2000" dirty="0"/>
          </a:p>
          <a:p>
            <a:pPr marL="457200" indent="-457200">
              <a:buFont typeface="+mj-lt"/>
              <a:buAutoNum type="arabicPeriod"/>
            </a:pPr>
            <a:r>
              <a:rPr lang="en-US" sz="2400" b="1" dirty="0" err="1"/>
              <a:t>Urin</a:t>
            </a:r>
            <a:r>
              <a:rPr lang="en-US" sz="2400" b="1" dirty="0"/>
              <a:t> – Bicarbonat pH &lt; 6.5 </a:t>
            </a:r>
          </a:p>
          <a:p>
            <a:pPr marL="722313" lvl="1" indent="-342900">
              <a:buFont typeface="+mj-lt"/>
              <a:buChar char="•"/>
            </a:pPr>
            <a:r>
              <a:rPr lang="en-US" sz="2000" dirty="0">
                <a:sym typeface="Wingdings" panose="05000000000000000000" pitchFamily="2" charset="2"/>
              </a:rPr>
              <a:t> </a:t>
            </a:r>
            <a:r>
              <a:rPr lang="en-US" sz="2000" dirty="0" err="1">
                <a:sym typeface="Wingdings" panose="05000000000000000000" pitchFamily="2" charset="2"/>
              </a:rPr>
              <a:t>U</a:t>
            </a:r>
            <a:r>
              <a:rPr lang="en-US" sz="2000" dirty="0" err="1"/>
              <a:t>rin</a:t>
            </a:r>
            <a:r>
              <a:rPr lang="en-US" sz="2000" dirty="0"/>
              <a:t> </a:t>
            </a:r>
            <a:r>
              <a:rPr lang="en-US" sz="2000" dirty="0" err="1"/>
              <a:t>enthält</a:t>
            </a:r>
            <a:r>
              <a:rPr lang="en-US" sz="2000" dirty="0"/>
              <a:t> </a:t>
            </a:r>
            <a:r>
              <a:rPr lang="en-US" sz="2000" dirty="0" err="1"/>
              <a:t>nahezu</a:t>
            </a:r>
            <a:r>
              <a:rPr lang="en-US" sz="2000" dirty="0"/>
              <a:t> </a:t>
            </a:r>
            <a:r>
              <a:rPr lang="en-US" sz="2000" dirty="0" err="1"/>
              <a:t>kein</a:t>
            </a:r>
            <a:r>
              <a:rPr lang="en-US" sz="2000" dirty="0"/>
              <a:t> Bicarbonat</a:t>
            </a:r>
            <a:endParaRPr lang="de-DE" sz="2000" dirty="0"/>
          </a:p>
        </p:txBody>
      </p:sp>
      <p:sp>
        <p:nvSpPr>
          <p:cNvPr id="3" name="Titel 2">
            <a:extLst>
              <a:ext uri="{FF2B5EF4-FFF2-40B4-BE49-F238E27FC236}">
                <a16:creationId xmlns:a16="http://schemas.microsoft.com/office/drawing/2014/main" id="{CBAFF993-D2E5-4464-AE45-79A9C988FD95}"/>
              </a:ext>
            </a:extLst>
          </p:cNvPr>
          <p:cNvSpPr>
            <a:spLocks noGrp="1"/>
          </p:cNvSpPr>
          <p:nvPr>
            <p:ph type="title"/>
          </p:nvPr>
        </p:nvSpPr>
        <p:spPr/>
        <p:txBody>
          <a:bodyPr/>
          <a:lstStyle/>
          <a:p>
            <a:r>
              <a:rPr lang="de-DE" dirty="0"/>
              <a:t>Urindiagnostik bei BGA:</a:t>
            </a:r>
          </a:p>
        </p:txBody>
      </p:sp>
      <p:sp>
        <p:nvSpPr>
          <p:cNvPr id="4" name="Fußzeilenplatzhalter 3">
            <a:extLst>
              <a:ext uri="{FF2B5EF4-FFF2-40B4-BE49-F238E27FC236}">
                <a16:creationId xmlns:a16="http://schemas.microsoft.com/office/drawing/2014/main" id="{6BD35E09-9232-4BFF-8564-122D58D6726C}"/>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sp>
        <p:nvSpPr>
          <p:cNvPr id="5" name="Rechteck 4">
            <a:extLst>
              <a:ext uri="{FF2B5EF4-FFF2-40B4-BE49-F238E27FC236}">
                <a16:creationId xmlns:a16="http://schemas.microsoft.com/office/drawing/2014/main" id="{EA8513E0-4AF9-43DA-9511-D484899FDE10}"/>
              </a:ext>
            </a:extLst>
          </p:cNvPr>
          <p:cNvSpPr/>
          <p:nvPr/>
        </p:nvSpPr>
        <p:spPr>
          <a:xfrm>
            <a:off x="1619672" y="6167660"/>
            <a:ext cx="6006832" cy="685765"/>
          </a:xfrm>
          <a:prstGeom prst="rect">
            <a:avLst/>
          </a:prstGeom>
          <a:solidFill>
            <a:schemeClr val="bg1"/>
          </a:solidFill>
        </p:spPr>
        <p:txBody>
          <a:bodyPr wrap="square">
            <a:spAutoFit/>
          </a:bodyPr>
          <a:lstStyle/>
          <a:p>
            <a:pPr algn="r"/>
            <a:r>
              <a:rPr lang="de-DE" sz="1200" dirty="0" err="1">
                <a:solidFill>
                  <a:srgbClr val="00799B"/>
                </a:solidFill>
                <a:latin typeface="Segoe UI" panose="020B0502040204020203" pitchFamily="34" charset="0"/>
              </a:rPr>
              <a:t>Batlle</a:t>
            </a:r>
            <a:r>
              <a:rPr lang="de-DE" sz="1200" dirty="0">
                <a:solidFill>
                  <a:srgbClr val="00799B"/>
                </a:solidFill>
                <a:latin typeface="Segoe UI" panose="020B0502040204020203" pitchFamily="34" charset="0"/>
              </a:rPr>
              <a:t> D, Chin-</a:t>
            </a:r>
            <a:r>
              <a:rPr lang="de-DE" sz="1200" dirty="0" err="1">
                <a:solidFill>
                  <a:srgbClr val="00799B"/>
                </a:solidFill>
                <a:latin typeface="Segoe UI" panose="020B0502040204020203" pitchFamily="34" charset="0"/>
              </a:rPr>
              <a:t>Theodorou</a:t>
            </a:r>
            <a:r>
              <a:rPr lang="de-DE" sz="1200" dirty="0">
                <a:solidFill>
                  <a:srgbClr val="00799B"/>
                </a:solidFill>
                <a:latin typeface="Segoe UI" panose="020B0502040204020203" pitchFamily="34" charset="0"/>
              </a:rPr>
              <a:t> J, Tucker BM. </a:t>
            </a:r>
            <a:r>
              <a:rPr lang="de-DE" sz="1200" b="1" dirty="0" err="1">
                <a:solidFill>
                  <a:srgbClr val="00799B"/>
                </a:solidFill>
                <a:latin typeface="Segoe UI" panose="020B0502040204020203" pitchFamily="34" charset="0"/>
              </a:rPr>
              <a:t>Metabolic</a:t>
            </a:r>
            <a:r>
              <a:rPr lang="de-DE" sz="1200" b="1" dirty="0">
                <a:solidFill>
                  <a:srgbClr val="00799B"/>
                </a:solidFill>
                <a:latin typeface="Segoe UI" panose="020B0502040204020203" pitchFamily="34" charset="0"/>
              </a:rPr>
              <a:t> Acidosis </a:t>
            </a:r>
            <a:r>
              <a:rPr lang="de-DE" sz="1200" b="1" dirty="0" err="1">
                <a:solidFill>
                  <a:srgbClr val="00799B"/>
                </a:solidFill>
                <a:latin typeface="Segoe UI" panose="020B0502040204020203" pitchFamily="34" charset="0"/>
              </a:rPr>
              <a:t>or</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Respiratory</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Alkalosis</a:t>
            </a:r>
            <a:r>
              <a:rPr lang="de-DE" sz="1200" b="1" dirty="0">
                <a:solidFill>
                  <a:srgbClr val="00799B"/>
                </a:solidFill>
                <a:latin typeface="Segoe UI" panose="020B0502040204020203" pitchFamily="34" charset="0"/>
              </a:rPr>
              <a:t>? Evaluation of a Low Plasma Bicarbonate </a:t>
            </a:r>
            <a:r>
              <a:rPr lang="de-DE" sz="1200" b="1" dirty="0" err="1">
                <a:solidFill>
                  <a:srgbClr val="00799B"/>
                </a:solidFill>
                <a:latin typeface="Segoe UI" panose="020B0502040204020203" pitchFamily="34" charset="0"/>
              </a:rPr>
              <a:t>Using</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the</a:t>
            </a:r>
            <a:r>
              <a:rPr lang="de-DE" sz="1200" b="1" dirty="0">
                <a:solidFill>
                  <a:srgbClr val="00799B"/>
                </a:solidFill>
                <a:latin typeface="Segoe UI" panose="020B0502040204020203" pitchFamily="34" charset="0"/>
              </a:rPr>
              <a:t> Urine Anion Gap. </a:t>
            </a:r>
            <a:br>
              <a:rPr lang="de-DE" sz="1200" b="1" dirty="0">
                <a:solidFill>
                  <a:srgbClr val="00799B"/>
                </a:solidFill>
                <a:latin typeface="Segoe UI" panose="020B0502040204020203" pitchFamily="34" charset="0"/>
              </a:rPr>
            </a:br>
            <a:r>
              <a:rPr lang="de-DE" sz="1200" dirty="0">
                <a:solidFill>
                  <a:srgbClr val="00799B"/>
                </a:solidFill>
                <a:latin typeface="Segoe UI" panose="020B0502040204020203" pitchFamily="34" charset="0"/>
              </a:rPr>
              <a:t>Am J </a:t>
            </a:r>
            <a:r>
              <a:rPr lang="de-DE" sz="1200" dirty="0" err="1">
                <a:solidFill>
                  <a:srgbClr val="00799B"/>
                </a:solidFill>
                <a:latin typeface="Segoe UI" panose="020B0502040204020203" pitchFamily="34" charset="0"/>
              </a:rPr>
              <a:t>Kidney</a:t>
            </a:r>
            <a:r>
              <a:rPr lang="de-DE" sz="1200" dirty="0">
                <a:solidFill>
                  <a:srgbClr val="00799B"/>
                </a:solidFill>
                <a:latin typeface="Segoe UI" panose="020B0502040204020203" pitchFamily="34" charset="0"/>
              </a:rPr>
              <a:t> Dis. 2017;70(3):440-4.</a:t>
            </a:r>
          </a:p>
        </p:txBody>
      </p:sp>
    </p:spTree>
    <p:extLst>
      <p:ext uri="{BB962C8B-B14F-4D97-AF65-F5344CB8AC3E}">
        <p14:creationId xmlns:p14="http://schemas.microsoft.com/office/powerpoint/2010/main" val="295920856"/>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idx="1"/>
          </p:nvPr>
        </p:nvSpPr>
        <p:spPr>
          <a:solidFill>
            <a:schemeClr val="bg1"/>
          </a:solidFill>
        </p:spPr>
        <p:txBody>
          <a:bodyPr/>
          <a:lstStyle/>
          <a:p>
            <a:endParaRPr lang="de-DE" altLang="de-DE"/>
          </a:p>
          <a:p>
            <a:r>
              <a:rPr lang="de-DE" altLang="de-DE"/>
              <a:t>Grundregel:</a:t>
            </a:r>
          </a:p>
          <a:p>
            <a:r>
              <a:rPr lang="de-DE" altLang="de-DE">
                <a:solidFill>
                  <a:srgbClr val="FF0000"/>
                </a:solidFill>
              </a:rPr>
              <a:t>Respiratorische</a:t>
            </a:r>
            <a:r>
              <a:rPr lang="de-DE" altLang="de-DE"/>
              <a:t> Störungen werden </a:t>
            </a:r>
            <a:r>
              <a:rPr lang="de-DE" altLang="de-DE">
                <a:solidFill>
                  <a:srgbClr val="00FF00"/>
                </a:solidFill>
              </a:rPr>
              <a:t>langsam</a:t>
            </a:r>
            <a:r>
              <a:rPr lang="de-DE" altLang="de-DE"/>
              <a:t> </a:t>
            </a:r>
            <a:r>
              <a:rPr lang="de-DE" altLang="de-DE">
                <a:solidFill>
                  <a:srgbClr val="00FF00"/>
                </a:solidFill>
              </a:rPr>
              <a:t>metabolisch</a:t>
            </a:r>
            <a:r>
              <a:rPr lang="de-DE" altLang="de-DE">
                <a:solidFill>
                  <a:srgbClr val="FF9900"/>
                </a:solidFill>
              </a:rPr>
              <a:t> </a:t>
            </a:r>
            <a:r>
              <a:rPr lang="de-DE" altLang="de-DE"/>
              <a:t>(ca. 3-5 Tage) kompensiert</a:t>
            </a:r>
          </a:p>
          <a:p>
            <a:endParaRPr lang="de-DE" altLang="de-DE"/>
          </a:p>
          <a:p>
            <a:r>
              <a:rPr lang="de-DE" altLang="de-DE">
                <a:solidFill>
                  <a:srgbClr val="00FF00"/>
                </a:solidFill>
              </a:rPr>
              <a:t>Metabolische</a:t>
            </a:r>
            <a:r>
              <a:rPr lang="de-DE" altLang="de-DE"/>
              <a:t> Störungen werden </a:t>
            </a:r>
            <a:r>
              <a:rPr lang="de-DE" altLang="de-DE">
                <a:solidFill>
                  <a:srgbClr val="FF0000"/>
                </a:solidFill>
              </a:rPr>
              <a:t>rasch (3 – 8 Stunden)</a:t>
            </a:r>
            <a:r>
              <a:rPr lang="de-DE" altLang="de-DE"/>
              <a:t> </a:t>
            </a:r>
            <a:r>
              <a:rPr lang="de-DE" altLang="de-DE">
                <a:solidFill>
                  <a:srgbClr val="FF0000"/>
                </a:solidFill>
              </a:rPr>
              <a:t>respiratorisch</a:t>
            </a:r>
            <a:r>
              <a:rPr lang="de-DE" altLang="de-DE"/>
              <a:t> kompensiert</a:t>
            </a:r>
          </a:p>
        </p:txBody>
      </p:sp>
      <p:sp>
        <p:nvSpPr>
          <p:cNvPr id="2" name="Titel 1"/>
          <p:cNvSpPr>
            <a:spLocks noGrp="1"/>
          </p:cNvSpPr>
          <p:nvPr>
            <p:ph type="title"/>
          </p:nvPr>
        </p:nvSpPr>
        <p:spPr/>
        <p:txBody>
          <a:bodyPr/>
          <a:lstStyle/>
          <a:p>
            <a:r>
              <a:rPr lang="de-DE" altLang="de-DE" dirty="0"/>
              <a:t>Adaptive Mechanismen (Kompensationen)</a:t>
            </a:r>
            <a:endParaRPr lang="de-DE" dirty="0"/>
          </a:p>
        </p:txBody>
      </p:sp>
      <p:sp>
        <p:nvSpPr>
          <p:cNvPr id="11" name="Rectangle 8"/>
          <p:cNvSpPr>
            <a:spLocks noChangeArrowheads="1"/>
          </p:cNvSpPr>
          <p:nvPr/>
        </p:nvSpPr>
        <p:spPr bwMode="auto">
          <a:xfrm>
            <a:off x="719736" y="1628800"/>
            <a:ext cx="7993062" cy="4032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de-DE" altLang="de-DE" sz="2800" b="1" dirty="0">
                <a:cs typeface="Arial" panose="020B0604020202020204" pitchFamily="34" charset="0"/>
              </a:rPr>
              <a:t>Merksatz: </a:t>
            </a:r>
          </a:p>
          <a:p>
            <a:r>
              <a:rPr lang="de-DE" altLang="de-DE" sz="2400" b="1" dirty="0">
                <a:cs typeface="Arial" panose="020B0604020202020204" pitchFamily="34" charset="0"/>
              </a:rPr>
              <a:t>Bei </a:t>
            </a:r>
            <a:r>
              <a:rPr lang="de-DE" altLang="de-DE" sz="2400" b="1" dirty="0">
                <a:solidFill>
                  <a:srgbClr val="FF0000"/>
                </a:solidFill>
                <a:cs typeface="Arial" panose="020B0604020202020204" pitchFamily="34" charset="0"/>
              </a:rPr>
              <a:t>Niereninsuffizienz</a:t>
            </a:r>
            <a:r>
              <a:rPr lang="de-DE" altLang="de-DE" sz="2400" b="1" dirty="0">
                <a:cs typeface="Arial" panose="020B0604020202020204" pitchFamily="34" charset="0"/>
              </a:rPr>
              <a:t> fehlt die metabolische </a:t>
            </a:r>
          </a:p>
          <a:p>
            <a:r>
              <a:rPr lang="de-DE" altLang="de-DE" sz="2400" b="1" dirty="0">
                <a:cs typeface="Arial" panose="020B0604020202020204" pitchFamily="34" charset="0"/>
              </a:rPr>
              <a:t>Kompensation</a:t>
            </a:r>
            <a:endParaRPr lang="de-DE" altLang="de-DE" sz="2400" b="1" dirty="0">
              <a:cs typeface="Arial" panose="020B0604020202020204" pitchFamily="34" charset="0"/>
              <a:sym typeface="Symbol" panose="05050102010706020507" pitchFamily="18" charset="2"/>
            </a:endParaRPr>
          </a:p>
          <a:p>
            <a:r>
              <a:rPr lang="de-DE" altLang="de-DE" sz="2400" b="1" dirty="0">
                <a:solidFill>
                  <a:srgbClr val="FF0000"/>
                </a:solidFill>
                <a:cs typeface="Arial" panose="020B0604020202020204" pitchFamily="34" charset="0"/>
                <a:sym typeface="Symbol" panose="05050102010706020507" pitchFamily="18" charset="2"/>
              </a:rPr>
              <a:t>	 </a:t>
            </a:r>
            <a:r>
              <a:rPr lang="de-DE" altLang="de-DE" sz="2400" b="1" dirty="0">
                <a:solidFill>
                  <a:srgbClr val="FF0000"/>
                </a:solidFill>
                <a:cs typeface="Arial" panose="020B0604020202020204" pitchFamily="34" charset="0"/>
              </a:rPr>
              <a:t>respiratorische</a:t>
            </a:r>
            <a:r>
              <a:rPr lang="de-DE" altLang="de-DE" sz="2400" dirty="0">
                <a:solidFill>
                  <a:srgbClr val="FF0000"/>
                </a:solidFill>
                <a:cs typeface="Arial" panose="020B0604020202020204" pitchFamily="34" charset="0"/>
              </a:rPr>
              <a:t> </a:t>
            </a:r>
            <a:r>
              <a:rPr lang="de-DE" altLang="de-DE" sz="2400" b="1" dirty="0">
                <a:solidFill>
                  <a:srgbClr val="FF0000"/>
                </a:solidFill>
                <a:cs typeface="Arial" panose="020B0604020202020204" pitchFamily="34" charset="0"/>
              </a:rPr>
              <a:t>Störungen </a:t>
            </a:r>
            <a:br>
              <a:rPr lang="de-DE" altLang="de-DE" sz="2400" b="1" dirty="0">
                <a:solidFill>
                  <a:srgbClr val="FF0000"/>
                </a:solidFill>
                <a:cs typeface="Arial" panose="020B0604020202020204" pitchFamily="34" charset="0"/>
              </a:rPr>
            </a:br>
            <a:r>
              <a:rPr lang="de-DE" altLang="de-DE" sz="2400" b="1" dirty="0">
                <a:solidFill>
                  <a:srgbClr val="FF0000"/>
                </a:solidFill>
                <a:cs typeface="Arial" panose="020B0604020202020204" pitchFamily="34" charset="0"/>
              </a:rPr>
              <a:t>	     wirken sich stärker</a:t>
            </a:r>
            <a:r>
              <a:rPr lang="de-DE" altLang="de-DE" sz="2800" b="1" dirty="0">
                <a:solidFill>
                  <a:srgbClr val="FF0000"/>
                </a:solidFill>
                <a:cs typeface="Arial" panose="020B0604020202020204" pitchFamily="34" charset="0"/>
              </a:rPr>
              <a:t> </a:t>
            </a:r>
            <a:r>
              <a:rPr lang="de-DE" altLang="de-DE" sz="2400" b="1" dirty="0">
                <a:solidFill>
                  <a:srgbClr val="FF0000"/>
                </a:solidFill>
                <a:cs typeface="Arial" panose="020B0604020202020204" pitchFamily="34" charset="0"/>
              </a:rPr>
              <a:t>aus</a:t>
            </a:r>
          </a:p>
          <a:p>
            <a:endParaRPr lang="de-DE" altLang="de-DE" sz="2400" b="1" dirty="0">
              <a:cs typeface="Arial" panose="020B0604020202020204" pitchFamily="34" charset="0"/>
            </a:endParaRPr>
          </a:p>
          <a:p>
            <a:r>
              <a:rPr lang="de-DE" altLang="de-DE" sz="2400" b="1" dirty="0">
                <a:cs typeface="Arial" panose="020B0604020202020204" pitchFamily="34" charset="0"/>
              </a:rPr>
              <a:t>Lungen- und Nierenkranke erheblich vulnerabler </a:t>
            </a:r>
          </a:p>
          <a:p>
            <a:r>
              <a:rPr lang="de-DE" altLang="de-DE" sz="2400" b="1" dirty="0">
                <a:cs typeface="Arial" panose="020B0604020202020204" pitchFamily="34" charset="0"/>
              </a:rPr>
              <a:t>für Dekompensation Säure – Basen - Störungen</a:t>
            </a:r>
          </a:p>
          <a:p>
            <a:endParaRPr lang="de-DE" altLang="de-DE" sz="2400" b="1" dirty="0">
              <a:solidFill>
                <a:srgbClr val="FF0000"/>
              </a:solidFill>
              <a:cs typeface="Arial" panose="020B0604020202020204" pitchFamily="34" charset="0"/>
            </a:endParaRPr>
          </a:p>
        </p:txBody>
      </p:sp>
    </p:spTree>
    <p:extLst>
      <p:ext uri="{BB962C8B-B14F-4D97-AF65-F5344CB8AC3E}">
        <p14:creationId xmlns:p14="http://schemas.microsoft.com/office/powerpoint/2010/main" val="39839643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173D2365-9700-484F-AAE7-0AF201847D89}"/>
              </a:ext>
            </a:extLst>
          </p:cNvPr>
          <p:cNvSpPr>
            <a:spLocks noGrp="1"/>
          </p:cNvSpPr>
          <p:nvPr>
            <p:ph idx="1"/>
          </p:nvPr>
        </p:nvSpPr>
        <p:spPr/>
        <p:txBody>
          <a:bodyPr/>
          <a:lstStyle/>
          <a:p>
            <a:endParaRPr lang="de-DE" dirty="0"/>
          </a:p>
          <a:p>
            <a:endParaRPr lang="de-DE" dirty="0"/>
          </a:p>
          <a:p>
            <a:endParaRPr lang="de-DE" dirty="0"/>
          </a:p>
          <a:p>
            <a:r>
              <a:rPr lang="de-DE" dirty="0"/>
              <a:t>Nützlicher Index für die Ammoniumausscheidung </a:t>
            </a:r>
          </a:p>
          <a:p>
            <a:r>
              <a:rPr lang="de-DE" dirty="0">
                <a:sym typeface="Wingdings" panose="05000000000000000000" pitchFamily="2" charset="2"/>
              </a:rPr>
              <a:t> Klinisch relevant in </a:t>
            </a:r>
            <a:r>
              <a:rPr lang="de-DE" dirty="0"/>
              <a:t>zwei besonderen Situationen:</a:t>
            </a:r>
          </a:p>
          <a:p>
            <a:pPr marL="342900" indent="-342900">
              <a:buFont typeface="+mj-lt"/>
              <a:buAutoNum type="arabicPeriod"/>
            </a:pPr>
            <a:r>
              <a:rPr lang="de-DE" dirty="0" err="1"/>
              <a:t>hyperchlorämische</a:t>
            </a:r>
            <a:r>
              <a:rPr lang="de-DE" dirty="0"/>
              <a:t> metabolische Azidose </a:t>
            </a:r>
          </a:p>
          <a:p>
            <a:pPr marL="722313" lvl="1" indent="-342900"/>
            <a:r>
              <a:rPr lang="de-DE" dirty="0">
                <a:sym typeface="Wingdings" panose="05000000000000000000" pitchFamily="2" charset="2"/>
              </a:rPr>
              <a:t> </a:t>
            </a:r>
            <a:r>
              <a:rPr lang="de-DE" dirty="0"/>
              <a:t>Unterscheidung zwischen bestimmten </a:t>
            </a:r>
            <a:r>
              <a:rPr lang="de-DE" dirty="0" err="1"/>
              <a:t>Ätiologien</a:t>
            </a:r>
            <a:r>
              <a:rPr lang="de-DE" dirty="0"/>
              <a:t>: </a:t>
            </a:r>
          </a:p>
          <a:p>
            <a:pPr marL="722313" lvl="1" indent="-342900"/>
            <a:r>
              <a:rPr lang="de-DE" dirty="0"/>
              <a:t>Durchfall  versus distale RTA </a:t>
            </a:r>
          </a:p>
          <a:p>
            <a:pPr marL="342900" indent="-342900">
              <a:buFont typeface="+mj-lt"/>
              <a:buAutoNum type="arabicPeriod"/>
            </a:pPr>
            <a:r>
              <a:rPr lang="de-DE" dirty="0"/>
              <a:t>Chronisch respiratorische Azidose: </a:t>
            </a:r>
            <a:br>
              <a:rPr lang="de-DE" dirty="0"/>
            </a:br>
            <a:r>
              <a:rPr lang="de-DE" dirty="0"/>
              <a:t>UAG positiv </a:t>
            </a:r>
          </a:p>
        </p:txBody>
      </p:sp>
      <p:sp>
        <p:nvSpPr>
          <p:cNvPr id="3" name="Titel 2">
            <a:extLst>
              <a:ext uri="{FF2B5EF4-FFF2-40B4-BE49-F238E27FC236}">
                <a16:creationId xmlns:a16="http://schemas.microsoft.com/office/drawing/2014/main" id="{9CE868F1-732E-42E8-8CAD-BCF881C08F8B}"/>
              </a:ext>
            </a:extLst>
          </p:cNvPr>
          <p:cNvSpPr>
            <a:spLocks noGrp="1"/>
          </p:cNvSpPr>
          <p:nvPr>
            <p:ph type="title"/>
          </p:nvPr>
        </p:nvSpPr>
        <p:spPr/>
        <p:txBody>
          <a:bodyPr/>
          <a:lstStyle/>
          <a:p>
            <a:r>
              <a:rPr lang="de-DE" dirty="0"/>
              <a:t>Urin - Anionenlücke</a:t>
            </a:r>
          </a:p>
        </p:txBody>
      </p:sp>
      <p:sp>
        <p:nvSpPr>
          <p:cNvPr id="4" name="Fußzeilenplatzhalter 3">
            <a:extLst>
              <a:ext uri="{FF2B5EF4-FFF2-40B4-BE49-F238E27FC236}">
                <a16:creationId xmlns:a16="http://schemas.microsoft.com/office/drawing/2014/main" id="{03B6CD16-2696-49C2-9241-7A9A35742314}"/>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sp>
        <p:nvSpPr>
          <p:cNvPr id="5" name="Rechteck 4">
            <a:extLst>
              <a:ext uri="{FF2B5EF4-FFF2-40B4-BE49-F238E27FC236}">
                <a16:creationId xmlns:a16="http://schemas.microsoft.com/office/drawing/2014/main" id="{7BA649E2-0B44-46C9-A765-295DCF098E58}"/>
              </a:ext>
            </a:extLst>
          </p:cNvPr>
          <p:cNvSpPr/>
          <p:nvPr/>
        </p:nvSpPr>
        <p:spPr>
          <a:xfrm>
            <a:off x="1619672" y="6167660"/>
            <a:ext cx="6006832" cy="685765"/>
          </a:xfrm>
          <a:prstGeom prst="rect">
            <a:avLst/>
          </a:prstGeom>
          <a:solidFill>
            <a:schemeClr val="bg1"/>
          </a:solidFill>
        </p:spPr>
        <p:txBody>
          <a:bodyPr wrap="square">
            <a:spAutoFit/>
          </a:bodyPr>
          <a:lstStyle/>
          <a:p>
            <a:pPr algn="r"/>
            <a:r>
              <a:rPr lang="de-DE" sz="1200" dirty="0" err="1">
                <a:solidFill>
                  <a:srgbClr val="00799B"/>
                </a:solidFill>
                <a:latin typeface="Segoe UI" panose="020B0502040204020203" pitchFamily="34" charset="0"/>
              </a:rPr>
              <a:t>Batlle</a:t>
            </a:r>
            <a:r>
              <a:rPr lang="de-DE" sz="1200" dirty="0">
                <a:solidFill>
                  <a:srgbClr val="00799B"/>
                </a:solidFill>
                <a:latin typeface="Segoe UI" panose="020B0502040204020203" pitchFamily="34" charset="0"/>
              </a:rPr>
              <a:t> D, Chin-</a:t>
            </a:r>
            <a:r>
              <a:rPr lang="de-DE" sz="1200" dirty="0" err="1">
                <a:solidFill>
                  <a:srgbClr val="00799B"/>
                </a:solidFill>
                <a:latin typeface="Segoe UI" panose="020B0502040204020203" pitchFamily="34" charset="0"/>
              </a:rPr>
              <a:t>Theodorou</a:t>
            </a:r>
            <a:r>
              <a:rPr lang="de-DE" sz="1200" dirty="0">
                <a:solidFill>
                  <a:srgbClr val="00799B"/>
                </a:solidFill>
                <a:latin typeface="Segoe UI" panose="020B0502040204020203" pitchFamily="34" charset="0"/>
              </a:rPr>
              <a:t> J, Tucker BM. </a:t>
            </a:r>
            <a:r>
              <a:rPr lang="de-DE" sz="1200" b="1" dirty="0" err="1">
                <a:solidFill>
                  <a:srgbClr val="00799B"/>
                </a:solidFill>
                <a:latin typeface="Segoe UI" panose="020B0502040204020203" pitchFamily="34" charset="0"/>
              </a:rPr>
              <a:t>Metabolic</a:t>
            </a:r>
            <a:r>
              <a:rPr lang="de-DE" sz="1200" b="1" dirty="0">
                <a:solidFill>
                  <a:srgbClr val="00799B"/>
                </a:solidFill>
                <a:latin typeface="Segoe UI" panose="020B0502040204020203" pitchFamily="34" charset="0"/>
              </a:rPr>
              <a:t> Acidosis </a:t>
            </a:r>
            <a:r>
              <a:rPr lang="de-DE" sz="1200" b="1" dirty="0" err="1">
                <a:solidFill>
                  <a:srgbClr val="00799B"/>
                </a:solidFill>
                <a:latin typeface="Segoe UI" panose="020B0502040204020203" pitchFamily="34" charset="0"/>
              </a:rPr>
              <a:t>or</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Respiratory</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Alkalosis</a:t>
            </a:r>
            <a:r>
              <a:rPr lang="de-DE" sz="1200" b="1" dirty="0">
                <a:solidFill>
                  <a:srgbClr val="00799B"/>
                </a:solidFill>
                <a:latin typeface="Segoe UI" panose="020B0502040204020203" pitchFamily="34" charset="0"/>
              </a:rPr>
              <a:t>? Evaluation of a Low Plasma Bicarbonate </a:t>
            </a:r>
            <a:r>
              <a:rPr lang="de-DE" sz="1200" b="1" dirty="0" err="1">
                <a:solidFill>
                  <a:srgbClr val="00799B"/>
                </a:solidFill>
                <a:latin typeface="Segoe UI" panose="020B0502040204020203" pitchFamily="34" charset="0"/>
              </a:rPr>
              <a:t>Using</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the</a:t>
            </a:r>
            <a:r>
              <a:rPr lang="de-DE" sz="1200" b="1" dirty="0">
                <a:solidFill>
                  <a:srgbClr val="00799B"/>
                </a:solidFill>
                <a:latin typeface="Segoe UI" panose="020B0502040204020203" pitchFamily="34" charset="0"/>
              </a:rPr>
              <a:t> Urine Anion Gap. </a:t>
            </a:r>
            <a:br>
              <a:rPr lang="de-DE" sz="1200" b="1" dirty="0">
                <a:solidFill>
                  <a:srgbClr val="00799B"/>
                </a:solidFill>
                <a:latin typeface="Segoe UI" panose="020B0502040204020203" pitchFamily="34" charset="0"/>
              </a:rPr>
            </a:br>
            <a:r>
              <a:rPr lang="de-DE" sz="1200" dirty="0">
                <a:solidFill>
                  <a:srgbClr val="00799B"/>
                </a:solidFill>
                <a:latin typeface="Segoe UI" panose="020B0502040204020203" pitchFamily="34" charset="0"/>
              </a:rPr>
              <a:t>Am J </a:t>
            </a:r>
            <a:r>
              <a:rPr lang="de-DE" sz="1200" dirty="0" err="1">
                <a:solidFill>
                  <a:srgbClr val="00799B"/>
                </a:solidFill>
                <a:latin typeface="Segoe UI" panose="020B0502040204020203" pitchFamily="34" charset="0"/>
              </a:rPr>
              <a:t>Kidney</a:t>
            </a:r>
            <a:r>
              <a:rPr lang="de-DE" sz="1200" dirty="0">
                <a:solidFill>
                  <a:srgbClr val="00799B"/>
                </a:solidFill>
                <a:latin typeface="Segoe UI" panose="020B0502040204020203" pitchFamily="34" charset="0"/>
              </a:rPr>
              <a:t> Dis. 2017;70(3):440-4.</a:t>
            </a:r>
          </a:p>
        </p:txBody>
      </p:sp>
    </p:spTree>
    <p:extLst>
      <p:ext uri="{BB962C8B-B14F-4D97-AF65-F5344CB8AC3E}">
        <p14:creationId xmlns:p14="http://schemas.microsoft.com/office/powerpoint/2010/main" val="1259550444"/>
      </p:ext>
    </p:extLst>
  </p:cSld>
  <p:clrMapOvr>
    <a:masterClrMapping/>
  </p:clrMapOvr>
  <p:transition spd="slow">
    <p:push dir="u"/>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952CA3A5-9CE0-4036-90DE-6B8EEE8A5F0D}"/>
              </a:ext>
            </a:extLst>
          </p:cNvPr>
          <p:cNvPicPr>
            <a:picLocks noGrp="1" noChangeAspect="1"/>
          </p:cNvPicPr>
          <p:nvPr>
            <p:ph idx="1"/>
          </p:nvPr>
        </p:nvPicPr>
        <p:blipFill>
          <a:blip r:embed="rId3"/>
          <a:stretch>
            <a:fillRect/>
          </a:stretch>
        </p:blipFill>
        <p:spPr>
          <a:xfrm>
            <a:off x="750094" y="1092497"/>
            <a:ext cx="7559178" cy="4856783"/>
          </a:xfrm>
          <a:prstGeom prst="rect">
            <a:avLst/>
          </a:prstGeom>
        </p:spPr>
      </p:pic>
      <p:sp>
        <p:nvSpPr>
          <p:cNvPr id="3" name="Titel 2">
            <a:extLst>
              <a:ext uri="{FF2B5EF4-FFF2-40B4-BE49-F238E27FC236}">
                <a16:creationId xmlns:a16="http://schemas.microsoft.com/office/drawing/2014/main" id="{F51A2D09-0131-4DCD-A3C8-7AF61CF7B7EE}"/>
              </a:ext>
            </a:extLst>
          </p:cNvPr>
          <p:cNvSpPr>
            <a:spLocks noGrp="1"/>
          </p:cNvSpPr>
          <p:nvPr>
            <p:ph type="title"/>
          </p:nvPr>
        </p:nvSpPr>
        <p:spPr/>
        <p:txBody>
          <a:bodyPr/>
          <a:lstStyle/>
          <a:p>
            <a:r>
              <a:rPr lang="de-DE" dirty="0"/>
              <a:t>Urin - pH</a:t>
            </a:r>
          </a:p>
        </p:txBody>
      </p:sp>
      <p:sp>
        <p:nvSpPr>
          <p:cNvPr id="4" name="Fußzeilenplatzhalter 3">
            <a:extLst>
              <a:ext uri="{FF2B5EF4-FFF2-40B4-BE49-F238E27FC236}">
                <a16:creationId xmlns:a16="http://schemas.microsoft.com/office/drawing/2014/main" id="{9FDED6F2-1697-4388-A667-6FD44DAE42C4}"/>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sp>
        <p:nvSpPr>
          <p:cNvPr id="6" name="Rechteck 5">
            <a:extLst>
              <a:ext uri="{FF2B5EF4-FFF2-40B4-BE49-F238E27FC236}">
                <a16:creationId xmlns:a16="http://schemas.microsoft.com/office/drawing/2014/main" id="{B7EBFA33-ADE9-4BF9-8042-6AAEE69432AD}"/>
              </a:ext>
            </a:extLst>
          </p:cNvPr>
          <p:cNvSpPr/>
          <p:nvPr/>
        </p:nvSpPr>
        <p:spPr>
          <a:xfrm>
            <a:off x="1619672" y="6167660"/>
            <a:ext cx="6006832" cy="685765"/>
          </a:xfrm>
          <a:prstGeom prst="rect">
            <a:avLst/>
          </a:prstGeom>
          <a:solidFill>
            <a:schemeClr val="bg1"/>
          </a:solidFill>
        </p:spPr>
        <p:txBody>
          <a:bodyPr wrap="square">
            <a:spAutoFit/>
          </a:bodyPr>
          <a:lstStyle/>
          <a:p>
            <a:pPr algn="r"/>
            <a:r>
              <a:rPr lang="de-DE" sz="1200" dirty="0" err="1">
                <a:solidFill>
                  <a:srgbClr val="00799B"/>
                </a:solidFill>
                <a:latin typeface="Segoe UI" panose="020B0502040204020203" pitchFamily="34" charset="0"/>
              </a:rPr>
              <a:t>Batlle</a:t>
            </a:r>
            <a:r>
              <a:rPr lang="de-DE" sz="1200" dirty="0">
                <a:solidFill>
                  <a:srgbClr val="00799B"/>
                </a:solidFill>
                <a:latin typeface="Segoe UI" panose="020B0502040204020203" pitchFamily="34" charset="0"/>
              </a:rPr>
              <a:t> D, Chin-</a:t>
            </a:r>
            <a:r>
              <a:rPr lang="de-DE" sz="1200" dirty="0" err="1">
                <a:solidFill>
                  <a:srgbClr val="00799B"/>
                </a:solidFill>
                <a:latin typeface="Segoe UI" panose="020B0502040204020203" pitchFamily="34" charset="0"/>
              </a:rPr>
              <a:t>Theodorou</a:t>
            </a:r>
            <a:r>
              <a:rPr lang="de-DE" sz="1200" dirty="0">
                <a:solidFill>
                  <a:srgbClr val="00799B"/>
                </a:solidFill>
                <a:latin typeface="Segoe UI" panose="020B0502040204020203" pitchFamily="34" charset="0"/>
              </a:rPr>
              <a:t> J, Tucker BM. </a:t>
            </a:r>
            <a:r>
              <a:rPr lang="de-DE" sz="1200" b="1" dirty="0" err="1">
                <a:solidFill>
                  <a:srgbClr val="00799B"/>
                </a:solidFill>
                <a:latin typeface="Segoe UI" panose="020B0502040204020203" pitchFamily="34" charset="0"/>
              </a:rPr>
              <a:t>Metabolic</a:t>
            </a:r>
            <a:r>
              <a:rPr lang="de-DE" sz="1200" b="1" dirty="0">
                <a:solidFill>
                  <a:srgbClr val="00799B"/>
                </a:solidFill>
                <a:latin typeface="Segoe UI" panose="020B0502040204020203" pitchFamily="34" charset="0"/>
              </a:rPr>
              <a:t> Acidosis </a:t>
            </a:r>
            <a:r>
              <a:rPr lang="de-DE" sz="1200" b="1" dirty="0" err="1">
                <a:solidFill>
                  <a:srgbClr val="00799B"/>
                </a:solidFill>
                <a:latin typeface="Segoe UI" panose="020B0502040204020203" pitchFamily="34" charset="0"/>
              </a:rPr>
              <a:t>or</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Respiratory</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Alkalosis</a:t>
            </a:r>
            <a:r>
              <a:rPr lang="de-DE" sz="1200" b="1" dirty="0">
                <a:solidFill>
                  <a:srgbClr val="00799B"/>
                </a:solidFill>
                <a:latin typeface="Segoe UI" panose="020B0502040204020203" pitchFamily="34" charset="0"/>
              </a:rPr>
              <a:t>? Evaluation of a Low Plasma Bicarbonate </a:t>
            </a:r>
            <a:r>
              <a:rPr lang="de-DE" sz="1200" b="1" dirty="0" err="1">
                <a:solidFill>
                  <a:srgbClr val="00799B"/>
                </a:solidFill>
                <a:latin typeface="Segoe UI" panose="020B0502040204020203" pitchFamily="34" charset="0"/>
              </a:rPr>
              <a:t>Using</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the</a:t>
            </a:r>
            <a:r>
              <a:rPr lang="de-DE" sz="1200" b="1" dirty="0">
                <a:solidFill>
                  <a:srgbClr val="00799B"/>
                </a:solidFill>
                <a:latin typeface="Segoe UI" panose="020B0502040204020203" pitchFamily="34" charset="0"/>
              </a:rPr>
              <a:t> Urine Anion Gap. </a:t>
            </a:r>
            <a:br>
              <a:rPr lang="de-DE" sz="1200" b="1" dirty="0">
                <a:solidFill>
                  <a:srgbClr val="00799B"/>
                </a:solidFill>
                <a:latin typeface="Segoe UI" panose="020B0502040204020203" pitchFamily="34" charset="0"/>
              </a:rPr>
            </a:br>
            <a:r>
              <a:rPr lang="de-DE" sz="1200" dirty="0">
                <a:solidFill>
                  <a:srgbClr val="00799B"/>
                </a:solidFill>
                <a:latin typeface="Segoe UI" panose="020B0502040204020203" pitchFamily="34" charset="0"/>
              </a:rPr>
              <a:t>Am J </a:t>
            </a:r>
            <a:r>
              <a:rPr lang="de-DE" sz="1200" dirty="0" err="1">
                <a:solidFill>
                  <a:srgbClr val="00799B"/>
                </a:solidFill>
                <a:latin typeface="Segoe UI" panose="020B0502040204020203" pitchFamily="34" charset="0"/>
              </a:rPr>
              <a:t>Kidney</a:t>
            </a:r>
            <a:r>
              <a:rPr lang="de-DE" sz="1200" dirty="0">
                <a:solidFill>
                  <a:srgbClr val="00799B"/>
                </a:solidFill>
                <a:latin typeface="Segoe UI" panose="020B0502040204020203" pitchFamily="34" charset="0"/>
              </a:rPr>
              <a:t> Dis. 2017;70(3):440-4.</a:t>
            </a:r>
          </a:p>
        </p:txBody>
      </p:sp>
    </p:spTree>
    <p:extLst>
      <p:ext uri="{BB962C8B-B14F-4D97-AF65-F5344CB8AC3E}">
        <p14:creationId xmlns:p14="http://schemas.microsoft.com/office/powerpoint/2010/main" val="3749376994"/>
      </p:ext>
    </p:extLst>
  </p:cSld>
  <p:clrMapOvr>
    <a:masterClrMapping/>
  </p:clrMapOvr>
  <p:transition spd="slow">
    <p:push dir="u"/>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1F86D3A0-A62A-407D-B035-D998A1B42010}"/>
              </a:ext>
            </a:extLst>
          </p:cNvPr>
          <p:cNvPicPr>
            <a:picLocks noGrp="1" noChangeAspect="1"/>
          </p:cNvPicPr>
          <p:nvPr>
            <p:ph idx="1"/>
          </p:nvPr>
        </p:nvPicPr>
        <p:blipFill>
          <a:blip r:embed="rId2"/>
          <a:stretch>
            <a:fillRect/>
          </a:stretch>
        </p:blipFill>
        <p:spPr>
          <a:xfrm>
            <a:off x="69899" y="1772816"/>
            <a:ext cx="8762624" cy="2380381"/>
          </a:xfrm>
          <a:prstGeom prst="rect">
            <a:avLst/>
          </a:prstGeom>
        </p:spPr>
      </p:pic>
      <p:sp>
        <p:nvSpPr>
          <p:cNvPr id="3" name="Titel 2">
            <a:extLst>
              <a:ext uri="{FF2B5EF4-FFF2-40B4-BE49-F238E27FC236}">
                <a16:creationId xmlns:a16="http://schemas.microsoft.com/office/drawing/2014/main" id="{E6CAC520-C438-4895-80C0-5BEDE3BE944F}"/>
              </a:ext>
            </a:extLst>
          </p:cNvPr>
          <p:cNvSpPr>
            <a:spLocks noGrp="1"/>
          </p:cNvSpPr>
          <p:nvPr>
            <p:ph type="title"/>
          </p:nvPr>
        </p:nvSpPr>
        <p:spPr/>
        <p:txBody>
          <a:bodyPr/>
          <a:lstStyle/>
          <a:p>
            <a:endParaRPr lang="de-DE"/>
          </a:p>
        </p:txBody>
      </p:sp>
      <p:sp>
        <p:nvSpPr>
          <p:cNvPr id="4" name="Fußzeilenplatzhalter 3">
            <a:extLst>
              <a:ext uri="{FF2B5EF4-FFF2-40B4-BE49-F238E27FC236}">
                <a16:creationId xmlns:a16="http://schemas.microsoft.com/office/drawing/2014/main" id="{A350C941-9A67-4C25-9E58-B2B5A845EBC7}"/>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sp>
        <p:nvSpPr>
          <p:cNvPr id="6" name="Rechteck 5">
            <a:extLst>
              <a:ext uri="{FF2B5EF4-FFF2-40B4-BE49-F238E27FC236}">
                <a16:creationId xmlns:a16="http://schemas.microsoft.com/office/drawing/2014/main" id="{5044A284-BEC4-42CE-B484-818F26135896}"/>
              </a:ext>
            </a:extLst>
          </p:cNvPr>
          <p:cNvSpPr/>
          <p:nvPr/>
        </p:nvSpPr>
        <p:spPr>
          <a:xfrm>
            <a:off x="1619672" y="6167660"/>
            <a:ext cx="6006832" cy="685765"/>
          </a:xfrm>
          <a:prstGeom prst="rect">
            <a:avLst/>
          </a:prstGeom>
          <a:solidFill>
            <a:schemeClr val="bg1"/>
          </a:solidFill>
        </p:spPr>
        <p:txBody>
          <a:bodyPr wrap="square">
            <a:spAutoFit/>
          </a:bodyPr>
          <a:lstStyle/>
          <a:p>
            <a:pPr algn="r"/>
            <a:r>
              <a:rPr lang="de-DE" sz="1200" dirty="0" err="1">
                <a:solidFill>
                  <a:srgbClr val="00799B"/>
                </a:solidFill>
                <a:latin typeface="Segoe UI" panose="020B0502040204020203" pitchFamily="34" charset="0"/>
              </a:rPr>
              <a:t>Batlle</a:t>
            </a:r>
            <a:r>
              <a:rPr lang="de-DE" sz="1200" dirty="0">
                <a:solidFill>
                  <a:srgbClr val="00799B"/>
                </a:solidFill>
                <a:latin typeface="Segoe UI" panose="020B0502040204020203" pitchFamily="34" charset="0"/>
              </a:rPr>
              <a:t> D, Chin-</a:t>
            </a:r>
            <a:r>
              <a:rPr lang="de-DE" sz="1200" dirty="0" err="1">
                <a:solidFill>
                  <a:srgbClr val="00799B"/>
                </a:solidFill>
                <a:latin typeface="Segoe UI" panose="020B0502040204020203" pitchFamily="34" charset="0"/>
              </a:rPr>
              <a:t>Theodorou</a:t>
            </a:r>
            <a:r>
              <a:rPr lang="de-DE" sz="1200" dirty="0">
                <a:solidFill>
                  <a:srgbClr val="00799B"/>
                </a:solidFill>
                <a:latin typeface="Segoe UI" panose="020B0502040204020203" pitchFamily="34" charset="0"/>
              </a:rPr>
              <a:t> J, Tucker BM. </a:t>
            </a:r>
            <a:r>
              <a:rPr lang="de-DE" sz="1200" b="1" dirty="0" err="1">
                <a:solidFill>
                  <a:srgbClr val="00799B"/>
                </a:solidFill>
                <a:latin typeface="Segoe UI" panose="020B0502040204020203" pitchFamily="34" charset="0"/>
              </a:rPr>
              <a:t>Metabolic</a:t>
            </a:r>
            <a:r>
              <a:rPr lang="de-DE" sz="1200" b="1" dirty="0">
                <a:solidFill>
                  <a:srgbClr val="00799B"/>
                </a:solidFill>
                <a:latin typeface="Segoe UI" panose="020B0502040204020203" pitchFamily="34" charset="0"/>
              </a:rPr>
              <a:t> Acidosis </a:t>
            </a:r>
            <a:r>
              <a:rPr lang="de-DE" sz="1200" b="1" dirty="0" err="1">
                <a:solidFill>
                  <a:srgbClr val="00799B"/>
                </a:solidFill>
                <a:latin typeface="Segoe UI" panose="020B0502040204020203" pitchFamily="34" charset="0"/>
              </a:rPr>
              <a:t>or</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Respiratory</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Alkalosis</a:t>
            </a:r>
            <a:r>
              <a:rPr lang="de-DE" sz="1200" b="1" dirty="0">
                <a:solidFill>
                  <a:srgbClr val="00799B"/>
                </a:solidFill>
                <a:latin typeface="Segoe UI" panose="020B0502040204020203" pitchFamily="34" charset="0"/>
              </a:rPr>
              <a:t>? Evaluation of a Low Plasma Bicarbonate </a:t>
            </a:r>
            <a:r>
              <a:rPr lang="de-DE" sz="1200" b="1" dirty="0" err="1">
                <a:solidFill>
                  <a:srgbClr val="00799B"/>
                </a:solidFill>
                <a:latin typeface="Segoe UI" panose="020B0502040204020203" pitchFamily="34" charset="0"/>
              </a:rPr>
              <a:t>Using</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the</a:t>
            </a:r>
            <a:r>
              <a:rPr lang="de-DE" sz="1200" b="1" dirty="0">
                <a:solidFill>
                  <a:srgbClr val="00799B"/>
                </a:solidFill>
                <a:latin typeface="Segoe UI" panose="020B0502040204020203" pitchFamily="34" charset="0"/>
              </a:rPr>
              <a:t> Urine Anion Gap. </a:t>
            </a:r>
            <a:br>
              <a:rPr lang="de-DE" sz="1200" b="1" dirty="0">
                <a:solidFill>
                  <a:srgbClr val="00799B"/>
                </a:solidFill>
                <a:latin typeface="Segoe UI" panose="020B0502040204020203" pitchFamily="34" charset="0"/>
              </a:rPr>
            </a:br>
            <a:r>
              <a:rPr lang="de-DE" sz="1200" dirty="0">
                <a:solidFill>
                  <a:srgbClr val="00799B"/>
                </a:solidFill>
                <a:latin typeface="Segoe UI" panose="020B0502040204020203" pitchFamily="34" charset="0"/>
              </a:rPr>
              <a:t>Am J </a:t>
            </a:r>
            <a:r>
              <a:rPr lang="de-DE" sz="1200" dirty="0" err="1">
                <a:solidFill>
                  <a:srgbClr val="00799B"/>
                </a:solidFill>
                <a:latin typeface="Segoe UI" panose="020B0502040204020203" pitchFamily="34" charset="0"/>
              </a:rPr>
              <a:t>Kidney</a:t>
            </a:r>
            <a:r>
              <a:rPr lang="de-DE" sz="1200" dirty="0">
                <a:solidFill>
                  <a:srgbClr val="00799B"/>
                </a:solidFill>
                <a:latin typeface="Segoe UI" panose="020B0502040204020203" pitchFamily="34" charset="0"/>
              </a:rPr>
              <a:t> Dis. 2017;70(3):440-4.</a:t>
            </a:r>
          </a:p>
        </p:txBody>
      </p:sp>
    </p:spTree>
    <p:extLst>
      <p:ext uri="{BB962C8B-B14F-4D97-AF65-F5344CB8AC3E}">
        <p14:creationId xmlns:p14="http://schemas.microsoft.com/office/powerpoint/2010/main" val="3911293375"/>
      </p:ext>
    </p:extLst>
  </p:cSld>
  <p:clrMapOvr>
    <a:masterClrMapping/>
  </p:clrMapOvr>
  <p:transition spd="slow">
    <p:push dir="u"/>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C28489CE-3601-4F4A-A683-38E2C619D252}"/>
              </a:ext>
            </a:extLst>
          </p:cNvPr>
          <p:cNvPicPr>
            <a:picLocks noGrp="1" noChangeAspect="1"/>
          </p:cNvPicPr>
          <p:nvPr>
            <p:ph idx="1"/>
          </p:nvPr>
        </p:nvPicPr>
        <p:blipFill>
          <a:blip r:embed="rId3"/>
          <a:stretch>
            <a:fillRect/>
          </a:stretch>
        </p:blipFill>
        <p:spPr>
          <a:xfrm>
            <a:off x="1477193" y="1439862"/>
            <a:ext cx="5490480" cy="4293393"/>
          </a:xfrm>
          <a:prstGeom prst="rect">
            <a:avLst/>
          </a:prstGeom>
        </p:spPr>
      </p:pic>
      <p:sp>
        <p:nvSpPr>
          <p:cNvPr id="3" name="Titel 2">
            <a:extLst>
              <a:ext uri="{FF2B5EF4-FFF2-40B4-BE49-F238E27FC236}">
                <a16:creationId xmlns:a16="http://schemas.microsoft.com/office/drawing/2014/main" id="{09F5B8E6-A0FD-40B5-B70B-FBDFCEF86301}"/>
              </a:ext>
            </a:extLst>
          </p:cNvPr>
          <p:cNvSpPr>
            <a:spLocks noGrp="1"/>
          </p:cNvSpPr>
          <p:nvPr>
            <p:ph type="title"/>
          </p:nvPr>
        </p:nvSpPr>
        <p:spPr/>
        <p:txBody>
          <a:bodyPr/>
          <a:lstStyle/>
          <a:p>
            <a:r>
              <a:rPr lang="de-DE" dirty="0"/>
              <a:t>U-NH</a:t>
            </a:r>
            <a:r>
              <a:rPr lang="de-DE" baseline="-25000" dirty="0"/>
              <a:t>4</a:t>
            </a:r>
            <a:r>
              <a:rPr lang="de-DE" baseline="30000" dirty="0"/>
              <a:t>+</a:t>
            </a:r>
            <a:r>
              <a:rPr lang="de-DE" dirty="0"/>
              <a:t> und UAG</a:t>
            </a:r>
          </a:p>
        </p:txBody>
      </p:sp>
      <p:sp>
        <p:nvSpPr>
          <p:cNvPr id="4" name="Fußzeilenplatzhalter 3">
            <a:extLst>
              <a:ext uri="{FF2B5EF4-FFF2-40B4-BE49-F238E27FC236}">
                <a16:creationId xmlns:a16="http://schemas.microsoft.com/office/drawing/2014/main" id="{FC1634DD-EF9F-4C22-B3E7-8C76605FA67A}"/>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sp>
        <p:nvSpPr>
          <p:cNvPr id="6" name="Rechteck 5">
            <a:extLst>
              <a:ext uri="{FF2B5EF4-FFF2-40B4-BE49-F238E27FC236}">
                <a16:creationId xmlns:a16="http://schemas.microsoft.com/office/drawing/2014/main" id="{F78F10E4-D966-49A4-BD32-EE1F2F86B5B1}"/>
              </a:ext>
            </a:extLst>
          </p:cNvPr>
          <p:cNvSpPr/>
          <p:nvPr/>
        </p:nvSpPr>
        <p:spPr>
          <a:xfrm>
            <a:off x="1619672" y="6167660"/>
            <a:ext cx="6006832" cy="685765"/>
          </a:xfrm>
          <a:prstGeom prst="rect">
            <a:avLst/>
          </a:prstGeom>
          <a:solidFill>
            <a:schemeClr val="bg1"/>
          </a:solidFill>
        </p:spPr>
        <p:txBody>
          <a:bodyPr wrap="square">
            <a:spAutoFit/>
          </a:bodyPr>
          <a:lstStyle/>
          <a:p>
            <a:pPr algn="r"/>
            <a:r>
              <a:rPr lang="de-DE" sz="1200" dirty="0" err="1">
                <a:solidFill>
                  <a:srgbClr val="00799B"/>
                </a:solidFill>
                <a:latin typeface="Segoe UI" panose="020B0502040204020203" pitchFamily="34" charset="0"/>
              </a:rPr>
              <a:t>Batlle</a:t>
            </a:r>
            <a:r>
              <a:rPr lang="de-DE" sz="1200" dirty="0">
                <a:solidFill>
                  <a:srgbClr val="00799B"/>
                </a:solidFill>
                <a:latin typeface="Segoe UI" panose="020B0502040204020203" pitchFamily="34" charset="0"/>
              </a:rPr>
              <a:t> D, Chin-</a:t>
            </a:r>
            <a:r>
              <a:rPr lang="de-DE" sz="1200" dirty="0" err="1">
                <a:solidFill>
                  <a:srgbClr val="00799B"/>
                </a:solidFill>
                <a:latin typeface="Segoe UI" panose="020B0502040204020203" pitchFamily="34" charset="0"/>
              </a:rPr>
              <a:t>Theodorou</a:t>
            </a:r>
            <a:r>
              <a:rPr lang="de-DE" sz="1200" dirty="0">
                <a:solidFill>
                  <a:srgbClr val="00799B"/>
                </a:solidFill>
                <a:latin typeface="Segoe UI" panose="020B0502040204020203" pitchFamily="34" charset="0"/>
              </a:rPr>
              <a:t> J, Tucker BM. </a:t>
            </a:r>
            <a:r>
              <a:rPr lang="de-DE" sz="1200" b="1" dirty="0" err="1">
                <a:solidFill>
                  <a:srgbClr val="00799B"/>
                </a:solidFill>
                <a:latin typeface="Segoe UI" panose="020B0502040204020203" pitchFamily="34" charset="0"/>
              </a:rPr>
              <a:t>Metabolic</a:t>
            </a:r>
            <a:r>
              <a:rPr lang="de-DE" sz="1200" b="1" dirty="0">
                <a:solidFill>
                  <a:srgbClr val="00799B"/>
                </a:solidFill>
                <a:latin typeface="Segoe UI" panose="020B0502040204020203" pitchFamily="34" charset="0"/>
              </a:rPr>
              <a:t> Acidosis </a:t>
            </a:r>
            <a:r>
              <a:rPr lang="de-DE" sz="1200" b="1" dirty="0" err="1">
                <a:solidFill>
                  <a:srgbClr val="00799B"/>
                </a:solidFill>
                <a:latin typeface="Segoe UI" panose="020B0502040204020203" pitchFamily="34" charset="0"/>
              </a:rPr>
              <a:t>or</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Respiratory</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Alkalosis</a:t>
            </a:r>
            <a:r>
              <a:rPr lang="de-DE" sz="1200" b="1" dirty="0">
                <a:solidFill>
                  <a:srgbClr val="00799B"/>
                </a:solidFill>
                <a:latin typeface="Segoe UI" panose="020B0502040204020203" pitchFamily="34" charset="0"/>
              </a:rPr>
              <a:t>? Evaluation of a Low Plasma Bicarbonate </a:t>
            </a:r>
            <a:r>
              <a:rPr lang="de-DE" sz="1200" b="1" dirty="0" err="1">
                <a:solidFill>
                  <a:srgbClr val="00799B"/>
                </a:solidFill>
                <a:latin typeface="Segoe UI" panose="020B0502040204020203" pitchFamily="34" charset="0"/>
              </a:rPr>
              <a:t>Using</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the</a:t>
            </a:r>
            <a:r>
              <a:rPr lang="de-DE" sz="1200" b="1" dirty="0">
                <a:solidFill>
                  <a:srgbClr val="00799B"/>
                </a:solidFill>
                <a:latin typeface="Segoe UI" panose="020B0502040204020203" pitchFamily="34" charset="0"/>
              </a:rPr>
              <a:t> Urine Anion Gap. </a:t>
            </a:r>
            <a:br>
              <a:rPr lang="de-DE" sz="1200" b="1" dirty="0">
                <a:solidFill>
                  <a:srgbClr val="00799B"/>
                </a:solidFill>
                <a:latin typeface="Segoe UI" panose="020B0502040204020203" pitchFamily="34" charset="0"/>
              </a:rPr>
            </a:br>
            <a:r>
              <a:rPr lang="de-DE" sz="1200" dirty="0">
                <a:solidFill>
                  <a:srgbClr val="00799B"/>
                </a:solidFill>
                <a:latin typeface="Segoe UI" panose="020B0502040204020203" pitchFamily="34" charset="0"/>
              </a:rPr>
              <a:t>Am J </a:t>
            </a:r>
            <a:r>
              <a:rPr lang="de-DE" sz="1200" dirty="0" err="1">
                <a:solidFill>
                  <a:srgbClr val="00799B"/>
                </a:solidFill>
                <a:latin typeface="Segoe UI" panose="020B0502040204020203" pitchFamily="34" charset="0"/>
              </a:rPr>
              <a:t>Kidney</a:t>
            </a:r>
            <a:r>
              <a:rPr lang="de-DE" sz="1200" dirty="0">
                <a:solidFill>
                  <a:srgbClr val="00799B"/>
                </a:solidFill>
                <a:latin typeface="Segoe UI" panose="020B0502040204020203" pitchFamily="34" charset="0"/>
              </a:rPr>
              <a:t> Dis. 2017;70(3):440-4.</a:t>
            </a:r>
          </a:p>
        </p:txBody>
      </p:sp>
      <p:sp>
        <p:nvSpPr>
          <p:cNvPr id="7" name="Rechteck 6">
            <a:extLst>
              <a:ext uri="{FF2B5EF4-FFF2-40B4-BE49-F238E27FC236}">
                <a16:creationId xmlns:a16="http://schemas.microsoft.com/office/drawing/2014/main" id="{20B32840-1085-49EC-A5B0-5B787ED82CD3}"/>
              </a:ext>
            </a:extLst>
          </p:cNvPr>
          <p:cNvSpPr/>
          <p:nvPr/>
        </p:nvSpPr>
        <p:spPr>
          <a:xfrm>
            <a:off x="4974178" y="4077072"/>
            <a:ext cx="3986989" cy="374654"/>
          </a:xfrm>
          <a:prstGeom prst="rect">
            <a:avLst/>
          </a:prstGeom>
        </p:spPr>
        <p:txBody>
          <a:bodyPr wrap="none">
            <a:spAutoFit/>
          </a:bodyPr>
          <a:lstStyle/>
          <a:p>
            <a:r>
              <a:rPr lang="de-DE" dirty="0">
                <a:latin typeface="Times New Roman" panose="02020603050405020304" pitchFamily="18" charset="0"/>
              </a:rPr>
              <a:t>distal renal </a:t>
            </a:r>
            <a:r>
              <a:rPr lang="de-DE" dirty="0" err="1">
                <a:latin typeface="Times New Roman" panose="02020603050405020304" pitchFamily="18" charset="0"/>
              </a:rPr>
              <a:t>tubular</a:t>
            </a:r>
            <a:r>
              <a:rPr lang="de-DE" dirty="0">
                <a:latin typeface="Times New Roman" panose="02020603050405020304" pitchFamily="18" charset="0"/>
              </a:rPr>
              <a:t> </a:t>
            </a:r>
            <a:r>
              <a:rPr lang="de-DE" dirty="0" err="1">
                <a:latin typeface="Times New Roman" panose="02020603050405020304" pitchFamily="18" charset="0"/>
              </a:rPr>
              <a:t>acidosis</a:t>
            </a:r>
            <a:r>
              <a:rPr lang="de-DE" dirty="0">
                <a:latin typeface="Times New Roman" panose="02020603050405020304" pitchFamily="18" charset="0"/>
              </a:rPr>
              <a:t> (</a:t>
            </a:r>
            <a:r>
              <a:rPr lang="de-DE" dirty="0" err="1">
                <a:latin typeface="Times New Roman" panose="02020603050405020304" pitchFamily="18" charset="0"/>
              </a:rPr>
              <a:t>blue</a:t>
            </a:r>
            <a:r>
              <a:rPr lang="de-DE" dirty="0">
                <a:latin typeface="Times New Roman" panose="02020603050405020304" pitchFamily="18" charset="0"/>
              </a:rPr>
              <a:t> </a:t>
            </a:r>
            <a:r>
              <a:rPr lang="de-DE" dirty="0" err="1">
                <a:latin typeface="Times New Roman" panose="02020603050405020304" pitchFamily="18" charset="0"/>
              </a:rPr>
              <a:t>circles</a:t>
            </a:r>
            <a:r>
              <a:rPr lang="de-DE" dirty="0">
                <a:latin typeface="Times New Roman" panose="02020603050405020304" pitchFamily="18" charset="0"/>
              </a:rPr>
              <a:t>)</a:t>
            </a:r>
            <a:endParaRPr lang="de-DE" dirty="0"/>
          </a:p>
        </p:txBody>
      </p:sp>
      <p:sp>
        <p:nvSpPr>
          <p:cNvPr id="8" name="Rechteck 7">
            <a:extLst>
              <a:ext uri="{FF2B5EF4-FFF2-40B4-BE49-F238E27FC236}">
                <a16:creationId xmlns:a16="http://schemas.microsoft.com/office/drawing/2014/main" id="{28485906-A7BD-4EA7-A564-8D7456F35B5C}"/>
              </a:ext>
            </a:extLst>
          </p:cNvPr>
          <p:cNvSpPr/>
          <p:nvPr/>
        </p:nvSpPr>
        <p:spPr>
          <a:xfrm>
            <a:off x="4172863" y="3429000"/>
            <a:ext cx="4572000" cy="679353"/>
          </a:xfrm>
          <a:prstGeom prst="rect">
            <a:avLst/>
          </a:prstGeom>
        </p:spPr>
        <p:txBody>
          <a:bodyPr>
            <a:spAutoFit/>
          </a:bodyPr>
          <a:lstStyle/>
          <a:p>
            <a:r>
              <a:rPr lang="de-DE" dirty="0" err="1">
                <a:latin typeface="Times New Roman" panose="02020603050405020304" pitchFamily="18" charset="0"/>
              </a:rPr>
              <a:t>healthy</a:t>
            </a:r>
            <a:r>
              <a:rPr lang="de-DE" dirty="0">
                <a:latin typeface="Times New Roman" panose="02020603050405020304" pitchFamily="18" charset="0"/>
              </a:rPr>
              <a:t> </a:t>
            </a:r>
            <a:r>
              <a:rPr lang="de-DE" dirty="0" err="1">
                <a:latin typeface="Times New Roman" panose="02020603050405020304" pitchFamily="18" charset="0"/>
              </a:rPr>
              <a:t>individuals</a:t>
            </a:r>
            <a:r>
              <a:rPr lang="de-DE" dirty="0">
                <a:latin typeface="Times New Roman" panose="02020603050405020304" pitchFamily="18" charset="0"/>
              </a:rPr>
              <a:t> </a:t>
            </a:r>
            <a:r>
              <a:rPr lang="de-DE" dirty="0" err="1">
                <a:latin typeface="Times New Roman" panose="02020603050405020304" pitchFamily="18" charset="0"/>
              </a:rPr>
              <a:t>receiving</a:t>
            </a:r>
            <a:r>
              <a:rPr lang="de-DE" dirty="0">
                <a:latin typeface="Times New Roman" panose="02020603050405020304" pitchFamily="18" charset="0"/>
              </a:rPr>
              <a:t> </a:t>
            </a:r>
            <a:r>
              <a:rPr lang="de-DE" dirty="0" err="1">
                <a:latin typeface="Times New Roman" panose="02020603050405020304" pitchFamily="18" charset="0"/>
              </a:rPr>
              <a:t>ammonium</a:t>
            </a:r>
            <a:r>
              <a:rPr lang="de-DE" dirty="0">
                <a:latin typeface="Times New Roman" panose="02020603050405020304" pitchFamily="18" charset="0"/>
              </a:rPr>
              <a:t> </a:t>
            </a:r>
            <a:r>
              <a:rPr lang="de-DE" dirty="0" err="1">
                <a:latin typeface="Times New Roman" panose="02020603050405020304" pitchFamily="18" charset="0"/>
              </a:rPr>
              <a:t>chloride</a:t>
            </a:r>
            <a:r>
              <a:rPr lang="de-DE" dirty="0">
                <a:latin typeface="Times New Roman" panose="02020603050405020304" pitchFamily="18" charset="0"/>
              </a:rPr>
              <a:t> (</a:t>
            </a:r>
            <a:r>
              <a:rPr lang="de-DE" dirty="0" err="1">
                <a:latin typeface="Times New Roman" panose="02020603050405020304" pitchFamily="18" charset="0"/>
              </a:rPr>
              <a:t>green</a:t>
            </a:r>
            <a:r>
              <a:rPr lang="de-DE" dirty="0">
                <a:latin typeface="Times New Roman" panose="02020603050405020304" pitchFamily="18" charset="0"/>
              </a:rPr>
              <a:t> </a:t>
            </a:r>
            <a:r>
              <a:rPr lang="de-DE" dirty="0" err="1">
                <a:latin typeface="Times New Roman" panose="02020603050405020304" pitchFamily="18" charset="0"/>
              </a:rPr>
              <a:t>circles</a:t>
            </a:r>
            <a:endParaRPr lang="de-DE" dirty="0"/>
          </a:p>
        </p:txBody>
      </p:sp>
      <p:sp>
        <p:nvSpPr>
          <p:cNvPr id="9" name="Rechteck 8">
            <a:extLst>
              <a:ext uri="{FF2B5EF4-FFF2-40B4-BE49-F238E27FC236}">
                <a16:creationId xmlns:a16="http://schemas.microsoft.com/office/drawing/2014/main" id="{E920E797-BFA8-4A3D-9231-102990DE92C0}"/>
              </a:ext>
            </a:extLst>
          </p:cNvPr>
          <p:cNvSpPr/>
          <p:nvPr/>
        </p:nvSpPr>
        <p:spPr>
          <a:xfrm>
            <a:off x="2555776" y="2638272"/>
            <a:ext cx="4572000" cy="679353"/>
          </a:xfrm>
          <a:prstGeom prst="rect">
            <a:avLst/>
          </a:prstGeom>
        </p:spPr>
        <p:txBody>
          <a:bodyPr>
            <a:spAutoFit/>
          </a:bodyPr>
          <a:lstStyle/>
          <a:p>
            <a:r>
              <a:rPr lang="de-DE" dirty="0" err="1">
                <a:latin typeface="Times New Roman" panose="02020603050405020304" pitchFamily="18" charset="0"/>
              </a:rPr>
              <a:t>hyperchloremic</a:t>
            </a:r>
            <a:r>
              <a:rPr lang="de-DE" dirty="0">
                <a:latin typeface="Times New Roman" panose="02020603050405020304" pitchFamily="18" charset="0"/>
              </a:rPr>
              <a:t> </a:t>
            </a:r>
            <a:r>
              <a:rPr lang="de-DE" dirty="0" err="1">
                <a:latin typeface="Times New Roman" panose="02020603050405020304" pitchFamily="18" charset="0"/>
              </a:rPr>
              <a:t>metabolic</a:t>
            </a:r>
            <a:r>
              <a:rPr lang="de-DE" dirty="0">
                <a:latin typeface="Times New Roman" panose="02020603050405020304" pitchFamily="18" charset="0"/>
              </a:rPr>
              <a:t> </a:t>
            </a:r>
            <a:r>
              <a:rPr lang="de-DE" dirty="0" err="1">
                <a:latin typeface="Times New Roman" panose="02020603050405020304" pitchFamily="18" charset="0"/>
              </a:rPr>
              <a:t>acidosis</a:t>
            </a:r>
            <a:r>
              <a:rPr lang="de-DE" dirty="0">
                <a:latin typeface="Times New Roman" panose="02020603050405020304" pitchFamily="18" charset="0"/>
              </a:rPr>
              <a:t> </a:t>
            </a:r>
            <a:r>
              <a:rPr lang="de-DE" dirty="0" err="1">
                <a:latin typeface="Times New Roman" panose="02020603050405020304" pitchFamily="18" charset="0"/>
              </a:rPr>
              <a:t>associated</a:t>
            </a:r>
            <a:r>
              <a:rPr lang="de-DE" dirty="0">
                <a:latin typeface="Times New Roman" panose="02020603050405020304" pitchFamily="18" charset="0"/>
              </a:rPr>
              <a:t> </a:t>
            </a:r>
            <a:r>
              <a:rPr lang="de-DE" dirty="0" err="1">
                <a:latin typeface="Times New Roman" panose="02020603050405020304" pitchFamily="18" charset="0"/>
              </a:rPr>
              <a:t>with</a:t>
            </a:r>
            <a:r>
              <a:rPr lang="de-DE" dirty="0">
                <a:latin typeface="Times New Roman" panose="02020603050405020304" pitchFamily="18" charset="0"/>
              </a:rPr>
              <a:t> </a:t>
            </a:r>
            <a:r>
              <a:rPr lang="de-DE" dirty="0" err="1">
                <a:latin typeface="Times New Roman" panose="02020603050405020304" pitchFamily="18" charset="0"/>
              </a:rPr>
              <a:t>diarrhea</a:t>
            </a:r>
            <a:r>
              <a:rPr lang="de-DE" dirty="0">
                <a:latin typeface="Times New Roman" panose="02020603050405020304" pitchFamily="18" charset="0"/>
              </a:rPr>
              <a:t> (</a:t>
            </a:r>
            <a:r>
              <a:rPr lang="de-DE" dirty="0" err="1">
                <a:latin typeface="Times New Roman" panose="02020603050405020304" pitchFamily="18" charset="0"/>
              </a:rPr>
              <a:t>red</a:t>
            </a:r>
            <a:r>
              <a:rPr lang="de-DE" dirty="0">
                <a:latin typeface="Times New Roman" panose="02020603050405020304" pitchFamily="18" charset="0"/>
              </a:rPr>
              <a:t> </a:t>
            </a:r>
            <a:r>
              <a:rPr lang="de-DE" dirty="0" err="1">
                <a:latin typeface="Times New Roman" panose="02020603050405020304" pitchFamily="18" charset="0"/>
              </a:rPr>
              <a:t>triangles</a:t>
            </a:r>
            <a:endParaRPr lang="de-DE" dirty="0"/>
          </a:p>
        </p:txBody>
      </p:sp>
    </p:spTree>
    <p:extLst>
      <p:ext uri="{BB962C8B-B14F-4D97-AF65-F5344CB8AC3E}">
        <p14:creationId xmlns:p14="http://schemas.microsoft.com/office/powerpoint/2010/main" val="3628567131"/>
      </p:ext>
    </p:extLst>
  </p:cSld>
  <p:clrMapOvr>
    <a:masterClrMapping/>
  </p:clrMapOvr>
  <p:transition spd="slow">
    <p:push dir="u"/>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535EBD9-E3B0-46BA-B6B6-D7A691213BF4}"/>
              </a:ext>
            </a:extLst>
          </p:cNvPr>
          <p:cNvSpPr>
            <a:spLocks noGrp="1"/>
          </p:cNvSpPr>
          <p:nvPr>
            <p:ph idx="1"/>
          </p:nvPr>
        </p:nvSpPr>
        <p:spPr/>
        <p:txBody>
          <a:bodyPr/>
          <a:lstStyle/>
          <a:p>
            <a:r>
              <a:rPr lang="de-DE" dirty="0"/>
              <a:t>34-jähriger Mann, kürzlich HIV-Infektion  mit zunehmender Atemnot</a:t>
            </a:r>
          </a:p>
          <a:p>
            <a:pPr marL="285750" indent="-285750">
              <a:buFont typeface="Wingdings" panose="05000000000000000000" pitchFamily="2" charset="2"/>
              <a:buChar char="à"/>
            </a:pPr>
            <a:r>
              <a:rPr lang="de-DE" dirty="0"/>
              <a:t>Vorgeschichte: HAART und täglich </a:t>
            </a:r>
            <a:r>
              <a:rPr lang="de-DE" dirty="0" err="1"/>
              <a:t>Trimethoprim-Sulfamethoxazol</a:t>
            </a:r>
            <a:r>
              <a:rPr lang="de-DE" dirty="0"/>
              <a:t> und wöchentlich Azithromycin </a:t>
            </a:r>
          </a:p>
          <a:p>
            <a:pPr marL="285750" indent="-285750">
              <a:buFont typeface="Wingdings" panose="05000000000000000000" pitchFamily="2" charset="2"/>
              <a:buChar char="à"/>
            </a:pPr>
            <a:r>
              <a:rPr lang="de-DE" dirty="0"/>
              <a:t>Zwei Wochen vor Aufnahme:  </a:t>
            </a:r>
            <a:r>
              <a:rPr lang="de-DE" dirty="0" err="1"/>
              <a:t>Trimethoprim-Sulfamethoxazol</a:t>
            </a:r>
            <a:r>
              <a:rPr lang="de-DE" dirty="0"/>
              <a:t> </a:t>
            </a:r>
            <a:r>
              <a:rPr lang="de-DE" dirty="0">
                <a:sym typeface="Wingdings" panose="05000000000000000000" pitchFamily="2" charset="2"/>
              </a:rPr>
              <a:t>wegen </a:t>
            </a:r>
            <a:r>
              <a:rPr lang="de-DE" dirty="0"/>
              <a:t>Hautausschlag abgesetzt und durch </a:t>
            </a:r>
            <a:r>
              <a:rPr lang="de-DE" dirty="0" err="1"/>
              <a:t>Dapson</a:t>
            </a:r>
            <a:r>
              <a:rPr lang="de-DE" dirty="0"/>
              <a:t> ersetzt </a:t>
            </a:r>
          </a:p>
          <a:p>
            <a:pPr marL="285750" indent="-285750">
              <a:buFont typeface="Wingdings" panose="05000000000000000000" pitchFamily="2" charset="2"/>
              <a:buChar char="à"/>
            </a:pPr>
            <a:r>
              <a:rPr lang="de-DE" dirty="0"/>
              <a:t>letzte 5 Tage: progrediente Belastungsdyspnoe </a:t>
            </a:r>
          </a:p>
          <a:p>
            <a:pPr marL="285750" indent="-285750">
              <a:buFont typeface="Wingdings" panose="05000000000000000000" pitchFamily="2" charset="2"/>
              <a:buChar char="à"/>
            </a:pPr>
            <a:r>
              <a:rPr lang="de-DE" dirty="0"/>
              <a:t>körperliche Untersuchung: 110/70 mm </a:t>
            </a:r>
            <a:r>
              <a:rPr lang="de-DE" dirty="0" err="1"/>
              <a:t>Hg</a:t>
            </a:r>
            <a:r>
              <a:rPr lang="de-DE" dirty="0"/>
              <a:t>, HF 104, AF 22; Lippen sind dunkelgrau. Auskultation der Lungen: unauffällig. </a:t>
            </a:r>
            <a:r>
              <a:rPr lang="de-DE" dirty="0" err="1"/>
              <a:t>Pulsoximetrie</a:t>
            </a:r>
            <a:r>
              <a:rPr lang="de-DE" dirty="0"/>
              <a:t>: 88% (RL).</a:t>
            </a:r>
          </a:p>
          <a:p>
            <a:endParaRPr lang="de-DE" dirty="0"/>
          </a:p>
        </p:txBody>
      </p:sp>
      <p:sp>
        <p:nvSpPr>
          <p:cNvPr id="3" name="Titel 2">
            <a:extLst>
              <a:ext uri="{FF2B5EF4-FFF2-40B4-BE49-F238E27FC236}">
                <a16:creationId xmlns:a16="http://schemas.microsoft.com/office/drawing/2014/main" id="{C7B39D6C-28F1-40E2-9F4E-AA1527F2BDFF}"/>
              </a:ext>
            </a:extLst>
          </p:cNvPr>
          <p:cNvSpPr>
            <a:spLocks noGrp="1"/>
          </p:cNvSpPr>
          <p:nvPr>
            <p:ph type="title"/>
          </p:nvPr>
        </p:nvSpPr>
        <p:spPr>
          <a:solidFill>
            <a:srgbClr val="0000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2000" tIns="36000" rIns="72000" bIns="36000" numCol="1" anchor="ctr" anchorCtr="0" compatLnSpc="1">
            <a:prstTxWarp prst="textNoShape">
              <a:avLst/>
            </a:prstTxWarp>
          </a:bodyPr>
          <a:lstStyle/>
          <a:p>
            <a:pPr>
              <a:lnSpc>
                <a:spcPct val="110000"/>
              </a:lnSpc>
            </a:pPr>
            <a:r>
              <a:rPr lang="de-DE" sz="3600" kern="0" dirty="0">
                <a:solidFill>
                  <a:schemeClr val="bg1"/>
                </a:solidFill>
              </a:rPr>
              <a:t>Kasuistik</a:t>
            </a:r>
          </a:p>
        </p:txBody>
      </p:sp>
      <p:sp>
        <p:nvSpPr>
          <p:cNvPr id="4" name="Fußzeilenplatzhalter 3">
            <a:extLst>
              <a:ext uri="{FF2B5EF4-FFF2-40B4-BE49-F238E27FC236}">
                <a16:creationId xmlns:a16="http://schemas.microsoft.com/office/drawing/2014/main" id="{2537B4F7-679E-4884-A4DE-422FC3F0A5EA}"/>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spTree>
    <p:extLst>
      <p:ext uri="{BB962C8B-B14F-4D97-AF65-F5344CB8AC3E}">
        <p14:creationId xmlns:p14="http://schemas.microsoft.com/office/powerpoint/2010/main" val="3753611798"/>
      </p:ext>
    </p:extLst>
  </p:cSld>
  <p:clrMapOvr>
    <a:masterClrMapping/>
  </p:clrMapOvr>
  <p:transition spd="slow">
    <p:push dir="u"/>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7DC82D0-1E2A-4070-9DD6-7DE556EB4CBD}"/>
              </a:ext>
            </a:extLst>
          </p:cNvPr>
          <p:cNvSpPr>
            <a:spLocks noGrp="1"/>
          </p:cNvSpPr>
          <p:nvPr>
            <p:ph idx="1"/>
          </p:nvPr>
        </p:nvSpPr>
        <p:spPr/>
        <p:txBody>
          <a:bodyPr/>
          <a:lstStyle/>
          <a:p>
            <a:r>
              <a:rPr lang="de-DE" dirty="0"/>
              <a:t>Serumnatrium 138  </a:t>
            </a:r>
          </a:p>
          <a:p>
            <a:r>
              <a:rPr lang="de-DE" dirty="0"/>
              <a:t>Kalium 4,2 </a:t>
            </a:r>
          </a:p>
          <a:p>
            <a:r>
              <a:rPr lang="de-DE" dirty="0"/>
              <a:t>Chlorid 108 </a:t>
            </a:r>
          </a:p>
          <a:p>
            <a:r>
              <a:rPr lang="de-DE" dirty="0"/>
              <a:t>Bicarbonat 18 </a:t>
            </a:r>
          </a:p>
          <a:p>
            <a:r>
              <a:rPr lang="de-DE" dirty="0"/>
              <a:t>Kreatinin 0,8 mg / dl (70,7 µ</a:t>
            </a:r>
            <a:r>
              <a:rPr lang="de-DE" dirty="0" err="1"/>
              <a:t>mol</a:t>
            </a:r>
            <a:r>
              <a:rPr lang="de-DE" dirty="0"/>
              <a:t>/l)</a:t>
            </a:r>
            <a:r>
              <a:rPr lang="de-DE" dirty="0">
                <a:sym typeface="Wingdings" panose="05000000000000000000" pitchFamily="2" charset="2"/>
              </a:rPr>
              <a:t> ~ </a:t>
            </a:r>
            <a:r>
              <a:rPr lang="de-DE" dirty="0"/>
              <a:t>135 ml / min / 1,73 m² </a:t>
            </a:r>
          </a:p>
          <a:p>
            <a:r>
              <a:rPr lang="de-DE" dirty="0"/>
              <a:t>Die Blutprobe ist braun.</a:t>
            </a:r>
          </a:p>
          <a:p>
            <a:endParaRPr lang="de-DE" dirty="0"/>
          </a:p>
          <a:p>
            <a:r>
              <a:rPr lang="de-DE" dirty="0"/>
              <a:t>arterielles Blutgas (Raumluft) </a:t>
            </a:r>
          </a:p>
          <a:p>
            <a:r>
              <a:rPr lang="de-DE" dirty="0"/>
              <a:t>pH-Wert 7,47, </a:t>
            </a:r>
            <a:r>
              <a:rPr lang="de-DE" dirty="0" err="1"/>
              <a:t>PaCO</a:t>
            </a:r>
            <a:r>
              <a:rPr lang="de-DE" dirty="0"/>
              <a:t> 28 mm </a:t>
            </a:r>
            <a:r>
              <a:rPr lang="de-DE" dirty="0" err="1"/>
              <a:t>Hg</a:t>
            </a:r>
            <a:r>
              <a:rPr lang="de-DE" dirty="0"/>
              <a:t>; </a:t>
            </a:r>
            <a:r>
              <a:rPr lang="de-DE" dirty="0" err="1"/>
              <a:t>PaO</a:t>
            </a:r>
            <a:r>
              <a:rPr lang="de-DE" dirty="0"/>
              <a:t> 110 mm </a:t>
            </a:r>
            <a:r>
              <a:rPr lang="de-DE" dirty="0" err="1"/>
              <a:t>Hg</a:t>
            </a:r>
            <a:r>
              <a:rPr lang="de-DE" dirty="0"/>
              <a:t>; berechnete Sauerstoffsättigung von 95%. </a:t>
            </a:r>
          </a:p>
          <a:p>
            <a:r>
              <a:rPr lang="de-DE" dirty="0"/>
              <a:t>Methämoglobinkonzentration 28% des Gesamthämoglobinspiegels (13,4 g / dl</a:t>
            </a:r>
          </a:p>
          <a:p>
            <a:endParaRPr lang="de-DE" dirty="0"/>
          </a:p>
        </p:txBody>
      </p:sp>
      <p:sp>
        <p:nvSpPr>
          <p:cNvPr id="3" name="Titel 2">
            <a:extLst>
              <a:ext uri="{FF2B5EF4-FFF2-40B4-BE49-F238E27FC236}">
                <a16:creationId xmlns:a16="http://schemas.microsoft.com/office/drawing/2014/main" id="{DC78D670-7A28-4B09-9623-0FE5F955977D}"/>
              </a:ext>
            </a:extLst>
          </p:cNvPr>
          <p:cNvSpPr>
            <a:spLocks noGrp="1"/>
          </p:cNvSpPr>
          <p:nvPr>
            <p:ph type="title"/>
          </p:nvPr>
        </p:nvSpPr>
        <p:spPr/>
        <p:txBody>
          <a:bodyPr/>
          <a:lstStyle/>
          <a:p>
            <a:r>
              <a:rPr lang="de-DE" dirty="0"/>
              <a:t>Laboruntersuchung</a:t>
            </a:r>
          </a:p>
        </p:txBody>
      </p:sp>
      <p:sp>
        <p:nvSpPr>
          <p:cNvPr id="4" name="Fußzeilenplatzhalter 3">
            <a:extLst>
              <a:ext uri="{FF2B5EF4-FFF2-40B4-BE49-F238E27FC236}">
                <a16:creationId xmlns:a16="http://schemas.microsoft.com/office/drawing/2014/main" id="{DB568C85-0428-4478-8A3D-EEBB3E82FF86}"/>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spTree>
    <p:extLst>
      <p:ext uri="{BB962C8B-B14F-4D97-AF65-F5344CB8AC3E}">
        <p14:creationId xmlns:p14="http://schemas.microsoft.com/office/powerpoint/2010/main" val="2063667113"/>
      </p:ext>
    </p:extLst>
  </p:cSld>
  <p:clrMapOvr>
    <a:masterClrMapping/>
  </p:clrMapOvr>
  <p:transition spd="slow">
    <p:push dir="u"/>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DCA966C-0866-4A7E-8C9E-5FF69B73EA4A}"/>
              </a:ext>
            </a:extLst>
          </p:cNvPr>
          <p:cNvSpPr>
            <a:spLocks noGrp="1"/>
          </p:cNvSpPr>
          <p:nvPr>
            <p:ph idx="1"/>
          </p:nvPr>
        </p:nvSpPr>
        <p:spPr/>
        <p:txBody>
          <a:bodyPr/>
          <a:lstStyle/>
          <a:p>
            <a:r>
              <a:rPr lang="de-DE" dirty="0"/>
              <a:t>Diagnose: Atemalkalose infolge von </a:t>
            </a:r>
            <a:r>
              <a:rPr lang="de-DE" dirty="0" err="1"/>
              <a:t>Dapson</a:t>
            </a:r>
            <a:r>
              <a:rPr lang="de-DE" dirty="0"/>
              <a:t>-induzierter </a:t>
            </a:r>
            <a:r>
              <a:rPr lang="de-DE" dirty="0" err="1"/>
              <a:t>Methämoglobinämie</a:t>
            </a:r>
            <a:r>
              <a:rPr lang="de-DE" dirty="0"/>
              <a:t>.</a:t>
            </a:r>
          </a:p>
          <a:p>
            <a:endParaRPr lang="de-DE" dirty="0"/>
          </a:p>
          <a:p>
            <a:endParaRPr lang="de-DE" dirty="0"/>
          </a:p>
          <a:p>
            <a:r>
              <a:rPr lang="de-DE" dirty="0"/>
              <a:t>Therapie: </a:t>
            </a:r>
          </a:p>
          <a:p>
            <a:r>
              <a:rPr lang="de-DE" dirty="0"/>
              <a:t>Methylenblau (2 mg / kg </a:t>
            </a:r>
            <a:r>
              <a:rPr lang="de-DE" dirty="0" err="1"/>
              <a:t>i.v.</a:t>
            </a:r>
            <a:r>
              <a:rPr lang="de-DE" dirty="0"/>
              <a:t> über 5 Minuten) </a:t>
            </a:r>
          </a:p>
          <a:p>
            <a:pPr marL="285750" indent="-285750">
              <a:buFont typeface="Wingdings" panose="05000000000000000000" pitchFamily="2" charset="2"/>
              <a:buChar char="à"/>
            </a:pPr>
            <a:r>
              <a:rPr lang="de-DE" dirty="0"/>
              <a:t>30 Minuten später: </a:t>
            </a:r>
          </a:p>
          <a:p>
            <a:pPr marL="285750" indent="-285750">
              <a:buFont typeface="Wingdings" panose="05000000000000000000" pitchFamily="2" charset="2"/>
              <a:buChar char="à"/>
            </a:pPr>
            <a:r>
              <a:rPr lang="de-DE" dirty="0" err="1"/>
              <a:t>Pulsoximetrie</a:t>
            </a:r>
            <a:r>
              <a:rPr lang="de-DE" dirty="0"/>
              <a:t> 98%</a:t>
            </a:r>
          </a:p>
          <a:p>
            <a:pPr marL="285750" indent="-285750">
              <a:buFont typeface="Wingdings" panose="05000000000000000000" pitchFamily="2" charset="2"/>
              <a:buChar char="à"/>
            </a:pPr>
            <a:r>
              <a:rPr lang="de-DE" dirty="0"/>
              <a:t>Methämoglobinspiegel 6,4%.</a:t>
            </a:r>
          </a:p>
        </p:txBody>
      </p:sp>
      <p:sp>
        <p:nvSpPr>
          <p:cNvPr id="3" name="Titel 2">
            <a:extLst>
              <a:ext uri="{FF2B5EF4-FFF2-40B4-BE49-F238E27FC236}">
                <a16:creationId xmlns:a16="http://schemas.microsoft.com/office/drawing/2014/main" id="{DDA2A63D-4A25-4F32-A181-07E9E43B8158}"/>
              </a:ext>
            </a:extLst>
          </p:cNvPr>
          <p:cNvSpPr>
            <a:spLocks noGrp="1"/>
          </p:cNvSpPr>
          <p:nvPr>
            <p:ph type="title"/>
          </p:nvPr>
        </p:nvSpPr>
        <p:spPr/>
        <p:txBody>
          <a:bodyPr/>
          <a:lstStyle/>
          <a:p>
            <a:r>
              <a:rPr lang="de-DE" dirty="0" err="1"/>
              <a:t>Dapson</a:t>
            </a:r>
            <a:r>
              <a:rPr lang="de-DE" dirty="0"/>
              <a:t> – induzierte </a:t>
            </a:r>
            <a:r>
              <a:rPr lang="de-DE" dirty="0" err="1"/>
              <a:t>Methämoglobinämie</a:t>
            </a:r>
            <a:endParaRPr lang="de-DE" dirty="0"/>
          </a:p>
        </p:txBody>
      </p:sp>
      <p:sp>
        <p:nvSpPr>
          <p:cNvPr id="4" name="Fußzeilenplatzhalter 3">
            <a:extLst>
              <a:ext uri="{FF2B5EF4-FFF2-40B4-BE49-F238E27FC236}">
                <a16:creationId xmlns:a16="http://schemas.microsoft.com/office/drawing/2014/main" id="{DAF172FB-8F90-4F37-A54B-35A3DDFC14D7}"/>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spTree>
    <p:extLst>
      <p:ext uri="{BB962C8B-B14F-4D97-AF65-F5344CB8AC3E}">
        <p14:creationId xmlns:p14="http://schemas.microsoft.com/office/powerpoint/2010/main" val="2052678741"/>
      </p:ext>
    </p:extLst>
  </p:cSld>
  <p:clrMapOvr>
    <a:masterClrMapping/>
  </p:clrMapOvr>
  <p:transition spd="slow">
    <p:push dir="u"/>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12132D4A-613B-4E36-BE1E-D84CBAE9E7C4}"/>
              </a:ext>
            </a:extLst>
          </p:cNvPr>
          <p:cNvSpPr>
            <a:spLocks noGrp="1"/>
          </p:cNvSpPr>
          <p:nvPr>
            <p:ph idx="1"/>
          </p:nvPr>
        </p:nvSpPr>
        <p:spPr/>
        <p:txBody>
          <a:bodyPr/>
          <a:lstStyle/>
          <a:p>
            <a:r>
              <a:rPr lang="de-DE" dirty="0" err="1"/>
              <a:t>Dapson</a:t>
            </a:r>
            <a:r>
              <a:rPr lang="de-DE" dirty="0"/>
              <a:t> : Leber zu Hydroxylamin-Intermediat metabolisiert. </a:t>
            </a:r>
          </a:p>
          <a:p>
            <a:r>
              <a:rPr lang="de-DE" dirty="0">
                <a:sym typeface="Wingdings" panose="05000000000000000000" pitchFamily="2" charset="2"/>
              </a:rPr>
              <a:t> </a:t>
            </a:r>
            <a:r>
              <a:rPr lang="de-DE" dirty="0"/>
              <a:t>Metabolit oxidiert </a:t>
            </a:r>
            <a:r>
              <a:rPr lang="de-DE" dirty="0" err="1"/>
              <a:t>Fe</a:t>
            </a:r>
            <a:r>
              <a:rPr lang="de-DE" dirty="0"/>
              <a:t>- Hämoglobin von </a:t>
            </a:r>
            <a:r>
              <a:rPr lang="de-DE" dirty="0" err="1"/>
              <a:t>Fe</a:t>
            </a:r>
            <a:r>
              <a:rPr lang="de-DE" dirty="0"/>
              <a:t> </a:t>
            </a:r>
            <a:r>
              <a:rPr lang="de-DE" baseline="30000" dirty="0"/>
              <a:t>++</a:t>
            </a:r>
            <a:r>
              <a:rPr lang="de-DE" dirty="0">
                <a:sym typeface="Wingdings" panose="05000000000000000000" pitchFamily="2" charset="2"/>
              </a:rPr>
              <a:t> </a:t>
            </a:r>
            <a:r>
              <a:rPr lang="de-DE" dirty="0" err="1"/>
              <a:t>Fe</a:t>
            </a:r>
            <a:r>
              <a:rPr lang="de-DE" baseline="30000" dirty="0"/>
              <a:t>+++</a:t>
            </a:r>
            <a:r>
              <a:rPr lang="de-DE" dirty="0"/>
              <a:t> (Eisen (III)</a:t>
            </a:r>
          </a:p>
          <a:p>
            <a:r>
              <a:rPr lang="de-DE" dirty="0"/>
              <a:t>Eisen (III) bindet Sauerstoff ineffektiv</a:t>
            </a:r>
          </a:p>
          <a:p>
            <a:r>
              <a:rPr lang="de-DE" dirty="0" err="1"/>
              <a:t>Fe</a:t>
            </a:r>
            <a:r>
              <a:rPr lang="de-DE" dirty="0"/>
              <a:t> II </a:t>
            </a:r>
            <a:r>
              <a:rPr lang="de-DE" dirty="0" err="1"/>
              <a:t>binset</a:t>
            </a:r>
            <a:r>
              <a:rPr lang="de-DE" dirty="0"/>
              <a:t> Sauerstoff mit erhöhter Affinität </a:t>
            </a:r>
          </a:p>
          <a:p>
            <a:pPr marL="285750" indent="-285750">
              <a:buFont typeface="Wingdings" panose="05000000000000000000" pitchFamily="2" charset="2"/>
              <a:buChar char="à"/>
            </a:pPr>
            <a:r>
              <a:rPr lang="de-DE" dirty="0"/>
              <a:t>kombinierte Effekt: </a:t>
            </a:r>
          </a:p>
          <a:p>
            <a:r>
              <a:rPr lang="de-DE" dirty="0"/>
              <a:t>1. schlechte Sauerstoffbindung und </a:t>
            </a:r>
          </a:p>
          <a:p>
            <a:r>
              <a:rPr lang="de-DE" dirty="0"/>
              <a:t>2. verminderten Sauerstoffabgabe </a:t>
            </a:r>
          </a:p>
          <a:p>
            <a:pPr marL="285750" indent="-285750">
              <a:buFont typeface="Wingdings" panose="05000000000000000000" pitchFamily="2" charset="2"/>
              <a:buChar char="à"/>
            </a:pPr>
            <a:r>
              <a:rPr lang="de-DE" dirty="0"/>
              <a:t>Gewebehypoxie und -</a:t>
            </a:r>
            <a:r>
              <a:rPr lang="de-DE" dirty="0" err="1"/>
              <a:t>cyanose</a:t>
            </a:r>
            <a:r>
              <a:rPr lang="de-DE" dirty="0"/>
              <a:t> </a:t>
            </a:r>
            <a:r>
              <a:rPr lang="de-DE" dirty="0">
                <a:sym typeface="Wingdings" panose="05000000000000000000" pitchFamily="2" charset="2"/>
              </a:rPr>
              <a:t> </a:t>
            </a:r>
            <a:r>
              <a:rPr lang="de-DE" dirty="0"/>
              <a:t>Stimulus für verstärkte Ventilation.</a:t>
            </a:r>
          </a:p>
          <a:p>
            <a:endParaRPr lang="de-DE" dirty="0"/>
          </a:p>
          <a:p>
            <a:pPr marL="285750" indent="-285750">
              <a:buFont typeface="Arial" panose="020B0604020202020204" pitchFamily="34" charset="0"/>
              <a:buChar char="•"/>
            </a:pPr>
            <a:r>
              <a:rPr lang="de-DE" dirty="0" err="1"/>
              <a:t>Methämoglobinämie</a:t>
            </a:r>
            <a:r>
              <a:rPr lang="de-DE" dirty="0"/>
              <a:t> sollte vermutet werden bei Zyanose trotz hohem PaO2-Wert </a:t>
            </a:r>
          </a:p>
          <a:p>
            <a:pPr marL="285750" indent="-285750">
              <a:buFont typeface="Arial" panose="020B0604020202020204" pitchFamily="34" charset="0"/>
              <a:buChar char="•"/>
            </a:pPr>
            <a:r>
              <a:rPr lang="de-DE" dirty="0"/>
              <a:t>Blutgasanalyse: Sauerstoffsättigung höher als </a:t>
            </a:r>
            <a:r>
              <a:rPr lang="de-DE" dirty="0" err="1"/>
              <a:t>Pulsoximetrie</a:t>
            </a:r>
            <a:r>
              <a:rPr lang="de-DE" dirty="0"/>
              <a:t> (Sättigungslücke) </a:t>
            </a:r>
          </a:p>
          <a:p>
            <a:pPr marL="285750" indent="-285750">
              <a:buFont typeface="Arial" panose="020B0604020202020204" pitchFamily="34" charset="0"/>
              <a:buChar char="•"/>
            </a:pPr>
            <a:r>
              <a:rPr lang="de-DE" dirty="0"/>
              <a:t>Methylenblau reduziert das Eisen im Hämoglobin auf normalen sauerstofftragenden Zustand. </a:t>
            </a:r>
          </a:p>
        </p:txBody>
      </p:sp>
      <p:sp>
        <p:nvSpPr>
          <p:cNvPr id="3" name="Titel 2">
            <a:extLst>
              <a:ext uri="{FF2B5EF4-FFF2-40B4-BE49-F238E27FC236}">
                <a16:creationId xmlns:a16="http://schemas.microsoft.com/office/drawing/2014/main" id="{7C8C0844-DA4D-4531-982F-D37E69DE2977}"/>
              </a:ext>
            </a:extLst>
          </p:cNvPr>
          <p:cNvSpPr>
            <a:spLocks noGrp="1"/>
          </p:cNvSpPr>
          <p:nvPr>
            <p:ph type="title"/>
          </p:nvPr>
        </p:nvSpPr>
        <p:spPr/>
        <p:txBody>
          <a:bodyPr/>
          <a:lstStyle/>
          <a:p>
            <a:r>
              <a:rPr lang="de-DE" dirty="0" err="1"/>
              <a:t>Dapson</a:t>
            </a:r>
            <a:r>
              <a:rPr lang="de-DE" dirty="0"/>
              <a:t> induzierte </a:t>
            </a:r>
          </a:p>
        </p:txBody>
      </p:sp>
      <p:sp>
        <p:nvSpPr>
          <p:cNvPr id="4" name="Fußzeilenplatzhalter 3">
            <a:extLst>
              <a:ext uri="{FF2B5EF4-FFF2-40B4-BE49-F238E27FC236}">
                <a16:creationId xmlns:a16="http://schemas.microsoft.com/office/drawing/2014/main" id="{63369E54-46FE-435E-A834-648C4CD1DEB6}"/>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spTree>
    <p:extLst>
      <p:ext uri="{BB962C8B-B14F-4D97-AF65-F5344CB8AC3E}">
        <p14:creationId xmlns:p14="http://schemas.microsoft.com/office/powerpoint/2010/main" val="629720795"/>
      </p:ext>
    </p:extLst>
  </p:cSld>
  <p:clrMapOvr>
    <a:masterClrMapping/>
  </p:clrMapOvr>
  <p:transition spd="slow">
    <p:push dir="u"/>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5" name="Picture 3" descr="59889"/>
          <p:cNvPicPr>
            <a:picLocks noChangeAspect="1" noChangeArrowheads="1"/>
          </p:cNvPicPr>
          <p:nvPr/>
        </p:nvPicPr>
        <p:blipFill>
          <a:blip r:embed="rId2" cstate="print"/>
          <a:srcRect/>
          <a:stretch>
            <a:fillRect/>
          </a:stretch>
        </p:blipFill>
        <p:spPr bwMode="auto">
          <a:xfrm>
            <a:off x="1617688" y="1080100"/>
            <a:ext cx="5700000" cy="4279500"/>
          </a:xfrm>
          <a:prstGeom prst="rect">
            <a:avLst/>
          </a:prstGeom>
          <a:noFill/>
        </p:spPr>
      </p:pic>
      <p:sp>
        <p:nvSpPr>
          <p:cNvPr id="3" name="Fußzeilenplatzhalter 2">
            <a:extLst>
              <a:ext uri="{FF2B5EF4-FFF2-40B4-BE49-F238E27FC236}">
                <a16:creationId xmlns:a16="http://schemas.microsoft.com/office/drawing/2014/main" id="{E230F9FB-BFFF-4E16-BF04-48288257B579}"/>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spTree>
    <p:extLst>
      <p:ext uri="{BB962C8B-B14F-4D97-AF65-F5344CB8AC3E}">
        <p14:creationId xmlns:p14="http://schemas.microsoft.com/office/powerpoint/2010/main" val="760326433"/>
      </p:ext>
    </p:extLst>
  </p:cSld>
  <p:clrMapOvr>
    <a:masterClrMapping/>
  </p:clrMapOvr>
  <p:transition spd="slow">
    <p:push dir="u"/>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B82DAC4C-C95D-4DF8-96D4-40DBE9477A90}"/>
              </a:ext>
            </a:extLst>
          </p:cNvPr>
          <p:cNvSpPr>
            <a:spLocks noGrp="1"/>
          </p:cNvSpPr>
          <p:nvPr>
            <p:ph idx="1"/>
          </p:nvPr>
        </p:nvSpPr>
        <p:spPr>
          <a:xfrm>
            <a:off x="754856" y="1268760"/>
            <a:ext cx="7553624" cy="2558695"/>
          </a:xfrm>
        </p:spPr>
        <p:txBody>
          <a:bodyPr/>
          <a:lstStyle/>
          <a:p>
            <a:r>
              <a:rPr lang="de-DE" b="1" dirty="0"/>
              <a:t>Anamnese: </a:t>
            </a:r>
            <a:r>
              <a:rPr lang="de-DE" dirty="0"/>
              <a:t>65-jährige Frau mit chronisch obstruktiver Lungenerkrankung und kongestiver Herzinsuffizienz. Aufnahme mit seit zwei Tagen progredienter Dyspnoe, Fieber, Übelkeit, Erbrechen und Husten. </a:t>
            </a:r>
          </a:p>
          <a:p>
            <a:r>
              <a:rPr lang="de-DE" b="1" dirty="0"/>
              <a:t>Medikamente</a:t>
            </a:r>
            <a:r>
              <a:rPr lang="de-DE" dirty="0"/>
              <a:t>: </a:t>
            </a:r>
            <a:r>
              <a:rPr lang="de-DE" dirty="0" err="1"/>
              <a:t>Ipratropium</a:t>
            </a:r>
            <a:r>
              <a:rPr lang="de-DE" dirty="0"/>
              <a:t>, Furosemid und </a:t>
            </a:r>
            <a:r>
              <a:rPr lang="de-DE" dirty="0" err="1"/>
              <a:t>Enalapril</a:t>
            </a:r>
            <a:r>
              <a:rPr lang="de-DE" dirty="0"/>
              <a:t>. </a:t>
            </a:r>
          </a:p>
          <a:p>
            <a:r>
              <a:rPr lang="de-DE" b="1" dirty="0"/>
              <a:t>Körperliche Untersuchung</a:t>
            </a:r>
            <a:r>
              <a:rPr lang="de-DE" dirty="0"/>
              <a:t>: Tachypnoe (AF 24), RR 90/60 mmHg, HF 108 / min, Temperatur 38,3 °C. </a:t>
            </a:r>
          </a:p>
          <a:p>
            <a:r>
              <a:rPr lang="de-DE" b="1" dirty="0"/>
              <a:t>Auskultation</a:t>
            </a:r>
            <a:r>
              <a:rPr lang="de-DE" dirty="0"/>
              <a:t>: rechtsbasales Knistern, kein Ödem. </a:t>
            </a:r>
          </a:p>
          <a:p>
            <a:r>
              <a:rPr lang="de-DE" b="1" dirty="0"/>
              <a:t>Röntgenbild</a:t>
            </a:r>
            <a:r>
              <a:rPr lang="de-DE" dirty="0"/>
              <a:t>: Infiltrat rechts basal </a:t>
            </a:r>
          </a:p>
        </p:txBody>
      </p:sp>
      <p:sp>
        <p:nvSpPr>
          <p:cNvPr id="3" name="Titel 2">
            <a:extLst>
              <a:ext uri="{FF2B5EF4-FFF2-40B4-BE49-F238E27FC236}">
                <a16:creationId xmlns:a16="http://schemas.microsoft.com/office/drawing/2014/main" id="{A5DF233E-EFF8-47FE-924B-1256E6089B4C}"/>
              </a:ext>
            </a:extLst>
          </p:cNvPr>
          <p:cNvSpPr>
            <a:spLocks noGrp="1"/>
          </p:cNvSpPr>
          <p:nvPr>
            <p:ph type="title"/>
          </p:nvPr>
        </p:nvSpPr>
        <p:spPr>
          <a:solidFill>
            <a:srgbClr val="0000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2000" tIns="36000" rIns="72000" bIns="36000" numCol="1" anchor="ctr" anchorCtr="0" compatLnSpc="1">
            <a:prstTxWarp prst="textNoShape">
              <a:avLst/>
            </a:prstTxWarp>
          </a:bodyPr>
          <a:lstStyle/>
          <a:p>
            <a:pPr>
              <a:lnSpc>
                <a:spcPct val="110000"/>
              </a:lnSpc>
            </a:pPr>
            <a:r>
              <a:rPr lang="de-DE" sz="3600" kern="0" dirty="0" err="1">
                <a:solidFill>
                  <a:schemeClr val="bg1"/>
                </a:solidFill>
              </a:rPr>
              <a:t>Konsil</a:t>
            </a:r>
            <a:r>
              <a:rPr lang="de-DE" sz="3600" kern="0" dirty="0">
                <a:solidFill>
                  <a:schemeClr val="bg1"/>
                </a:solidFill>
              </a:rPr>
              <a:t>: COPD und Pneumonie </a:t>
            </a:r>
          </a:p>
        </p:txBody>
      </p:sp>
      <p:sp>
        <p:nvSpPr>
          <p:cNvPr id="2" name="Fußzeilenplatzhalter 1">
            <a:extLst>
              <a:ext uri="{FF2B5EF4-FFF2-40B4-BE49-F238E27FC236}">
                <a16:creationId xmlns:a16="http://schemas.microsoft.com/office/drawing/2014/main" id="{949A08E2-E8D1-405D-BCD4-61F79546BDDD}"/>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graphicFrame>
        <p:nvGraphicFramePr>
          <p:cNvPr id="6" name="Tabelle 5">
            <a:extLst>
              <a:ext uri="{FF2B5EF4-FFF2-40B4-BE49-F238E27FC236}">
                <a16:creationId xmlns:a16="http://schemas.microsoft.com/office/drawing/2014/main" id="{B47756BA-4FEB-4D6E-8B5B-BBDFC41E4001}"/>
              </a:ext>
            </a:extLst>
          </p:cNvPr>
          <p:cNvGraphicFramePr>
            <a:graphicFrameLocks noGrp="1"/>
          </p:cNvGraphicFramePr>
          <p:nvPr>
            <p:extLst>
              <p:ext uri="{D42A27DB-BD31-4B8C-83A1-F6EECF244321}">
                <p14:modId xmlns:p14="http://schemas.microsoft.com/office/powerpoint/2010/main" val="2055788209"/>
              </p:ext>
            </p:extLst>
          </p:nvPr>
        </p:nvGraphicFramePr>
        <p:xfrm>
          <a:off x="3558" y="4077072"/>
          <a:ext cx="9120186" cy="3057929"/>
        </p:xfrm>
        <a:graphic>
          <a:graphicData uri="http://schemas.openxmlformats.org/drawingml/2006/table">
            <a:tbl>
              <a:tblPr/>
              <a:tblGrid>
                <a:gridCol w="2281412">
                  <a:extLst>
                    <a:ext uri="{9D8B030D-6E8A-4147-A177-3AD203B41FA5}">
                      <a16:colId xmlns:a16="http://schemas.microsoft.com/office/drawing/2014/main" val="24863018"/>
                    </a:ext>
                  </a:extLst>
                </a:gridCol>
                <a:gridCol w="2256570">
                  <a:extLst>
                    <a:ext uri="{9D8B030D-6E8A-4147-A177-3AD203B41FA5}">
                      <a16:colId xmlns:a16="http://schemas.microsoft.com/office/drawing/2014/main" val="548106269"/>
                    </a:ext>
                  </a:extLst>
                </a:gridCol>
                <a:gridCol w="2300790">
                  <a:extLst>
                    <a:ext uri="{9D8B030D-6E8A-4147-A177-3AD203B41FA5}">
                      <a16:colId xmlns:a16="http://schemas.microsoft.com/office/drawing/2014/main" val="3751900893"/>
                    </a:ext>
                  </a:extLst>
                </a:gridCol>
                <a:gridCol w="2281414">
                  <a:extLst>
                    <a:ext uri="{9D8B030D-6E8A-4147-A177-3AD203B41FA5}">
                      <a16:colId xmlns:a16="http://schemas.microsoft.com/office/drawing/2014/main" val="3153721863"/>
                    </a:ext>
                  </a:extLst>
                </a:gridCol>
              </a:tblGrid>
              <a:tr h="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Kreatinin</a:t>
                      </a:r>
                    </a:p>
                  </a:txBody>
                  <a:tcPr marL="91427" marR="91427" marT="45740" marB="45740" horzOverflow="overflow">
                    <a:lnL cap="flat">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Harnstoff</a:t>
                      </a:r>
                    </a:p>
                  </a:txBody>
                  <a:tcPr marL="91427" marR="91427" marT="45740" marB="45740" horzOverflow="overflow">
                    <a:lnL>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BZ</a:t>
                      </a:r>
                    </a:p>
                  </a:txBody>
                  <a:tcPr marL="91427" marR="91427" marT="45740" marB="45740" horzOverflow="overflow">
                    <a:lnL>
                      <a:noFill/>
                    </a:lnL>
                    <a:lnR>
                      <a:noFill/>
                    </a:lnR>
                    <a:lnT cap="flat">
                      <a:noFill/>
                    </a:lnT>
                    <a:lnB>
                      <a:noFill/>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bg1"/>
                        </a:solidFill>
                        <a:effectLst/>
                        <a:latin typeface="Arial" charset="0"/>
                      </a:endParaRPr>
                    </a:p>
                  </a:txBody>
                  <a:tcPr marL="91427" marR="91427" marT="45740" marB="45740" horzOverflow="overflow">
                    <a:lnL>
                      <a:noFill/>
                    </a:lnL>
                    <a:lnR>
                      <a:noFill/>
                    </a:lnR>
                    <a:lnT cap="flat">
                      <a:noFill/>
                    </a:lnT>
                    <a:lnB>
                      <a:noFill/>
                    </a:lnB>
                    <a:lnTlToBr>
                      <a:noFill/>
                    </a:lnTlToBr>
                    <a:lnBlToTr>
                      <a:noFill/>
                    </a:lnBlToTr>
                    <a:solidFill>
                      <a:schemeClr val="bg1"/>
                    </a:solidFill>
                  </a:tcPr>
                </a:tc>
                <a:extLst>
                  <a:ext uri="{0D108BD9-81ED-4DB2-BD59-A6C34878D82A}">
                    <a16:rowId xmlns:a16="http://schemas.microsoft.com/office/drawing/2014/main" val="4070695508"/>
                  </a:ext>
                </a:extLst>
              </a:tr>
              <a:tr h="431262">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de-DE" sz="1800" b="1" i="0" u="none" strike="noStrike" kern="1200" cap="none" normalizeH="0" baseline="0" dirty="0">
                          <a:ln>
                            <a:noFill/>
                          </a:ln>
                          <a:solidFill>
                            <a:schemeClr val="bg1"/>
                          </a:solidFill>
                          <a:effectLst/>
                          <a:latin typeface="Arial" charset="0"/>
                          <a:ea typeface="+mn-ea"/>
                          <a:cs typeface="+mn-cs"/>
                        </a:rPr>
                        <a:t>112 µM (1,2 mg/dl)</a:t>
                      </a:r>
                    </a:p>
                  </a:txBody>
                  <a:tcPr marL="91427" marR="91427" marT="45740" marB="45740" horzOverflow="overflow">
                    <a:lnL cap="flat">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12,4 </a:t>
                      </a:r>
                      <a:r>
                        <a:rPr kumimoji="0" lang="de-DE" sz="1800" b="1" i="0" u="none" strike="noStrike" kern="1200" cap="none" normalizeH="0" baseline="0" dirty="0" err="1">
                          <a:ln>
                            <a:noFill/>
                          </a:ln>
                          <a:solidFill>
                            <a:schemeClr val="bg1"/>
                          </a:solidFill>
                          <a:effectLst/>
                          <a:latin typeface="Arial" charset="0"/>
                          <a:ea typeface="+mn-ea"/>
                          <a:cs typeface="+mn-cs"/>
                        </a:rPr>
                        <a:t>mM</a:t>
                      </a:r>
                      <a:r>
                        <a:rPr kumimoji="0" lang="de-DE" sz="1800" b="1" i="0" u="none" strike="noStrike" kern="1200" cap="none" normalizeH="0" baseline="0" dirty="0">
                          <a:ln>
                            <a:noFill/>
                          </a:ln>
                          <a:solidFill>
                            <a:schemeClr val="bg1"/>
                          </a:solidFill>
                          <a:effectLst/>
                          <a:latin typeface="Arial" charset="0"/>
                          <a:ea typeface="+mn-ea"/>
                          <a:cs typeface="+mn-cs"/>
                        </a:rPr>
                        <a:t> (35 mg/dl)</a:t>
                      </a:r>
                    </a:p>
                  </a:txBody>
                  <a:tcPr marL="91427" marR="91427" marT="45740" marB="45740" horzOverflow="overflow">
                    <a:lnL>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82  mg/dl</a:t>
                      </a:r>
                    </a:p>
                  </a:txBody>
                  <a:tcPr marL="91427" marR="91427" marT="45740" marB="45740" horzOverflow="overflow">
                    <a:lnL>
                      <a:noFill/>
                    </a:lnL>
                    <a:lnR>
                      <a:noFill/>
                    </a:lnR>
                    <a:lnT cap="flat">
                      <a:noFill/>
                    </a:lnT>
                    <a:lnB>
                      <a:noFill/>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bg1"/>
                        </a:solidFill>
                        <a:effectLst/>
                        <a:latin typeface="Arial" charset="0"/>
                      </a:endParaRPr>
                    </a:p>
                  </a:txBody>
                  <a:tcPr marL="91427" marR="91427" marT="45740" marB="45740" horzOverflow="overflow">
                    <a:lnL>
                      <a:noFill/>
                    </a:lnL>
                    <a:lnR>
                      <a:noFill/>
                    </a:lnR>
                    <a:lnT cap="flat">
                      <a:noFill/>
                    </a:lnT>
                    <a:lnB>
                      <a:noFill/>
                    </a:lnB>
                    <a:lnTlToBr>
                      <a:noFill/>
                    </a:lnTlToBr>
                    <a:lnBlToTr>
                      <a:noFill/>
                    </a:lnBlToTr>
                    <a:solidFill>
                      <a:schemeClr val="bg1"/>
                    </a:solidFill>
                  </a:tcPr>
                </a:tc>
                <a:extLst>
                  <a:ext uri="{0D108BD9-81ED-4DB2-BD59-A6C34878D82A}">
                    <a16:rowId xmlns:a16="http://schemas.microsoft.com/office/drawing/2014/main" val="3891587722"/>
                  </a:ext>
                </a:extLst>
              </a:tr>
              <a:tr h="43126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Na</a:t>
                      </a:r>
                    </a:p>
                  </a:txBody>
                  <a:tcPr marL="91427" marR="91427" marT="45740" marB="45740" horzOverflow="overflow">
                    <a:lnL cap="flat">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K</a:t>
                      </a:r>
                    </a:p>
                  </a:txBody>
                  <a:tcPr marL="91427" marR="91427" marT="45740" marB="45740" horzOverflow="overflow">
                    <a:lnL>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Cl</a:t>
                      </a:r>
                    </a:p>
                  </a:txBody>
                  <a:tcPr marL="91427" marR="91427" marT="45740" marB="45740" horzOverflow="overflow">
                    <a:lnL>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Anionenlücke</a:t>
                      </a:r>
                    </a:p>
                  </a:txBody>
                  <a:tcPr marL="91427" marR="91427" marT="45740" marB="45740" horzOverflow="overflow">
                    <a:lnL>
                      <a:noFill/>
                    </a:lnL>
                    <a:lnR>
                      <a:noFill/>
                    </a:lnR>
                    <a:lnT cap="flat">
                      <a:noFill/>
                    </a:lnT>
                    <a:lnB>
                      <a:noFill/>
                    </a:lnB>
                    <a:lnTlToBr>
                      <a:noFill/>
                    </a:lnTlToBr>
                    <a:lnBlToTr>
                      <a:noFill/>
                    </a:lnBlToTr>
                    <a:solidFill>
                      <a:srgbClr val="0066FF"/>
                    </a:solidFill>
                  </a:tcPr>
                </a:tc>
                <a:extLst>
                  <a:ext uri="{0D108BD9-81ED-4DB2-BD59-A6C34878D82A}">
                    <a16:rowId xmlns:a16="http://schemas.microsoft.com/office/drawing/2014/main" val="3622489647"/>
                  </a:ext>
                </a:extLst>
              </a:tr>
              <a:tr h="3659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140</a:t>
                      </a:r>
                    </a:p>
                  </a:txBody>
                  <a:tcPr marL="91427" marR="91427" marT="45740" marB="45740" horzOverflow="overflow">
                    <a:lnL cap="flat">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3,4</a:t>
                      </a:r>
                    </a:p>
                  </a:txBody>
                  <a:tcPr marL="91427" marR="91427" marT="45740" marB="45740" horzOverflow="overflow">
                    <a:lnL>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85</a:t>
                      </a:r>
                    </a:p>
                  </a:txBody>
                  <a:tcPr marL="91427" marR="91427" marT="45740" marB="45740" horzOverflow="overflow">
                    <a:lnL>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20</a:t>
                      </a:r>
                    </a:p>
                  </a:txBody>
                  <a:tcPr marL="91427" marR="91427" marT="45740" marB="45740" horzOverflow="overflow">
                    <a:lnL>
                      <a:noFill/>
                    </a:lnL>
                    <a:lnR>
                      <a:noFill/>
                    </a:lnR>
                    <a:lnT>
                      <a:noFill/>
                    </a:lnT>
                    <a:lnB>
                      <a:noFill/>
                    </a:lnB>
                    <a:lnTlToBr>
                      <a:noFill/>
                    </a:lnTlToBr>
                    <a:lnBlToTr>
                      <a:noFill/>
                    </a:lnBlToTr>
                    <a:solidFill>
                      <a:srgbClr val="0066FF"/>
                    </a:solidFill>
                  </a:tcPr>
                </a:tc>
                <a:extLst>
                  <a:ext uri="{0D108BD9-81ED-4DB2-BD59-A6C34878D82A}">
                    <a16:rowId xmlns:a16="http://schemas.microsoft.com/office/drawing/2014/main" val="567412552"/>
                  </a:ext>
                </a:extLst>
              </a:tr>
              <a:tr h="365921">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de-DE" sz="1800" b="1" i="0" u="none" strike="noStrike" kern="1200" cap="none" normalizeH="0" baseline="0" dirty="0">
                          <a:ln>
                            <a:noFill/>
                          </a:ln>
                          <a:solidFill>
                            <a:schemeClr val="tx1"/>
                          </a:solidFill>
                          <a:effectLst/>
                          <a:latin typeface="Arial" charset="0"/>
                          <a:ea typeface="+mn-ea"/>
                          <a:cs typeface="+mn-cs"/>
                        </a:rPr>
                        <a:t>Arterielle BGA  bei Aufnahme (unter Raumluft)</a:t>
                      </a:r>
                      <a:endParaRPr kumimoji="0" lang="de-DE" sz="1800" b="1" i="0" u="none" strike="noStrike" kern="1200" cap="none" normalizeH="0" baseline="-25000" dirty="0">
                        <a:ln>
                          <a:noFill/>
                        </a:ln>
                        <a:solidFill>
                          <a:schemeClr val="tx1"/>
                        </a:solidFill>
                        <a:effectLst/>
                        <a:latin typeface="Arial" charset="0"/>
                        <a:ea typeface="+mn-ea"/>
                        <a:cs typeface="+mn-cs"/>
                      </a:endParaRPr>
                    </a:p>
                  </a:txBody>
                  <a:tcPr marL="91427" marR="91427" marT="45740" marB="45740" horzOverflow="overflow">
                    <a:lnL cap="flat">
                      <a:noFill/>
                    </a:lnL>
                    <a:lnR>
                      <a:noFill/>
                    </a:lnR>
                    <a:lnT>
                      <a:noFill/>
                    </a:lnT>
                    <a:lnB>
                      <a:noFill/>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tx1"/>
                        </a:solidFill>
                        <a:effectLst/>
                        <a:latin typeface="Arial" charset="0"/>
                      </a:endParaRPr>
                    </a:p>
                  </a:txBody>
                  <a:tcPr marL="91427" marR="91427" marT="45737" marB="45737" horzOverflow="overflow">
                    <a:lnL>
                      <a:noFill/>
                    </a:lnL>
                    <a:lnR>
                      <a:noFill/>
                    </a:lnR>
                    <a:lnT>
                      <a:noFill/>
                    </a:lnT>
                    <a:lnB>
                      <a:noFill/>
                    </a:lnB>
                    <a:lnTlToBr>
                      <a:noFill/>
                    </a:lnTlToBr>
                    <a:lnBlToTr>
                      <a:noFill/>
                    </a:lnBlToTr>
                    <a:solidFill>
                      <a:srgbClr val="00CC00"/>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25000" dirty="0">
                        <a:ln>
                          <a:noFill/>
                        </a:ln>
                        <a:solidFill>
                          <a:schemeClr val="tx1"/>
                        </a:solidFill>
                        <a:effectLst/>
                        <a:latin typeface="Arial" charset="0"/>
                      </a:endParaRPr>
                    </a:p>
                  </a:txBody>
                  <a:tcPr marL="91427" marR="91427" marT="45737" marB="45737" horzOverflow="overflow">
                    <a:lnL>
                      <a:noFill/>
                    </a:lnL>
                    <a:lnR>
                      <a:noFill/>
                    </a:lnR>
                    <a:lnT>
                      <a:noFill/>
                    </a:lnT>
                    <a:lnB>
                      <a:noFill/>
                    </a:lnB>
                    <a:lnTlToBr>
                      <a:noFill/>
                    </a:lnTlToBr>
                    <a:lnBlToTr>
                      <a:noFill/>
                    </a:lnBlToTr>
                    <a:solidFill>
                      <a:srgbClr val="00CC00"/>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25000" dirty="0">
                        <a:ln>
                          <a:noFill/>
                        </a:ln>
                        <a:solidFill>
                          <a:schemeClr val="tx1"/>
                        </a:solidFill>
                        <a:effectLst/>
                        <a:latin typeface="Arial" charset="0"/>
                      </a:endParaRPr>
                    </a:p>
                  </a:txBody>
                  <a:tcPr marL="91427" marR="91427" marT="45737" marB="45737" horzOverflow="overflow">
                    <a:lnL>
                      <a:noFill/>
                    </a:lnL>
                    <a:lnR>
                      <a:noFill/>
                    </a:lnR>
                    <a:lnT>
                      <a:noFill/>
                    </a:lnT>
                    <a:lnB>
                      <a:noFill/>
                    </a:lnB>
                    <a:lnTlToBr>
                      <a:noFill/>
                    </a:lnTlToBr>
                    <a:lnBlToTr>
                      <a:noFill/>
                    </a:lnBlToTr>
                    <a:solidFill>
                      <a:srgbClr val="00CC00"/>
                    </a:solidFill>
                  </a:tcPr>
                </a:tc>
                <a:extLst>
                  <a:ext uri="{0D108BD9-81ED-4DB2-BD59-A6C34878D82A}">
                    <a16:rowId xmlns:a16="http://schemas.microsoft.com/office/drawing/2014/main" val="3589991608"/>
                  </a:ext>
                </a:extLst>
              </a:tr>
              <a:tr h="3659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pH</a:t>
                      </a:r>
                    </a:p>
                  </a:txBody>
                  <a:tcPr marL="91427" marR="91427" marT="45740" marB="45740" horzOverflow="overflow">
                    <a:lnL cap="flat">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PaO</a:t>
                      </a:r>
                      <a:r>
                        <a:rPr kumimoji="0" lang="de-DE" sz="1800" b="1" i="0" u="none" strike="noStrike" cap="none" normalizeH="0" baseline="-25000" dirty="0">
                          <a:ln>
                            <a:noFill/>
                          </a:ln>
                          <a:solidFill>
                            <a:schemeClr val="tx1"/>
                          </a:solidFill>
                          <a:effectLst/>
                          <a:latin typeface="Arial" charset="0"/>
                        </a:rPr>
                        <a:t>2</a:t>
                      </a:r>
                      <a:endParaRPr kumimoji="0" lang="de-DE" sz="1800" b="1" i="0" u="none" strike="noStrike" cap="none" normalizeH="0" baseline="0" dirty="0">
                        <a:ln>
                          <a:noFill/>
                        </a:ln>
                        <a:solidFill>
                          <a:schemeClr val="tx1"/>
                        </a:solidFill>
                        <a:effectLst/>
                        <a:latin typeface="Arial" charset="0"/>
                      </a:endParaRPr>
                    </a:p>
                  </a:txBody>
                  <a:tcPr marL="91427" marR="91427" marT="45740" marB="45740" horzOverflow="overflow">
                    <a:lnL>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PaCO</a:t>
                      </a:r>
                      <a:r>
                        <a:rPr kumimoji="0" lang="de-DE" sz="1800" b="1" i="0" u="none" strike="noStrike" cap="none" normalizeH="0" baseline="-25000" dirty="0">
                          <a:ln>
                            <a:noFill/>
                          </a:ln>
                          <a:solidFill>
                            <a:schemeClr val="tx1"/>
                          </a:solidFill>
                          <a:effectLst/>
                          <a:latin typeface="Arial" charset="0"/>
                        </a:rPr>
                        <a:t>2</a:t>
                      </a:r>
                    </a:p>
                  </a:txBody>
                  <a:tcPr marL="91427" marR="91427" marT="45740" marB="45740" horzOverflow="overflow">
                    <a:lnL>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HCO</a:t>
                      </a:r>
                      <a:r>
                        <a:rPr kumimoji="0" lang="de-DE" sz="1800" b="1" i="0" u="none" strike="noStrike" cap="none" normalizeH="0" baseline="-25000" dirty="0">
                          <a:ln>
                            <a:noFill/>
                          </a:ln>
                          <a:solidFill>
                            <a:schemeClr val="tx1"/>
                          </a:solidFill>
                          <a:effectLst/>
                          <a:latin typeface="Arial" charset="0"/>
                        </a:rPr>
                        <a:t>3</a:t>
                      </a:r>
                    </a:p>
                  </a:txBody>
                  <a:tcPr marL="91427" marR="91427" marT="45740" marB="45740" horzOverflow="overflow">
                    <a:lnL>
                      <a:noFill/>
                    </a:lnL>
                    <a:lnR>
                      <a:noFill/>
                    </a:lnR>
                    <a:lnT>
                      <a:noFill/>
                    </a:lnT>
                    <a:lnB>
                      <a:noFill/>
                    </a:lnB>
                    <a:lnTlToBr>
                      <a:noFill/>
                    </a:lnTlToBr>
                    <a:lnBlToTr>
                      <a:noFill/>
                    </a:lnBlToTr>
                    <a:solidFill>
                      <a:srgbClr val="00CC00"/>
                    </a:solidFill>
                  </a:tcPr>
                </a:tc>
                <a:extLst>
                  <a:ext uri="{0D108BD9-81ED-4DB2-BD59-A6C34878D82A}">
                    <a16:rowId xmlns:a16="http://schemas.microsoft.com/office/drawing/2014/main" val="1783979561"/>
                  </a:ext>
                </a:extLst>
              </a:tr>
              <a:tr h="3659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7,45</a:t>
                      </a:r>
                    </a:p>
                  </a:txBody>
                  <a:tcPr marL="91427" marR="91427" marT="45740" marB="45740" horzOverflow="overflow">
                    <a:lnL cap="flat">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54</a:t>
                      </a:r>
                    </a:p>
                  </a:txBody>
                  <a:tcPr marL="91427" marR="91427" marT="45740" marB="45740"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52</a:t>
                      </a:r>
                    </a:p>
                  </a:txBody>
                  <a:tcPr marL="91427" marR="91427" marT="45740" marB="45740"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36</a:t>
                      </a:r>
                    </a:p>
                  </a:txBody>
                  <a:tcPr marL="91427" marR="91427" marT="45740" marB="45740" horzOverflow="overflow">
                    <a:lnL>
                      <a:noFill/>
                    </a:lnL>
                    <a:lnR>
                      <a:noFill/>
                    </a:lnR>
                    <a:lnT>
                      <a:noFill/>
                    </a:lnT>
                    <a:lnB cap="flat">
                      <a:noFill/>
                    </a:lnB>
                    <a:lnTlToBr>
                      <a:noFill/>
                    </a:lnTlToBr>
                    <a:lnBlToTr>
                      <a:noFill/>
                    </a:lnBlToTr>
                    <a:solidFill>
                      <a:srgbClr val="00CC00"/>
                    </a:solidFill>
                  </a:tcPr>
                </a:tc>
                <a:extLst>
                  <a:ext uri="{0D108BD9-81ED-4DB2-BD59-A6C34878D82A}">
                    <a16:rowId xmlns:a16="http://schemas.microsoft.com/office/drawing/2014/main" val="225704110"/>
                  </a:ext>
                </a:extLst>
              </a:tr>
              <a:tr h="365921">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tx1"/>
                        </a:solidFill>
                        <a:effectLst/>
                        <a:latin typeface="Arial" charset="0"/>
                      </a:endParaRPr>
                    </a:p>
                  </a:txBody>
                  <a:tcPr marL="91427" marR="91427" marT="45740" marB="45740" horzOverflow="overflow">
                    <a:lnL cap="flat">
                      <a:noFill/>
                    </a:lnL>
                    <a:lnR>
                      <a:noFill/>
                    </a:lnR>
                    <a:lnT>
                      <a:noFill/>
                    </a:lnT>
                    <a:lnB cap="flat">
                      <a:noFill/>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tx1"/>
                        </a:solidFill>
                        <a:effectLst/>
                        <a:latin typeface="Arial" charset="0"/>
                      </a:endParaRPr>
                    </a:p>
                  </a:txBody>
                  <a:tcPr marL="91427" marR="91427" marT="45734" marB="45734" horzOverflow="overflow">
                    <a:lnL>
                      <a:noFill/>
                    </a:lnL>
                    <a:lnR>
                      <a:noFill/>
                    </a:lnR>
                    <a:lnT>
                      <a:noFill/>
                    </a:lnT>
                    <a:lnB cap="flat">
                      <a:noFill/>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tx1"/>
                        </a:solidFill>
                        <a:effectLst/>
                        <a:latin typeface="Arial" charset="0"/>
                      </a:endParaRPr>
                    </a:p>
                  </a:txBody>
                  <a:tcPr marL="91427" marR="91427" marT="45734" marB="45734" horzOverflow="overflow">
                    <a:lnL>
                      <a:noFill/>
                    </a:lnL>
                    <a:lnR>
                      <a:noFill/>
                    </a:lnR>
                    <a:lnT>
                      <a:noFill/>
                    </a:lnT>
                    <a:lnB cap="flat">
                      <a:noFill/>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tx1"/>
                        </a:solidFill>
                        <a:effectLst/>
                        <a:latin typeface="Arial" charset="0"/>
                      </a:endParaRPr>
                    </a:p>
                  </a:txBody>
                  <a:tcPr marL="91427" marR="91427" marT="45734" marB="45734" horzOverflow="overflow">
                    <a:lnL>
                      <a:noFill/>
                    </a:lnL>
                    <a:lnR>
                      <a:noFill/>
                    </a:lnR>
                    <a:lnT>
                      <a:noFill/>
                    </a:lnT>
                    <a:lnB cap="flat">
                      <a:noFill/>
                    </a:lnB>
                    <a:lnTlToBr>
                      <a:noFill/>
                    </a:lnTlToBr>
                    <a:lnBlToTr>
                      <a:noFill/>
                    </a:lnBlToTr>
                    <a:solidFill>
                      <a:schemeClr val="bg1"/>
                    </a:solidFill>
                  </a:tcPr>
                </a:tc>
                <a:extLst>
                  <a:ext uri="{0D108BD9-81ED-4DB2-BD59-A6C34878D82A}">
                    <a16:rowId xmlns:a16="http://schemas.microsoft.com/office/drawing/2014/main" val="1216247314"/>
                  </a:ext>
                </a:extLst>
              </a:tr>
            </a:tbl>
          </a:graphicData>
        </a:graphic>
      </p:graphicFrame>
    </p:spTree>
    <p:extLst>
      <p:ext uri="{BB962C8B-B14F-4D97-AF65-F5344CB8AC3E}">
        <p14:creationId xmlns:p14="http://schemas.microsoft.com/office/powerpoint/2010/main" val="18154268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9F8FB5-204F-4CB7-93C0-BC8F4BA77180}"/>
              </a:ext>
            </a:extLst>
          </p:cNvPr>
          <p:cNvSpPr>
            <a:spLocks noGrp="1"/>
          </p:cNvSpPr>
          <p:nvPr>
            <p:ph type="title"/>
          </p:nvPr>
        </p:nvSpPr>
        <p:spPr/>
        <p:txBody>
          <a:bodyPr/>
          <a:lstStyle/>
          <a:p>
            <a:r>
              <a:rPr lang="de-DE" dirty="0"/>
              <a:t>Die Welt ist nicht immer einfach …</a:t>
            </a:r>
          </a:p>
        </p:txBody>
      </p:sp>
      <p:pic>
        <p:nvPicPr>
          <p:cNvPr id="4" name="Grafik 3">
            <a:extLst>
              <a:ext uri="{FF2B5EF4-FFF2-40B4-BE49-F238E27FC236}">
                <a16:creationId xmlns:a16="http://schemas.microsoft.com/office/drawing/2014/main" id="{A7D62A07-4479-43BC-9653-BE148B9D9E99}"/>
              </a:ext>
            </a:extLst>
          </p:cNvPr>
          <p:cNvPicPr>
            <a:picLocks noChangeAspect="1"/>
          </p:cNvPicPr>
          <p:nvPr/>
        </p:nvPicPr>
        <p:blipFill>
          <a:blip r:embed="rId2"/>
          <a:stretch>
            <a:fillRect/>
          </a:stretch>
        </p:blipFill>
        <p:spPr>
          <a:xfrm>
            <a:off x="827584" y="1147378"/>
            <a:ext cx="7525977" cy="4585877"/>
          </a:xfrm>
          <a:prstGeom prst="rect">
            <a:avLst/>
          </a:prstGeom>
        </p:spPr>
      </p:pic>
    </p:spTree>
    <p:extLst>
      <p:ext uri="{BB962C8B-B14F-4D97-AF65-F5344CB8AC3E}">
        <p14:creationId xmlns:p14="http://schemas.microsoft.com/office/powerpoint/2010/main" val="1652142070"/>
      </p:ext>
    </p:extLst>
  </p:cSld>
  <p:clrMapOvr>
    <a:masterClrMapping/>
  </p:clrMapOvr>
  <p:transition spd="slow">
    <p:push dir="u"/>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sz="quarter"/>
          </p:nvPr>
        </p:nvSpPr>
        <p:spPr>
          <a:xfrm>
            <a:off x="539750" y="188913"/>
            <a:ext cx="7920038" cy="649287"/>
          </a:xfrm>
        </p:spPr>
        <p:txBody>
          <a:bodyPr/>
          <a:lstStyle/>
          <a:p>
            <a:endParaRPr lang="de-DE" altLang="de-DE" sz="2800" dirty="0"/>
          </a:p>
        </p:txBody>
      </p:sp>
      <p:graphicFrame>
        <p:nvGraphicFramePr>
          <p:cNvPr id="46083" name="Group 3"/>
          <p:cNvGraphicFramePr>
            <a:graphicFrameLocks noGrp="1"/>
          </p:cNvGraphicFramePr>
          <p:nvPr>
            <p:ph sz="quarter" idx="1"/>
            <p:extLst>
              <p:ext uri="{D42A27DB-BD31-4B8C-83A1-F6EECF244321}">
                <p14:modId xmlns:p14="http://schemas.microsoft.com/office/powerpoint/2010/main" val="2228782554"/>
              </p:ext>
            </p:extLst>
          </p:nvPr>
        </p:nvGraphicFramePr>
        <p:xfrm>
          <a:off x="0" y="2325688"/>
          <a:ext cx="9144000" cy="742950"/>
        </p:xfrm>
        <a:graphic>
          <a:graphicData uri="http://schemas.openxmlformats.org/drawingml/2006/table">
            <a:tbl>
              <a:tblPr/>
              <a:tblGrid>
                <a:gridCol w="558800">
                  <a:extLst>
                    <a:ext uri="{9D8B030D-6E8A-4147-A177-3AD203B41FA5}">
                      <a16:colId xmlns:a16="http://schemas.microsoft.com/office/drawing/2014/main" val="57745063"/>
                    </a:ext>
                  </a:extLst>
                </a:gridCol>
                <a:gridCol w="8585200">
                  <a:extLst>
                    <a:ext uri="{9D8B030D-6E8A-4147-A177-3AD203B41FA5}">
                      <a16:colId xmlns:a16="http://schemas.microsoft.com/office/drawing/2014/main" val="3707825183"/>
                    </a:ext>
                  </a:extLst>
                </a:gridCol>
              </a:tblGrid>
              <a:tr h="742950">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dirty="0">
                          <a:ln>
                            <a:noFill/>
                          </a:ln>
                          <a:solidFill>
                            <a:schemeClr val="tx1"/>
                          </a:solidFill>
                          <a:effectLst/>
                          <a:latin typeface="Arial" panose="020B0604020202020204" pitchFamily="34" charset="0"/>
                        </a:rPr>
                        <a:t>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dirty="0" err="1"/>
                        <a:t>Metabolische</a:t>
                      </a:r>
                      <a:r>
                        <a:rPr lang="en-US" dirty="0"/>
                        <a:t> Alkalose </a:t>
                      </a:r>
                      <a:endParaRPr lang="de-DE" sz="2000" b="1" kern="1200" dirty="0">
                        <a:solidFill>
                          <a:schemeClr val="tx1"/>
                        </a:solidFill>
                        <a:effectLst/>
                        <a:latin typeface="Arial" panose="020B0604020202020204" pitchFamily="34" charset="0"/>
                        <a:ea typeface="+mn-ea"/>
                        <a:cs typeface="+mn-cs"/>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9701181"/>
                  </a:ext>
                </a:extLst>
              </a:tr>
            </a:tbl>
          </a:graphicData>
        </a:graphic>
      </p:graphicFrame>
      <p:graphicFrame>
        <p:nvGraphicFramePr>
          <p:cNvPr id="46091" name="Group 11"/>
          <p:cNvGraphicFramePr>
            <a:graphicFrameLocks noGrp="1"/>
          </p:cNvGraphicFramePr>
          <p:nvPr>
            <p:ph sz="quarter" idx="2"/>
            <p:extLst>
              <p:ext uri="{D42A27DB-BD31-4B8C-83A1-F6EECF244321}">
                <p14:modId xmlns:p14="http://schemas.microsoft.com/office/powerpoint/2010/main" val="197748056"/>
              </p:ext>
            </p:extLst>
          </p:nvPr>
        </p:nvGraphicFramePr>
        <p:xfrm>
          <a:off x="0" y="3068638"/>
          <a:ext cx="9144000" cy="687388"/>
        </p:xfrm>
        <a:graphic>
          <a:graphicData uri="http://schemas.openxmlformats.org/drawingml/2006/table">
            <a:tbl>
              <a:tblPr/>
              <a:tblGrid>
                <a:gridCol w="560388">
                  <a:extLst>
                    <a:ext uri="{9D8B030D-6E8A-4147-A177-3AD203B41FA5}">
                      <a16:colId xmlns:a16="http://schemas.microsoft.com/office/drawing/2014/main" val="3465703955"/>
                    </a:ext>
                  </a:extLst>
                </a:gridCol>
                <a:gridCol w="8583612">
                  <a:extLst>
                    <a:ext uri="{9D8B030D-6E8A-4147-A177-3AD203B41FA5}">
                      <a16:colId xmlns:a16="http://schemas.microsoft.com/office/drawing/2014/main" val="4099770447"/>
                    </a:ext>
                  </a:extLst>
                </a:gridCol>
              </a:tblGrid>
              <a:tr h="687388">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dirty="0">
                          <a:ln>
                            <a:noFill/>
                          </a:ln>
                          <a:solidFill>
                            <a:schemeClr val="tx1"/>
                          </a:solidFill>
                          <a:effectLst/>
                          <a:latin typeface="Arial" panose="020B0604020202020204" pitchFamily="34" charset="0"/>
                        </a:rPr>
                        <a:t>B</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lang="en-US" dirty="0" err="1"/>
                        <a:t>Metabolische</a:t>
                      </a:r>
                      <a:r>
                        <a:rPr lang="en-US" dirty="0"/>
                        <a:t> Alkalose und </a:t>
                      </a:r>
                      <a:r>
                        <a:rPr lang="en-US" dirty="0" err="1"/>
                        <a:t>metabolische</a:t>
                      </a:r>
                      <a:r>
                        <a:rPr lang="en-US" dirty="0"/>
                        <a:t> Azidose</a:t>
                      </a:r>
                      <a:endParaRPr kumimoji="0" lang="de-DE" altLang="de-DE" sz="2000" b="1" i="0" u="none" strike="noStrike" cap="none" normalizeH="0" baseline="0" dirty="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411178"/>
                  </a:ext>
                </a:extLst>
              </a:tr>
            </a:tbl>
          </a:graphicData>
        </a:graphic>
      </p:graphicFrame>
      <p:graphicFrame>
        <p:nvGraphicFramePr>
          <p:cNvPr id="46099" name="Group 19"/>
          <p:cNvGraphicFramePr>
            <a:graphicFrameLocks noGrp="1"/>
          </p:cNvGraphicFramePr>
          <p:nvPr>
            <p:ph sz="quarter" idx="3"/>
            <p:extLst>
              <p:ext uri="{D42A27DB-BD31-4B8C-83A1-F6EECF244321}">
                <p14:modId xmlns:p14="http://schemas.microsoft.com/office/powerpoint/2010/main" val="1221777832"/>
              </p:ext>
            </p:extLst>
          </p:nvPr>
        </p:nvGraphicFramePr>
        <p:xfrm>
          <a:off x="0" y="3749675"/>
          <a:ext cx="9144000" cy="687388"/>
        </p:xfrm>
        <a:graphic>
          <a:graphicData uri="http://schemas.openxmlformats.org/drawingml/2006/table">
            <a:tbl>
              <a:tblPr/>
              <a:tblGrid>
                <a:gridCol w="560388">
                  <a:extLst>
                    <a:ext uri="{9D8B030D-6E8A-4147-A177-3AD203B41FA5}">
                      <a16:colId xmlns:a16="http://schemas.microsoft.com/office/drawing/2014/main" val="4146681190"/>
                    </a:ext>
                  </a:extLst>
                </a:gridCol>
                <a:gridCol w="8583612">
                  <a:extLst>
                    <a:ext uri="{9D8B030D-6E8A-4147-A177-3AD203B41FA5}">
                      <a16:colId xmlns:a16="http://schemas.microsoft.com/office/drawing/2014/main" val="1655645105"/>
                    </a:ext>
                  </a:extLst>
                </a:gridCol>
              </a:tblGrid>
              <a:tr h="687388">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a:ln>
                            <a:noFill/>
                          </a:ln>
                          <a:solidFill>
                            <a:schemeClr val="tx1"/>
                          </a:solidFill>
                          <a:effectLst/>
                          <a:latin typeface="Arial" panose="020B0604020202020204" pitchFamily="34" charset="0"/>
                        </a:rPr>
                        <a:t>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719EB"/>
                    </a:solid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lang="en-US" dirty="0" err="1"/>
                        <a:t>Respiratorische</a:t>
                      </a:r>
                      <a:r>
                        <a:rPr lang="en-US" dirty="0"/>
                        <a:t> Azidose und </a:t>
                      </a:r>
                      <a:r>
                        <a:rPr lang="en-US" dirty="0" err="1"/>
                        <a:t>metabolische</a:t>
                      </a:r>
                      <a:r>
                        <a:rPr lang="en-US" dirty="0"/>
                        <a:t> Alkalose </a:t>
                      </a:r>
                      <a:endParaRPr kumimoji="0" lang="de-DE" altLang="de-DE" sz="2000" b="1" i="0" u="none" strike="noStrike" cap="none" normalizeH="0" baseline="0" dirty="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20814856"/>
                  </a:ext>
                </a:extLst>
              </a:tr>
            </a:tbl>
          </a:graphicData>
        </a:graphic>
      </p:graphicFrame>
      <p:graphicFrame>
        <p:nvGraphicFramePr>
          <p:cNvPr id="46107" name="Group 27"/>
          <p:cNvGraphicFramePr>
            <a:graphicFrameLocks noGrp="1"/>
          </p:cNvGraphicFramePr>
          <p:nvPr>
            <p:ph sz="quarter" idx="4"/>
            <p:extLst>
              <p:ext uri="{D42A27DB-BD31-4B8C-83A1-F6EECF244321}">
                <p14:modId xmlns:p14="http://schemas.microsoft.com/office/powerpoint/2010/main" val="2914130568"/>
              </p:ext>
            </p:extLst>
          </p:nvPr>
        </p:nvGraphicFramePr>
        <p:xfrm>
          <a:off x="0" y="4437063"/>
          <a:ext cx="9180513" cy="673100"/>
        </p:xfrm>
        <a:graphic>
          <a:graphicData uri="http://schemas.openxmlformats.org/drawingml/2006/table">
            <a:tbl>
              <a:tblPr/>
              <a:tblGrid>
                <a:gridCol w="557213">
                  <a:extLst>
                    <a:ext uri="{9D8B030D-6E8A-4147-A177-3AD203B41FA5}">
                      <a16:colId xmlns:a16="http://schemas.microsoft.com/office/drawing/2014/main" val="3411641881"/>
                    </a:ext>
                  </a:extLst>
                </a:gridCol>
                <a:gridCol w="8623300">
                  <a:extLst>
                    <a:ext uri="{9D8B030D-6E8A-4147-A177-3AD203B41FA5}">
                      <a16:colId xmlns:a16="http://schemas.microsoft.com/office/drawing/2014/main" val="1979585652"/>
                    </a:ext>
                  </a:extLst>
                </a:gridCol>
              </a:tblGrid>
              <a:tr h="673100">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a:ln>
                            <a:noFill/>
                          </a:ln>
                          <a:solidFill>
                            <a:schemeClr val="tx1"/>
                          </a:solidFill>
                          <a:effectLst/>
                          <a:latin typeface="Arial" panose="020B0604020202020204" pitchFamily="34" charset="0"/>
                        </a:rPr>
                        <a:t>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lang="en-US" dirty="0"/>
                        <a:t>Resp. Azidose + </a:t>
                      </a:r>
                      <a:r>
                        <a:rPr lang="en-US" dirty="0" err="1"/>
                        <a:t>metab</a:t>
                      </a:r>
                      <a:r>
                        <a:rPr lang="en-US" dirty="0"/>
                        <a:t>. Alkalose + </a:t>
                      </a:r>
                      <a:r>
                        <a:rPr lang="en-US" dirty="0" err="1"/>
                        <a:t>metab</a:t>
                      </a:r>
                      <a:r>
                        <a:rPr lang="en-US" dirty="0"/>
                        <a:t>. Azidose</a:t>
                      </a:r>
                      <a:endParaRPr kumimoji="0" lang="de-DE" altLang="de-DE" sz="2400" b="1" i="0" u="none" strike="noStrike" cap="none" normalizeH="0" baseline="0" dirty="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90948928"/>
                  </a:ext>
                </a:extLst>
              </a:tr>
            </a:tbl>
          </a:graphicData>
        </a:graphic>
      </p:graphicFrame>
      <p:graphicFrame>
        <p:nvGraphicFramePr>
          <p:cNvPr id="46115" name="Group 35"/>
          <p:cNvGraphicFramePr>
            <a:graphicFrameLocks noGrp="1"/>
          </p:cNvGraphicFramePr>
          <p:nvPr/>
        </p:nvGraphicFramePr>
        <p:xfrm>
          <a:off x="0" y="5110163"/>
          <a:ext cx="9180513" cy="623888"/>
        </p:xfrm>
        <a:graphic>
          <a:graphicData uri="http://schemas.openxmlformats.org/drawingml/2006/table">
            <a:tbl>
              <a:tblPr/>
              <a:tblGrid>
                <a:gridCol w="550863">
                  <a:extLst>
                    <a:ext uri="{9D8B030D-6E8A-4147-A177-3AD203B41FA5}">
                      <a16:colId xmlns:a16="http://schemas.microsoft.com/office/drawing/2014/main" val="3470411589"/>
                    </a:ext>
                  </a:extLst>
                </a:gridCol>
                <a:gridCol w="8629650">
                  <a:extLst>
                    <a:ext uri="{9D8B030D-6E8A-4147-A177-3AD203B41FA5}">
                      <a16:colId xmlns:a16="http://schemas.microsoft.com/office/drawing/2014/main" val="4271978402"/>
                    </a:ext>
                  </a:extLst>
                </a:gridCol>
              </a:tblGrid>
              <a:tr h="623888">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a:ln>
                            <a:noFill/>
                          </a:ln>
                          <a:solidFill>
                            <a:schemeClr val="tx1"/>
                          </a:solidFill>
                          <a:effectLst/>
                          <a:latin typeface="Arial" panose="020B0604020202020204" pitchFamily="34" charset="0"/>
                        </a:rPr>
                        <a:t>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66E48"/>
                    </a:solid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lang="en-US" dirty="0" err="1"/>
                        <a:t>Metabolische</a:t>
                      </a:r>
                      <a:r>
                        <a:rPr lang="en-US" dirty="0"/>
                        <a:t> Alkalose + </a:t>
                      </a:r>
                      <a:r>
                        <a:rPr lang="en-US" dirty="0" err="1"/>
                        <a:t>respiratorische</a:t>
                      </a:r>
                      <a:r>
                        <a:rPr lang="en-US" dirty="0"/>
                        <a:t> Alkalose</a:t>
                      </a:r>
                      <a:endParaRPr kumimoji="0" lang="de-DE" altLang="de-DE" sz="2000" b="1" i="0" u="none" strike="noStrike" cap="none" normalizeH="0" baseline="0" dirty="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02984136"/>
                  </a:ext>
                </a:extLst>
              </a:tr>
            </a:tbl>
          </a:graphicData>
        </a:graphic>
      </p:graphicFrame>
      <p:graphicFrame>
        <p:nvGraphicFramePr>
          <p:cNvPr id="46123" name="Group 43"/>
          <p:cNvGraphicFramePr>
            <a:graphicFrameLocks noGrp="1"/>
          </p:cNvGraphicFramePr>
          <p:nvPr/>
        </p:nvGraphicFramePr>
        <p:xfrm>
          <a:off x="-1" y="908050"/>
          <a:ext cx="9144001" cy="1416050"/>
        </p:xfrm>
        <a:graphic>
          <a:graphicData uri="http://schemas.openxmlformats.org/drawingml/2006/table">
            <a:tbl>
              <a:tblPr/>
              <a:tblGrid>
                <a:gridCol w="9144001">
                  <a:extLst>
                    <a:ext uri="{9D8B030D-6E8A-4147-A177-3AD203B41FA5}">
                      <a16:colId xmlns:a16="http://schemas.microsoft.com/office/drawing/2014/main" val="2921720045"/>
                    </a:ext>
                  </a:extLst>
                </a:gridCol>
              </a:tblGrid>
              <a:tr h="1416050">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altLang="de-DE" sz="2000" b="1" i="0" u="none" strike="noStrike" cap="none" normalizeH="0" baseline="0" dirty="0">
                          <a:ln>
                            <a:noFill/>
                          </a:ln>
                          <a:solidFill>
                            <a:schemeClr val="bg1"/>
                          </a:solidFill>
                          <a:effectLst/>
                          <a:latin typeface="Arial" panose="020B0604020202020204" pitchFamily="34" charset="0"/>
                        </a:rPr>
                        <a:t>Welche der folgenden Säure – Basen – Störungen liegt vor?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3541793298"/>
                  </a:ext>
                </a:extLst>
              </a:tr>
            </a:tbl>
          </a:graphicData>
        </a:graphic>
      </p:graphicFrame>
      <p:graphicFrame>
        <p:nvGraphicFramePr>
          <p:cNvPr id="9" name="Tabelle 8">
            <a:extLst>
              <a:ext uri="{FF2B5EF4-FFF2-40B4-BE49-F238E27FC236}">
                <a16:creationId xmlns:a16="http://schemas.microsoft.com/office/drawing/2014/main" id="{85576458-61CC-48F7-AFCF-6E3364049EE2}"/>
              </a:ext>
            </a:extLst>
          </p:cNvPr>
          <p:cNvGraphicFramePr>
            <a:graphicFrameLocks noGrp="1"/>
          </p:cNvGraphicFramePr>
          <p:nvPr>
            <p:extLst>
              <p:ext uri="{D42A27DB-BD31-4B8C-83A1-F6EECF244321}">
                <p14:modId xmlns:p14="http://schemas.microsoft.com/office/powerpoint/2010/main" val="1050562655"/>
              </p:ext>
            </p:extLst>
          </p:nvPr>
        </p:nvGraphicFramePr>
        <p:xfrm>
          <a:off x="3558" y="-747464"/>
          <a:ext cx="9120186" cy="3057929"/>
        </p:xfrm>
        <a:graphic>
          <a:graphicData uri="http://schemas.openxmlformats.org/drawingml/2006/table">
            <a:tbl>
              <a:tblPr/>
              <a:tblGrid>
                <a:gridCol w="2281412">
                  <a:extLst>
                    <a:ext uri="{9D8B030D-6E8A-4147-A177-3AD203B41FA5}">
                      <a16:colId xmlns:a16="http://schemas.microsoft.com/office/drawing/2014/main" val="24863018"/>
                    </a:ext>
                  </a:extLst>
                </a:gridCol>
                <a:gridCol w="2256570">
                  <a:extLst>
                    <a:ext uri="{9D8B030D-6E8A-4147-A177-3AD203B41FA5}">
                      <a16:colId xmlns:a16="http://schemas.microsoft.com/office/drawing/2014/main" val="548106269"/>
                    </a:ext>
                  </a:extLst>
                </a:gridCol>
                <a:gridCol w="2300790">
                  <a:extLst>
                    <a:ext uri="{9D8B030D-6E8A-4147-A177-3AD203B41FA5}">
                      <a16:colId xmlns:a16="http://schemas.microsoft.com/office/drawing/2014/main" val="3751900893"/>
                    </a:ext>
                  </a:extLst>
                </a:gridCol>
                <a:gridCol w="2281414">
                  <a:extLst>
                    <a:ext uri="{9D8B030D-6E8A-4147-A177-3AD203B41FA5}">
                      <a16:colId xmlns:a16="http://schemas.microsoft.com/office/drawing/2014/main" val="3153721863"/>
                    </a:ext>
                  </a:extLst>
                </a:gridCol>
              </a:tblGrid>
              <a:tr h="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Kreatinin</a:t>
                      </a:r>
                    </a:p>
                  </a:txBody>
                  <a:tcPr marL="91427" marR="91427" marT="45740" marB="45740" horzOverflow="overflow">
                    <a:lnL cap="flat">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Harnstoff</a:t>
                      </a:r>
                    </a:p>
                  </a:txBody>
                  <a:tcPr marL="91427" marR="91427" marT="45740" marB="45740" horzOverflow="overflow">
                    <a:lnL>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BZ</a:t>
                      </a:r>
                    </a:p>
                  </a:txBody>
                  <a:tcPr marL="91427" marR="91427" marT="45740" marB="45740" horzOverflow="overflow">
                    <a:lnL>
                      <a:noFill/>
                    </a:lnL>
                    <a:lnR>
                      <a:noFill/>
                    </a:lnR>
                    <a:lnT cap="flat">
                      <a:noFill/>
                    </a:lnT>
                    <a:lnB>
                      <a:noFill/>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bg1"/>
                        </a:solidFill>
                        <a:effectLst/>
                        <a:latin typeface="Arial" charset="0"/>
                      </a:endParaRPr>
                    </a:p>
                  </a:txBody>
                  <a:tcPr marL="91427" marR="91427" marT="45740" marB="45740" horzOverflow="overflow">
                    <a:lnL>
                      <a:noFill/>
                    </a:lnL>
                    <a:lnR>
                      <a:noFill/>
                    </a:lnR>
                    <a:lnT cap="flat">
                      <a:noFill/>
                    </a:lnT>
                    <a:lnB>
                      <a:noFill/>
                    </a:lnB>
                    <a:lnTlToBr>
                      <a:noFill/>
                    </a:lnTlToBr>
                    <a:lnBlToTr>
                      <a:noFill/>
                    </a:lnBlToTr>
                    <a:solidFill>
                      <a:schemeClr val="bg1"/>
                    </a:solidFill>
                  </a:tcPr>
                </a:tc>
                <a:extLst>
                  <a:ext uri="{0D108BD9-81ED-4DB2-BD59-A6C34878D82A}">
                    <a16:rowId xmlns:a16="http://schemas.microsoft.com/office/drawing/2014/main" val="4070695508"/>
                  </a:ext>
                </a:extLst>
              </a:tr>
              <a:tr h="431262">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de-DE" sz="1800" b="1" i="0" u="none" strike="noStrike" kern="1200" cap="none" normalizeH="0" baseline="0" dirty="0">
                          <a:ln>
                            <a:noFill/>
                          </a:ln>
                          <a:solidFill>
                            <a:schemeClr val="bg1"/>
                          </a:solidFill>
                          <a:effectLst/>
                          <a:latin typeface="Arial" charset="0"/>
                          <a:ea typeface="+mn-ea"/>
                          <a:cs typeface="+mn-cs"/>
                        </a:rPr>
                        <a:t>112 µM (1,2 mg/dl)</a:t>
                      </a:r>
                    </a:p>
                  </a:txBody>
                  <a:tcPr marL="91427" marR="91427" marT="45740" marB="45740" horzOverflow="overflow">
                    <a:lnL cap="flat">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12,4 </a:t>
                      </a:r>
                      <a:r>
                        <a:rPr kumimoji="0" lang="de-DE" sz="1800" b="1" i="0" u="none" strike="noStrike" kern="1200" cap="none" normalizeH="0" baseline="0" dirty="0" err="1">
                          <a:ln>
                            <a:noFill/>
                          </a:ln>
                          <a:solidFill>
                            <a:schemeClr val="bg1"/>
                          </a:solidFill>
                          <a:effectLst/>
                          <a:latin typeface="Arial" charset="0"/>
                          <a:ea typeface="+mn-ea"/>
                          <a:cs typeface="+mn-cs"/>
                        </a:rPr>
                        <a:t>mM</a:t>
                      </a:r>
                      <a:r>
                        <a:rPr kumimoji="0" lang="de-DE" sz="1800" b="1" i="0" u="none" strike="noStrike" kern="1200" cap="none" normalizeH="0" baseline="0" dirty="0">
                          <a:ln>
                            <a:noFill/>
                          </a:ln>
                          <a:solidFill>
                            <a:schemeClr val="bg1"/>
                          </a:solidFill>
                          <a:effectLst/>
                          <a:latin typeface="Arial" charset="0"/>
                          <a:ea typeface="+mn-ea"/>
                          <a:cs typeface="+mn-cs"/>
                        </a:rPr>
                        <a:t> (35 mg/dl)</a:t>
                      </a:r>
                    </a:p>
                  </a:txBody>
                  <a:tcPr marL="91427" marR="91427" marT="45740" marB="45740" horzOverflow="overflow">
                    <a:lnL>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82  mg/dl</a:t>
                      </a:r>
                    </a:p>
                  </a:txBody>
                  <a:tcPr marL="91427" marR="91427" marT="45740" marB="45740" horzOverflow="overflow">
                    <a:lnL>
                      <a:noFill/>
                    </a:lnL>
                    <a:lnR>
                      <a:noFill/>
                    </a:lnR>
                    <a:lnT cap="flat">
                      <a:noFill/>
                    </a:lnT>
                    <a:lnB>
                      <a:noFill/>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bg1"/>
                        </a:solidFill>
                        <a:effectLst/>
                        <a:latin typeface="Arial" charset="0"/>
                      </a:endParaRPr>
                    </a:p>
                  </a:txBody>
                  <a:tcPr marL="91427" marR="91427" marT="45740" marB="45740" horzOverflow="overflow">
                    <a:lnL>
                      <a:noFill/>
                    </a:lnL>
                    <a:lnR>
                      <a:noFill/>
                    </a:lnR>
                    <a:lnT cap="flat">
                      <a:noFill/>
                    </a:lnT>
                    <a:lnB>
                      <a:noFill/>
                    </a:lnB>
                    <a:lnTlToBr>
                      <a:noFill/>
                    </a:lnTlToBr>
                    <a:lnBlToTr>
                      <a:noFill/>
                    </a:lnBlToTr>
                    <a:solidFill>
                      <a:schemeClr val="bg1"/>
                    </a:solidFill>
                  </a:tcPr>
                </a:tc>
                <a:extLst>
                  <a:ext uri="{0D108BD9-81ED-4DB2-BD59-A6C34878D82A}">
                    <a16:rowId xmlns:a16="http://schemas.microsoft.com/office/drawing/2014/main" val="3891587722"/>
                  </a:ext>
                </a:extLst>
              </a:tr>
              <a:tr h="43126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Na</a:t>
                      </a:r>
                    </a:p>
                  </a:txBody>
                  <a:tcPr marL="91427" marR="91427" marT="45740" marB="45740" horzOverflow="overflow">
                    <a:lnL cap="flat">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K</a:t>
                      </a:r>
                    </a:p>
                  </a:txBody>
                  <a:tcPr marL="91427" marR="91427" marT="45740" marB="45740" horzOverflow="overflow">
                    <a:lnL>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Cl</a:t>
                      </a:r>
                    </a:p>
                  </a:txBody>
                  <a:tcPr marL="91427" marR="91427" marT="45740" marB="45740" horzOverflow="overflow">
                    <a:lnL>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Anionenlücke</a:t>
                      </a:r>
                    </a:p>
                  </a:txBody>
                  <a:tcPr marL="91427" marR="91427" marT="45740" marB="45740" horzOverflow="overflow">
                    <a:lnL>
                      <a:noFill/>
                    </a:lnL>
                    <a:lnR>
                      <a:noFill/>
                    </a:lnR>
                    <a:lnT cap="flat">
                      <a:noFill/>
                    </a:lnT>
                    <a:lnB>
                      <a:noFill/>
                    </a:lnB>
                    <a:lnTlToBr>
                      <a:noFill/>
                    </a:lnTlToBr>
                    <a:lnBlToTr>
                      <a:noFill/>
                    </a:lnBlToTr>
                    <a:solidFill>
                      <a:srgbClr val="0066FF"/>
                    </a:solidFill>
                  </a:tcPr>
                </a:tc>
                <a:extLst>
                  <a:ext uri="{0D108BD9-81ED-4DB2-BD59-A6C34878D82A}">
                    <a16:rowId xmlns:a16="http://schemas.microsoft.com/office/drawing/2014/main" val="3622489647"/>
                  </a:ext>
                </a:extLst>
              </a:tr>
              <a:tr h="3659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140</a:t>
                      </a:r>
                    </a:p>
                  </a:txBody>
                  <a:tcPr marL="91427" marR="91427" marT="45740" marB="45740" horzOverflow="overflow">
                    <a:lnL cap="flat">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3,4</a:t>
                      </a:r>
                    </a:p>
                  </a:txBody>
                  <a:tcPr marL="91427" marR="91427" marT="45740" marB="45740" horzOverflow="overflow">
                    <a:lnL>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85</a:t>
                      </a:r>
                    </a:p>
                  </a:txBody>
                  <a:tcPr marL="91427" marR="91427" marT="45740" marB="45740" horzOverflow="overflow">
                    <a:lnL>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20</a:t>
                      </a:r>
                    </a:p>
                  </a:txBody>
                  <a:tcPr marL="91427" marR="91427" marT="45740" marB="45740" horzOverflow="overflow">
                    <a:lnL>
                      <a:noFill/>
                    </a:lnL>
                    <a:lnR>
                      <a:noFill/>
                    </a:lnR>
                    <a:lnT>
                      <a:noFill/>
                    </a:lnT>
                    <a:lnB>
                      <a:noFill/>
                    </a:lnB>
                    <a:lnTlToBr>
                      <a:noFill/>
                    </a:lnTlToBr>
                    <a:lnBlToTr>
                      <a:noFill/>
                    </a:lnBlToTr>
                    <a:solidFill>
                      <a:srgbClr val="0066FF"/>
                    </a:solidFill>
                  </a:tcPr>
                </a:tc>
                <a:extLst>
                  <a:ext uri="{0D108BD9-81ED-4DB2-BD59-A6C34878D82A}">
                    <a16:rowId xmlns:a16="http://schemas.microsoft.com/office/drawing/2014/main" val="567412552"/>
                  </a:ext>
                </a:extLst>
              </a:tr>
              <a:tr h="365921">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de-DE" sz="1800" b="1" i="0" u="none" strike="noStrike" kern="1200" cap="none" normalizeH="0" baseline="0" dirty="0">
                          <a:ln>
                            <a:noFill/>
                          </a:ln>
                          <a:solidFill>
                            <a:schemeClr val="tx1"/>
                          </a:solidFill>
                          <a:effectLst/>
                          <a:latin typeface="Arial" charset="0"/>
                          <a:ea typeface="+mn-ea"/>
                          <a:cs typeface="+mn-cs"/>
                        </a:rPr>
                        <a:t>Arterielle BGA  bei Aufnahme (unter 2 l O</a:t>
                      </a:r>
                      <a:r>
                        <a:rPr kumimoji="0" lang="de-DE" sz="1800" b="1" i="0" u="none" strike="noStrike" kern="1200" cap="none" normalizeH="0" baseline="-25000" dirty="0">
                          <a:ln>
                            <a:noFill/>
                          </a:ln>
                          <a:solidFill>
                            <a:schemeClr val="tx1"/>
                          </a:solidFill>
                          <a:effectLst/>
                          <a:latin typeface="Arial" charset="0"/>
                          <a:ea typeface="+mn-ea"/>
                          <a:cs typeface="+mn-cs"/>
                        </a:rPr>
                        <a:t>2</a:t>
                      </a:r>
                      <a:r>
                        <a:rPr kumimoji="0" lang="de-DE" sz="1800" b="1" i="0" u="none" strike="noStrike" kern="1200" cap="none" normalizeH="0" baseline="0" dirty="0">
                          <a:ln>
                            <a:noFill/>
                          </a:ln>
                          <a:solidFill>
                            <a:schemeClr val="tx1"/>
                          </a:solidFill>
                          <a:effectLst/>
                          <a:latin typeface="Arial" charset="0"/>
                          <a:ea typeface="+mn-ea"/>
                          <a:cs typeface="+mn-cs"/>
                        </a:rPr>
                        <a:t> via Nasenbrille)</a:t>
                      </a:r>
                      <a:endParaRPr kumimoji="0" lang="de-DE" sz="1800" b="1" i="0" u="none" strike="noStrike" kern="1200" cap="none" normalizeH="0" baseline="-25000" dirty="0">
                        <a:ln>
                          <a:noFill/>
                        </a:ln>
                        <a:solidFill>
                          <a:schemeClr val="tx1"/>
                        </a:solidFill>
                        <a:effectLst/>
                        <a:latin typeface="Arial" charset="0"/>
                        <a:ea typeface="+mn-ea"/>
                        <a:cs typeface="+mn-cs"/>
                      </a:endParaRPr>
                    </a:p>
                  </a:txBody>
                  <a:tcPr marL="91427" marR="91427" marT="45740" marB="45740" horzOverflow="overflow">
                    <a:lnL cap="flat">
                      <a:noFill/>
                    </a:lnL>
                    <a:lnR>
                      <a:noFill/>
                    </a:lnR>
                    <a:lnT>
                      <a:noFill/>
                    </a:lnT>
                    <a:lnB>
                      <a:noFill/>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tx1"/>
                        </a:solidFill>
                        <a:effectLst/>
                        <a:latin typeface="Arial" charset="0"/>
                      </a:endParaRPr>
                    </a:p>
                  </a:txBody>
                  <a:tcPr marL="91427" marR="91427" marT="45737" marB="45737" horzOverflow="overflow">
                    <a:lnL>
                      <a:noFill/>
                    </a:lnL>
                    <a:lnR>
                      <a:noFill/>
                    </a:lnR>
                    <a:lnT>
                      <a:noFill/>
                    </a:lnT>
                    <a:lnB>
                      <a:noFill/>
                    </a:lnB>
                    <a:lnTlToBr>
                      <a:noFill/>
                    </a:lnTlToBr>
                    <a:lnBlToTr>
                      <a:noFill/>
                    </a:lnBlToTr>
                    <a:solidFill>
                      <a:srgbClr val="00CC00"/>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25000" dirty="0">
                        <a:ln>
                          <a:noFill/>
                        </a:ln>
                        <a:solidFill>
                          <a:schemeClr val="tx1"/>
                        </a:solidFill>
                        <a:effectLst/>
                        <a:latin typeface="Arial" charset="0"/>
                      </a:endParaRPr>
                    </a:p>
                  </a:txBody>
                  <a:tcPr marL="91427" marR="91427" marT="45737" marB="45737" horzOverflow="overflow">
                    <a:lnL>
                      <a:noFill/>
                    </a:lnL>
                    <a:lnR>
                      <a:noFill/>
                    </a:lnR>
                    <a:lnT>
                      <a:noFill/>
                    </a:lnT>
                    <a:lnB>
                      <a:noFill/>
                    </a:lnB>
                    <a:lnTlToBr>
                      <a:noFill/>
                    </a:lnTlToBr>
                    <a:lnBlToTr>
                      <a:noFill/>
                    </a:lnBlToTr>
                    <a:solidFill>
                      <a:srgbClr val="00CC00"/>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25000" dirty="0">
                        <a:ln>
                          <a:noFill/>
                        </a:ln>
                        <a:solidFill>
                          <a:schemeClr val="tx1"/>
                        </a:solidFill>
                        <a:effectLst/>
                        <a:latin typeface="Arial" charset="0"/>
                      </a:endParaRPr>
                    </a:p>
                  </a:txBody>
                  <a:tcPr marL="91427" marR="91427" marT="45737" marB="45737" horzOverflow="overflow">
                    <a:lnL>
                      <a:noFill/>
                    </a:lnL>
                    <a:lnR>
                      <a:noFill/>
                    </a:lnR>
                    <a:lnT>
                      <a:noFill/>
                    </a:lnT>
                    <a:lnB>
                      <a:noFill/>
                    </a:lnB>
                    <a:lnTlToBr>
                      <a:noFill/>
                    </a:lnTlToBr>
                    <a:lnBlToTr>
                      <a:noFill/>
                    </a:lnBlToTr>
                    <a:solidFill>
                      <a:srgbClr val="00CC00"/>
                    </a:solidFill>
                  </a:tcPr>
                </a:tc>
                <a:extLst>
                  <a:ext uri="{0D108BD9-81ED-4DB2-BD59-A6C34878D82A}">
                    <a16:rowId xmlns:a16="http://schemas.microsoft.com/office/drawing/2014/main" val="3589991608"/>
                  </a:ext>
                </a:extLst>
              </a:tr>
              <a:tr h="3659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pH</a:t>
                      </a:r>
                    </a:p>
                  </a:txBody>
                  <a:tcPr marL="91427" marR="91427" marT="45740" marB="45740" horzOverflow="overflow">
                    <a:lnL cap="flat">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PaO</a:t>
                      </a:r>
                      <a:r>
                        <a:rPr kumimoji="0" lang="de-DE" sz="1800" b="1" i="0" u="none" strike="noStrike" cap="none" normalizeH="0" baseline="-25000" dirty="0">
                          <a:ln>
                            <a:noFill/>
                          </a:ln>
                          <a:solidFill>
                            <a:schemeClr val="tx1"/>
                          </a:solidFill>
                          <a:effectLst/>
                          <a:latin typeface="Arial" charset="0"/>
                        </a:rPr>
                        <a:t>2</a:t>
                      </a:r>
                      <a:endParaRPr kumimoji="0" lang="de-DE" sz="1800" b="1" i="0" u="none" strike="noStrike" cap="none" normalizeH="0" baseline="0" dirty="0">
                        <a:ln>
                          <a:noFill/>
                        </a:ln>
                        <a:solidFill>
                          <a:schemeClr val="tx1"/>
                        </a:solidFill>
                        <a:effectLst/>
                        <a:latin typeface="Arial" charset="0"/>
                      </a:endParaRPr>
                    </a:p>
                  </a:txBody>
                  <a:tcPr marL="91427" marR="91427" marT="45740" marB="45740" horzOverflow="overflow">
                    <a:lnL>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PaCO</a:t>
                      </a:r>
                      <a:r>
                        <a:rPr kumimoji="0" lang="de-DE" sz="1800" b="1" i="0" u="none" strike="noStrike" cap="none" normalizeH="0" baseline="-25000" dirty="0">
                          <a:ln>
                            <a:noFill/>
                          </a:ln>
                          <a:solidFill>
                            <a:schemeClr val="tx1"/>
                          </a:solidFill>
                          <a:effectLst/>
                          <a:latin typeface="Arial" charset="0"/>
                        </a:rPr>
                        <a:t>2</a:t>
                      </a:r>
                    </a:p>
                  </a:txBody>
                  <a:tcPr marL="91427" marR="91427" marT="45740" marB="45740" horzOverflow="overflow">
                    <a:lnL>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HCO</a:t>
                      </a:r>
                      <a:r>
                        <a:rPr kumimoji="0" lang="de-DE" sz="1800" b="1" i="0" u="none" strike="noStrike" cap="none" normalizeH="0" baseline="-25000" dirty="0">
                          <a:ln>
                            <a:noFill/>
                          </a:ln>
                          <a:solidFill>
                            <a:schemeClr val="tx1"/>
                          </a:solidFill>
                          <a:effectLst/>
                          <a:latin typeface="Arial" charset="0"/>
                        </a:rPr>
                        <a:t>3</a:t>
                      </a:r>
                    </a:p>
                  </a:txBody>
                  <a:tcPr marL="91427" marR="91427" marT="45740" marB="45740" horzOverflow="overflow">
                    <a:lnL>
                      <a:noFill/>
                    </a:lnL>
                    <a:lnR>
                      <a:noFill/>
                    </a:lnR>
                    <a:lnT>
                      <a:noFill/>
                    </a:lnT>
                    <a:lnB>
                      <a:noFill/>
                    </a:lnB>
                    <a:lnTlToBr>
                      <a:noFill/>
                    </a:lnTlToBr>
                    <a:lnBlToTr>
                      <a:noFill/>
                    </a:lnBlToTr>
                    <a:solidFill>
                      <a:srgbClr val="00CC00"/>
                    </a:solidFill>
                  </a:tcPr>
                </a:tc>
                <a:extLst>
                  <a:ext uri="{0D108BD9-81ED-4DB2-BD59-A6C34878D82A}">
                    <a16:rowId xmlns:a16="http://schemas.microsoft.com/office/drawing/2014/main" val="1783979561"/>
                  </a:ext>
                </a:extLst>
              </a:tr>
              <a:tr h="3659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7,45</a:t>
                      </a:r>
                    </a:p>
                  </a:txBody>
                  <a:tcPr marL="91427" marR="91427" marT="45740" marB="45740" horzOverflow="overflow">
                    <a:lnL cap="flat">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54</a:t>
                      </a:r>
                    </a:p>
                  </a:txBody>
                  <a:tcPr marL="91427" marR="91427" marT="45740" marB="45740"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52</a:t>
                      </a:r>
                    </a:p>
                  </a:txBody>
                  <a:tcPr marL="91427" marR="91427" marT="45740" marB="45740"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35</a:t>
                      </a:r>
                    </a:p>
                  </a:txBody>
                  <a:tcPr marL="91427" marR="91427" marT="45740" marB="45740" horzOverflow="overflow">
                    <a:lnL>
                      <a:noFill/>
                    </a:lnL>
                    <a:lnR>
                      <a:noFill/>
                    </a:lnR>
                    <a:lnT>
                      <a:noFill/>
                    </a:lnT>
                    <a:lnB cap="flat">
                      <a:noFill/>
                    </a:lnB>
                    <a:lnTlToBr>
                      <a:noFill/>
                    </a:lnTlToBr>
                    <a:lnBlToTr>
                      <a:noFill/>
                    </a:lnBlToTr>
                    <a:solidFill>
                      <a:srgbClr val="00CC00"/>
                    </a:solidFill>
                  </a:tcPr>
                </a:tc>
                <a:extLst>
                  <a:ext uri="{0D108BD9-81ED-4DB2-BD59-A6C34878D82A}">
                    <a16:rowId xmlns:a16="http://schemas.microsoft.com/office/drawing/2014/main" val="225704110"/>
                  </a:ext>
                </a:extLst>
              </a:tr>
              <a:tr h="365921">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tx1"/>
                        </a:solidFill>
                        <a:effectLst/>
                        <a:latin typeface="Arial" charset="0"/>
                      </a:endParaRPr>
                    </a:p>
                  </a:txBody>
                  <a:tcPr marL="91427" marR="91427" marT="45740" marB="45740" horzOverflow="overflow">
                    <a:lnL cap="flat">
                      <a:noFill/>
                    </a:lnL>
                    <a:lnR>
                      <a:noFill/>
                    </a:lnR>
                    <a:lnT>
                      <a:noFill/>
                    </a:lnT>
                    <a:lnB cap="flat">
                      <a:noFill/>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tx1"/>
                        </a:solidFill>
                        <a:effectLst/>
                        <a:latin typeface="Arial" charset="0"/>
                      </a:endParaRPr>
                    </a:p>
                  </a:txBody>
                  <a:tcPr marL="91427" marR="91427" marT="45734" marB="45734" horzOverflow="overflow">
                    <a:lnL>
                      <a:noFill/>
                    </a:lnL>
                    <a:lnR>
                      <a:noFill/>
                    </a:lnR>
                    <a:lnT>
                      <a:noFill/>
                    </a:lnT>
                    <a:lnB cap="flat">
                      <a:noFill/>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tx1"/>
                        </a:solidFill>
                        <a:effectLst/>
                        <a:latin typeface="Arial" charset="0"/>
                      </a:endParaRPr>
                    </a:p>
                  </a:txBody>
                  <a:tcPr marL="91427" marR="91427" marT="45734" marB="45734" horzOverflow="overflow">
                    <a:lnL>
                      <a:noFill/>
                    </a:lnL>
                    <a:lnR>
                      <a:noFill/>
                    </a:lnR>
                    <a:lnT>
                      <a:noFill/>
                    </a:lnT>
                    <a:lnB cap="flat">
                      <a:noFill/>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tx1"/>
                        </a:solidFill>
                        <a:effectLst/>
                        <a:latin typeface="Arial" charset="0"/>
                      </a:endParaRPr>
                    </a:p>
                  </a:txBody>
                  <a:tcPr marL="91427" marR="91427" marT="45734" marB="45734" horzOverflow="overflow">
                    <a:lnL>
                      <a:noFill/>
                    </a:lnL>
                    <a:lnR>
                      <a:noFill/>
                    </a:lnR>
                    <a:lnT>
                      <a:noFill/>
                    </a:lnT>
                    <a:lnB cap="flat">
                      <a:noFill/>
                    </a:lnB>
                    <a:lnTlToBr>
                      <a:noFill/>
                    </a:lnTlToBr>
                    <a:lnBlToTr>
                      <a:noFill/>
                    </a:lnBlToTr>
                    <a:solidFill>
                      <a:schemeClr val="bg1"/>
                    </a:solidFill>
                  </a:tcPr>
                </a:tc>
                <a:extLst>
                  <a:ext uri="{0D108BD9-81ED-4DB2-BD59-A6C34878D82A}">
                    <a16:rowId xmlns:a16="http://schemas.microsoft.com/office/drawing/2014/main" val="1216247314"/>
                  </a:ext>
                </a:extLst>
              </a:tr>
            </a:tbl>
          </a:graphicData>
        </a:graphic>
      </p:graphicFrame>
    </p:spTree>
    <p:extLst>
      <p:ext uri="{BB962C8B-B14F-4D97-AF65-F5344CB8AC3E}">
        <p14:creationId xmlns:p14="http://schemas.microsoft.com/office/powerpoint/2010/main" val="42795850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mph" presetSubtype="0" nodeType="clickEffect">
                                  <p:stCondLst>
                                    <p:cond delay="0"/>
                                  </p:stCondLst>
                                  <p:childTnLst>
                                    <p:set>
                                      <p:cBhvr rctx="PPT">
                                        <p:cTn id="13" dur="indefinite"/>
                                        <p:tgtEl>
                                          <p:spTgt spid="46083"/>
                                        </p:tgtEl>
                                        <p:attrNameLst>
                                          <p:attrName>style.opacity</p:attrName>
                                        </p:attrNameLst>
                                      </p:cBhvr>
                                      <p:to>
                                        <p:strVal val="0.5"/>
                                      </p:to>
                                    </p:set>
                                    <p:animEffect filter="image" prLst="opacity: 0.5">
                                      <p:cBhvr rctx="IE">
                                        <p:cTn id="14" dur="indefinite"/>
                                        <p:tgtEl>
                                          <p:spTgt spid="46083"/>
                                        </p:tgtEl>
                                      </p:cBhvr>
                                    </p:animEffect>
                                  </p:childTnLst>
                                </p:cTn>
                              </p:par>
                              <p:par>
                                <p:cTn id="15" presetID="9" presetClass="emph" presetSubtype="0" nodeType="withEffect">
                                  <p:stCondLst>
                                    <p:cond delay="0"/>
                                  </p:stCondLst>
                                  <p:childTnLst>
                                    <p:set>
                                      <p:cBhvr rctx="PPT">
                                        <p:cTn id="16" dur="indefinite"/>
                                        <p:tgtEl>
                                          <p:spTgt spid="46091"/>
                                        </p:tgtEl>
                                        <p:attrNameLst>
                                          <p:attrName>style.opacity</p:attrName>
                                        </p:attrNameLst>
                                      </p:cBhvr>
                                      <p:to>
                                        <p:strVal val="0.5"/>
                                      </p:to>
                                    </p:set>
                                    <p:animEffect filter="image" prLst="opacity: 0.5">
                                      <p:cBhvr rctx="IE">
                                        <p:cTn id="17" dur="indefinite"/>
                                        <p:tgtEl>
                                          <p:spTgt spid="46091"/>
                                        </p:tgtEl>
                                      </p:cBhvr>
                                    </p:animEffect>
                                  </p:childTnLst>
                                </p:cTn>
                              </p:par>
                              <p:par>
                                <p:cTn id="18" presetID="9" presetClass="emph" presetSubtype="0" nodeType="withEffect">
                                  <p:stCondLst>
                                    <p:cond delay="0"/>
                                  </p:stCondLst>
                                  <p:childTnLst>
                                    <p:set>
                                      <p:cBhvr>
                                        <p:cTn id="19" dur="indefinite"/>
                                        <p:tgtEl>
                                          <p:spTgt spid="46099"/>
                                        </p:tgtEl>
                                        <p:attrNameLst>
                                          <p:attrName>style.opacity</p:attrName>
                                        </p:attrNameLst>
                                      </p:cBhvr>
                                      <p:to>
                                        <p:strVal val="0.5"/>
                                      </p:to>
                                    </p:set>
                                    <p:animEffect filter="image" prLst="opacity: 0.5">
                                      <p:cBhvr rctx="IE">
                                        <p:cTn id="20" dur="indefinite"/>
                                        <p:tgtEl>
                                          <p:spTgt spid="46099"/>
                                        </p:tgtEl>
                                      </p:cBhvr>
                                    </p:animEffect>
                                  </p:childTnLst>
                                </p:cTn>
                              </p:par>
                              <p:par>
                                <p:cTn id="21" presetID="26" presetClass="emph" presetSubtype="0" fill="hold" nodeType="withEffect">
                                  <p:stCondLst>
                                    <p:cond delay="0"/>
                                  </p:stCondLst>
                                  <p:childTnLst>
                                    <p:animEffect transition="out" filter="fade">
                                      <p:cBhvr>
                                        <p:cTn id="22" dur="500" tmFilter="0, 0; .2, .5; .8, .5; 1, 0"/>
                                        <p:tgtEl>
                                          <p:spTgt spid="46107"/>
                                        </p:tgtEl>
                                      </p:cBhvr>
                                    </p:animEffect>
                                    <p:animScale>
                                      <p:cBhvr>
                                        <p:cTn id="23" dur="250" autoRev="1" fill="hold"/>
                                        <p:tgtEl>
                                          <p:spTgt spid="46107"/>
                                        </p:tgtEl>
                                      </p:cBhvr>
                                      <p:by x="105000" y="105000"/>
                                    </p:animScale>
                                  </p:childTnLst>
                                </p:cTn>
                              </p:par>
                              <p:par>
                                <p:cTn id="24" presetID="9" presetClass="emph" presetSubtype="0" nodeType="withEffect">
                                  <p:stCondLst>
                                    <p:cond delay="0"/>
                                  </p:stCondLst>
                                  <p:childTnLst>
                                    <p:set>
                                      <p:cBhvr rctx="PPT">
                                        <p:cTn id="25" dur="indefinite"/>
                                        <p:tgtEl>
                                          <p:spTgt spid="46115"/>
                                        </p:tgtEl>
                                        <p:attrNameLst>
                                          <p:attrName>style.opacity</p:attrName>
                                        </p:attrNameLst>
                                      </p:cBhvr>
                                      <p:to>
                                        <p:strVal val="0.5"/>
                                      </p:to>
                                    </p:set>
                                    <p:animEffect filter="image" prLst="opacity: 0.5">
                                      <p:cBhvr rctx="IE">
                                        <p:cTn id="26" dur="indefinite"/>
                                        <p:tgtEl>
                                          <p:spTgt spid="46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E5B159C-023E-4D5C-9991-B9F7A9C4A889}"/>
              </a:ext>
            </a:extLst>
          </p:cNvPr>
          <p:cNvSpPr>
            <a:spLocks noGrp="1"/>
          </p:cNvSpPr>
          <p:nvPr>
            <p:ph type="title"/>
          </p:nvPr>
        </p:nvSpPr>
        <p:spPr/>
        <p:txBody>
          <a:bodyPr/>
          <a:lstStyle/>
          <a:p>
            <a:r>
              <a:rPr lang="en-US" dirty="0"/>
              <a:t>Resp. Azidose + </a:t>
            </a:r>
            <a:r>
              <a:rPr lang="en-US" dirty="0" err="1"/>
              <a:t>metab</a:t>
            </a:r>
            <a:r>
              <a:rPr lang="en-US" dirty="0"/>
              <a:t>. Alkalose + </a:t>
            </a:r>
            <a:r>
              <a:rPr lang="en-US" dirty="0" err="1"/>
              <a:t>metab</a:t>
            </a:r>
            <a:r>
              <a:rPr lang="en-US" dirty="0"/>
              <a:t>. Azidose</a:t>
            </a:r>
            <a:endParaRPr lang="de-DE" dirty="0"/>
          </a:p>
        </p:txBody>
      </p:sp>
      <p:sp>
        <p:nvSpPr>
          <p:cNvPr id="4" name="Fußzeilenplatzhalter 3">
            <a:extLst>
              <a:ext uri="{FF2B5EF4-FFF2-40B4-BE49-F238E27FC236}">
                <a16:creationId xmlns:a16="http://schemas.microsoft.com/office/drawing/2014/main" id="{934D33A5-39A0-467E-B46A-88CC1E9A4CD0}"/>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sp>
        <p:nvSpPr>
          <p:cNvPr id="7" name="Inhaltsplatzhalter 6">
            <a:extLst>
              <a:ext uri="{FF2B5EF4-FFF2-40B4-BE49-F238E27FC236}">
                <a16:creationId xmlns:a16="http://schemas.microsoft.com/office/drawing/2014/main" id="{9E323376-E69C-42A3-BE4C-028B75F3005B}"/>
              </a:ext>
            </a:extLst>
          </p:cNvPr>
          <p:cNvSpPr>
            <a:spLocks noGrp="1"/>
          </p:cNvSpPr>
          <p:nvPr>
            <p:ph idx="1"/>
          </p:nvPr>
        </p:nvSpPr>
        <p:spPr/>
        <p:txBody>
          <a:bodyPr/>
          <a:lstStyle/>
          <a:p>
            <a:pPr marL="342900" indent="-342900">
              <a:buFont typeface="+mj-lt"/>
              <a:buAutoNum type="arabicPeriod"/>
            </a:pPr>
            <a:r>
              <a:rPr lang="de-DE" b="1" dirty="0"/>
              <a:t>arterielle pH-Wert </a:t>
            </a:r>
            <a:r>
              <a:rPr lang="de-DE" b="1" dirty="0">
                <a:sym typeface="Wingdings" panose="05000000000000000000" pitchFamily="2" charset="2"/>
              </a:rPr>
              <a:t> 7,45 und erhöhtes </a:t>
            </a:r>
            <a:r>
              <a:rPr lang="de-DE" b="1" dirty="0"/>
              <a:t>Bicarbonat </a:t>
            </a:r>
            <a:br>
              <a:rPr lang="de-DE" b="1" dirty="0"/>
            </a:br>
            <a:r>
              <a:rPr lang="de-DE" b="1" dirty="0">
                <a:sym typeface="Wingdings" panose="05000000000000000000" pitchFamily="2" charset="2"/>
              </a:rPr>
              <a:t> </a:t>
            </a:r>
            <a:r>
              <a:rPr lang="de-DE" b="1" dirty="0"/>
              <a:t>vorherrschende Störung metabolische Alkalose</a:t>
            </a:r>
          </a:p>
          <a:p>
            <a:pPr marL="342900" indent="-342900">
              <a:buFont typeface="+mj-lt"/>
              <a:buAutoNum type="arabicPeriod"/>
            </a:pPr>
            <a:endParaRPr lang="de-DE" b="1" dirty="0"/>
          </a:p>
          <a:p>
            <a:pPr marL="342900" indent="-342900">
              <a:buFont typeface="+mj-lt"/>
              <a:buAutoNum type="arabicPeriod"/>
            </a:pPr>
            <a:r>
              <a:rPr lang="de-DE" b="1" dirty="0"/>
              <a:t>Erwartete Kompensation: </a:t>
            </a:r>
            <a:br>
              <a:rPr lang="de-DE" b="1" dirty="0"/>
            </a:br>
            <a:r>
              <a:rPr lang="de-DE" dirty="0"/>
              <a:t>∆</a:t>
            </a:r>
            <a:r>
              <a:rPr lang="de-DE" b="1" dirty="0">
                <a:latin typeface="Arial" charset="0"/>
              </a:rPr>
              <a:t> HCO</a:t>
            </a:r>
            <a:r>
              <a:rPr lang="de-DE" b="1" baseline="-25000" dirty="0">
                <a:latin typeface="Arial" charset="0"/>
              </a:rPr>
              <a:t>3</a:t>
            </a:r>
            <a:r>
              <a:rPr lang="de-DE" dirty="0"/>
              <a:t> = 12  </a:t>
            </a:r>
            <a:r>
              <a:rPr lang="de-DE" dirty="0">
                <a:sym typeface="Wingdings" panose="05000000000000000000" pitchFamily="2" charset="2"/>
              </a:rPr>
              <a:t> CO</a:t>
            </a:r>
            <a:r>
              <a:rPr lang="de-DE" baseline="-25000" dirty="0">
                <a:sym typeface="Wingdings" panose="05000000000000000000" pitchFamily="2" charset="2"/>
              </a:rPr>
              <a:t>2  </a:t>
            </a:r>
            <a:r>
              <a:rPr lang="de-DE" dirty="0">
                <a:sym typeface="Wingdings" panose="05000000000000000000" pitchFamily="2" charset="2"/>
              </a:rPr>
              <a:t>+ </a:t>
            </a:r>
            <a:r>
              <a:rPr lang="de-DE" dirty="0"/>
              <a:t>12 x 0,7 </a:t>
            </a:r>
            <a:r>
              <a:rPr lang="de-DE" dirty="0">
                <a:sym typeface="Wingdings" panose="05000000000000000000" pitchFamily="2" charset="2"/>
              </a:rPr>
              <a:t>= ~ 40 + 8  </a:t>
            </a:r>
            <a:r>
              <a:rPr lang="de-DE" b="1" dirty="0">
                <a:sym typeface="Wingdings" panose="05000000000000000000" pitchFamily="2" charset="2"/>
              </a:rPr>
              <a:t>erwartet 48 </a:t>
            </a:r>
            <a:r>
              <a:rPr lang="de-DE" b="1" dirty="0"/>
              <a:t>mmHg</a:t>
            </a:r>
            <a:br>
              <a:rPr lang="de-DE" b="1" dirty="0"/>
            </a:br>
            <a:r>
              <a:rPr lang="de-DE" b="1" dirty="0">
                <a:sym typeface="Wingdings" panose="05000000000000000000" pitchFamily="2" charset="2"/>
              </a:rPr>
              <a:t> </a:t>
            </a:r>
            <a:r>
              <a:rPr lang="de-DE" b="1" dirty="0"/>
              <a:t>gemessene PaCO2 52 </a:t>
            </a:r>
            <a:r>
              <a:rPr lang="de-DE" b="1" dirty="0">
                <a:sym typeface="Wingdings" panose="05000000000000000000" pitchFamily="2" charset="2"/>
              </a:rPr>
              <a:t> </a:t>
            </a:r>
            <a:r>
              <a:rPr lang="de-DE" b="1" dirty="0"/>
              <a:t>respiratorische Azidose hinweist </a:t>
            </a:r>
          </a:p>
          <a:p>
            <a:pPr marL="342900" indent="-342900">
              <a:buFont typeface="+mj-lt"/>
              <a:buAutoNum type="arabicPeriod"/>
            </a:pPr>
            <a:endParaRPr lang="de-DE" b="1" dirty="0"/>
          </a:p>
          <a:p>
            <a:pPr marL="342900" indent="-342900">
              <a:buFont typeface="+mj-lt"/>
              <a:buAutoNum type="arabicPeriod"/>
            </a:pPr>
            <a:r>
              <a:rPr lang="de-DE" b="1" dirty="0"/>
              <a:t>Anionenlücke </a:t>
            </a:r>
            <a:r>
              <a:rPr lang="de-DE" b="1" dirty="0">
                <a:sym typeface="Wingdings" panose="05000000000000000000" pitchFamily="2" charset="2"/>
              </a:rPr>
              <a:t> </a:t>
            </a:r>
            <a:r>
              <a:rPr lang="de-DE" b="1" dirty="0"/>
              <a:t>20</a:t>
            </a:r>
            <a:br>
              <a:rPr lang="de-DE" b="1" dirty="0"/>
            </a:br>
            <a:r>
              <a:rPr lang="de-DE" dirty="0"/>
              <a:t>Vorhandensein nicht gemessener Anionen, metabolische Azidose</a:t>
            </a:r>
            <a:endParaRPr lang="de-DE" b="1" dirty="0"/>
          </a:p>
          <a:p>
            <a:pPr marL="342900" indent="-342900">
              <a:buFont typeface="+mj-lt"/>
              <a:buAutoNum type="arabicPeriod"/>
            </a:pPr>
            <a:endParaRPr lang="de-DE" b="1" dirty="0"/>
          </a:p>
        </p:txBody>
      </p:sp>
      <p:graphicFrame>
        <p:nvGraphicFramePr>
          <p:cNvPr id="8" name="Inhaltsplatzhalter 5">
            <a:extLst>
              <a:ext uri="{FF2B5EF4-FFF2-40B4-BE49-F238E27FC236}">
                <a16:creationId xmlns:a16="http://schemas.microsoft.com/office/drawing/2014/main" id="{ECD4E01E-857B-4CAE-9709-D35F5E25ACFC}"/>
              </a:ext>
            </a:extLst>
          </p:cNvPr>
          <p:cNvGraphicFramePr>
            <a:graphicFrameLocks/>
          </p:cNvGraphicFramePr>
          <p:nvPr>
            <p:extLst>
              <p:ext uri="{D42A27DB-BD31-4B8C-83A1-F6EECF244321}">
                <p14:modId xmlns:p14="http://schemas.microsoft.com/office/powerpoint/2010/main" val="505816397"/>
              </p:ext>
            </p:extLst>
          </p:nvPr>
        </p:nvGraphicFramePr>
        <p:xfrm>
          <a:off x="23814" y="5787621"/>
          <a:ext cx="9120186" cy="1175652"/>
        </p:xfrm>
        <a:graphic>
          <a:graphicData uri="http://schemas.openxmlformats.org/drawingml/2006/table">
            <a:tbl>
              <a:tblPr/>
              <a:tblGrid>
                <a:gridCol w="2281412">
                  <a:extLst>
                    <a:ext uri="{9D8B030D-6E8A-4147-A177-3AD203B41FA5}">
                      <a16:colId xmlns:a16="http://schemas.microsoft.com/office/drawing/2014/main" val="4093170316"/>
                    </a:ext>
                  </a:extLst>
                </a:gridCol>
                <a:gridCol w="2256570">
                  <a:extLst>
                    <a:ext uri="{9D8B030D-6E8A-4147-A177-3AD203B41FA5}">
                      <a16:colId xmlns:a16="http://schemas.microsoft.com/office/drawing/2014/main" val="3074602157"/>
                    </a:ext>
                  </a:extLst>
                </a:gridCol>
                <a:gridCol w="2300790">
                  <a:extLst>
                    <a:ext uri="{9D8B030D-6E8A-4147-A177-3AD203B41FA5}">
                      <a16:colId xmlns:a16="http://schemas.microsoft.com/office/drawing/2014/main" val="2113379180"/>
                    </a:ext>
                  </a:extLst>
                </a:gridCol>
                <a:gridCol w="2281414">
                  <a:extLst>
                    <a:ext uri="{9D8B030D-6E8A-4147-A177-3AD203B41FA5}">
                      <a16:colId xmlns:a16="http://schemas.microsoft.com/office/drawing/2014/main" val="1154597549"/>
                    </a:ext>
                  </a:extLst>
                </a:gridCol>
              </a:tblGrid>
              <a:tr h="365921">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de-DE" sz="1800" b="1" i="0" u="none" strike="noStrike" kern="1200" cap="none" normalizeH="0" baseline="0" dirty="0">
                          <a:ln>
                            <a:noFill/>
                          </a:ln>
                          <a:solidFill>
                            <a:schemeClr val="tx1"/>
                          </a:solidFill>
                          <a:effectLst/>
                          <a:latin typeface="Arial" charset="0"/>
                          <a:ea typeface="+mn-ea"/>
                          <a:cs typeface="+mn-cs"/>
                        </a:rPr>
                        <a:t>Arterielle BGA  bei Aufnahme (unter 2 l O</a:t>
                      </a:r>
                      <a:r>
                        <a:rPr kumimoji="0" lang="de-DE" sz="1800" b="1" i="0" u="none" strike="noStrike" kern="1200" cap="none" normalizeH="0" baseline="-25000" dirty="0">
                          <a:ln>
                            <a:noFill/>
                          </a:ln>
                          <a:solidFill>
                            <a:schemeClr val="tx1"/>
                          </a:solidFill>
                          <a:effectLst/>
                          <a:latin typeface="Arial" charset="0"/>
                          <a:ea typeface="+mn-ea"/>
                          <a:cs typeface="+mn-cs"/>
                        </a:rPr>
                        <a:t>2</a:t>
                      </a:r>
                      <a:r>
                        <a:rPr kumimoji="0" lang="de-DE" sz="1800" b="1" i="0" u="none" strike="noStrike" kern="1200" cap="none" normalizeH="0" baseline="0" dirty="0">
                          <a:ln>
                            <a:noFill/>
                          </a:ln>
                          <a:solidFill>
                            <a:schemeClr val="tx1"/>
                          </a:solidFill>
                          <a:effectLst/>
                          <a:latin typeface="Arial" charset="0"/>
                          <a:ea typeface="+mn-ea"/>
                          <a:cs typeface="+mn-cs"/>
                        </a:rPr>
                        <a:t> via Nasenbrille)</a:t>
                      </a:r>
                      <a:endParaRPr kumimoji="0" lang="de-DE" sz="1800" b="1" i="0" u="none" strike="noStrike" kern="1200" cap="none" normalizeH="0" baseline="-25000" dirty="0">
                        <a:ln>
                          <a:noFill/>
                        </a:ln>
                        <a:solidFill>
                          <a:schemeClr val="tx1"/>
                        </a:solidFill>
                        <a:effectLst/>
                        <a:latin typeface="Arial" charset="0"/>
                        <a:ea typeface="+mn-ea"/>
                        <a:cs typeface="+mn-cs"/>
                      </a:endParaRPr>
                    </a:p>
                  </a:txBody>
                  <a:tcPr marL="91427" marR="91427" marT="45740" marB="45740" horzOverflow="overflow">
                    <a:lnL cap="flat">
                      <a:noFill/>
                    </a:lnL>
                    <a:lnR>
                      <a:noFill/>
                    </a:lnR>
                    <a:lnT>
                      <a:noFill/>
                    </a:lnT>
                    <a:lnB>
                      <a:noFill/>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tx1"/>
                        </a:solidFill>
                        <a:effectLst/>
                        <a:latin typeface="Arial" charset="0"/>
                      </a:endParaRPr>
                    </a:p>
                  </a:txBody>
                  <a:tcPr marL="91427" marR="91427" marT="45737" marB="45737" horzOverflow="overflow">
                    <a:lnL>
                      <a:noFill/>
                    </a:lnL>
                    <a:lnR>
                      <a:noFill/>
                    </a:lnR>
                    <a:lnT>
                      <a:noFill/>
                    </a:lnT>
                    <a:lnB>
                      <a:noFill/>
                    </a:lnB>
                    <a:lnTlToBr>
                      <a:noFill/>
                    </a:lnTlToBr>
                    <a:lnBlToTr>
                      <a:noFill/>
                    </a:lnBlToTr>
                    <a:solidFill>
                      <a:srgbClr val="00CC00"/>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25000" dirty="0">
                        <a:ln>
                          <a:noFill/>
                        </a:ln>
                        <a:solidFill>
                          <a:schemeClr val="tx1"/>
                        </a:solidFill>
                        <a:effectLst/>
                        <a:latin typeface="Arial" charset="0"/>
                      </a:endParaRPr>
                    </a:p>
                  </a:txBody>
                  <a:tcPr marL="91427" marR="91427" marT="45737" marB="45737" horzOverflow="overflow">
                    <a:lnL>
                      <a:noFill/>
                    </a:lnL>
                    <a:lnR>
                      <a:noFill/>
                    </a:lnR>
                    <a:lnT>
                      <a:noFill/>
                    </a:lnT>
                    <a:lnB>
                      <a:noFill/>
                    </a:lnB>
                    <a:lnTlToBr>
                      <a:noFill/>
                    </a:lnTlToBr>
                    <a:lnBlToTr>
                      <a:noFill/>
                    </a:lnBlToTr>
                    <a:solidFill>
                      <a:srgbClr val="00CC00"/>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25000" dirty="0">
                        <a:ln>
                          <a:noFill/>
                        </a:ln>
                        <a:solidFill>
                          <a:schemeClr val="tx1"/>
                        </a:solidFill>
                        <a:effectLst/>
                        <a:latin typeface="Arial" charset="0"/>
                      </a:endParaRPr>
                    </a:p>
                  </a:txBody>
                  <a:tcPr marL="91427" marR="91427" marT="45737" marB="45737" horzOverflow="overflow">
                    <a:lnL>
                      <a:noFill/>
                    </a:lnL>
                    <a:lnR>
                      <a:noFill/>
                    </a:lnR>
                    <a:lnT>
                      <a:noFill/>
                    </a:lnT>
                    <a:lnB>
                      <a:noFill/>
                    </a:lnB>
                    <a:lnTlToBr>
                      <a:noFill/>
                    </a:lnTlToBr>
                    <a:lnBlToTr>
                      <a:noFill/>
                    </a:lnBlToTr>
                    <a:solidFill>
                      <a:srgbClr val="00CC00"/>
                    </a:solidFill>
                  </a:tcPr>
                </a:tc>
                <a:extLst>
                  <a:ext uri="{0D108BD9-81ED-4DB2-BD59-A6C34878D82A}">
                    <a16:rowId xmlns:a16="http://schemas.microsoft.com/office/drawing/2014/main" val="3164315209"/>
                  </a:ext>
                </a:extLst>
              </a:tr>
              <a:tr h="44381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pH</a:t>
                      </a:r>
                    </a:p>
                  </a:txBody>
                  <a:tcPr marL="91427" marR="91427" marT="45740" marB="45740" horzOverflow="overflow">
                    <a:lnL cap="flat">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PaO</a:t>
                      </a:r>
                      <a:r>
                        <a:rPr kumimoji="0" lang="de-DE" sz="1800" b="1" i="0" u="none" strike="noStrike" cap="none" normalizeH="0" baseline="-25000" dirty="0">
                          <a:ln>
                            <a:noFill/>
                          </a:ln>
                          <a:solidFill>
                            <a:schemeClr val="tx1"/>
                          </a:solidFill>
                          <a:effectLst/>
                          <a:latin typeface="Arial" charset="0"/>
                        </a:rPr>
                        <a:t>2</a:t>
                      </a:r>
                      <a:endParaRPr kumimoji="0" lang="de-DE" sz="1800" b="1" i="0" u="none" strike="noStrike" cap="none" normalizeH="0" baseline="0" dirty="0">
                        <a:ln>
                          <a:noFill/>
                        </a:ln>
                        <a:solidFill>
                          <a:schemeClr val="tx1"/>
                        </a:solidFill>
                        <a:effectLst/>
                        <a:latin typeface="Arial" charset="0"/>
                      </a:endParaRPr>
                    </a:p>
                  </a:txBody>
                  <a:tcPr marL="91427" marR="91427" marT="45740" marB="45740" horzOverflow="overflow">
                    <a:lnL>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PaCO</a:t>
                      </a:r>
                      <a:r>
                        <a:rPr kumimoji="0" lang="de-DE" sz="1800" b="1" i="0" u="none" strike="noStrike" cap="none" normalizeH="0" baseline="-25000" dirty="0">
                          <a:ln>
                            <a:noFill/>
                          </a:ln>
                          <a:solidFill>
                            <a:schemeClr val="tx1"/>
                          </a:solidFill>
                          <a:effectLst/>
                          <a:latin typeface="Arial" charset="0"/>
                        </a:rPr>
                        <a:t>2</a:t>
                      </a:r>
                    </a:p>
                  </a:txBody>
                  <a:tcPr marL="91427" marR="91427" marT="45740" marB="45740" horzOverflow="overflow">
                    <a:lnL>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HCO</a:t>
                      </a:r>
                      <a:r>
                        <a:rPr kumimoji="0" lang="de-DE" sz="1800" b="1" i="0" u="none" strike="noStrike" cap="none" normalizeH="0" baseline="-25000" dirty="0">
                          <a:ln>
                            <a:noFill/>
                          </a:ln>
                          <a:solidFill>
                            <a:schemeClr val="tx1"/>
                          </a:solidFill>
                          <a:effectLst/>
                          <a:latin typeface="Arial" charset="0"/>
                        </a:rPr>
                        <a:t>3</a:t>
                      </a:r>
                    </a:p>
                  </a:txBody>
                  <a:tcPr marL="91427" marR="91427" marT="45740" marB="45740" horzOverflow="overflow">
                    <a:lnL>
                      <a:noFill/>
                    </a:lnL>
                    <a:lnR>
                      <a:noFill/>
                    </a:lnR>
                    <a:lnT>
                      <a:noFill/>
                    </a:lnT>
                    <a:lnB>
                      <a:noFill/>
                    </a:lnB>
                    <a:lnTlToBr>
                      <a:noFill/>
                    </a:lnTlToBr>
                    <a:lnBlToTr>
                      <a:noFill/>
                    </a:lnBlToTr>
                    <a:solidFill>
                      <a:srgbClr val="00CC00"/>
                    </a:solidFill>
                  </a:tcPr>
                </a:tc>
                <a:extLst>
                  <a:ext uri="{0D108BD9-81ED-4DB2-BD59-A6C34878D82A}">
                    <a16:rowId xmlns:a16="http://schemas.microsoft.com/office/drawing/2014/main" val="1691891477"/>
                  </a:ext>
                </a:extLst>
              </a:tr>
              <a:tr h="3659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7,45</a:t>
                      </a:r>
                    </a:p>
                  </a:txBody>
                  <a:tcPr marL="91427" marR="91427" marT="45740" marB="45740" horzOverflow="overflow">
                    <a:lnL cap="flat">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54</a:t>
                      </a:r>
                    </a:p>
                  </a:txBody>
                  <a:tcPr marL="91427" marR="91427" marT="45740" marB="45740"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52</a:t>
                      </a:r>
                    </a:p>
                  </a:txBody>
                  <a:tcPr marL="91427" marR="91427" marT="45740" marB="45740"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35</a:t>
                      </a:r>
                    </a:p>
                  </a:txBody>
                  <a:tcPr marL="91427" marR="91427" marT="45740" marB="45740" horzOverflow="overflow">
                    <a:lnL>
                      <a:noFill/>
                    </a:lnL>
                    <a:lnR>
                      <a:noFill/>
                    </a:lnR>
                    <a:lnT>
                      <a:noFill/>
                    </a:lnT>
                    <a:lnB cap="flat">
                      <a:noFill/>
                    </a:lnB>
                    <a:lnTlToBr>
                      <a:noFill/>
                    </a:lnTlToBr>
                    <a:lnBlToTr>
                      <a:noFill/>
                    </a:lnBlToTr>
                    <a:solidFill>
                      <a:srgbClr val="00CC00"/>
                    </a:solidFill>
                  </a:tcPr>
                </a:tc>
                <a:extLst>
                  <a:ext uri="{0D108BD9-81ED-4DB2-BD59-A6C34878D82A}">
                    <a16:rowId xmlns:a16="http://schemas.microsoft.com/office/drawing/2014/main" val="1699073456"/>
                  </a:ext>
                </a:extLst>
              </a:tr>
            </a:tbl>
          </a:graphicData>
        </a:graphic>
      </p:graphicFrame>
    </p:spTree>
    <p:extLst>
      <p:ext uri="{BB962C8B-B14F-4D97-AF65-F5344CB8AC3E}">
        <p14:creationId xmlns:p14="http://schemas.microsoft.com/office/powerpoint/2010/main" val="26023663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5828902-DA3D-4FAF-8020-28F9FAECAC58}"/>
              </a:ext>
            </a:extLst>
          </p:cNvPr>
          <p:cNvSpPr>
            <a:spLocks noGrp="1"/>
          </p:cNvSpPr>
          <p:nvPr>
            <p:ph idx="1"/>
          </p:nvPr>
        </p:nvSpPr>
        <p:spPr/>
        <p:txBody>
          <a:bodyPr/>
          <a:lstStyle/>
          <a:p>
            <a:pPr lvl="0">
              <a:spcBef>
                <a:spcPct val="30000"/>
              </a:spcBef>
              <a:defRPr/>
            </a:pPr>
            <a:r>
              <a:rPr lang="de-DE" b="1" dirty="0"/>
              <a:t>Metabolische Alkalose: </a:t>
            </a:r>
            <a:br>
              <a:rPr lang="de-DE" b="1" dirty="0"/>
            </a:br>
            <a:r>
              <a:rPr lang="de-DE" dirty="0"/>
              <a:t>Erbrechen, Hypovolämie, Kaliummangel und Furosemid-Therapie </a:t>
            </a:r>
          </a:p>
          <a:p>
            <a:pPr lvl="0">
              <a:spcBef>
                <a:spcPct val="30000"/>
              </a:spcBef>
              <a:defRPr/>
            </a:pPr>
            <a:endParaRPr lang="de-DE" b="1" dirty="0"/>
          </a:p>
          <a:p>
            <a:pPr lvl="0">
              <a:spcBef>
                <a:spcPct val="30000"/>
              </a:spcBef>
              <a:defRPr/>
            </a:pPr>
            <a:r>
              <a:rPr lang="de-DE" b="1" dirty="0"/>
              <a:t>Akute / Chronische respiratorische Azidose: </a:t>
            </a:r>
            <a:r>
              <a:rPr lang="de-DE" dirty="0"/>
              <a:t>Vorgeschichte obstruktive Lungenerkrankung; Lungenentzündung </a:t>
            </a:r>
          </a:p>
          <a:p>
            <a:pPr lvl="0">
              <a:spcBef>
                <a:spcPct val="30000"/>
              </a:spcBef>
              <a:defRPr/>
            </a:pPr>
            <a:endParaRPr lang="de-DE" b="1" dirty="0"/>
          </a:p>
          <a:p>
            <a:pPr lvl="0">
              <a:spcBef>
                <a:spcPct val="30000"/>
              </a:spcBef>
              <a:defRPr/>
            </a:pPr>
            <a:r>
              <a:rPr lang="de-DE" b="1" dirty="0"/>
              <a:t>metabolische Azidose mit erhöhter Anionenlücke</a:t>
            </a:r>
            <a:r>
              <a:rPr lang="de-DE" dirty="0"/>
              <a:t>: höchstwahrscheinlich bei Organhypoperfusion bei Sepsis, ggf. Laktat (Typ A)</a:t>
            </a:r>
          </a:p>
          <a:p>
            <a:pPr lvl="0">
              <a:spcBef>
                <a:spcPct val="30000"/>
              </a:spcBef>
              <a:defRPr/>
            </a:pPr>
            <a:endParaRPr lang="de-DE" dirty="0"/>
          </a:p>
          <a:p>
            <a:pPr lvl="0">
              <a:spcBef>
                <a:spcPct val="30000"/>
              </a:spcBef>
              <a:defRPr/>
            </a:pPr>
            <a:r>
              <a:rPr lang="de-DE" dirty="0"/>
              <a:t>Im Zusammenhang mit einer gemischten Säure-Base-Ordnung und keinem arteriellen Referenzblutgas ist es schwierig, den relativen Beitrag von akuter versus chronischer respiratorischer Azidose zu erkennen. </a:t>
            </a:r>
          </a:p>
          <a:p>
            <a:pPr lvl="0">
              <a:spcBef>
                <a:spcPct val="30000"/>
              </a:spcBef>
              <a:defRPr/>
            </a:pPr>
            <a:endParaRPr lang="de-DE" dirty="0"/>
          </a:p>
          <a:p>
            <a:endParaRPr lang="de-DE" dirty="0"/>
          </a:p>
        </p:txBody>
      </p:sp>
      <p:sp>
        <p:nvSpPr>
          <p:cNvPr id="3" name="Titel 2">
            <a:extLst>
              <a:ext uri="{FF2B5EF4-FFF2-40B4-BE49-F238E27FC236}">
                <a16:creationId xmlns:a16="http://schemas.microsoft.com/office/drawing/2014/main" id="{D624D01F-2F15-4357-A0C7-13E98E283BA5}"/>
              </a:ext>
            </a:extLst>
          </p:cNvPr>
          <p:cNvSpPr>
            <a:spLocks noGrp="1"/>
          </p:cNvSpPr>
          <p:nvPr>
            <p:ph type="title"/>
          </p:nvPr>
        </p:nvSpPr>
        <p:spPr/>
        <p:txBody>
          <a:bodyPr/>
          <a:lstStyle/>
          <a:p>
            <a:r>
              <a:rPr lang="de-DE" dirty="0"/>
              <a:t>Triple- Säure – Basen - Störung</a:t>
            </a:r>
          </a:p>
        </p:txBody>
      </p:sp>
      <p:sp>
        <p:nvSpPr>
          <p:cNvPr id="4" name="Fußzeilenplatzhalter 3">
            <a:extLst>
              <a:ext uri="{FF2B5EF4-FFF2-40B4-BE49-F238E27FC236}">
                <a16:creationId xmlns:a16="http://schemas.microsoft.com/office/drawing/2014/main" id="{7C7B9C83-A46B-46B2-9E02-3E90D85AF1D1}"/>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spTree>
    <p:extLst>
      <p:ext uri="{BB962C8B-B14F-4D97-AF65-F5344CB8AC3E}">
        <p14:creationId xmlns:p14="http://schemas.microsoft.com/office/powerpoint/2010/main" val="2107134223"/>
      </p:ext>
    </p:extLst>
  </p:cSld>
  <p:clrMapOvr>
    <a:masterClrMapping/>
  </p:clrMapOvr>
  <p:transition spd="slow">
    <p:push dir="u"/>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el 1">
            <a:extLst>
              <a:ext uri="{FF2B5EF4-FFF2-40B4-BE49-F238E27FC236}">
                <a16:creationId xmlns:a16="http://schemas.microsoft.com/office/drawing/2014/main" id="{0B9F0B0F-71BE-46C7-AFEB-24653BB0FFCD}"/>
              </a:ext>
            </a:extLst>
          </p:cNvPr>
          <p:cNvSpPr>
            <a:spLocks noGrp="1"/>
          </p:cNvSpPr>
          <p:nvPr>
            <p:ph type="title"/>
          </p:nvPr>
        </p:nvSpPr>
        <p:spPr/>
        <p:txBody>
          <a:bodyPr/>
          <a:lstStyle/>
          <a:p>
            <a:r>
              <a:rPr lang="de-DE" dirty="0">
                <a:ea typeface="+mj-lt"/>
                <a:cs typeface="+mj-lt"/>
              </a:rPr>
              <a:t>Freitags ….</a:t>
            </a:r>
            <a:endParaRPr lang="de-DE" b="0" dirty="0">
              <a:ea typeface="+mj-lt"/>
              <a:cs typeface="+mj-lt"/>
            </a:endParaRPr>
          </a:p>
        </p:txBody>
      </p:sp>
      <p:sp>
        <p:nvSpPr>
          <p:cNvPr id="3" name="Inhaltsplatzhalter 2">
            <a:extLst>
              <a:ext uri="{FF2B5EF4-FFF2-40B4-BE49-F238E27FC236}">
                <a16:creationId xmlns:a16="http://schemas.microsoft.com/office/drawing/2014/main" id="{A081B593-142D-4852-B16A-2FF61EEB4FD4}"/>
              </a:ext>
            </a:extLst>
          </p:cNvPr>
          <p:cNvSpPr>
            <a:spLocks noGrp="1"/>
          </p:cNvSpPr>
          <p:nvPr>
            <p:ph idx="1"/>
          </p:nvPr>
        </p:nvSpPr>
        <p:spPr>
          <a:xfrm>
            <a:off x="783313" y="1628775"/>
            <a:ext cx="7220450" cy="2603790"/>
          </a:xfrm>
          <a:solidFill>
            <a:schemeClr val="bg1"/>
          </a:solidFill>
          <a:ln w="31750">
            <a:solidFill>
              <a:srgbClr val="FA0000"/>
            </a:solidFill>
            <a:round/>
            <a:headEnd/>
            <a:tailEnd/>
          </a:ln>
        </p:spPr>
        <p:txBody>
          <a:bodyPr wrap="square">
            <a:spAutoFit/>
          </a:bodyPr>
          <a:lstStyle/>
          <a:p>
            <a:pPr>
              <a:buFont typeface="Courier New" panose="02070309020205020404" pitchFamily="49" charset="0"/>
              <a:buChar char="o"/>
            </a:pPr>
            <a:r>
              <a:rPr lang="de-DE" altLang="de-DE"/>
              <a:t>Das Freitags-Konsil der Neurochirurgie</a:t>
            </a:r>
          </a:p>
          <a:p>
            <a:pPr>
              <a:buFont typeface="Courier New" panose="02070309020205020404" pitchFamily="49" charset="0"/>
              <a:buChar char="o"/>
            </a:pPr>
            <a:r>
              <a:rPr lang="de-DE" altLang="de-DE"/>
              <a:t>Patientin hat Dyspnoe</a:t>
            </a:r>
          </a:p>
          <a:p>
            <a:pPr>
              <a:buFont typeface="Courier New" panose="02070309020205020404" pitchFamily="49" charset="0"/>
              <a:buChar char="o"/>
            </a:pPr>
            <a:r>
              <a:rPr lang="de-DE" altLang="de-DE"/>
              <a:t>Mitbetreuung erbeten</a:t>
            </a:r>
          </a:p>
          <a:p>
            <a:pPr>
              <a:buFont typeface="Courier New" panose="02070309020205020404" pitchFamily="49" charset="0"/>
              <a:buChar char="o"/>
            </a:pPr>
            <a:r>
              <a:rPr lang="de-DE" altLang="de-DE"/>
              <a:t>Dringlichkeit: hoch</a:t>
            </a:r>
          </a:p>
          <a:p>
            <a:pPr>
              <a:buFont typeface="Courier New" panose="02070309020205020404" pitchFamily="49" charset="0"/>
              <a:buChar char="o"/>
            </a:pPr>
            <a:r>
              <a:rPr lang="de-DE" altLang="de-DE"/>
              <a:t>Weitere Informationen: keine</a:t>
            </a:r>
          </a:p>
          <a:p>
            <a:pPr>
              <a:buFont typeface="Courier New" panose="02070309020205020404" pitchFamily="49" charset="0"/>
              <a:buChar char="o"/>
            </a:pPr>
            <a:r>
              <a:rPr lang="de-DE" altLang="de-DE"/>
              <a:t>Alle im OP</a:t>
            </a:r>
          </a:p>
          <a:p>
            <a:pPr>
              <a:buFont typeface="Courier New" panose="02070309020205020404" pitchFamily="49" charset="0"/>
              <a:buChar char="o"/>
            </a:pPr>
            <a:r>
              <a:rPr lang="de-DE" altLang="de-DE"/>
              <a:t>Akte leer</a:t>
            </a:r>
          </a:p>
          <a:p>
            <a:pPr>
              <a:buFont typeface="Courier New" panose="02070309020205020404" pitchFamily="49" charset="0"/>
              <a:buChar char="o"/>
            </a:pPr>
            <a:r>
              <a:rPr lang="de-DE" altLang="de-DE"/>
              <a:t>Patientin spricht kein Deutsch</a:t>
            </a:r>
          </a:p>
        </p:txBody>
      </p:sp>
      <p:sp>
        <p:nvSpPr>
          <p:cNvPr id="2" name="Fußzeilenplatzhalter 1">
            <a:extLst>
              <a:ext uri="{FF2B5EF4-FFF2-40B4-BE49-F238E27FC236}">
                <a16:creationId xmlns:a16="http://schemas.microsoft.com/office/drawing/2014/main" id="{A4657428-3671-40BA-A1E7-5D1B3EC7E025}"/>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spTree>
    <p:extLst>
      <p:ext uri="{BB962C8B-B14F-4D97-AF65-F5344CB8AC3E}">
        <p14:creationId xmlns:p14="http://schemas.microsoft.com/office/powerpoint/2010/main" val="30953208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 end="1"/>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3" end="3"/>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E7F56133-4D6B-4CB7-B85A-5AC755E50DCD}"/>
              </a:ext>
            </a:extLst>
          </p:cNvPr>
          <p:cNvSpPr>
            <a:spLocks noGrp="1" noChangeArrowheads="1"/>
          </p:cNvSpPr>
          <p:nvPr>
            <p:ph type="title"/>
          </p:nvPr>
        </p:nvSpPr>
        <p:spPr/>
        <p:txBody>
          <a:bodyPr/>
          <a:lstStyle/>
          <a:p>
            <a:endParaRPr lang="de-DE" altLang="de-DE"/>
          </a:p>
        </p:txBody>
      </p:sp>
      <p:sp>
        <p:nvSpPr>
          <p:cNvPr id="4099" name="Rectangle 3">
            <a:extLst>
              <a:ext uri="{FF2B5EF4-FFF2-40B4-BE49-F238E27FC236}">
                <a16:creationId xmlns:a16="http://schemas.microsoft.com/office/drawing/2014/main" id="{73C84FCE-1051-4DDA-81C2-1F135F9EE6E5}"/>
              </a:ext>
            </a:extLst>
          </p:cNvPr>
          <p:cNvSpPr>
            <a:spLocks noGrp="1" noChangeArrowheads="1"/>
          </p:cNvSpPr>
          <p:nvPr>
            <p:ph type="body" idx="1"/>
          </p:nvPr>
        </p:nvSpPr>
        <p:spPr/>
        <p:txBody>
          <a:bodyPr/>
          <a:lstStyle/>
          <a:p>
            <a:endParaRPr lang="de-DE" altLang="de-DE"/>
          </a:p>
        </p:txBody>
      </p:sp>
      <p:pic>
        <p:nvPicPr>
          <p:cNvPr id="4100" name="Picture 4">
            <a:extLst>
              <a:ext uri="{FF2B5EF4-FFF2-40B4-BE49-F238E27FC236}">
                <a16:creationId xmlns:a16="http://schemas.microsoft.com/office/drawing/2014/main" id="{1CCDEFFA-92DE-49CE-9908-D2DEA8A68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056" r="15056"/>
          <a:stretch>
            <a:fillRect/>
          </a:stretch>
        </p:blipFill>
        <p:spPr bwMode="auto">
          <a:xfrm>
            <a:off x="900113" y="476250"/>
            <a:ext cx="7200900" cy="539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ußzeilenplatzhalter 1">
            <a:extLst>
              <a:ext uri="{FF2B5EF4-FFF2-40B4-BE49-F238E27FC236}">
                <a16:creationId xmlns:a16="http://schemas.microsoft.com/office/drawing/2014/main" id="{9301FAEE-2CB6-4934-ABDD-FE5A6862DD0B}"/>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spTree>
    <p:extLst>
      <p:ext uri="{BB962C8B-B14F-4D97-AF65-F5344CB8AC3E}">
        <p14:creationId xmlns:p14="http://schemas.microsoft.com/office/powerpoint/2010/main" val="757228684"/>
      </p:ext>
    </p:extLst>
  </p:cSld>
  <p:clrMapOvr>
    <a:masterClrMapping/>
  </p:clrMapOvr>
  <p:transition spd="slow">
    <p:push dir="u"/>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68374F4A-C130-4DDC-AFD9-B033ACB42784}"/>
              </a:ext>
            </a:extLst>
          </p:cNvPr>
          <p:cNvSpPr>
            <a:spLocks noGrp="1" noChangeArrowheads="1"/>
          </p:cNvSpPr>
          <p:nvPr>
            <p:ph type="title"/>
          </p:nvPr>
        </p:nvSpPr>
        <p:spPr/>
        <p:txBody>
          <a:bodyPr/>
          <a:lstStyle/>
          <a:p>
            <a:endParaRPr lang="de-DE" altLang="de-DE"/>
          </a:p>
        </p:txBody>
      </p:sp>
      <p:pic>
        <p:nvPicPr>
          <p:cNvPr id="5123" name="Picture 4">
            <a:extLst>
              <a:ext uri="{FF2B5EF4-FFF2-40B4-BE49-F238E27FC236}">
                <a16:creationId xmlns:a16="http://schemas.microsoft.com/office/drawing/2014/main" id="{08CA8435-4EE2-4B90-8E7F-4D23C97D202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969" t="2818" r="969" b="5417"/>
          <a:stretch>
            <a:fillRect/>
          </a:stretch>
        </p:blipFill>
        <p:spPr bwMode="auto">
          <a:xfrm>
            <a:off x="107950" y="333375"/>
            <a:ext cx="2592388" cy="250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5">
            <a:extLst>
              <a:ext uri="{FF2B5EF4-FFF2-40B4-BE49-F238E27FC236}">
                <a16:creationId xmlns:a16="http://schemas.microsoft.com/office/drawing/2014/main" id="{43BE64AA-D24E-42D5-A4AE-E43D5F3B1B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509" t="6850" r="24509" b="8562"/>
          <a:stretch>
            <a:fillRect/>
          </a:stretch>
        </p:blipFill>
        <p:spPr bwMode="auto">
          <a:xfrm>
            <a:off x="5292725" y="115888"/>
            <a:ext cx="3173413" cy="324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6">
            <a:extLst>
              <a:ext uri="{FF2B5EF4-FFF2-40B4-BE49-F238E27FC236}">
                <a16:creationId xmlns:a16="http://schemas.microsoft.com/office/drawing/2014/main" id="{936984B4-7A1D-4945-AE1C-FB426A4CD2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1396" r="21396"/>
          <a:stretch>
            <a:fillRect/>
          </a:stretch>
        </p:blipFill>
        <p:spPr bwMode="auto">
          <a:xfrm>
            <a:off x="179388" y="3429000"/>
            <a:ext cx="2444750" cy="25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7">
            <a:extLst>
              <a:ext uri="{FF2B5EF4-FFF2-40B4-BE49-F238E27FC236}">
                <a16:creationId xmlns:a16="http://schemas.microsoft.com/office/drawing/2014/main" id="{1A5217D1-1EA9-4AD3-AFC6-3AA3E4CB92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7522" r="25473"/>
          <a:stretch>
            <a:fillRect/>
          </a:stretch>
        </p:blipFill>
        <p:spPr bwMode="auto">
          <a:xfrm>
            <a:off x="2620963" y="3429000"/>
            <a:ext cx="2006600" cy="25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8">
            <a:extLst>
              <a:ext uri="{FF2B5EF4-FFF2-40B4-BE49-F238E27FC236}">
                <a16:creationId xmlns:a16="http://schemas.microsoft.com/office/drawing/2014/main" id="{041C9CD5-54BA-4A57-AE61-9BBCEB799E5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18924" r="20969"/>
          <a:stretch>
            <a:fillRect/>
          </a:stretch>
        </p:blipFill>
        <p:spPr bwMode="auto">
          <a:xfrm>
            <a:off x="5292725" y="3429000"/>
            <a:ext cx="3167063" cy="25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354" name="Text Box 10">
            <a:extLst>
              <a:ext uri="{FF2B5EF4-FFF2-40B4-BE49-F238E27FC236}">
                <a16:creationId xmlns:a16="http://schemas.microsoft.com/office/drawing/2014/main" id="{15B00AF0-B681-4EFA-81C8-20FF450A2C18}"/>
              </a:ext>
            </a:extLst>
          </p:cNvPr>
          <p:cNvSpPr txBox="1">
            <a:spLocks noChangeArrowheads="1"/>
          </p:cNvSpPr>
          <p:nvPr/>
        </p:nvSpPr>
        <p:spPr bwMode="auto">
          <a:xfrm>
            <a:off x="6300788" y="1341438"/>
            <a:ext cx="1171575" cy="917575"/>
          </a:xfrm>
          <a:prstGeom prst="rect">
            <a:avLst/>
          </a:prstGeom>
          <a:solidFill>
            <a:schemeClr val="bg1"/>
          </a:solidFill>
          <a:ln w="31750">
            <a:solidFill>
              <a:srgbClr val="FA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3200"/>
              <a:t>2</a:t>
            </a:r>
          </a:p>
        </p:txBody>
      </p:sp>
      <p:sp>
        <p:nvSpPr>
          <p:cNvPr id="57355" name="Text Box 11">
            <a:extLst>
              <a:ext uri="{FF2B5EF4-FFF2-40B4-BE49-F238E27FC236}">
                <a16:creationId xmlns:a16="http://schemas.microsoft.com/office/drawing/2014/main" id="{9DAF405A-A6DD-4D4B-80F1-825FE70E27A1}"/>
              </a:ext>
            </a:extLst>
          </p:cNvPr>
          <p:cNvSpPr txBox="1">
            <a:spLocks noChangeArrowheads="1"/>
          </p:cNvSpPr>
          <p:nvPr/>
        </p:nvSpPr>
        <p:spPr bwMode="auto">
          <a:xfrm>
            <a:off x="1908175" y="4149725"/>
            <a:ext cx="1171575" cy="917575"/>
          </a:xfrm>
          <a:prstGeom prst="rect">
            <a:avLst/>
          </a:prstGeom>
          <a:solidFill>
            <a:schemeClr val="bg1"/>
          </a:solidFill>
          <a:ln w="31750">
            <a:solidFill>
              <a:srgbClr val="FA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3200"/>
              <a:t>3</a:t>
            </a:r>
          </a:p>
        </p:txBody>
      </p:sp>
      <p:sp>
        <p:nvSpPr>
          <p:cNvPr id="57356" name="Text Box 12">
            <a:extLst>
              <a:ext uri="{FF2B5EF4-FFF2-40B4-BE49-F238E27FC236}">
                <a16:creationId xmlns:a16="http://schemas.microsoft.com/office/drawing/2014/main" id="{004E53BE-DFFF-426F-9889-9B56E6D6A6FD}"/>
              </a:ext>
            </a:extLst>
          </p:cNvPr>
          <p:cNvSpPr txBox="1">
            <a:spLocks noChangeArrowheads="1"/>
          </p:cNvSpPr>
          <p:nvPr/>
        </p:nvSpPr>
        <p:spPr bwMode="auto">
          <a:xfrm>
            <a:off x="6372225" y="4292600"/>
            <a:ext cx="1171575" cy="917575"/>
          </a:xfrm>
          <a:prstGeom prst="rect">
            <a:avLst/>
          </a:prstGeom>
          <a:solidFill>
            <a:schemeClr val="bg1"/>
          </a:solidFill>
          <a:ln w="31750">
            <a:solidFill>
              <a:srgbClr val="FA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3200"/>
              <a:t>4</a:t>
            </a:r>
          </a:p>
        </p:txBody>
      </p:sp>
      <p:pic>
        <p:nvPicPr>
          <p:cNvPr id="5131" name="Picture 13">
            <a:extLst>
              <a:ext uri="{FF2B5EF4-FFF2-40B4-BE49-F238E27FC236}">
                <a16:creationId xmlns:a16="http://schemas.microsoft.com/office/drawing/2014/main" id="{E16295A5-ABCD-40BE-BD04-28E8A7FDBAB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7522" r="27522"/>
          <a:stretch>
            <a:fillRect/>
          </a:stretch>
        </p:blipFill>
        <p:spPr bwMode="auto">
          <a:xfrm>
            <a:off x="2700338" y="333375"/>
            <a:ext cx="1866900" cy="252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353" name="Text Box 9">
            <a:extLst>
              <a:ext uri="{FF2B5EF4-FFF2-40B4-BE49-F238E27FC236}">
                <a16:creationId xmlns:a16="http://schemas.microsoft.com/office/drawing/2014/main" id="{0F76ADDC-884E-4792-9B8F-42DD05EE61F2}"/>
              </a:ext>
            </a:extLst>
          </p:cNvPr>
          <p:cNvSpPr txBox="1">
            <a:spLocks noChangeArrowheads="1"/>
          </p:cNvSpPr>
          <p:nvPr/>
        </p:nvSpPr>
        <p:spPr bwMode="auto">
          <a:xfrm>
            <a:off x="1979613" y="1268413"/>
            <a:ext cx="1171575" cy="917575"/>
          </a:xfrm>
          <a:prstGeom prst="rect">
            <a:avLst/>
          </a:prstGeom>
          <a:solidFill>
            <a:schemeClr val="bg1"/>
          </a:solidFill>
          <a:ln w="31750">
            <a:solidFill>
              <a:srgbClr val="FA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3200"/>
              <a:t>1</a:t>
            </a:r>
          </a:p>
        </p:txBody>
      </p:sp>
      <p:sp>
        <p:nvSpPr>
          <p:cNvPr id="2" name="Fußzeilenplatzhalter 1">
            <a:extLst>
              <a:ext uri="{FF2B5EF4-FFF2-40B4-BE49-F238E27FC236}">
                <a16:creationId xmlns:a16="http://schemas.microsoft.com/office/drawing/2014/main" id="{E232B8EB-B215-4CB4-B20D-B005E2931CAD}"/>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spTree>
    <p:extLst>
      <p:ext uri="{BB962C8B-B14F-4D97-AF65-F5344CB8AC3E}">
        <p14:creationId xmlns:p14="http://schemas.microsoft.com/office/powerpoint/2010/main" val="29482733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3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35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735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73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4" grpId="0" animBg="1"/>
      <p:bldP spid="57355" grpId="0" animBg="1"/>
      <p:bldP spid="57356" grpId="0" animBg="1"/>
      <p:bldP spid="57353"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1" name="Picture 3">
            <a:extLst>
              <a:ext uri="{FF2B5EF4-FFF2-40B4-BE49-F238E27FC236}">
                <a16:creationId xmlns:a16="http://schemas.microsoft.com/office/drawing/2014/main" id="{6BDDAE32-2AB0-4449-BFA1-0B282D712D4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969" t="2818" r="969" b="5417"/>
          <a:stretch>
            <a:fillRect/>
          </a:stretch>
        </p:blipFill>
        <p:spPr bwMode="auto">
          <a:xfrm>
            <a:off x="179388" y="188913"/>
            <a:ext cx="1081087" cy="1042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372" name="Picture 4">
            <a:extLst>
              <a:ext uri="{FF2B5EF4-FFF2-40B4-BE49-F238E27FC236}">
                <a16:creationId xmlns:a16="http://schemas.microsoft.com/office/drawing/2014/main" id="{0FE80E6C-67BF-476B-B321-DF71FA876C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24509" t="6850" r="24509" b="8562"/>
          <a:stretch>
            <a:fillRect/>
          </a:stretch>
        </p:blipFill>
        <p:spPr bwMode="auto">
          <a:xfrm>
            <a:off x="7885113" y="188913"/>
            <a:ext cx="1057275"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373" name="Picture 5">
            <a:extLst>
              <a:ext uri="{FF2B5EF4-FFF2-40B4-BE49-F238E27FC236}">
                <a16:creationId xmlns:a16="http://schemas.microsoft.com/office/drawing/2014/main" id="{03AAE58B-F41D-4ED7-A9A3-C23176F3203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21396" r="21396"/>
          <a:stretch>
            <a:fillRect/>
          </a:stretch>
        </p:blipFill>
        <p:spPr bwMode="auto">
          <a:xfrm>
            <a:off x="250825" y="5516563"/>
            <a:ext cx="865188"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374" name="Picture 6">
            <a:extLst>
              <a:ext uri="{FF2B5EF4-FFF2-40B4-BE49-F238E27FC236}">
                <a16:creationId xmlns:a16="http://schemas.microsoft.com/office/drawing/2014/main" id="{ED9FC19F-2890-4102-9F35-2571B8B7A90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27522" r="25473"/>
          <a:stretch>
            <a:fillRect/>
          </a:stretch>
        </p:blipFill>
        <p:spPr bwMode="auto">
          <a:xfrm>
            <a:off x="1116013" y="5516563"/>
            <a:ext cx="725487"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375" name="Picture 7">
            <a:extLst>
              <a:ext uri="{FF2B5EF4-FFF2-40B4-BE49-F238E27FC236}">
                <a16:creationId xmlns:a16="http://schemas.microsoft.com/office/drawing/2014/main" id="{F18874F2-0D4B-4734-9458-FBC7EF74F19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18924" r="20969"/>
          <a:stretch>
            <a:fillRect/>
          </a:stretch>
        </p:blipFill>
        <p:spPr bwMode="auto">
          <a:xfrm>
            <a:off x="7740650" y="5445125"/>
            <a:ext cx="1223963" cy="100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376" name="Text Box 8">
            <a:extLst>
              <a:ext uri="{FF2B5EF4-FFF2-40B4-BE49-F238E27FC236}">
                <a16:creationId xmlns:a16="http://schemas.microsoft.com/office/drawing/2014/main" id="{D06A470D-453B-4A68-9998-53D3C4DF975B}"/>
              </a:ext>
            </a:extLst>
          </p:cNvPr>
          <p:cNvSpPr txBox="1">
            <a:spLocks noChangeArrowheads="1"/>
          </p:cNvSpPr>
          <p:nvPr/>
        </p:nvSpPr>
        <p:spPr bwMode="auto">
          <a:xfrm>
            <a:off x="395288" y="1268413"/>
            <a:ext cx="504825" cy="431800"/>
          </a:xfrm>
          <a:prstGeom prst="rect">
            <a:avLst/>
          </a:prstGeom>
          <a:solidFill>
            <a:schemeClr val="bg1"/>
          </a:solidFill>
          <a:ln w="31750">
            <a:solidFill>
              <a:srgbClr val="FA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3200"/>
              <a:t>1</a:t>
            </a:r>
          </a:p>
        </p:txBody>
      </p:sp>
      <p:sp>
        <p:nvSpPr>
          <p:cNvPr id="58377" name="Text Box 9">
            <a:extLst>
              <a:ext uri="{FF2B5EF4-FFF2-40B4-BE49-F238E27FC236}">
                <a16:creationId xmlns:a16="http://schemas.microsoft.com/office/drawing/2014/main" id="{AA99C898-8AEE-4320-8E6B-1FCEE590EFB7}"/>
              </a:ext>
            </a:extLst>
          </p:cNvPr>
          <p:cNvSpPr txBox="1">
            <a:spLocks noChangeArrowheads="1"/>
          </p:cNvSpPr>
          <p:nvPr/>
        </p:nvSpPr>
        <p:spPr bwMode="auto">
          <a:xfrm>
            <a:off x="8172450" y="1292225"/>
            <a:ext cx="503238" cy="481013"/>
          </a:xfrm>
          <a:prstGeom prst="rect">
            <a:avLst/>
          </a:prstGeom>
          <a:solidFill>
            <a:schemeClr val="bg1"/>
          </a:solidFill>
          <a:ln w="31750">
            <a:solidFill>
              <a:srgbClr val="FA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3200"/>
              <a:t>2</a:t>
            </a:r>
          </a:p>
        </p:txBody>
      </p:sp>
      <p:sp>
        <p:nvSpPr>
          <p:cNvPr id="58378" name="Text Box 10">
            <a:extLst>
              <a:ext uri="{FF2B5EF4-FFF2-40B4-BE49-F238E27FC236}">
                <a16:creationId xmlns:a16="http://schemas.microsoft.com/office/drawing/2014/main" id="{D507D4F0-51C1-44DB-962B-6D247C61D716}"/>
              </a:ext>
            </a:extLst>
          </p:cNvPr>
          <p:cNvSpPr txBox="1">
            <a:spLocks noChangeArrowheads="1"/>
          </p:cNvSpPr>
          <p:nvPr/>
        </p:nvSpPr>
        <p:spPr bwMode="auto">
          <a:xfrm>
            <a:off x="395288" y="4941888"/>
            <a:ext cx="504825" cy="503237"/>
          </a:xfrm>
          <a:prstGeom prst="rect">
            <a:avLst/>
          </a:prstGeom>
          <a:solidFill>
            <a:schemeClr val="bg1"/>
          </a:solidFill>
          <a:ln w="31750">
            <a:solidFill>
              <a:srgbClr val="FA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3200"/>
              <a:t>3</a:t>
            </a:r>
          </a:p>
        </p:txBody>
      </p:sp>
      <p:sp>
        <p:nvSpPr>
          <p:cNvPr id="58379" name="Text Box 11">
            <a:extLst>
              <a:ext uri="{FF2B5EF4-FFF2-40B4-BE49-F238E27FC236}">
                <a16:creationId xmlns:a16="http://schemas.microsoft.com/office/drawing/2014/main" id="{4D8FC5FD-D3D3-4D3E-8174-6D71FA31610C}"/>
              </a:ext>
            </a:extLst>
          </p:cNvPr>
          <p:cNvSpPr txBox="1">
            <a:spLocks noChangeArrowheads="1"/>
          </p:cNvSpPr>
          <p:nvPr/>
        </p:nvSpPr>
        <p:spPr bwMode="auto">
          <a:xfrm>
            <a:off x="8101013" y="4868863"/>
            <a:ext cx="523875" cy="504825"/>
          </a:xfrm>
          <a:prstGeom prst="rect">
            <a:avLst/>
          </a:prstGeom>
          <a:solidFill>
            <a:schemeClr val="bg1"/>
          </a:solidFill>
          <a:ln w="31750">
            <a:solidFill>
              <a:srgbClr val="FA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3200"/>
              <a:t>4</a:t>
            </a:r>
          </a:p>
        </p:txBody>
      </p:sp>
      <p:sp>
        <p:nvSpPr>
          <p:cNvPr id="58380" name="Text Box 5">
            <a:extLst>
              <a:ext uri="{FF2B5EF4-FFF2-40B4-BE49-F238E27FC236}">
                <a16:creationId xmlns:a16="http://schemas.microsoft.com/office/drawing/2014/main" id="{F84CBFBC-7339-4C3C-9CA2-EC3D601120B1}"/>
              </a:ext>
            </a:extLst>
          </p:cNvPr>
          <p:cNvSpPr txBox="1">
            <a:spLocks noChangeArrowheads="1"/>
          </p:cNvSpPr>
          <p:nvPr/>
        </p:nvSpPr>
        <p:spPr bwMode="auto">
          <a:xfrm>
            <a:off x="1547813" y="836613"/>
            <a:ext cx="5976937" cy="1001712"/>
          </a:xfrm>
          <a:prstGeom prst="rect">
            <a:avLst/>
          </a:prstGeom>
          <a:noFill/>
          <a:ln w="25400">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90000"/>
              </a:lnSpc>
              <a:spcBef>
                <a:spcPct val="20000"/>
              </a:spcBef>
            </a:pPr>
            <a:r>
              <a:rPr lang="de-DE" altLang="de-DE" sz="2000" b="1"/>
              <a:t>Kap. BGA unter 15 l O</a:t>
            </a:r>
            <a:r>
              <a:rPr lang="de-DE" altLang="de-DE" sz="2000" b="1" baseline="-25000"/>
              <a:t>2</a:t>
            </a:r>
            <a:r>
              <a:rPr lang="de-DE" altLang="de-DE" sz="2000" b="1"/>
              <a:t>/min		</a:t>
            </a:r>
            <a:endParaRPr lang="de-DE" altLang="de-DE" sz="2000"/>
          </a:p>
          <a:p>
            <a:pPr eaLnBrk="1" hangingPunct="1">
              <a:lnSpc>
                <a:spcPct val="90000"/>
              </a:lnSpc>
              <a:spcBef>
                <a:spcPct val="20000"/>
              </a:spcBef>
            </a:pPr>
            <a:r>
              <a:rPr lang="de-DE" altLang="de-DE" sz="2000"/>
              <a:t>pO</a:t>
            </a:r>
            <a:r>
              <a:rPr lang="de-DE" altLang="de-DE" sz="2000" baseline="-25000"/>
              <a:t>2</a:t>
            </a:r>
            <a:r>
              <a:rPr lang="de-DE" altLang="de-DE" sz="2000"/>
              <a:t> 42mmHg; pCO</a:t>
            </a:r>
            <a:r>
              <a:rPr lang="de-DE" altLang="de-DE" sz="2000" baseline="-25000"/>
              <a:t>2</a:t>
            </a:r>
            <a:r>
              <a:rPr lang="de-DE" altLang="de-DE" sz="2000"/>
              <a:t> 68mmHg; pH 7.20; HCO</a:t>
            </a:r>
            <a:r>
              <a:rPr lang="de-DE" altLang="de-DE" sz="2000" baseline="-25000"/>
              <a:t>3</a:t>
            </a:r>
            <a:r>
              <a:rPr lang="de-DE" altLang="de-DE" sz="2000"/>
              <a:t> 21 mmol/l; BE -2.1 mmol/l; SaO</a:t>
            </a:r>
            <a:r>
              <a:rPr lang="de-DE" altLang="de-DE" sz="2000" baseline="-25000"/>
              <a:t>2</a:t>
            </a:r>
            <a:r>
              <a:rPr lang="de-DE" altLang="de-DE" sz="2000"/>
              <a:t> 83%</a:t>
            </a:r>
          </a:p>
        </p:txBody>
      </p:sp>
      <p:sp>
        <p:nvSpPr>
          <p:cNvPr id="58381" name="Text Box 5">
            <a:extLst>
              <a:ext uri="{FF2B5EF4-FFF2-40B4-BE49-F238E27FC236}">
                <a16:creationId xmlns:a16="http://schemas.microsoft.com/office/drawing/2014/main" id="{1D803AF1-6D8C-4BD6-842A-720B1BB82ED3}"/>
              </a:ext>
            </a:extLst>
          </p:cNvPr>
          <p:cNvSpPr txBox="1">
            <a:spLocks noChangeArrowheads="1"/>
          </p:cNvSpPr>
          <p:nvPr/>
        </p:nvSpPr>
        <p:spPr bwMode="auto">
          <a:xfrm>
            <a:off x="1547813" y="1989138"/>
            <a:ext cx="5976937" cy="1001712"/>
          </a:xfrm>
          <a:prstGeom prst="rect">
            <a:avLst/>
          </a:prstGeom>
          <a:noFill/>
          <a:ln w="25400">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90000"/>
              </a:lnSpc>
              <a:spcBef>
                <a:spcPct val="20000"/>
              </a:spcBef>
            </a:pPr>
            <a:r>
              <a:rPr lang="de-DE" altLang="de-DE" sz="2000" b="1"/>
              <a:t>Kap. BGA</a:t>
            </a:r>
            <a:endParaRPr lang="de-DE" altLang="de-DE" sz="2000"/>
          </a:p>
          <a:p>
            <a:pPr eaLnBrk="1" hangingPunct="1">
              <a:lnSpc>
                <a:spcPct val="90000"/>
              </a:lnSpc>
              <a:spcBef>
                <a:spcPct val="20000"/>
              </a:spcBef>
            </a:pPr>
            <a:r>
              <a:rPr lang="de-DE" altLang="de-DE" sz="2000"/>
              <a:t>pO</a:t>
            </a:r>
            <a:r>
              <a:rPr lang="de-DE" altLang="de-DE" sz="2000" baseline="-25000"/>
              <a:t>2</a:t>
            </a:r>
            <a:r>
              <a:rPr lang="de-DE" altLang="de-DE" sz="2000"/>
              <a:t> 60mmHg; pCO</a:t>
            </a:r>
            <a:r>
              <a:rPr lang="de-DE" altLang="de-DE" sz="2000" baseline="-25000"/>
              <a:t>2</a:t>
            </a:r>
            <a:r>
              <a:rPr lang="de-DE" altLang="de-DE" sz="2000"/>
              <a:t> 26mmHg; pH 7.42; HCO</a:t>
            </a:r>
            <a:r>
              <a:rPr lang="de-DE" altLang="de-DE" sz="2000" baseline="-25000"/>
              <a:t>3</a:t>
            </a:r>
            <a:r>
              <a:rPr lang="de-DE" altLang="de-DE" sz="2000"/>
              <a:t> 19 mmol/l; BE -5.6 mmol/l; SaO</a:t>
            </a:r>
            <a:r>
              <a:rPr lang="de-DE" altLang="de-DE" sz="2000" baseline="-25000"/>
              <a:t>2</a:t>
            </a:r>
            <a:r>
              <a:rPr lang="de-DE" altLang="de-DE" sz="2000"/>
              <a:t> 93%</a:t>
            </a:r>
          </a:p>
        </p:txBody>
      </p:sp>
      <p:sp>
        <p:nvSpPr>
          <p:cNvPr id="58382" name="Text Box 5">
            <a:extLst>
              <a:ext uri="{FF2B5EF4-FFF2-40B4-BE49-F238E27FC236}">
                <a16:creationId xmlns:a16="http://schemas.microsoft.com/office/drawing/2014/main" id="{27D78E79-E341-420A-9CAF-9A9BE5AE4C4B}"/>
              </a:ext>
            </a:extLst>
          </p:cNvPr>
          <p:cNvSpPr txBox="1">
            <a:spLocks noChangeArrowheads="1"/>
          </p:cNvSpPr>
          <p:nvPr/>
        </p:nvSpPr>
        <p:spPr bwMode="auto">
          <a:xfrm>
            <a:off x="1547813" y="3141663"/>
            <a:ext cx="5976937" cy="1001712"/>
          </a:xfrm>
          <a:prstGeom prst="rect">
            <a:avLst/>
          </a:prstGeom>
          <a:noFill/>
          <a:ln w="25400">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90000"/>
              </a:lnSpc>
              <a:spcBef>
                <a:spcPct val="20000"/>
              </a:spcBef>
            </a:pPr>
            <a:r>
              <a:rPr lang="de-DE" altLang="de-DE" sz="2000" b="1"/>
              <a:t>Kap. BGA</a:t>
            </a:r>
            <a:endParaRPr lang="de-DE" altLang="de-DE" sz="2000"/>
          </a:p>
          <a:p>
            <a:pPr eaLnBrk="1" hangingPunct="1">
              <a:lnSpc>
                <a:spcPct val="90000"/>
              </a:lnSpc>
              <a:spcBef>
                <a:spcPct val="20000"/>
              </a:spcBef>
            </a:pPr>
            <a:r>
              <a:rPr lang="de-DE" altLang="de-DE" sz="2000"/>
              <a:t>pO</a:t>
            </a:r>
            <a:r>
              <a:rPr lang="de-DE" altLang="de-DE" sz="2000" baseline="-25000"/>
              <a:t>2</a:t>
            </a:r>
            <a:r>
              <a:rPr lang="de-DE" altLang="de-DE" sz="2000"/>
              <a:t> 50mmHg; pCO</a:t>
            </a:r>
            <a:r>
              <a:rPr lang="de-DE" altLang="de-DE" sz="2000" baseline="-25000"/>
              <a:t>2</a:t>
            </a:r>
            <a:r>
              <a:rPr lang="de-DE" altLang="de-DE" sz="2000"/>
              <a:t> 35mmHg; pH 7.43; HCO</a:t>
            </a:r>
            <a:r>
              <a:rPr lang="de-DE" altLang="de-DE" sz="2000" baseline="-25000"/>
              <a:t>3</a:t>
            </a:r>
            <a:r>
              <a:rPr lang="de-DE" altLang="de-DE" sz="2000"/>
              <a:t> 24 mmol/l; BE -0.8 mmol/l; SaO</a:t>
            </a:r>
            <a:r>
              <a:rPr lang="de-DE" altLang="de-DE" sz="2000" baseline="-25000"/>
              <a:t>2</a:t>
            </a:r>
            <a:r>
              <a:rPr lang="de-DE" altLang="de-DE" sz="2000"/>
              <a:t> 91%</a:t>
            </a:r>
          </a:p>
        </p:txBody>
      </p:sp>
      <p:sp>
        <p:nvSpPr>
          <p:cNvPr id="58383" name="Text Box 5">
            <a:extLst>
              <a:ext uri="{FF2B5EF4-FFF2-40B4-BE49-F238E27FC236}">
                <a16:creationId xmlns:a16="http://schemas.microsoft.com/office/drawing/2014/main" id="{5E94195A-DC78-44E7-8242-7853DDEDB40A}"/>
              </a:ext>
            </a:extLst>
          </p:cNvPr>
          <p:cNvSpPr txBox="1">
            <a:spLocks noChangeArrowheads="1"/>
          </p:cNvSpPr>
          <p:nvPr/>
        </p:nvSpPr>
        <p:spPr bwMode="auto">
          <a:xfrm>
            <a:off x="1547813" y="4292600"/>
            <a:ext cx="5976937" cy="1001713"/>
          </a:xfrm>
          <a:prstGeom prst="rect">
            <a:avLst/>
          </a:prstGeom>
          <a:noFill/>
          <a:ln w="25400">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90000"/>
              </a:lnSpc>
              <a:spcBef>
                <a:spcPct val="20000"/>
              </a:spcBef>
            </a:pPr>
            <a:r>
              <a:rPr lang="de-DE" altLang="de-DE" sz="2000" b="1"/>
              <a:t>Kap. BGA</a:t>
            </a:r>
            <a:endParaRPr lang="de-DE" altLang="de-DE" sz="2000"/>
          </a:p>
          <a:p>
            <a:pPr eaLnBrk="1" hangingPunct="1">
              <a:lnSpc>
                <a:spcPct val="90000"/>
              </a:lnSpc>
              <a:spcBef>
                <a:spcPct val="20000"/>
              </a:spcBef>
            </a:pPr>
            <a:r>
              <a:rPr lang="de-DE" altLang="de-DE" sz="2000"/>
              <a:t>pO</a:t>
            </a:r>
            <a:r>
              <a:rPr lang="de-DE" altLang="de-DE" sz="2000" baseline="-25000"/>
              <a:t>2</a:t>
            </a:r>
            <a:r>
              <a:rPr lang="de-DE" altLang="de-DE" sz="2000"/>
              <a:t> 55mmHg; pCO</a:t>
            </a:r>
            <a:r>
              <a:rPr lang="de-DE" altLang="de-DE" sz="2000" baseline="-25000"/>
              <a:t>2</a:t>
            </a:r>
            <a:r>
              <a:rPr lang="de-DE" altLang="de-DE" sz="2000"/>
              <a:t> 74mmHg; pH 7.33; HCO</a:t>
            </a:r>
            <a:r>
              <a:rPr lang="de-DE" altLang="de-DE" sz="2000" baseline="-25000"/>
              <a:t>3</a:t>
            </a:r>
            <a:r>
              <a:rPr lang="de-DE" altLang="de-DE" sz="2000"/>
              <a:t> 33 mmol/l; BE +13.7 mmol/l; SaO</a:t>
            </a:r>
            <a:r>
              <a:rPr lang="de-DE" altLang="de-DE" sz="2000" baseline="-25000"/>
              <a:t>2</a:t>
            </a:r>
            <a:r>
              <a:rPr lang="de-DE" altLang="de-DE" sz="2000"/>
              <a:t> 94%</a:t>
            </a:r>
          </a:p>
        </p:txBody>
      </p:sp>
      <p:sp>
        <p:nvSpPr>
          <p:cNvPr id="58384" name="Text Box 16">
            <a:extLst>
              <a:ext uri="{FF2B5EF4-FFF2-40B4-BE49-F238E27FC236}">
                <a16:creationId xmlns:a16="http://schemas.microsoft.com/office/drawing/2014/main" id="{4E570844-5E15-49FD-83B8-59BEB9DC827B}"/>
              </a:ext>
            </a:extLst>
          </p:cNvPr>
          <p:cNvSpPr txBox="1">
            <a:spLocks noChangeArrowheads="1"/>
          </p:cNvSpPr>
          <p:nvPr/>
        </p:nvSpPr>
        <p:spPr bwMode="auto">
          <a:xfrm>
            <a:off x="1068388" y="1397000"/>
            <a:ext cx="431800" cy="431800"/>
          </a:xfrm>
          <a:prstGeom prst="rect">
            <a:avLst/>
          </a:prstGeom>
          <a:solidFill>
            <a:schemeClr val="bg1"/>
          </a:solidFill>
          <a:ln w="31750">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3200"/>
              <a:t>A</a:t>
            </a:r>
          </a:p>
        </p:txBody>
      </p:sp>
      <p:sp>
        <p:nvSpPr>
          <p:cNvPr id="58385" name="Text Box 17">
            <a:extLst>
              <a:ext uri="{FF2B5EF4-FFF2-40B4-BE49-F238E27FC236}">
                <a16:creationId xmlns:a16="http://schemas.microsoft.com/office/drawing/2014/main" id="{14536F87-8CE8-4E2B-9AB1-E44F60C038F3}"/>
              </a:ext>
            </a:extLst>
          </p:cNvPr>
          <p:cNvSpPr txBox="1">
            <a:spLocks noChangeArrowheads="1"/>
          </p:cNvSpPr>
          <p:nvPr/>
        </p:nvSpPr>
        <p:spPr bwMode="auto">
          <a:xfrm>
            <a:off x="1068388" y="2549525"/>
            <a:ext cx="431800" cy="431800"/>
          </a:xfrm>
          <a:prstGeom prst="rect">
            <a:avLst/>
          </a:prstGeom>
          <a:solidFill>
            <a:schemeClr val="bg1"/>
          </a:solidFill>
          <a:ln w="31750">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3200"/>
              <a:t>B</a:t>
            </a:r>
          </a:p>
        </p:txBody>
      </p:sp>
      <p:sp>
        <p:nvSpPr>
          <p:cNvPr id="58386" name="Text Box 18">
            <a:extLst>
              <a:ext uri="{FF2B5EF4-FFF2-40B4-BE49-F238E27FC236}">
                <a16:creationId xmlns:a16="http://schemas.microsoft.com/office/drawing/2014/main" id="{B4DA75B8-C24E-411E-8554-9D483E9BE2AD}"/>
              </a:ext>
            </a:extLst>
          </p:cNvPr>
          <p:cNvSpPr txBox="1">
            <a:spLocks noChangeArrowheads="1"/>
          </p:cNvSpPr>
          <p:nvPr/>
        </p:nvSpPr>
        <p:spPr bwMode="auto">
          <a:xfrm>
            <a:off x="1068388" y="3700463"/>
            <a:ext cx="431800" cy="431800"/>
          </a:xfrm>
          <a:prstGeom prst="rect">
            <a:avLst/>
          </a:prstGeom>
          <a:solidFill>
            <a:schemeClr val="bg1"/>
          </a:solidFill>
          <a:ln w="31750">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3200"/>
              <a:t>C</a:t>
            </a:r>
          </a:p>
        </p:txBody>
      </p:sp>
      <p:sp>
        <p:nvSpPr>
          <p:cNvPr id="58387" name="Text Box 19">
            <a:extLst>
              <a:ext uri="{FF2B5EF4-FFF2-40B4-BE49-F238E27FC236}">
                <a16:creationId xmlns:a16="http://schemas.microsoft.com/office/drawing/2014/main" id="{686C9463-9BF0-41C6-A4A1-0E33269B1F0A}"/>
              </a:ext>
            </a:extLst>
          </p:cNvPr>
          <p:cNvSpPr txBox="1">
            <a:spLocks noChangeArrowheads="1"/>
          </p:cNvSpPr>
          <p:nvPr/>
        </p:nvSpPr>
        <p:spPr bwMode="auto">
          <a:xfrm>
            <a:off x="1068388" y="4852988"/>
            <a:ext cx="431800" cy="431800"/>
          </a:xfrm>
          <a:prstGeom prst="rect">
            <a:avLst/>
          </a:prstGeom>
          <a:solidFill>
            <a:schemeClr val="bg1"/>
          </a:solidFill>
          <a:ln w="31750">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3200"/>
              <a:t>D</a:t>
            </a:r>
          </a:p>
        </p:txBody>
      </p:sp>
      <p:sp>
        <p:nvSpPr>
          <p:cNvPr id="2" name="Fußzeilenplatzhalter 1">
            <a:extLst>
              <a:ext uri="{FF2B5EF4-FFF2-40B4-BE49-F238E27FC236}">
                <a16:creationId xmlns:a16="http://schemas.microsoft.com/office/drawing/2014/main" id="{73E9366A-213E-4A51-957D-83C49E1CE935}"/>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spTree>
    <p:extLst>
      <p:ext uri="{BB962C8B-B14F-4D97-AF65-F5344CB8AC3E}">
        <p14:creationId xmlns:p14="http://schemas.microsoft.com/office/powerpoint/2010/main" val="37830903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58371"/>
                                        </p:tgtEl>
                                        <p:attrNameLst>
                                          <p:attrName>style.visibility</p:attrName>
                                        </p:attrNameLst>
                                      </p:cBhvr>
                                      <p:to>
                                        <p:strVal val="visible"/>
                                      </p:to>
                                    </p:set>
                                    <p:anim calcmode="lin" valueType="num">
                                      <p:cBhvr additive="base">
                                        <p:cTn id="7" dur="1000" fill="hold"/>
                                        <p:tgtEl>
                                          <p:spTgt spid="58371"/>
                                        </p:tgtEl>
                                        <p:attrNameLst>
                                          <p:attrName>ppt_x</p:attrName>
                                        </p:attrNameLst>
                                      </p:cBhvr>
                                      <p:tavLst>
                                        <p:tav tm="0">
                                          <p:val>
                                            <p:strVal val="#ppt_x"/>
                                          </p:val>
                                        </p:tav>
                                        <p:tav tm="100000">
                                          <p:val>
                                            <p:strVal val="#ppt_x"/>
                                          </p:val>
                                        </p:tav>
                                      </p:tavLst>
                                    </p:anim>
                                    <p:anim calcmode="lin" valueType="num">
                                      <p:cBhvr additive="base">
                                        <p:cTn id="8" dur="1000" fill="hold"/>
                                        <p:tgtEl>
                                          <p:spTgt spid="5837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8376"/>
                                        </p:tgtEl>
                                        <p:attrNameLst>
                                          <p:attrName>style.visibility</p:attrName>
                                        </p:attrNameLst>
                                      </p:cBhvr>
                                      <p:to>
                                        <p:strVal val="visible"/>
                                      </p:to>
                                    </p:set>
                                    <p:anim calcmode="lin" valueType="num">
                                      <p:cBhvr additive="base">
                                        <p:cTn id="11" dur="1000" fill="hold"/>
                                        <p:tgtEl>
                                          <p:spTgt spid="58376"/>
                                        </p:tgtEl>
                                        <p:attrNameLst>
                                          <p:attrName>ppt_x</p:attrName>
                                        </p:attrNameLst>
                                      </p:cBhvr>
                                      <p:tavLst>
                                        <p:tav tm="0">
                                          <p:val>
                                            <p:strVal val="#ppt_x"/>
                                          </p:val>
                                        </p:tav>
                                        <p:tav tm="100000">
                                          <p:val>
                                            <p:strVal val="#ppt_x"/>
                                          </p:val>
                                        </p:tav>
                                      </p:tavLst>
                                    </p:anim>
                                    <p:anim calcmode="lin" valueType="num">
                                      <p:cBhvr additive="base">
                                        <p:cTn id="12" dur="1000" fill="hold"/>
                                        <p:tgtEl>
                                          <p:spTgt spid="5837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8372"/>
                                        </p:tgtEl>
                                        <p:attrNameLst>
                                          <p:attrName>style.visibility</p:attrName>
                                        </p:attrNameLst>
                                      </p:cBhvr>
                                      <p:to>
                                        <p:strVal val="visible"/>
                                      </p:to>
                                    </p:set>
                                    <p:anim calcmode="lin" valueType="num">
                                      <p:cBhvr additive="base">
                                        <p:cTn id="15" dur="1000" fill="hold"/>
                                        <p:tgtEl>
                                          <p:spTgt spid="58372"/>
                                        </p:tgtEl>
                                        <p:attrNameLst>
                                          <p:attrName>ppt_x</p:attrName>
                                        </p:attrNameLst>
                                      </p:cBhvr>
                                      <p:tavLst>
                                        <p:tav tm="0">
                                          <p:val>
                                            <p:strVal val="#ppt_x"/>
                                          </p:val>
                                        </p:tav>
                                        <p:tav tm="100000">
                                          <p:val>
                                            <p:strVal val="#ppt_x"/>
                                          </p:val>
                                        </p:tav>
                                      </p:tavLst>
                                    </p:anim>
                                    <p:anim calcmode="lin" valueType="num">
                                      <p:cBhvr additive="base">
                                        <p:cTn id="16" dur="1000" fill="hold"/>
                                        <p:tgtEl>
                                          <p:spTgt spid="5837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8377"/>
                                        </p:tgtEl>
                                        <p:attrNameLst>
                                          <p:attrName>style.visibility</p:attrName>
                                        </p:attrNameLst>
                                      </p:cBhvr>
                                      <p:to>
                                        <p:strVal val="visible"/>
                                      </p:to>
                                    </p:set>
                                    <p:anim calcmode="lin" valueType="num">
                                      <p:cBhvr additive="base">
                                        <p:cTn id="19" dur="1000" fill="hold"/>
                                        <p:tgtEl>
                                          <p:spTgt spid="58377"/>
                                        </p:tgtEl>
                                        <p:attrNameLst>
                                          <p:attrName>ppt_x</p:attrName>
                                        </p:attrNameLst>
                                      </p:cBhvr>
                                      <p:tavLst>
                                        <p:tav tm="0">
                                          <p:val>
                                            <p:strVal val="#ppt_x"/>
                                          </p:val>
                                        </p:tav>
                                        <p:tav tm="100000">
                                          <p:val>
                                            <p:strVal val="#ppt_x"/>
                                          </p:val>
                                        </p:tav>
                                      </p:tavLst>
                                    </p:anim>
                                    <p:anim calcmode="lin" valueType="num">
                                      <p:cBhvr additive="base">
                                        <p:cTn id="20" dur="1000" fill="hold"/>
                                        <p:tgtEl>
                                          <p:spTgt spid="5837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8373"/>
                                        </p:tgtEl>
                                        <p:attrNameLst>
                                          <p:attrName>style.visibility</p:attrName>
                                        </p:attrNameLst>
                                      </p:cBhvr>
                                      <p:to>
                                        <p:strVal val="visible"/>
                                      </p:to>
                                    </p:set>
                                    <p:anim calcmode="lin" valueType="num">
                                      <p:cBhvr additive="base">
                                        <p:cTn id="23" dur="1000" fill="hold"/>
                                        <p:tgtEl>
                                          <p:spTgt spid="58373"/>
                                        </p:tgtEl>
                                        <p:attrNameLst>
                                          <p:attrName>ppt_x</p:attrName>
                                        </p:attrNameLst>
                                      </p:cBhvr>
                                      <p:tavLst>
                                        <p:tav tm="0">
                                          <p:val>
                                            <p:strVal val="#ppt_x"/>
                                          </p:val>
                                        </p:tav>
                                        <p:tav tm="100000">
                                          <p:val>
                                            <p:strVal val="#ppt_x"/>
                                          </p:val>
                                        </p:tav>
                                      </p:tavLst>
                                    </p:anim>
                                    <p:anim calcmode="lin" valueType="num">
                                      <p:cBhvr additive="base">
                                        <p:cTn id="24" dur="1000" fill="hold"/>
                                        <p:tgtEl>
                                          <p:spTgt spid="5837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8378"/>
                                        </p:tgtEl>
                                        <p:attrNameLst>
                                          <p:attrName>style.visibility</p:attrName>
                                        </p:attrNameLst>
                                      </p:cBhvr>
                                      <p:to>
                                        <p:strVal val="visible"/>
                                      </p:to>
                                    </p:set>
                                    <p:anim calcmode="lin" valueType="num">
                                      <p:cBhvr additive="base">
                                        <p:cTn id="27" dur="1000" fill="hold"/>
                                        <p:tgtEl>
                                          <p:spTgt spid="58378"/>
                                        </p:tgtEl>
                                        <p:attrNameLst>
                                          <p:attrName>ppt_x</p:attrName>
                                        </p:attrNameLst>
                                      </p:cBhvr>
                                      <p:tavLst>
                                        <p:tav tm="0">
                                          <p:val>
                                            <p:strVal val="#ppt_x"/>
                                          </p:val>
                                        </p:tav>
                                        <p:tav tm="100000">
                                          <p:val>
                                            <p:strVal val="#ppt_x"/>
                                          </p:val>
                                        </p:tav>
                                      </p:tavLst>
                                    </p:anim>
                                    <p:anim calcmode="lin" valueType="num">
                                      <p:cBhvr additive="base">
                                        <p:cTn id="28" dur="1000" fill="hold"/>
                                        <p:tgtEl>
                                          <p:spTgt spid="5837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8374"/>
                                        </p:tgtEl>
                                        <p:attrNameLst>
                                          <p:attrName>style.visibility</p:attrName>
                                        </p:attrNameLst>
                                      </p:cBhvr>
                                      <p:to>
                                        <p:strVal val="visible"/>
                                      </p:to>
                                    </p:set>
                                    <p:anim calcmode="lin" valueType="num">
                                      <p:cBhvr additive="base">
                                        <p:cTn id="31" dur="1000" fill="hold"/>
                                        <p:tgtEl>
                                          <p:spTgt spid="58374"/>
                                        </p:tgtEl>
                                        <p:attrNameLst>
                                          <p:attrName>ppt_x</p:attrName>
                                        </p:attrNameLst>
                                      </p:cBhvr>
                                      <p:tavLst>
                                        <p:tav tm="0">
                                          <p:val>
                                            <p:strVal val="#ppt_x"/>
                                          </p:val>
                                        </p:tav>
                                        <p:tav tm="100000">
                                          <p:val>
                                            <p:strVal val="#ppt_x"/>
                                          </p:val>
                                        </p:tav>
                                      </p:tavLst>
                                    </p:anim>
                                    <p:anim calcmode="lin" valueType="num">
                                      <p:cBhvr additive="base">
                                        <p:cTn id="32" dur="1000" fill="hold"/>
                                        <p:tgtEl>
                                          <p:spTgt spid="5837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8375"/>
                                        </p:tgtEl>
                                        <p:attrNameLst>
                                          <p:attrName>style.visibility</p:attrName>
                                        </p:attrNameLst>
                                      </p:cBhvr>
                                      <p:to>
                                        <p:strVal val="visible"/>
                                      </p:to>
                                    </p:set>
                                    <p:anim calcmode="lin" valueType="num">
                                      <p:cBhvr additive="base">
                                        <p:cTn id="35" dur="1000" fill="hold"/>
                                        <p:tgtEl>
                                          <p:spTgt spid="58375"/>
                                        </p:tgtEl>
                                        <p:attrNameLst>
                                          <p:attrName>ppt_x</p:attrName>
                                        </p:attrNameLst>
                                      </p:cBhvr>
                                      <p:tavLst>
                                        <p:tav tm="0">
                                          <p:val>
                                            <p:strVal val="#ppt_x"/>
                                          </p:val>
                                        </p:tav>
                                        <p:tav tm="100000">
                                          <p:val>
                                            <p:strVal val="#ppt_x"/>
                                          </p:val>
                                        </p:tav>
                                      </p:tavLst>
                                    </p:anim>
                                    <p:anim calcmode="lin" valueType="num">
                                      <p:cBhvr additive="base">
                                        <p:cTn id="36" dur="1000" fill="hold"/>
                                        <p:tgtEl>
                                          <p:spTgt spid="5837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8379"/>
                                        </p:tgtEl>
                                        <p:attrNameLst>
                                          <p:attrName>style.visibility</p:attrName>
                                        </p:attrNameLst>
                                      </p:cBhvr>
                                      <p:to>
                                        <p:strVal val="visible"/>
                                      </p:to>
                                    </p:set>
                                    <p:anim calcmode="lin" valueType="num">
                                      <p:cBhvr additive="base">
                                        <p:cTn id="39" dur="1000" fill="hold"/>
                                        <p:tgtEl>
                                          <p:spTgt spid="58379"/>
                                        </p:tgtEl>
                                        <p:attrNameLst>
                                          <p:attrName>ppt_x</p:attrName>
                                        </p:attrNameLst>
                                      </p:cBhvr>
                                      <p:tavLst>
                                        <p:tav tm="0">
                                          <p:val>
                                            <p:strVal val="#ppt_x"/>
                                          </p:val>
                                        </p:tav>
                                        <p:tav tm="100000">
                                          <p:val>
                                            <p:strVal val="#ppt_x"/>
                                          </p:val>
                                        </p:tav>
                                      </p:tavLst>
                                    </p:anim>
                                    <p:anim calcmode="lin" valueType="num">
                                      <p:cBhvr additive="base">
                                        <p:cTn id="40" dur="1000" fill="hold"/>
                                        <p:tgtEl>
                                          <p:spTgt spid="58379"/>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16" fill="hold" grpId="0" nodeType="clickEffect">
                                  <p:stCondLst>
                                    <p:cond delay="0"/>
                                  </p:stCondLst>
                                  <p:childTnLst>
                                    <p:set>
                                      <p:cBhvr>
                                        <p:cTn id="44" dur="1" fill="hold">
                                          <p:stCondLst>
                                            <p:cond delay="0"/>
                                          </p:stCondLst>
                                        </p:cTn>
                                        <p:tgtEl>
                                          <p:spTgt spid="58384"/>
                                        </p:tgtEl>
                                        <p:attrNameLst>
                                          <p:attrName>style.visibility</p:attrName>
                                        </p:attrNameLst>
                                      </p:cBhvr>
                                      <p:to>
                                        <p:strVal val="visible"/>
                                      </p:to>
                                    </p:set>
                                    <p:anim calcmode="lin" valueType="num">
                                      <p:cBhvr>
                                        <p:cTn id="45" dur="500" fill="hold"/>
                                        <p:tgtEl>
                                          <p:spTgt spid="58384"/>
                                        </p:tgtEl>
                                        <p:attrNameLst>
                                          <p:attrName>ppt_w</p:attrName>
                                        </p:attrNameLst>
                                      </p:cBhvr>
                                      <p:tavLst>
                                        <p:tav tm="0">
                                          <p:val>
                                            <p:fltVal val="0"/>
                                          </p:val>
                                        </p:tav>
                                        <p:tav tm="100000">
                                          <p:val>
                                            <p:strVal val="#ppt_w"/>
                                          </p:val>
                                        </p:tav>
                                      </p:tavLst>
                                    </p:anim>
                                    <p:anim calcmode="lin" valueType="num">
                                      <p:cBhvr>
                                        <p:cTn id="46" dur="500" fill="hold"/>
                                        <p:tgtEl>
                                          <p:spTgt spid="58384"/>
                                        </p:tgtEl>
                                        <p:attrNameLst>
                                          <p:attrName>ppt_h</p:attrName>
                                        </p:attrNameLst>
                                      </p:cBhvr>
                                      <p:tavLst>
                                        <p:tav tm="0">
                                          <p:val>
                                            <p:fltVal val="0"/>
                                          </p:val>
                                        </p:tav>
                                        <p:tav tm="100000">
                                          <p:val>
                                            <p:strVal val="#ppt_h"/>
                                          </p:val>
                                        </p:tav>
                                      </p:tavLst>
                                    </p:anim>
                                  </p:childTnLst>
                                </p:cTn>
                              </p:par>
                              <p:par>
                                <p:cTn id="47" presetID="23" presetClass="entr" presetSubtype="16" fill="hold" grpId="0" nodeType="withEffect">
                                  <p:stCondLst>
                                    <p:cond delay="0"/>
                                  </p:stCondLst>
                                  <p:childTnLst>
                                    <p:set>
                                      <p:cBhvr>
                                        <p:cTn id="48" dur="1" fill="hold">
                                          <p:stCondLst>
                                            <p:cond delay="0"/>
                                          </p:stCondLst>
                                        </p:cTn>
                                        <p:tgtEl>
                                          <p:spTgt spid="58380"/>
                                        </p:tgtEl>
                                        <p:attrNameLst>
                                          <p:attrName>style.visibility</p:attrName>
                                        </p:attrNameLst>
                                      </p:cBhvr>
                                      <p:to>
                                        <p:strVal val="visible"/>
                                      </p:to>
                                    </p:set>
                                    <p:anim calcmode="lin" valueType="num">
                                      <p:cBhvr>
                                        <p:cTn id="49" dur="500" fill="hold"/>
                                        <p:tgtEl>
                                          <p:spTgt spid="58380"/>
                                        </p:tgtEl>
                                        <p:attrNameLst>
                                          <p:attrName>ppt_w</p:attrName>
                                        </p:attrNameLst>
                                      </p:cBhvr>
                                      <p:tavLst>
                                        <p:tav tm="0">
                                          <p:val>
                                            <p:fltVal val="0"/>
                                          </p:val>
                                        </p:tav>
                                        <p:tav tm="100000">
                                          <p:val>
                                            <p:strVal val="#ppt_w"/>
                                          </p:val>
                                        </p:tav>
                                      </p:tavLst>
                                    </p:anim>
                                    <p:anim calcmode="lin" valueType="num">
                                      <p:cBhvr>
                                        <p:cTn id="50" dur="500" fill="hold"/>
                                        <p:tgtEl>
                                          <p:spTgt spid="58380"/>
                                        </p:tgtEl>
                                        <p:attrNameLst>
                                          <p:attrName>ppt_h</p:attrName>
                                        </p:attrNameLst>
                                      </p:cBhvr>
                                      <p:tavLst>
                                        <p:tav tm="0">
                                          <p:val>
                                            <p:fltVal val="0"/>
                                          </p:val>
                                        </p:tav>
                                        <p:tav tm="100000">
                                          <p:val>
                                            <p:strVal val="#ppt_h"/>
                                          </p:val>
                                        </p:tav>
                                      </p:tavLst>
                                    </p:anim>
                                  </p:childTnLst>
                                </p:cTn>
                              </p:par>
                              <p:par>
                                <p:cTn id="51" presetID="23" presetClass="entr" presetSubtype="16" fill="hold" grpId="0" nodeType="withEffect">
                                  <p:stCondLst>
                                    <p:cond delay="0"/>
                                  </p:stCondLst>
                                  <p:childTnLst>
                                    <p:set>
                                      <p:cBhvr>
                                        <p:cTn id="52" dur="1" fill="hold">
                                          <p:stCondLst>
                                            <p:cond delay="0"/>
                                          </p:stCondLst>
                                        </p:cTn>
                                        <p:tgtEl>
                                          <p:spTgt spid="58381"/>
                                        </p:tgtEl>
                                        <p:attrNameLst>
                                          <p:attrName>style.visibility</p:attrName>
                                        </p:attrNameLst>
                                      </p:cBhvr>
                                      <p:to>
                                        <p:strVal val="visible"/>
                                      </p:to>
                                    </p:set>
                                    <p:anim calcmode="lin" valueType="num">
                                      <p:cBhvr>
                                        <p:cTn id="53" dur="500" fill="hold"/>
                                        <p:tgtEl>
                                          <p:spTgt spid="58381"/>
                                        </p:tgtEl>
                                        <p:attrNameLst>
                                          <p:attrName>ppt_w</p:attrName>
                                        </p:attrNameLst>
                                      </p:cBhvr>
                                      <p:tavLst>
                                        <p:tav tm="0">
                                          <p:val>
                                            <p:fltVal val="0"/>
                                          </p:val>
                                        </p:tav>
                                        <p:tav tm="100000">
                                          <p:val>
                                            <p:strVal val="#ppt_w"/>
                                          </p:val>
                                        </p:tav>
                                      </p:tavLst>
                                    </p:anim>
                                    <p:anim calcmode="lin" valueType="num">
                                      <p:cBhvr>
                                        <p:cTn id="54" dur="500" fill="hold"/>
                                        <p:tgtEl>
                                          <p:spTgt spid="58381"/>
                                        </p:tgtEl>
                                        <p:attrNameLst>
                                          <p:attrName>ppt_h</p:attrName>
                                        </p:attrNameLst>
                                      </p:cBhvr>
                                      <p:tavLst>
                                        <p:tav tm="0">
                                          <p:val>
                                            <p:fltVal val="0"/>
                                          </p:val>
                                        </p:tav>
                                        <p:tav tm="100000">
                                          <p:val>
                                            <p:strVal val="#ppt_h"/>
                                          </p:val>
                                        </p:tav>
                                      </p:tavLst>
                                    </p:anim>
                                  </p:childTnLst>
                                </p:cTn>
                              </p:par>
                              <p:par>
                                <p:cTn id="55" presetID="23" presetClass="entr" presetSubtype="16" fill="hold" grpId="0" nodeType="withEffect">
                                  <p:stCondLst>
                                    <p:cond delay="0"/>
                                  </p:stCondLst>
                                  <p:childTnLst>
                                    <p:set>
                                      <p:cBhvr>
                                        <p:cTn id="56" dur="1" fill="hold">
                                          <p:stCondLst>
                                            <p:cond delay="0"/>
                                          </p:stCondLst>
                                        </p:cTn>
                                        <p:tgtEl>
                                          <p:spTgt spid="58385"/>
                                        </p:tgtEl>
                                        <p:attrNameLst>
                                          <p:attrName>style.visibility</p:attrName>
                                        </p:attrNameLst>
                                      </p:cBhvr>
                                      <p:to>
                                        <p:strVal val="visible"/>
                                      </p:to>
                                    </p:set>
                                    <p:anim calcmode="lin" valueType="num">
                                      <p:cBhvr>
                                        <p:cTn id="57" dur="500" fill="hold"/>
                                        <p:tgtEl>
                                          <p:spTgt spid="58385"/>
                                        </p:tgtEl>
                                        <p:attrNameLst>
                                          <p:attrName>ppt_w</p:attrName>
                                        </p:attrNameLst>
                                      </p:cBhvr>
                                      <p:tavLst>
                                        <p:tav tm="0">
                                          <p:val>
                                            <p:fltVal val="0"/>
                                          </p:val>
                                        </p:tav>
                                        <p:tav tm="100000">
                                          <p:val>
                                            <p:strVal val="#ppt_w"/>
                                          </p:val>
                                        </p:tav>
                                      </p:tavLst>
                                    </p:anim>
                                    <p:anim calcmode="lin" valueType="num">
                                      <p:cBhvr>
                                        <p:cTn id="58" dur="500" fill="hold"/>
                                        <p:tgtEl>
                                          <p:spTgt spid="58385"/>
                                        </p:tgtEl>
                                        <p:attrNameLst>
                                          <p:attrName>ppt_h</p:attrName>
                                        </p:attrNameLst>
                                      </p:cBhvr>
                                      <p:tavLst>
                                        <p:tav tm="0">
                                          <p:val>
                                            <p:fltVal val="0"/>
                                          </p:val>
                                        </p:tav>
                                        <p:tav tm="100000">
                                          <p:val>
                                            <p:strVal val="#ppt_h"/>
                                          </p:val>
                                        </p:tav>
                                      </p:tavLst>
                                    </p:anim>
                                  </p:childTnLst>
                                </p:cTn>
                              </p:par>
                              <p:par>
                                <p:cTn id="59" presetID="23" presetClass="entr" presetSubtype="16" fill="hold" grpId="0" nodeType="withEffect">
                                  <p:stCondLst>
                                    <p:cond delay="0"/>
                                  </p:stCondLst>
                                  <p:childTnLst>
                                    <p:set>
                                      <p:cBhvr>
                                        <p:cTn id="60" dur="1" fill="hold">
                                          <p:stCondLst>
                                            <p:cond delay="0"/>
                                          </p:stCondLst>
                                        </p:cTn>
                                        <p:tgtEl>
                                          <p:spTgt spid="58382"/>
                                        </p:tgtEl>
                                        <p:attrNameLst>
                                          <p:attrName>style.visibility</p:attrName>
                                        </p:attrNameLst>
                                      </p:cBhvr>
                                      <p:to>
                                        <p:strVal val="visible"/>
                                      </p:to>
                                    </p:set>
                                    <p:anim calcmode="lin" valueType="num">
                                      <p:cBhvr>
                                        <p:cTn id="61" dur="500" fill="hold"/>
                                        <p:tgtEl>
                                          <p:spTgt spid="58382"/>
                                        </p:tgtEl>
                                        <p:attrNameLst>
                                          <p:attrName>ppt_w</p:attrName>
                                        </p:attrNameLst>
                                      </p:cBhvr>
                                      <p:tavLst>
                                        <p:tav tm="0">
                                          <p:val>
                                            <p:fltVal val="0"/>
                                          </p:val>
                                        </p:tav>
                                        <p:tav tm="100000">
                                          <p:val>
                                            <p:strVal val="#ppt_w"/>
                                          </p:val>
                                        </p:tav>
                                      </p:tavLst>
                                    </p:anim>
                                    <p:anim calcmode="lin" valueType="num">
                                      <p:cBhvr>
                                        <p:cTn id="62" dur="500" fill="hold"/>
                                        <p:tgtEl>
                                          <p:spTgt spid="58382"/>
                                        </p:tgtEl>
                                        <p:attrNameLst>
                                          <p:attrName>ppt_h</p:attrName>
                                        </p:attrNameLst>
                                      </p:cBhvr>
                                      <p:tavLst>
                                        <p:tav tm="0">
                                          <p:val>
                                            <p:fltVal val="0"/>
                                          </p:val>
                                        </p:tav>
                                        <p:tav tm="100000">
                                          <p:val>
                                            <p:strVal val="#ppt_h"/>
                                          </p:val>
                                        </p:tav>
                                      </p:tavLst>
                                    </p:anim>
                                  </p:childTnLst>
                                </p:cTn>
                              </p:par>
                              <p:par>
                                <p:cTn id="63" presetID="23" presetClass="entr" presetSubtype="16" fill="hold" grpId="0" nodeType="withEffect">
                                  <p:stCondLst>
                                    <p:cond delay="0"/>
                                  </p:stCondLst>
                                  <p:childTnLst>
                                    <p:set>
                                      <p:cBhvr>
                                        <p:cTn id="64" dur="1" fill="hold">
                                          <p:stCondLst>
                                            <p:cond delay="0"/>
                                          </p:stCondLst>
                                        </p:cTn>
                                        <p:tgtEl>
                                          <p:spTgt spid="58386"/>
                                        </p:tgtEl>
                                        <p:attrNameLst>
                                          <p:attrName>style.visibility</p:attrName>
                                        </p:attrNameLst>
                                      </p:cBhvr>
                                      <p:to>
                                        <p:strVal val="visible"/>
                                      </p:to>
                                    </p:set>
                                    <p:anim calcmode="lin" valueType="num">
                                      <p:cBhvr>
                                        <p:cTn id="65" dur="500" fill="hold"/>
                                        <p:tgtEl>
                                          <p:spTgt spid="58386"/>
                                        </p:tgtEl>
                                        <p:attrNameLst>
                                          <p:attrName>ppt_w</p:attrName>
                                        </p:attrNameLst>
                                      </p:cBhvr>
                                      <p:tavLst>
                                        <p:tav tm="0">
                                          <p:val>
                                            <p:fltVal val="0"/>
                                          </p:val>
                                        </p:tav>
                                        <p:tav tm="100000">
                                          <p:val>
                                            <p:strVal val="#ppt_w"/>
                                          </p:val>
                                        </p:tav>
                                      </p:tavLst>
                                    </p:anim>
                                    <p:anim calcmode="lin" valueType="num">
                                      <p:cBhvr>
                                        <p:cTn id="66" dur="500" fill="hold"/>
                                        <p:tgtEl>
                                          <p:spTgt spid="58386"/>
                                        </p:tgtEl>
                                        <p:attrNameLst>
                                          <p:attrName>ppt_h</p:attrName>
                                        </p:attrNameLst>
                                      </p:cBhvr>
                                      <p:tavLst>
                                        <p:tav tm="0">
                                          <p:val>
                                            <p:fltVal val="0"/>
                                          </p:val>
                                        </p:tav>
                                        <p:tav tm="100000">
                                          <p:val>
                                            <p:strVal val="#ppt_h"/>
                                          </p:val>
                                        </p:tav>
                                      </p:tavLst>
                                    </p:anim>
                                  </p:childTnLst>
                                </p:cTn>
                              </p:par>
                              <p:par>
                                <p:cTn id="67" presetID="23" presetClass="entr" presetSubtype="16" fill="hold" grpId="0" nodeType="withEffect">
                                  <p:stCondLst>
                                    <p:cond delay="0"/>
                                  </p:stCondLst>
                                  <p:childTnLst>
                                    <p:set>
                                      <p:cBhvr>
                                        <p:cTn id="68" dur="1" fill="hold">
                                          <p:stCondLst>
                                            <p:cond delay="0"/>
                                          </p:stCondLst>
                                        </p:cTn>
                                        <p:tgtEl>
                                          <p:spTgt spid="58383"/>
                                        </p:tgtEl>
                                        <p:attrNameLst>
                                          <p:attrName>style.visibility</p:attrName>
                                        </p:attrNameLst>
                                      </p:cBhvr>
                                      <p:to>
                                        <p:strVal val="visible"/>
                                      </p:to>
                                    </p:set>
                                    <p:anim calcmode="lin" valueType="num">
                                      <p:cBhvr>
                                        <p:cTn id="69" dur="500" fill="hold"/>
                                        <p:tgtEl>
                                          <p:spTgt spid="58383"/>
                                        </p:tgtEl>
                                        <p:attrNameLst>
                                          <p:attrName>ppt_w</p:attrName>
                                        </p:attrNameLst>
                                      </p:cBhvr>
                                      <p:tavLst>
                                        <p:tav tm="0">
                                          <p:val>
                                            <p:fltVal val="0"/>
                                          </p:val>
                                        </p:tav>
                                        <p:tav tm="100000">
                                          <p:val>
                                            <p:strVal val="#ppt_w"/>
                                          </p:val>
                                        </p:tav>
                                      </p:tavLst>
                                    </p:anim>
                                    <p:anim calcmode="lin" valueType="num">
                                      <p:cBhvr>
                                        <p:cTn id="70" dur="500" fill="hold"/>
                                        <p:tgtEl>
                                          <p:spTgt spid="58383"/>
                                        </p:tgtEl>
                                        <p:attrNameLst>
                                          <p:attrName>ppt_h</p:attrName>
                                        </p:attrNameLst>
                                      </p:cBhvr>
                                      <p:tavLst>
                                        <p:tav tm="0">
                                          <p:val>
                                            <p:fltVal val="0"/>
                                          </p:val>
                                        </p:tav>
                                        <p:tav tm="100000">
                                          <p:val>
                                            <p:strVal val="#ppt_h"/>
                                          </p:val>
                                        </p:tav>
                                      </p:tavLst>
                                    </p:anim>
                                  </p:childTnLst>
                                </p:cTn>
                              </p:par>
                              <p:par>
                                <p:cTn id="71" presetID="23" presetClass="entr" presetSubtype="16" fill="hold" grpId="0" nodeType="withEffect">
                                  <p:stCondLst>
                                    <p:cond delay="0"/>
                                  </p:stCondLst>
                                  <p:childTnLst>
                                    <p:set>
                                      <p:cBhvr>
                                        <p:cTn id="72" dur="1" fill="hold">
                                          <p:stCondLst>
                                            <p:cond delay="0"/>
                                          </p:stCondLst>
                                        </p:cTn>
                                        <p:tgtEl>
                                          <p:spTgt spid="58387"/>
                                        </p:tgtEl>
                                        <p:attrNameLst>
                                          <p:attrName>style.visibility</p:attrName>
                                        </p:attrNameLst>
                                      </p:cBhvr>
                                      <p:to>
                                        <p:strVal val="visible"/>
                                      </p:to>
                                    </p:set>
                                    <p:anim calcmode="lin" valueType="num">
                                      <p:cBhvr>
                                        <p:cTn id="73" dur="500" fill="hold"/>
                                        <p:tgtEl>
                                          <p:spTgt spid="58387"/>
                                        </p:tgtEl>
                                        <p:attrNameLst>
                                          <p:attrName>ppt_w</p:attrName>
                                        </p:attrNameLst>
                                      </p:cBhvr>
                                      <p:tavLst>
                                        <p:tav tm="0">
                                          <p:val>
                                            <p:fltVal val="0"/>
                                          </p:val>
                                        </p:tav>
                                        <p:tav tm="100000">
                                          <p:val>
                                            <p:strVal val="#ppt_w"/>
                                          </p:val>
                                        </p:tav>
                                      </p:tavLst>
                                    </p:anim>
                                    <p:anim calcmode="lin" valueType="num">
                                      <p:cBhvr>
                                        <p:cTn id="74" dur="500" fill="hold"/>
                                        <p:tgtEl>
                                          <p:spTgt spid="5838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6" grpId="0" animBg="1"/>
      <p:bldP spid="58377" grpId="0" animBg="1"/>
      <p:bldP spid="58378" grpId="0" animBg="1"/>
      <p:bldP spid="58379" grpId="0" animBg="1"/>
      <p:bldP spid="58380" grpId="0" animBg="1"/>
      <p:bldP spid="58381" grpId="0" animBg="1"/>
      <p:bldP spid="58382" grpId="0" animBg="1"/>
      <p:bldP spid="58383" grpId="0" animBg="1"/>
      <p:bldP spid="58384" grpId="0" animBg="1"/>
      <p:bldP spid="58385" grpId="0" animBg="1"/>
      <p:bldP spid="58386" grpId="0" animBg="1"/>
      <p:bldP spid="58387"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2A66BFCC-15DC-46E2-923B-C990C72EC3A7}"/>
              </a:ext>
            </a:extLst>
          </p:cNvPr>
          <p:cNvSpPr>
            <a:spLocks noGrp="1" noChangeArrowheads="1"/>
          </p:cNvSpPr>
          <p:nvPr>
            <p:ph type="title"/>
          </p:nvPr>
        </p:nvSpPr>
        <p:spPr/>
        <p:txBody>
          <a:bodyPr/>
          <a:lstStyle/>
          <a:p>
            <a:endParaRPr lang="de-DE" altLang="de-DE"/>
          </a:p>
        </p:txBody>
      </p:sp>
      <p:pic>
        <p:nvPicPr>
          <p:cNvPr id="7171" name="Picture 3">
            <a:extLst>
              <a:ext uri="{FF2B5EF4-FFF2-40B4-BE49-F238E27FC236}">
                <a16:creationId xmlns:a16="http://schemas.microsoft.com/office/drawing/2014/main" id="{F92BE757-6CA5-42A2-AAEF-51236E012E7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969" t="2818" r="969" b="5417"/>
          <a:stretch>
            <a:fillRect/>
          </a:stretch>
        </p:blipFill>
        <p:spPr bwMode="auto">
          <a:xfrm>
            <a:off x="107950" y="333375"/>
            <a:ext cx="2592388" cy="250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a:extLst>
              <a:ext uri="{FF2B5EF4-FFF2-40B4-BE49-F238E27FC236}">
                <a16:creationId xmlns:a16="http://schemas.microsoft.com/office/drawing/2014/main" id="{4E8795B1-F51F-4C7D-A453-2BA18DFEDD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509" t="6850" r="24509" b="8562"/>
          <a:stretch>
            <a:fillRect/>
          </a:stretch>
        </p:blipFill>
        <p:spPr bwMode="auto">
          <a:xfrm>
            <a:off x="5292725" y="115888"/>
            <a:ext cx="3173413" cy="324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a:extLst>
              <a:ext uri="{FF2B5EF4-FFF2-40B4-BE49-F238E27FC236}">
                <a16:creationId xmlns:a16="http://schemas.microsoft.com/office/drawing/2014/main" id="{9E398076-076D-47B4-A652-48B636D3C4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1396" r="21396"/>
          <a:stretch>
            <a:fillRect/>
          </a:stretch>
        </p:blipFill>
        <p:spPr bwMode="auto">
          <a:xfrm>
            <a:off x="179388" y="3429000"/>
            <a:ext cx="2444750" cy="25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a:extLst>
              <a:ext uri="{FF2B5EF4-FFF2-40B4-BE49-F238E27FC236}">
                <a16:creationId xmlns:a16="http://schemas.microsoft.com/office/drawing/2014/main" id="{AA1AC07F-E722-4240-A778-32A33FA8C0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7522" r="25473"/>
          <a:stretch>
            <a:fillRect/>
          </a:stretch>
        </p:blipFill>
        <p:spPr bwMode="auto">
          <a:xfrm>
            <a:off x="2620963" y="3429000"/>
            <a:ext cx="2006600" cy="25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a:extLst>
              <a:ext uri="{FF2B5EF4-FFF2-40B4-BE49-F238E27FC236}">
                <a16:creationId xmlns:a16="http://schemas.microsoft.com/office/drawing/2014/main" id="{BC9EAFE5-804F-4944-B6E1-A9F26AA56DB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18924" r="20969"/>
          <a:stretch>
            <a:fillRect/>
          </a:stretch>
        </p:blipFill>
        <p:spPr bwMode="auto">
          <a:xfrm>
            <a:off x="5292725" y="3429000"/>
            <a:ext cx="3167063" cy="25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6" name="Picture 11">
            <a:extLst>
              <a:ext uri="{FF2B5EF4-FFF2-40B4-BE49-F238E27FC236}">
                <a16:creationId xmlns:a16="http://schemas.microsoft.com/office/drawing/2014/main" id="{01B66631-F5AE-49F4-8F75-CE37E95F32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7522" r="27522"/>
          <a:stretch>
            <a:fillRect/>
          </a:stretch>
        </p:blipFill>
        <p:spPr bwMode="auto">
          <a:xfrm>
            <a:off x="2700338" y="333375"/>
            <a:ext cx="1866900" cy="252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ußzeilenplatzhalter 1">
            <a:extLst>
              <a:ext uri="{FF2B5EF4-FFF2-40B4-BE49-F238E27FC236}">
                <a16:creationId xmlns:a16="http://schemas.microsoft.com/office/drawing/2014/main" id="{C8309BA8-F860-4810-B853-17D769D5C3B6}"/>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spTree>
    <p:extLst>
      <p:ext uri="{BB962C8B-B14F-4D97-AF65-F5344CB8AC3E}">
        <p14:creationId xmlns:p14="http://schemas.microsoft.com/office/powerpoint/2010/main" val="1546278894"/>
      </p:ext>
    </p:extLst>
  </p:cSld>
  <p:clrMapOvr>
    <a:masterClrMapping/>
  </p:clrMapOvr>
  <p:transition spd="slow">
    <p:push dir="u"/>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03F7AEBC-6ACE-4561-BEB4-5D13D7C83ED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969" t="2818" r="969" b="5417"/>
          <a:stretch>
            <a:fillRect/>
          </a:stretch>
        </p:blipFill>
        <p:spPr bwMode="auto">
          <a:xfrm>
            <a:off x="107950" y="333375"/>
            <a:ext cx="1344613" cy="129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a:extLst>
              <a:ext uri="{FF2B5EF4-FFF2-40B4-BE49-F238E27FC236}">
                <a16:creationId xmlns:a16="http://schemas.microsoft.com/office/drawing/2014/main" id="{426166A5-29F3-4BCC-9FE6-F043DCBCAF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509" t="6850" r="24509" b="21060"/>
          <a:stretch>
            <a:fillRect/>
          </a:stretch>
        </p:blipFill>
        <p:spPr bwMode="auto">
          <a:xfrm>
            <a:off x="115888" y="1916113"/>
            <a:ext cx="1935162" cy="165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a:extLst>
              <a:ext uri="{FF2B5EF4-FFF2-40B4-BE49-F238E27FC236}">
                <a16:creationId xmlns:a16="http://schemas.microsoft.com/office/drawing/2014/main" id="{A2D72568-4267-4268-A936-1FD2A8CCFE9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21396" r="21396"/>
          <a:stretch>
            <a:fillRect/>
          </a:stretch>
        </p:blipFill>
        <p:spPr bwMode="auto">
          <a:xfrm>
            <a:off x="107950" y="3644900"/>
            <a:ext cx="1160463" cy="1439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a:extLst>
              <a:ext uri="{FF2B5EF4-FFF2-40B4-BE49-F238E27FC236}">
                <a16:creationId xmlns:a16="http://schemas.microsoft.com/office/drawing/2014/main" id="{4998595A-D278-4DF4-A988-010B5D81B46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27522" r="25473"/>
          <a:stretch>
            <a:fillRect/>
          </a:stretch>
        </p:blipFill>
        <p:spPr bwMode="auto">
          <a:xfrm>
            <a:off x="1258888" y="3644900"/>
            <a:ext cx="1116012" cy="1439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a:extLst>
              <a:ext uri="{FF2B5EF4-FFF2-40B4-BE49-F238E27FC236}">
                <a16:creationId xmlns:a16="http://schemas.microsoft.com/office/drawing/2014/main" id="{615BE14F-7BB7-446D-83C0-7279855874C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18924" r="20969"/>
          <a:stretch>
            <a:fillRect/>
          </a:stretch>
        </p:blipFill>
        <p:spPr bwMode="auto">
          <a:xfrm>
            <a:off x="107950" y="5157788"/>
            <a:ext cx="1871663" cy="153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9" name="Text Box 7">
            <a:extLst>
              <a:ext uri="{FF2B5EF4-FFF2-40B4-BE49-F238E27FC236}">
                <a16:creationId xmlns:a16="http://schemas.microsoft.com/office/drawing/2014/main" id="{0DBEF3B9-6D3C-439B-94DB-3AD2368A0B3C}"/>
              </a:ext>
            </a:extLst>
          </p:cNvPr>
          <p:cNvSpPr txBox="1">
            <a:spLocks noChangeArrowheads="1"/>
          </p:cNvSpPr>
          <p:nvPr/>
        </p:nvSpPr>
        <p:spPr bwMode="auto">
          <a:xfrm>
            <a:off x="2484438" y="692150"/>
            <a:ext cx="503237" cy="431800"/>
          </a:xfrm>
          <a:prstGeom prst="rect">
            <a:avLst/>
          </a:prstGeom>
          <a:solidFill>
            <a:schemeClr val="bg1"/>
          </a:solidFill>
          <a:ln w="31750">
            <a:solidFill>
              <a:srgbClr val="FA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3200"/>
              <a:t>1</a:t>
            </a:r>
          </a:p>
        </p:txBody>
      </p:sp>
      <p:sp>
        <p:nvSpPr>
          <p:cNvPr id="8200" name="Text Box 8">
            <a:extLst>
              <a:ext uri="{FF2B5EF4-FFF2-40B4-BE49-F238E27FC236}">
                <a16:creationId xmlns:a16="http://schemas.microsoft.com/office/drawing/2014/main" id="{BAD2F3A2-0565-4AEF-91CB-D1F7EAB1E700}"/>
              </a:ext>
            </a:extLst>
          </p:cNvPr>
          <p:cNvSpPr txBox="1">
            <a:spLocks noChangeArrowheads="1"/>
          </p:cNvSpPr>
          <p:nvPr/>
        </p:nvSpPr>
        <p:spPr bwMode="auto">
          <a:xfrm>
            <a:off x="2484438" y="2420938"/>
            <a:ext cx="503237" cy="407987"/>
          </a:xfrm>
          <a:prstGeom prst="rect">
            <a:avLst/>
          </a:prstGeom>
          <a:solidFill>
            <a:schemeClr val="bg1"/>
          </a:solidFill>
          <a:ln w="31750">
            <a:solidFill>
              <a:srgbClr val="FA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3200"/>
              <a:t>2</a:t>
            </a:r>
          </a:p>
        </p:txBody>
      </p:sp>
      <p:sp>
        <p:nvSpPr>
          <p:cNvPr id="8201" name="Text Box 9">
            <a:extLst>
              <a:ext uri="{FF2B5EF4-FFF2-40B4-BE49-F238E27FC236}">
                <a16:creationId xmlns:a16="http://schemas.microsoft.com/office/drawing/2014/main" id="{2B751748-6ACB-44B2-A2C2-BB0A36BE7A3D}"/>
              </a:ext>
            </a:extLst>
          </p:cNvPr>
          <p:cNvSpPr txBox="1">
            <a:spLocks noChangeArrowheads="1"/>
          </p:cNvSpPr>
          <p:nvPr/>
        </p:nvSpPr>
        <p:spPr bwMode="auto">
          <a:xfrm>
            <a:off x="2484438" y="4149725"/>
            <a:ext cx="504825" cy="431800"/>
          </a:xfrm>
          <a:prstGeom prst="rect">
            <a:avLst/>
          </a:prstGeom>
          <a:solidFill>
            <a:schemeClr val="bg1"/>
          </a:solidFill>
          <a:ln w="31750">
            <a:solidFill>
              <a:srgbClr val="FA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3200"/>
              <a:t>3</a:t>
            </a:r>
          </a:p>
        </p:txBody>
      </p:sp>
      <p:sp>
        <p:nvSpPr>
          <p:cNvPr id="8202" name="Text Box 10">
            <a:extLst>
              <a:ext uri="{FF2B5EF4-FFF2-40B4-BE49-F238E27FC236}">
                <a16:creationId xmlns:a16="http://schemas.microsoft.com/office/drawing/2014/main" id="{4008E50F-FE2D-4F3D-B455-F4046267F1EB}"/>
              </a:ext>
            </a:extLst>
          </p:cNvPr>
          <p:cNvSpPr txBox="1">
            <a:spLocks noChangeArrowheads="1"/>
          </p:cNvSpPr>
          <p:nvPr/>
        </p:nvSpPr>
        <p:spPr bwMode="auto">
          <a:xfrm>
            <a:off x="2484438" y="5661025"/>
            <a:ext cx="523875" cy="504825"/>
          </a:xfrm>
          <a:prstGeom prst="rect">
            <a:avLst/>
          </a:prstGeom>
          <a:solidFill>
            <a:schemeClr val="bg1"/>
          </a:solidFill>
          <a:ln w="31750">
            <a:solidFill>
              <a:srgbClr val="FA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3200"/>
              <a:t>4</a:t>
            </a:r>
          </a:p>
        </p:txBody>
      </p:sp>
      <p:sp>
        <p:nvSpPr>
          <p:cNvPr id="8203" name="Text Box 5">
            <a:extLst>
              <a:ext uri="{FF2B5EF4-FFF2-40B4-BE49-F238E27FC236}">
                <a16:creationId xmlns:a16="http://schemas.microsoft.com/office/drawing/2014/main" id="{CAB7648A-1276-486F-BF43-E025517E264A}"/>
              </a:ext>
            </a:extLst>
          </p:cNvPr>
          <p:cNvSpPr txBox="1">
            <a:spLocks noChangeArrowheads="1"/>
          </p:cNvSpPr>
          <p:nvPr/>
        </p:nvSpPr>
        <p:spPr bwMode="auto">
          <a:xfrm>
            <a:off x="3635375" y="404813"/>
            <a:ext cx="5329238" cy="1001712"/>
          </a:xfrm>
          <a:prstGeom prst="rect">
            <a:avLst/>
          </a:prstGeom>
          <a:noFill/>
          <a:ln w="25400">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90000"/>
              </a:lnSpc>
              <a:spcBef>
                <a:spcPct val="20000"/>
              </a:spcBef>
            </a:pPr>
            <a:r>
              <a:rPr lang="de-DE" altLang="de-DE" sz="2000" b="1"/>
              <a:t>Kap. BGA</a:t>
            </a:r>
            <a:endParaRPr lang="de-DE" altLang="de-DE" sz="2000"/>
          </a:p>
          <a:p>
            <a:pPr eaLnBrk="1" hangingPunct="1">
              <a:lnSpc>
                <a:spcPct val="90000"/>
              </a:lnSpc>
              <a:spcBef>
                <a:spcPct val="20000"/>
              </a:spcBef>
            </a:pPr>
            <a:r>
              <a:rPr lang="de-DE" altLang="de-DE" sz="2000"/>
              <a:t>pO</a:t>
            </a:r>
            <a:r>
              <a:rPr lang="de-DE" altLang="de-DE" sz="2000" baseline="-25000"/>
              <a:t>2</a:t>
            </a:r>
            <a:r>
              <a:rPr lang="de-DE" altLang="de-DE" sz="2000"/>
              <a:t> 60mmHg; pCO</a:t>
            </a:r>
            <a:r>
              <a:rPr lang="de-DE" altLang="de-DE" sz="2000" baseline="-25000"/>
              <a:t>2</a:t>
            </a:r>
            <a:r>
              <a:rPr lang="de-DE" altLang="de-DE" sz="2000"/>
              <a:t> 26mmHg; pH 7.42; HCO</a:t>
            </a:r>
            <a:r>
              <a:rPr lang="de-DE" altLang="de-DE" sz="2000" baseline="-25000"/>
              <a:t>3</a:t>
            </a:r>
            <a:r>
              <a:rPr lang="de-DE" altLang="de-DE" sz="2000"/>
              <a:t> 19 mmol/l; BE -5.6 mmol/l; SaO</a:t>
            </a:r>
            <a:r>
              <a:rPr lang="de-DE" altLang="de-DE" sz="2000" baseline="-25000"/>
              <a:t>2</a:t>
            </a:r>
            <a:r>
              <a:rPr lang="de-DE" altLang="de-DE" sz="2000"/>
              <a:t> 93%</a:t>
            </a:r>
          </a:p>
        </p:txBody>
      </p:sp>
      <p:sp>
        <p:nvSpPr>
          <p:cNvPr id="8204" name="Text Box 5">
            <a:extLst>
              <a:ext uri="{FF2B5EF4-FFF2-40B4-BE49-F238E27FC236}">
                <a16:creationId xmlns:a16="http://schemas.microsoft.com/office/drawing/2014/main" id="{80A2DD87-08F5-4D99-977F-B9A1BFB6A158}"/>
              </a:ext>
            </a:extLst>
          </p:cNvPr>
          <p:cNvSpPr txBox="1">
            <a:spLocks noChangeArrowheads="1"/>
          </p:cNvSpPr>
          <p:nvPr/>
        </p:nvSpPr>
        <p:spPr bwMode="auto">
          <a:xfrm>
            <a:off x="3635375" y="3860800"/>
            <a:ext cx="5365750" cy="1001713"/>
          </a:xfrm>
          <a:prstGeom prst="rect">
            <a:avLst/>
          </a:prstGeom>
          <a:noFill/>
          <a:ln w="25400">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90000"/>
              </a:lnSpc>
              <a:spcBef>
                <a:spcPct val="20000"/>
              </a:spcBef>
            </a:pPr>
            <a:r>
              <a:rPr lang="de-DE" altLang="de-DE" sz="2000" b="1"/>
              <a:t>Kap. BGA</a:t>
            </a:r>
            <a:endParaRPr lang="de-DE" altLang="de-DE" sz="2000"/>
          </a:p>
          <a:p>
            <a:pPr eaLnBrk="1" hangingPunct="1">
              <a:lnSpc>
                <a:spcPct val="90000"/>
              </a:lnSpc>
              <a:spcBef>
                <a:spcPct val="20000"/>
              </a:spcBef>
            </a:pPr>
            <a:r>
              <a:rPr lang="de-DE" altLang="de-DE" sz="2000"/>
              <a:t>pO</a:t>
            </a:r>
            <a:r>
              <a:rPr lang="de-DE" altLang="de-DE" sz="2000" baseline="-25000"/>
              <a:t>2</a:t>
            </a:r>
            <a:r>
              <a:rPr lang="de-DE" altLang="de-DE" sz="2000"/>
              <a:t> 50mmHg; pCO</a:t>
            </a:r>
            <a:r>
              <a:rPr lang="de-DE" altLang="de-DE" sz="2000" baseline="-25000"/>
              <a:t>2</a:t>
            </a:r>
            <a:r>
              <a:rPr lang="de-DE" altLang="de-DE" sz="2000"/>
              <a:t> 35mmHg; pH 7.43; HCO</a:t>
            </a:r>
            <a:r>
              <a:rPr lang="de-DE" altLang="de-DE" sz="2000" baseline="-25000"/>
              <a:t>3</a:t>
            </a:r>
            <a:r>
              <a:rPr lang="de-DE" altLang="de-DE" sz="2000"/>
              <a:t> 24 mmol/l; BE -0.8 mmol/l; SaO</a:t>
            </a:r>
            <a:r>
              <a:rPr lang="de-DE" altLang="de-DE" sz="2000" baseline="-25000"/>
              <a:t>2</a:t>
            </a:r>
            <a:r>
              <a:rPr lang="de-DE" altLang="de-DE" sz="2000"/>
              <a:t> 91%</a:t>
            </a:r>
          </a:p>
        </p:txBody>
      </p:sp>
      <p:sp>
        <p:nvSpPr>
          <p:cNvPr id="8205" name="Text Box 5">
            <a:extLst>
              <a:ext uri="{FF2B5EF4-FFF2-40B4-BE49-F238E27FC236}">
                <a16:creationId xmlns:a16="http://schemas.microsoft.com/office/drawing/2014/main" id="{16FC1FCD-2449-4F96-82C4-025F930546AA}"/>
              </a:ext>
            </a:extLst>
          </p:cNvPr>
          <p:cNvSpPr txBox="1">
            <a:spLocks noChangeArrowheads="1"/>
          </p:cNvSpPr>
          <p:nvPr/>
        </p:nvSpPr>
        <p:spPr bwMode="auto">
          <a:xfrm>
            <a:off x="3635375" y="2133600"/>
            <a:ext cx="5365750" cy="1001713"/>
          </a:xfrm>
          <a:prstGeom prst="rect">
            <a:avLst/>
          </a:prstGeom>
          <a:noFill/>
          <a:ln w="25400">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90000"/>
              </a:lnSpc>
              <a:spcBef>
                <a:spcPct val="20000"/>
              </a:spcBef>
            </a:pPr>
            <a:r>
              <a:rPr lang="de-DE" altLang="de-DE" sz="2000" b="1"/>
              <a:t>Kap. BGA</a:t>
            </a:r>
            <a:endParaRPr lang="de-DE" altLang="de-DE" sz="2000"/>
          </a:p>
          <a:p>
            <a:pPr eaLnBrk="1" hangingPunct="1">
              <a:lnSpc>
                <a:spcPct val="90000"/>
              </a:lnSpc>
              <a:spcBef>
                <a:spcPct val="20000"/>
              </a:spcBef>
            </a:pPr>
            <a:r>
              <a:rPr lang="de-DE" altLang="de-DE" sz="2000"/>
              <a:t>pO</a:t>
            </a:r>
            <a:r>
              <a:rPr lang="de-DE" altLang="de-DE" sz="2000" baseline="-25000"/>
              <a:t>2</a:t>
            </a:r>
            <a:r>
              <a:rPr lang="de-DE" altLang="de-DE" sz="2000"/>
              <a:t> 55mmHg; pCO</a:t>
            </a:r>
            <a:r>
              <a:rPr lang="de-DE" altLang="de-DE" sz="2000" baseline="-25000"/>
              <a:t>2</a:t>
            </a:r>
            <a:r>
              <a:rPr lang="de-DE" altLang="de-DE" sz="2000"/>
              <a:t> 74mmHg; pH 7.33; HCO</a:t>
            </a:r>
            <a:r>
              <a:rPr lang="de-DE" altLang="de-DE" sz="2000" baseline="-25000"/>
              <a:t>3</a:t>
            </a:r>
            <a:r>
              <a:rPr lang="de-DE" altLang="de-DE" sz="2000"/>
              <a:t> 33 mmol/l; BE +13.7 mmol/l; SaO</a:t>
            </a:r>
            <a:r>
              <a:rPr lang="de-DE" altLang="de-DE" sz="2000" baseline="-25000"/>
              <a:t>2</a:t>
            </a:r>
            <a:r>
              <a:rPr lang="de-DE" altLang="de-DE" sz="2000"/>
              <a:t> 94%</a:t>
            </a:r>
          </a:p>
        </p:txBody>
      </p:sp>
      <p:sp>
        <p:nvSpPr>
          <p:cNvPr id="8206" name="Text Box 15">
            <a:extLst>
              <a:ext uri="{FF2B5EF4-FFF2-40B4-BE49-F238E27FC236}">
                <a16:creationId xmlns:a16="http://schemas.microsoft.com/office/drawing/2014/main" id="{817CB6C7-7B3C-440A-A69F-85E763C8F39E}"/>
              </a:ext>
            </a:extLst>
          </p:cNvPr>
          <p:cNvSpPr txBox="1">
            <a:spLocks noChangeArrowheads="1"/>
          </p:cNvSpPr>
          <p:nvPr/>
        </p:nvSpPr>
        <p:spPr bwMode="auto">
          <a:xfrm>
            <a:off x="3132138" y="5661025"/>
            <a:ext cx="431800" cy="503238"/>
          </a:xfrm>
          <a:prstGeom prst="rect">
            <a:avLst/>
          </a:prstGeom>
          <a:solidFill>
            <a:schemeClr val="bg1"/>
          </a:solidFill>
          <a:ln w="31750">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3200"/>
              <a:t>A</a:t>
            </a:r>
          </a:p>
        </p:txBody>
      </p:sp>
      <p:sp>
        <p:nvSpPr>
          <p:cNvPr id="8207" name="Text Box 16">
            <a:extLst>
              <a:ext uri="{FF2B5EF4-FFF2-40B4-BE49-F238E27FC236}">
                <a16:creationId xmlns:a16="http://schemas.microsoft.com/office/drawing/2014/main" id="{B708A9FC-0599-4107-A058-B2355BF074E5}"/>
              </a:ext>
            </a:extLst>
          </p:cNvPr>
          <p:cNvSpPr txBox="1">
            <a:spLocks noChangeArrowheads="1"/>
          </p:cNvSpPr>
          <p:nvPr/>
        </p:nvSpPr>
        <p:spPr bwMode="auto">
          <a:xfrm>
            <a:off x="3132138" y="692150"/>
            <a:ext cx="431800" cy="431800"/>
          </a:xfrm>
          <a:prstGeom prst="rect">
            <a:avLst/>
          </a:prstGeom>
          <a:solidFill>
            <a:schemeClr val="bg1"/>
          </a:solidFill>
          <a:ln w="31750">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3200"/>
              <a:t>B</a:t>
            </a:r>
          </a:p>
        </p:txBody>
      </p:sp>
      <p:sp>
        <p:nvSpPr>
          <p:cNvPr id="8208" name="Text Box 17">
            <a:extLst>
              <a:ext uri="{FF2B5EF4-FFF2-40B4-BE49-F238E27FC236}">
                <a16:creationId xmlns:a16="http://schemas.microsoft.com/office/drawing/2014/main" id="{0E7375D1-789B-4A5E-99AA-BEFEEE348F76}"/>
              </a:ext>
            </a:extLst>
          </p:cNvPr>
          <p:cNvSpPr txBox="1">
            <a:spLocks noChangeArrowheads="1"/>
          </p:cNvSpPr>
          <p:nvPr/>
        </p:nvSpPr>
        <p:spPr bwMode="auto">
          <a:xfrm>
            <a:off x="3132138" y="4149725"/>
            <a:ext cx="431800" cy="431800"/>
          </a:xfrm>
          <a:prstGeom prst="rect">
            <a:avLst/>
          </a:prstGeom>
          <a:solidFill>
            <a:schemeClr val="bg1"/>
          </a:solidFill>
          <a:ln w="31750">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3200"/>
              <a:t>C</a:t>
            </a:r>
          </a:p>
        </p:txBody>
      </p:sp>
      <p:sp>
        <p:nvSpPr>
          <p:cNvPr id="8209" name="Text Box 18">
            <a:extLst>
              <a:ext uri="{FF2B5EF4-FFF2-40B4-BE49-F238E27FC236}">
                <a16:creationId xmlns:a16="http://schemas.microsoft.com/office/drawing/2014/main" id="{8899F449-046A-4BEA-AE4F-8310713DC71F}"/>
              </a:ext>
            </a:extLst>
          </p:cNvPr>
          <p:cNvSpPr txBox="1">
            <a:spLocks noChangeArrowheads="1"/>
          </p:cNvSpPr>
          <p:nvPr/>
        </p:nvSpPr>
        <p:spPr bwMode="auto">
          <a:xfrm>
            <a:off x="3132138" y="2420938"/>
            <a:ext cx="431800" cy="431800"/>
          </a:xfrm>
          <a:prstGeom prst="rect">
            <a:avLst/>
          </a:prstGeom>
          <a:solidFill>
            <a:schemeClr val="bg1"/>
          </a:solidFill>
          <a:ln w="31750">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3200"/>
              <a:t>D</a:t>
            </a:r>
          </a:p>
        </p:txBody>
      </p:sp>
      <p:sp>
        <p:nvSpPr>
          <p:cNvPr id="8210" name="Text Box 5">
            <a:extLst>
              <a:ext uri="{FF2B5EF4-FFF2-40B4-BE49-F238E27FC236}">
                <a16:creationId xmlns:a16="http://schemas.microsoft.com/office/drawing/2014/main" id="{331D843C-AA6C-487F-AD5C-48B748115BFA}"/>
              </a:ext>
            </a:extLst>
          </p:cNvPr>
          <p:cNvSpPr txBox="1">
            <a:spLocks noChangeArrowheads="1"/>
          </p:cNvSpPr>
          <p:nvPr/>
        </p:nvSpPr>
        <p:spPr bwMode="auto">
          <a:xfrm>
            <a:off x="3635375" y="5445125"/>
            <a:ext cx="5365750" cy="1001713"/>
          </a:xfrm>
          <a:prstGeom prst="rect">
            <a:avLst/>
          </a:prstGeom>
          <a:solidFill>
            <a:schemeClr val="bg1"/>
          </a:solidFill>
          <a:ln w="25400">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90000"/>
              </a:lnSpc>
              <a:spcBef>
                <a:spcPct val="20000"/>
              </a:spcBef>
            </a:pPr>
            <a:r>
              <a:rPr lang="de-DE" altLang="de-DE" sz="2000" b="1"/>
              <a:t>Kap. BGA unter 15 l O</a:t>
            </a:r>
            <a:r>
              <a:rPr lang="de-DE" altLang="de-DE" sz="2000" b="1" baseline="-25000"/>
              <a:t>2</a:t>
            </a:r>
            <a:r>
              <a:rPr lang="de-DE" altLang="de-DE" sz="2000" b="1"/>
              <a:t>/min		</a:t>
            </a:r>
            <a:endParaRPr lang="de-DE" altLang="de-DE" sz="2000"/>
          </a:p>
          <a:p>
            <a:pPr eaLnBrk="1" hangingPunct="1">
              <a:lnSpc>
                <a:spcPct val="90000"/>
              </a:lnSpc>
              <a:spcBef>
                <a:spcPct val="20000"/>
              </a:spcBef>
            </a:pPr>
            <a:r>
              <a:rPr lang="de-DE" altLang="de-DE" sz="2000"/>
              <a:t>pO</a:t>
            </a:r>
            <a:r>
              <a:rPr lang="de-DE" altLang="de-DE" sz="2000" baseline="-25000"/>
              <a:t>2</a:t>
            </a:r>
            <a:r>
              <a:rPr lang="de-DE" altLang="de-DE" sz="2000"/>
              <a:t> 42mmHg; pCO</a:t>
            </a:r>
            <a:r>
              <a:rPr lang="de-DE" altLang="de-DE" sz="2000" baseline="-25000"/>
              <a:t>2</a:t>
            </a:r>
            <a:r>
              <a:rPr lang="de-DE" altLang="de-DE" sz="2000"/>
              <a:t> 68mmHg; pH 7.20; HCO</a:t>
            </a:r>
            <a:r>
              <a:rPr lang="de-DE" altLang="de-DE" sz="2000" baseline="-25000"/>
              <a:t>3</a:t>
            </a:r>
            <a:r>
              <a:rPr lang="de-DE" altLang="de-DE" sz="2000"/>
              <a:t> 21 mmol/l; BE -2.1 mmol/l; SaO</a:t>
            </a:r>
            <a:r>
              <a:rPr lang="de-DE" altLang="de-DE" sz="2000" baseline="-25000"/>
              <a:t>2</a:t>
            </a:r>
            <a:r>
              <a:rPr lang="de-DE" altLang="de-DE" sz="2000"/>
              <a:t> 83%</a:t>
            </a:r>
          </a:p>
        </p:txBody>
      </p:sp>
      <p:pic>
        <p:nvPicPr>
          <p:cNvPr id="8211" name="Picture 20">
            <a:extLst>
              <a:ext uri="{FF2B5EF4-FFF2-40B4-BE49-F238E27FC236}">
                <a16:creationId xmlns:a16="http://schemas.microsoft.com/office/drawing/2014/main" id="{AFDF42E6-8856-41FD-BA70-5BDAECFA668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l="27522" r="27522"/>
          <a:stretch>
            <a:fillRect/>
          </a:stretch>
        </p:blipFill>
        <p:spPr bwMode="auto">
          <a:xfrm>
            <a:off x="1436688" y="333375"/>
            <a:ext cx="960437"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ußzeilenplatzhalter 1">
            <a:extLst>
              <a:ext uri="{FF2B5EF4-FFF2-40B4-BE49-F238E27FC236}">
                <a16:creationId xmlns:a16="http://schemas.microsoft.com/office/drawing/2014/main" id="{EB514E93-A56F-4F1E-84D7-AFF2A114167F}"/>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spTree>
    <p:extLst>
      <p:ext uri="{BB962C8B-B14F-4D97-AF65-F5344CB8AC3E}">
        <p14:creationId xmlns:p14="http://schemas.microsoft.com/office/powerpoint/2010/main" val="666255752"/>
      </p:ext>
    </p:extLst>
  </p:cSld>
  <p:clrMapOvr>
    <a:masterClrMapping/>
  </p:clrMapOvr>
  <p:transition spd="slow">
    <p:push dir="u"/>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EECEE8BF-BEA4-40C7-8F52-F7C40591A25B}"/>
              </a:ext>
            </a:extLst>
          </p:cNvPr>
          <p:cNvSpPr>
            <a:spLocks noGrp="1" noChangeArrowheads="1"/>
          </p:cNvSpPr>
          <p:nvPr>
            <p:ph type="title"/>
          </p:nvPr>
        </p:nvSpPr>
        <p:spPr/>
        <p:txBody>
          <a:bodyPr/>
          <a:lstStyle/>
          <a:p>
            <a:br>
              <a:rPr lang="de-DE" altLang="de-DE" b="0">
                <a:solidFill>
                  <a:schemeClr val="tx1"/>
                </a:solidFill>
              </a:rPr>
            </a:br>
            <a:endParaRPr lang="de-DE" altLang="de-DE" b="0">
              <a:solidFill>
                <a:schemeClr val="tx1"/>
              </a:solidFill>
            </a:endParaRPr>
          </a:p>
        </p:txBody>
      </p:sp>
      <p:pic>
        <p:nvPicPr>
          <p:cNvPr id="9219" name="Picture 3">
            <a:extLst>
              <a:ext uri="{FF2B5EF4-FFF2-40B4-BE49-F238E27FC236}">
                <a16:creationId xmlns:a16="http://schemas.microsoft.com/office/drawing/2014/main" id="{4B4346D1-B81D-4745-8B30-533B0F6DFA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69" t="2818" r="969" b="5417"/>
          <a:stretch>
            <a:fillRect/>
          </a:stretch>
        </p:blipFill>
        <p:spPr bwMode="auto">
          <a:xfrm>
            <a:off x="107950" y="333375"/>
            <a:ext cx="3671888"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8">
            <a:extLst>
              <a:ext uri="{FF2B5EF4-FFF2-40B4-BE49-F238E27FC236}">
                <a16:creationId xmlns:a16="http://schemas.microsoft.com/office/drawing/2014/main" id="{BE7EFA32-D9B5-4499-ADC5-813BAE6973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522" r="27522"/>
          <a:stretch>
            <a:fillRect/>
          </a:stretch>
        </p:blipFill>
        <p:spPr bwMode="auto">
          <a:xfrm>
            <a:off x="3924300" y="404813"/>
            <a:ext cx="2613025"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1" name="Text Box 9">
            <a:extLst>
              <a:ext uri="{FF2B5EF4-FFF2-40B4-BE49-F238E27FC236}">
                <a16:creationId xmlns:a16="http://schemas.microsoft.com/office/drawing/2014/main" id="{16F1386B-42FB-47DF-BA64-9CF02E01C068}"/>
              </a:ext>
            </a:extLst>
          </p:cNvPr>
          <p:cNvSpPr txBox="1">
            <a:spLocks noChangeArrowheads="1"/>
          </p:cNvSpPr>
          <p:nvPr/>
        </p:nvSpPr>
        <p:spPr bwMode="auto">
          <a:xfrm>
            <a:off x="7164388" y="620713"/>
            <a:ext cx="1008062" cy="936625"/>
          </a:xfrm>
          <a:prstGeom prst="rect">
            <a:avLst/>
          </a:prstGeom>
          <a:solidFill>
            <a:schemeClr val="bg1"/>
          </a:solidFill>
          <a:ln w="31750">
            <a:solidFill>
              <a:srgbClr val="FA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3200"/>
              <a:t>1</a:t>
            </a:r>
          </a:p>
        </p:txBody>
      </p:sp>
      <p:sp>
        <p:nvSpPr>
          <p:cNvPr id="9222" name="Text Box 5">
            <a:extLst>
              <a:ext uri="{FF2B5EF4-FFF2-40B4-BE49-F238E27FC236}">
                <a16:creationId xmlns:a16="http://schemas.microsoft.com/office/drawing/2014/main" id="{4CF9BB1B-24D3-45A9-B4F2-487D3B3DCCF9}"/>
              </a:ext>
            </a:extLst>
          </p:cNvPr>
          <p:cNvSpPr txBox="1">
            <a:spLocks noChangeArrowheads="1"/>
          </p:cNvSpPr>
          <p:nvPr/>
        </p:nvSpPr>
        <p:spPr bwMode="auto">
          <a:xfrm>
            <a:off x="6732588" y="1781175"/>
            <a:ext cx="2160587" cy="2160588"/>
          </a:xfrm>
          <a:prstGeom prst="rect">
            <a:avLst/>
          </a:prstGeom>
          <a:noFill/>
          <a:ln w="25400">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90000"/>
              </a:lnSpc>
              <a:spcBef>
                <a:spcPct val="20000"/>
              </a:spcBef>
            </a:pPr>
            <a:r>
              <a:rPr lang="de-DE" altLang="de-DE" sz="2000" b="1"/>
              <a:t>Kap. BGA</a:t>
            </a:r>
            <a:endParaRPr lang="de-DE" altLang="de-DE" sz="2000"/>
          </a:p>
          <a:p>
            <a:pPr eaLnBrk="1" hangingPunct="1">
              <a:lnSpc>
                <a:spcPct val="90000"/>
              </a:lnSpc>
              <a:spcBef>
                <a:spcPct val="20000"/>
              </a:spcBef>
            </a:pPr>
            <a:r>
              <a:rPr lang="de-DE" altLang="de-DE" sz="2000"/>
              <a:t>pO</a:t>
            </a:r>
            <a:r>
              <a:rPr lang="de-DE" altLang="de-DE" sz="2000" baseline="-25000"/>
              <a:t>2</a:t>
            </a:r>
            <a:r>
              <a:rPr lang="de-DE" altLang="de-DE" sz="2000"/>
              <a:t> 60mmHg pCO</a:t>
            </a:r>
            <a:r>
              <a:rPr lang="de-DE" altLang="de-DE" sz="2000" baseline="-25000"/>
              <a:t>2</a:t>
            </a:r>
            <a:r>
              <a:rPr lang="de-DE" altLang="de-DE" sz="2000"/>
              <a:t> 26mmHg pH 7.42 </a:t>
            </a:r>
          </a:p>
          <a:p>
            <a:pPr eaLnBrk="1" hangingPunct="1">
              <a:lnSpc>
                <a:spcPct val="90000"/>
              </a:lnSpc>
              <a:spcBef>
                <a:spcPct val="20000"/>
              </a:spcBef>
            </a:pPr>
            <a:r>
              <a:rPr lang="de-DE" altLang="de-DE" sz="2000"/>
              <a:t>HCO</a:t>
            </a:r>
            <a:r>
              <a:rPr lang="de-DE" altLang="de-DE" sz="2000" baseline="-25000"/>
              <a:t>3</a:t>
            </a:r>
            <a:r>
              <a:rPr lang="de-DE" altLang="de-DE" sz="2000"/>
              <a:t> 19 mmol/l BE -5.6 mmol/l SaO</a:t>
            </a:r>
            <a:r>
              <a:rPr lang="de-DE" altLang="de-DE" sz="2000" baseline="-25000"/>
              <a:t>2</a:t>
            </a:r>
            <a:r>
              <a:rPr lang="de-DE" altLang="de-DE" sz="2000"/>
              <a:t> 93%</a:t>
            </a:r>
          </a:p>
        </p:txBody>
      </p:sp>
      <p:sp>
        <p:nvSpPr>
          <p:cNvPr id="3" name="Inhaltsplatzhalter 2">
            <a:extLst>
              <a:ext uri="{FF2B5EF4-FFF2-40B4-BE49-F238E27FC236}">
                <a16:creationId xmlns:a16="http://schemas.microsoft.com/office/drawing/2014/main" id="{28653EED-0F45-4685-929E-1B849CE5AB6A}"/>
              </a:ext>
            </a:extLst>
          </p:cNvPr>
          <p:cNvSpPr>
            <a:spLocks/>
          </p:cNvSpPr>
          <p:nvPr/>
        </p:nvSpPr>
        <p:spPr bwMode="auto">
          <a:xfrm>
            <a:off x="179388" y="4076700"/>
            <a:ext cx="8426450" cy="1609725"/>
          </a:xfrm>
          <a:prstGeom prst="rect">
            <a:avLst/>
          </a:prstGeom>
          <a:solidFill>
            <a:schemeClr val="bg1"/>
          </a:solidFill>
          <a:ln w="31750">
            <a:solidFill>
              <a:srgbClr val="FA0000"/>
            </a:solidFill>
            <a:round/>
            <a:headEnd/>
            <a:tailEnd/>
          </a:ln>
        </p:spPr>
        <p:txBody>
          <a:bodyPr lIns="0" tIns="0" rIns="0" bIns="0">
            <a:spAutoFit/>
          </a:bodyPr>
          <a:lstStyle>
            <a:lvl1pPr marL="338138" indent="-338138" defTabSz="449263">
              <a:defRPr sz="2400">
                <a:solidFill>
                  <a:schemeClr val="tx1"/>
                </a:solidFill>
                <a:latin typeface="Arial" panose="020B0604020202020204" pitchFamily="34" charset="0"/>
              </a:defRPr>
            </a:lvl1pPr>
            <a:lvl2pPr marL="742950" indent="-285750" defTabSz="449263">
              <a:defRPr sz="2400">
                <a:solidFill>
                  <a:schemeClr val="tx1"/>
                </a:solidFill>
                <a:latin typeface="Arial" panose="020B0604020202020204" pitchFamily="34" charset="0"/>
              </a:defRPr>
            </a:lvl2pPr>
            <a:lvl3pPr marL="1143000" indent="-228600" defTabSz="449263">
              <a:defRPr sz="2400">
                <a:solidFill>
                  <a:schemeClr val="tx1"/>
                </a:solidFill>
                <a:latin typeface="Arial" panose="020B0604020202020204" pitchFamily="34" charset="0"/>
              </a:defRPr>
            </a:lvl3pPr>
            <a:lvl4pPr marL="1600200" indent="-228600" defTabSz="449263">
              <a:defRPr sz="2400">
                <a:solidFill>
                  <a:schemeClr val="tx1"/>
                </a:solidFill>
                <a:latin typeface="Arial" panose="020B0604020202020204" pitchFamily="34" charset="0"/>
              </a:defRPr>
            </a:lvl4pPr>
            <a:lvl5pPr marL="2057400" indent="-228600" defTabSz="449263">
              <a:defRPr sz="2400">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sz="2400">
                <a:solidFill>
                  <a:schemeClr val="tx1"/>
                </a:solidFill>
                <a:latin typeface="Arial" panose="020B0604020202020204" pitchFamily="34" charset="0"/>
              </a:defRPr>
            </a:lvl9pPr>
          </a:lstStyle>
          <a:p>
            <a:pPr>
              <a:lnSpc>
                <a:spcPct val="81000"/>
              </a:lnSpc>
              <a:spcBef>
                <a:spcPts val="800"/>
              </a:spcBef>
              <a:buClr>
                <a:srgbClr val="000000"/>
              </a:buClr>
              <a:buSzPct val="150000"/>
              <a:buFont typeface="Courier New" panose="02070309020205020404" pitchFamily="49" charset="0"/>
              <a:buChar char="o"/>
            </a:pPr>
            <a:r>
              <a:rPr lang="de-DE" altLang="de-DE">
                <a:solidFill>
                  <a:srgbClr val="000000"/>
                </a:solidFill>
              </a:rPr>
              <a:t>Schwere pulmonal-arterielle Hypertonie bei Sklerodermie; Rechtsherzinsuffizienz NYHA IV</a:t>
            </a:r>
          </a:p>
          <a:p>
            <a:pPr>
              <a:lnSpc>
                <a:spcPct val="81000"/>
              </a:lnSpc>
              <a:spcBef>
                <a:spcPts val="800"/>
              </a:spcBef>
              <a:buClr>
                <a:srgbClr val="000000"/>
              </a:buClr>
              <a:buSzPct val="150000"/>
              <a:buFont typeface="Courier New" panose="02070309020205020404" pitchFamily="49" charset="0"/>
              <a:buChar char="o"/>
            </a:pPr>
            <a:r>
              <a:rPr lang="de-DE" altLang="de-DE">
                <a:solidFill>
                  <a:srgbClr val="000000"/>
                </a:solidFill>
              </a:rPr>
              <a:t>Respiratorische Partialinsuffizienz; chronische respiratorische Alkalose mit adäquater metabolischer Kompensation</a:t>
            </a:r>
          </a:p>
        </p:txBody>
      </p:sp>
      <p:sp>
        <p:nvSpPr>
          <p:cNvPr id="2" name="Fußzeilenplatzhalter 1">
            <a:extLst>
              <a:ext uri="{FF2B5EF4-FFF2-40B4-BE49-F238E27FC236}">
                <a16:creationId xmlns:a16="http://schemas.microsoft.com/office/drawing/2014/main" id="{885B15EC-0C40-4A83-9162-EBDE35498CE6}"/>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spTree>
    <p:extLst>
      <p:ext uri="{BB962C8B-B14F-4D97-AF65-F5344CB8AC3E}">
        <p14:creationId xmlns:p14="http://schemas.microsoft.com/office/powerpoint/2010/main" val="42555020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el 1"/>
          <p:cNvSpPr>
            <a:spLocks noGrp="1"/>
          </p:cNvSpPr>
          <p:nvPr>
            <p:ph type="title"/>
          </p:nvPr>
        </p:nvSpPr>
        <p:spPr/>
        <p:txBody>
          <a:bodyPr/>
          <a:lstStyle/>
          <a:p>
            <a:r>
              <a:rPr lang="de-DE" altLang="de-DE" sz="3200" b="1">
                <a:solidFill>
                  <a:schemeClr val="tx1"/>
                </a:solidFill>
              </a:rPr>
              <a:t>Diagnostischer Ansatz</a:t>
            </a:r>
          </a:p>
        </p:txBody>
      </p:sp>
      <p:sp>
        <p:nvSpPr>
          <p:cNvPr id="22531" name="Inhaltsplatzhalter 2"/>
          <p:cNvSpPr>
            <a:spLocks noGrp="1"/>
          </p:cNvSpPr>
          <p:nvPr>
            <p:ph idx="1"/>
          </p:nvPr>
        </p:nvSpPr>
        <p:spPr>
          <a:xfrm>
            <a:off x="827088" y="1557338"/>
            <a:ext cx="7632700" cy="4176712"/>
          </a:xfrm>
        </p:spPr>
        <p:txBody>
          <a:bodyPr/>
          <a:lstStyle/>
          <a:p>
            <a:pPr marL="457200" indent="-457200">
              <a:buFontTx/>
              <a:buAutoNum type="arabicPeriod"/>
            </a:pPr>
            <a:r>
              <a:rPr lang="en-US" altLang="de-DE" sz="2000"/>
              <a:t>Klinische und anamnestische Hinweise für eine bestimmte SBH – Störung? </a:t>
            </a:r>
          </a:p>
          <a:p>
            <a:pPr marL="457200" indent="-457200">
              <a:buFontTx/>
              <a:buAutoNum type="arabicPeriod"/>
            </a:pPr>
            <a:r>
              <a:rPr lang="en-US" altLang="de-DE" sz="2000"/>
              <a:t>Identifikation der dominanten Störung</a:t>
            </a:r>
          </a:p>
          <a:p>
            <a:pPr marL="457200" indent="-457200">
              <a:buFontTx/>
              <a:buAutoNum type="arabicPeriod"/>
            </a:pPr>
            <a:r>
              <a:rPr lang="en-US" altLang="de-DE" sz="2000"/>
              <a:t>Abschätzen der Kompensation und </a:t>
            </a:r>
            <a:br>
              <a:rPr lang="en-US" altLang="de-DE" sz="2000"/>
            </a:br>
            <a:r>
              <a:rPr lang="en-US" altLang="de-DE" sz="2000"/>
              <a:t>Abklärung einer sekundären Störung</a:t>
            </a:r>
          </a:p>
          <a:p>
            <a:pPr marL="457200" indent="-457200">
              <a:buFontTx/>
              <a:buAutoNum type="arabicPeriod"/>
            </a:pPr>
            <a:r>
              <a:rPr lang="en-US" altLang="de-DE" sz="2000"/>
              <a:t>Diagnose der Ursache durch Bestimmung weiterer Parameter</a:t>
            </a:r>
          </a:p>
          <a:p>
            <a:pPr marL="993775" lvl="1" indent="-457200">
              <a:buFont typeface="Arial" panose="020B0604020202020204" pitchFamily="34" charset="0"/>
              <a:buChar char="•"/>
            </a:pPr>
            <a:r>
              <a:rPr lang="en-US" altLang="de-DE" sz="1800"/>
              <a:t>Anionenlücke</a:t>
            </a:r>
          </a:p>
          <a:p>
            <a:pPr marL="993775" lvl="1" indent="-457200">
              <a:buFont typeface="Arial" panose="020B0604020202020204" pitchFamily="34" charset="0"/>
              <a:buChar char="•"/>
            </a:pPr>
            <a:r>
              <a:rPr lang="en-US" altLang="de-DE" sz="1800"/>
              <a:t>Kalium</a:t>
            </a:r>
          </a:p>
          <a:p>
            <a:pPr marL="993775" lvl="1" indent="-457200">
              <a:buFont typeface="Arial" panose="020B0604020202020204" pitchFamily="34" charset="0"/>
              <a:buChar char="•"/>
            </a:pPr>
            <a:r>
              <a:rPr lang="en-US" altLang="de-DE" sz="1800"/>
              <a:t>Ketone, Lactat, Methanol, Ethylenglykol, Salicylat</a:t>
            </a:r>
          </a:p>
          <a:p>
            <a:pPr marL="993775" lvl="1" indent="-457200">
              <a:buFont typeface="Arial" panose="020B0604020202020204" pitchFamily="34" charset="0"/>
              <a:buChar char="•"/>
            </a:pPr>
            <a:r>
              <a:rPr lang="en-US" altLang="de-DE" sz="1800"/>
              <a:t>Urin-Elektrolyte und pH </a:t>
            </a:r>
            <a:r>
              <a:rPr lang="en-US" altLang="de-DE" sz="1800">
                <a:sym typeface="Wingdings" panose="05000000000000000000" pitchFamily="2" charset="2"/>
              </a:rPr>
              <a:t> Urin-Anionenlücke</a:t>
            </a:r>
          </a:p>
        </p:txBody>
      </p:sp>
    </p:spTree>
    <p:extLst>
      <p:ext uri="{BB962C8B-B14F-4D97-AF65-F5344CB8AC3E}">
        <p14:creationId xmlns:p14="http://schemas.microsoft.com/office/powerpoint/2010/main" val="20117855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53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253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2531">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531">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531">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531">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53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ECDCE3D0-B065-486C-8AF8-E51730242C61}"/>
              </a:ext>
            </a:extLst>
          </p:cNvPr>
          <p:cNvSpPr>
            <a:spLocks noGrp="1" noChangeArrowheads="1"/>
          </p:cNvSpPr>
          <p:nvPr>
            <p:ph type="title"/>
          </p:nvPr>
        </p:nvSpPr>
        <p:spPr/>
        <p:txBody>
          <a:bodyPr/>
          <a:lstStyle/>
          <a:p>
            <a:endParaRPr lang="de-DE" altLang="de-DE"/>
          </a:p>
        </p:txBody>
      </p:sp>
      <p:pic>
        <p:nvPicPr>
          <p:cNvPr id="10243" name="Picture 4">
            <a:extLst>
              <a:ext uri="{FF2B5EF4-FFF2-40B4-BE49-F238E27FC236}">
                <a16:creationId xmlns:a16="http://schemas.microsoft.com/office/drawing/2014/main" id="{58096A76-3202-484E-BAEE-29192EB139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509" t="6850" r="24509" b="8562"/>
          <a:stretch>
            <a:fillRect/>
          </a:stretch>
        </p:blipFill>
        <p:spPr bwMode="auto">
          <a:xfrm>
            <a:off x="323850" y="260350"/>
            <a:ext cx="4160838" cy="424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4" name="Text Box 9">
            <a:extLst>
              <a:ext uri="{FF2B5EF4-FFF2-40B4-BE49-F238E27FC236}">
                <a16:creationId xmlns:a16="http://schemas.microsoft.com/office/drawing/2014/main" id="{D8FB1B07-BB08-4FFE-888D-1EF9CF1320C3}"/>
              </a:ext>
            </a:extLst>
          </p:cNvPr>
          <p:cNvSpPr txBox="1">
            <a:spLocks noChangeArrowheads="1"/>
          </p:cNvSpPr>
          <p:nvPr/>
        </p:nvSpPr>
        <p:spPr bwMode="auto">
          <a:xfrm>
            <a:off x="6227763" y="333375"/>
            <a:ext cx="1368425" cy="1079500"/>
          </a:xfrm>
          <a:prstGeom prst="rect">
            <a:avLst/>
          </a:prstGeom>
          <a:solidFill>
            <a:schemeClr val="bg1"/>
          </a:solidFill>
          <a:ln w="31750">
            <a:solidFill>
              <a:srgbClr val="FA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3200"/>
              <a:t>2</a:t>
            </a:r>
          </a:p>
        </p:txBody>
      </p:sp>
      <p:sp>
        <p:nvSpPr>
          <p:cNvPr id="10245" name="Text Box 5">
            <a:extLst>
              <a:ext uri="{FF2B5EF4-FFF2-40B4-BE49-F238E27FC236}">
                <a16:creationId xmlns:a16="http://schemas.microsoft.com/office/drawing/2014/main" id="{35587590-2B7E-4A0C-810E-FFF2FEFC87AB}"/>
              </a:ext>
            </a:extLst>
          </p:cNvPr>
          <p:cNvSpPr txBox="1">
            <a:spLocks noChangeArrowheads="1"/>
          </p:cNvSpPr>
          <p:nvPr/>
        </p:nvSpPr>
        <p:spPr bwMode="auto">
          <a:xfrm>
            <a:off x="5724525" y="1557338"/>
            <a:ext cx="2305050" cy="2160587"/>
          </a:xfrm>
          <a:prstGeom prst="rect">
            <a:avLst/>
          </a:prstGeom>
          <a:noFill/>
          <a:ln w="25400">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90000"/>
              </a:lnSpc>
              <a:spcBef>
                <a:spcPct val="20000"/>
              </a:spcBef>
            </a:pPr>
            <a:r>
              <a:rPr lang="de-DE" altLang="de-DE" sz="2000" b="1"/>
              <a:t>Kap. BGA</a:t>
            </a:r>
            <a:endParaRPr lang="de-DE" altLang="de-DE" sz="2000"/>
          </a:p>
          <a:p>
            <a:pPr eaLnBrk="1" hangingPunct="1">
              <a:lnSpc>
                <a:spcPct val="90000"/>
              </a:lnSpc>
              <a:spcBef>
                <a:spcPct val="20000"/>
              </a:spcBef>
            </a:pPr>
            <a:r>
              <a:rPr lang="de-DE" altLang="de-DE" sz="2000"/>
              <a:t>pO</a:t>
            </a:r>
            <a:r>
              <a:rPr lang="de-DE" altLang="de-DE" sz="2000" baseline="-25000"/>
              <a:t>2</a:t>
            </a:r>
            <a:r>
              <a:rPr lang="de-DE" altLang="de-DE" sz="2000"/>
              <a:t> 55mmHg pCO</a:t>
            </a:r>
            <a:r>
              <a:rPr lang="de-DE" altLang="de-DE" sz="2000" baseline="-25000"/>
              <a:t>2</a:t>
            </a:r>
            <a:r>
              <a:rPr lang="de-DE" altLang="de-DE" sz="2000"/>
              <a:t> 74mmHg pH 7.33 </a:t>
            </a:r>
          </a:p>
          <a:p>
            <a:pPr eaLnBrk="1" hangingPunct="1">
              <a:lnSpc>
                <a:spcPct val="90000"/>
              </a:lnSpc>
              <a:spcBef>
                <a:spcPct val="20000"/>
              </a:spcBef>
            </a:pPr>
            <a:r>
              <a:rPr lang="de-DE" altLang="de-DE" sz="2000"/>
              <a:t>HCO</a:t>
            </a:r>
            <a:r>
              <a:rPr lang="de-DE" altLang="de-DE" sz="2000" baseline="-25000"/>
              <a:t>3</a:t>
            </a:r>
            <a:r>
              <a:rPr lang="de-DE" altLang="de-DE" sz="2000"/>
              <a:t> 33 mmol/l BE +13.7 mmol/l; SaO</a:t>
            </a:r>
            <a:r>
              <a:rPr lang="de-DE" altLang="de-DE" sz="2000" baseline="-25000"/>
              <a:t>2</a:t>
            </a:r>
            <a:r>
              <a:rPr lang="de-DE" altLang="de-DE" sz="2000"/>
              <a:t> 94%</a:t>
            </a:r>
          </a:p>
        </p:txBody>
      </p:sp>
      <p:sp>
        <p:nvSpPr>
          <p:cNvPr id="3" name="Inhaltsplatzhalter 2">
            <a:extLst>
              <a:ext uri="{FF2B5EF4-FFF2-40B4-BE49-F238E27FC236}">
                <a16:creationId xmlns:a16="http://schemas.microsoft.com/office/drawing/2014/main" id="{807B85F6-7D25-49C0-BD1C-7C4A01724894}"/>
              </a:ext>
            </a:extLst>
          </p:cNvPr>
          <p:cNvSpPr>
            <a:spLocks/>
          </p:cNvSpPr>
          <p:nvPr/>
        </p:nvSpPr>
        <p:spPr bwMode="auto">
          <a:xfrm>
            <a:off x="323850" y="4652963"/>
            <a:ext cx="8569325" cy="1019175"/>
          </a:xfrm>
          <a:prstGeom prst="rect">
            <a:avLst/>
          </a:prstGeom>
          <a:solidFill>
            <a:schemeClr val="bg1"/>
          </a:solidFill>
          <a:ln w="31750">
            <a:solidFill>
              <a:srgbClr val="FA0000"/>
            </a:solidFill>
            <a:round/>
            <a:headEnd/>
            <a:tailEnd/>
          </a:ln>
        </p:spPr>
        <p:txBody>
          <a:bodyPr lIns="0" tIns="0" rIns="0" bIns="0">
            <a:spAutoFit/>
          </a:bodyPr>
          <a:lstStyle>
            <a:lvl1pPr marL="338138" indent="-338138" defTabSz="449263">
              <a:defRPr sz="2400">
                <a:solidFill>
                  <a:schemeClr val="tx1"/>
                </a:solidFill>
                <a:latin typeface="Arial" panose="020B0604020202020204" pitchFamily="34" charset="0"/>
              </a:defRPr>
            </a:lvl1pPr>
            <a:lvl2pPr marL="742950" indent="-285750" defTabSz="449263">
              <a:defRPr sz="2400">
                <a:solidFill>
                  <a:schemeClr val="tx1"/>
                </a:solidFill>
                <a:latin typeface="Arial" panose="020B0604020202020204" pitchFamily="34" charset="0"/>
              </a:defRPr>
            </a:lvl2pPr>
            <a:lvl3pPr marL="1143000" indent="-228600" defTabSz="449263">
              <a:defRPr sz="2400">
                <a:solidFill>
                  <a:schemeClr val="tx1"/>
                </a:solidFill>
                <a:latin typeface="Arial" panose="020B0604020202020204" pitchFamily="34" charset="0"/>
              </a:defRPr>
            </a:lvl3pPr>
            <a:lvl4pPr marL="1600200" indent="-228600" defTabSz="449263">
              <a:defRPr sz="2400">
                <a:solidFill>
                  <a:schemeClr val="tx1"/>
                </a:solidFill>
                <a:latin typeface="Arial" panose="020B0604020202020204" pitchFamily="34" charset="0"/>
              </a:defRPr>
            </a:lvl4pPr>
            <a:lvl5pPr marL="2057400" indent="-228600" defTabSz="449263">
              <a:defRPr sz="2400">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sz="2400">
                <a:solidFill>
                  <a:schemeClr val="tx1"/>
                </a:solidFill>
                <a:latin typeface="Arial" panose="020B0604020202020204" pitchFamily="34" charset="0"/>
              </a:defRPr>
            </a:lvl9pPr>
          </a:lstStyle>
          <a:p>
            <a:pPr>
              <a:lnSpc>
                <a:spcPct val="81000"/>
              </a:lnSpc>
              <a:spcBef>
                <a:spcPts val="800"/>
              </a:spcBef>
              <a:buClr>
                <a:srgbClr val="000000"/>
              </a:buClr>
              <a:buSzPct val="150000"/>
              <a:buFont typeface="Courier New" panose="02070309020205020404" pitchFamily="49" charset="0"/>
              <a:buChar char="o"/>
            </a:pPr>
            <a:r>
              <a:rPr lang="de-DE" altLang="de-DE">
                <a:solidFill>
                  <a:srgbClr val="000000"/>
                </a:solidFill>
              </a:rPr>
              <a:t>Später mehr</a:t>
            </a:r>
          </a:p>
          <a:p>
            <a:pPr>
              <a:lnSpc>
                <a:spcPct val="81000"/>
              </a:lnSpc>
              <a:spcBef>
                <a:spcPts val="800"/>
              </a:spcBef>
              <a:buClr>
                <a:srgbClr val="000000"/>
              </a:buClr>
              <a:buSzPct val="150000"/>
              <a:buFont typeface="Courier New" panose="02070309020205020404" pitchFamily="49" charset="0"/>
              <a:buChar char="o"/>
            </a:pPr>
            <a:r>
              <a:rPr lang="de-DE" altLang="de-DE">
                <a:solidFill>
                  <a:srgbClr val="000000"/>
                </a:solidFill>
              </a:rPr>
              <a:t>Zum Nachdenken: Hat die Patientin eine Lungenerkrankung?</a:t>
            </a:r>
          </a:p>
        </p:txBody>
      </p:sp>
      <p:sp>
        <p:nvSpPr>
          <p:cNvPr id="2" name="Fußzeilenplatzhalter 1">
            <a:extLst>
              <a:ext uri="{FF2B5EF4-FFF2-40B4-BE49-F238E27FC236}">
                <a16:creationId xmlns:a16="http://schemas.microsoft.com/office/drawing/2014/main" id="{0C7C7965-1FA8-4308-9E0A-73F672198B6A}"/>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spTree>
    <p:extLst>
      <p:ext uri="{BB962C8B-B14F-4D97-AF65-F5344CB8AC3E}">
        <p14:creationId xmlns:p14="http://schemas.microsoft.com/office/powerpoint/2010/main" val="6200127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71B5E794-ADEF-44DB-A2C4-AFB2E5E30102}"/>
              </a:ext>
            </a:extLst>
          </p:cNvPr>
          <p:cNvSpPr>
            <a:spLocks noGrp="1" noChangeArrowheads="1"/>
          </p:cNvSpPr>
          <p:nvPr>
            <p:ph type="title"/>
          </p:nvPr>
        </p:nvSpPr>
        <p:spPr/>
        <p:txBody>
          <a:bodyPr/>
          <a:lstStyle/>
          <a:p>
            <a:endParaRPr lang="de-DE" altLang="de-DE"/>
          </a:p>
        </p:txBody>
      </p:sp>
      <p:pic>
        <p:nvPicPr>
          <p:cNvPr id="11267" name="Picture 5">
            <a:extLst>
              <a:ext uri="{FF2B5EF4-FFF2-40B4-BE49-F238E27FC236}">
                <a16:creationId xmlns:a16="http://schemas.microsoft.com/office/drawing/2014/main" id="{5547E2DC-7126-46F1-9E2A-18FFBAEB44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396" r="21396"/>
          <a:stretch>
            <a:fillRect/>
          </a:stretch>
        </p:blipFill>
        <p:spPr bwMode="auto">
          <a:xfrm>
            <a:off x="250825" y="188913"/>
            <a:ext cx="3325813"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6">
            <a:extLst>
              <a:ext uri="{FF2B5EF4-FFF2-40B4-BE49-F238E27FC236}">
                <a16:creationId xmlns:a16="http://schemas.microsoft.com/office/drawing/2014/main" id="{71954553-B36D-45E6-A8AB-35ED476FAF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522" r="25473"/>
          <a:stretch>
            <a:fillRect/>
          </a:stretch>
        </p:blipFill>
        <p:spPr bwMode="auto">
          <a:xfrm>
            <a:off x="3635375" y="188913"/>
            <a:ext cx="2730500"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762" name="Picture 10" descr="hepatisation-lunge_bgx_888_666">
            <a:hlinkClick r:id="" action="ppaction://noaction"/>
            <a:extLst>
              <a:ext uri="{FF2B5EF4-FFF2-40B4-BE49-F238E27FC236}">
                <a16:creationId xmlns:a16="http://schemas.microsoft.com/office/drawing/2014/main" id="{C27C90A1-A66D-41E2-899A-54920C116A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0197" b="9032"/>
          <a:stretch>
            <a:fillRect/>
          </a:stretch>
        </p:blipFill>
        <p:spPr bwMode="auto">
          <a:xfrm>
            <a:off x="6057900" y="4076700"/>
            <a:ext cx="3086100"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Text Box 11">
            <a:extLst>
              <a:ext uri="{FF2B5EF4-FFF2-40B4-BE49-F238E27FC236}">
                <a16:creationId xmlns:a16="http://schemas.microsoft.com/office/drawing/2014/main" id="{62137748-A863-4206-B8E0-AB2358E8F078}"/>
              </a:ext>
            </a:extLst>
          </p:cNvPr>
          <p:cNvSpPr txBox="1">
            <a:spLocks noChangeArrowheads="1"/>
          </p:cNvSpPr>
          <p:nvPr/>
        </p:nvSpPr>
        <p:spPr bwMode="auto">
          <a:xfrm>
            <a:off x="7164388" y="260350"/>
            <a:ext cx="1008062" cy="936625"/>
          </a:xfrm>
          <a:prstGeom prst="rect">
            <a:avLst/>
          </a:prstGeom>
          <a:solidFill>
            <a:schemeClr val="bg1"/>
          </a:solidFill>
          <a:ln w="31750">
            <a:solidFill>
              <a:srgbClr val="FA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3200"/>
              <a:t>3</a:t>
            </a:r>
          </a:p>
        </p:txBody>
      </p:sp>
      <p:sp>
        <p:nvSpPr>
          <p:cNvPr id="11271" name="Text Box 5">
            <a:extLst>
              <a:ext uri="{FF2B5EF4-FFF2-40B4-BE49-F238E27FC236}">
                <a16:creationId xmlns:a16="http://schemas.microsoft.com/office/drawing/2014/main" id="{40A11F97-9EB7-4FE8-B0B4-35751C2C2F26}"/>
              </a:ext>
            </a:extLst>
          </p:cNvPr>
          <p:cNvSpPr txBox="1">
            <a:spLocks noChangeArrowheads="1"/>
          </p:cNvSpPr>
          <p:nvPr/>
        </p:nvSpPr>
        <p:spPr bwMode="auto">
          <a:xfrm>
            <a:off x="6659563" y="1557338"/>
            <a:ext cx="2087562" cy="2160587"/>
          </a:xfrm>
          <a:prstGeom prst="rect">
            <a:avLst/>
          </a:prstGeom>
          <a:noFill/>
          <a:ln w="25400">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90000"/>
              </a:lnSpc>
              <a:spcBef>
                <a:spcPct val="20000"/>
              </a:spcBef>
            </a:pPr>
            <a:r>
              <a:rPr lang="de-DE" altLang="de-DE" sz="2000" b="1"/>
              <a:t>Kap. BGA</a:t>
            </a:r>
            <a:endParaRPr lang="de-DE" altLang="de-DE" sz="2000"/>
          </a:p>
          <a:p>
            <a:pPr eaLnBrk="1" hangingPunct="1">
              <a:lnSpc>
                <a:spcPct val="90000"/>
              </a:lnSpc>
              <a:spcBef>
                <a:spcPct val="20000"/>
              </a:spcBef>
            </a:pPr>
            <a:r>
              <a:rPr lang="de-DE" altLang="de-DE" sz="2000"/>
              <a:t>pO</a:t>
            </a:r>
            <a:r>
              <a:rPr lang="de-DE" altLang="de-DE" sz="2000" baseline="-25000"/>
              <a:t>2</a:t>
            </a:r>
            <a:r>
              <a:rPr lang="de-DE" altLang="de-DE" sz="2000"/>
              <a:t> 50mmHg pCO</a:t>
            </a:r>
            <a:r>
              <a:rPr lang="de-DE" altLang="de-DE" sz="2000" baseline="-25000"/>
              <a:t>2</a:t>
            </a:r>
            <a:r>
              <a:rPr lang="de-DE" altLang="de-DE" sz="2000"/>
              <a:t> 35mmHg pH 7.43</a:t>
            </a:r>
          </a:p>
          <a:p>
            <a:pPr eaLnBrk="1" hangingPunct="1">
              <a:lnSpc>
                <a:spcPct val="90000"/>
              </a:lnSpc>
              <a:spcBef>
                <a:spcPct val="20000"/>
              </a:spcBef>
            </a:pPr>
            <a:r>
              <a:rPr lang="de-DE" altLang="de-DE" sz="2000"/>
              <a:t>HCO</a:t>
            </a:r>
            <a:r>
              <a:rPr lang="de-DE" altLang="de-DE" sz="2000" baseline="-25000"/>
              <a:t>3</a:t>
            </a:r>
            <a:r>
              <a:rPr lang="de-DE" altLang="de-DE" sz="2000"/>
              <a:t> 24 mmol/l BE -0.8 mmol/l SaO</a:t>
            </a:r>
            <a:r>
              <a:rPr lang="de-DE" altLang="de-DE" sz="2000" baseline="-25000"/>
              <a:t>2</a:t>
            </a:r>
            <a:r>
              <a:rPr lang="de-DE" altLang="de-DE" sz="2000"/>
              <a:t> 91%</a:t>
            </a:r>
          </a:p>
        </p:txBody>
      </p:sp>
      <p:sp>
        <p:nvSpPr>
          <p:cNvPr id="3" name="Inhaltsplatzhalter 2">
            <a:extLst>
              <a:ext uri="{FF2B5EF4-FFF2-40B4-BE49-F238E27FC236}">
                <a16:creationId xmlns:a16="http://schemas.microsoft.com/office/drawing/2014/main" id="{E77B1B05-8C16-47D6-97B9-855B31C3F137}"/>
              </a:ext>
            </a:extLst>
          </p:cNvPr>
          <p:cNvSpPr>
            <a:spLocks/>
          </p:cNvSpPr>
          <p:nvPr/>
        </p:nvSpPr>
        <p:spPr bwMode="auto">
          <a:xfrm>
            <a:off x="323850" y="4365625"/>
            <a:ext cx="5543550" cy="1019175"/>
          </a:xfrm>
          <a:prstGeom prst="rect">
            <a:avLst/>
          </a:prstGeom>
          <a:solidFill>
            <a:schemeClr val="bg1"/>
          </a:solidFill>
          <a:ln w="31750">
            <a:solidFill>
              <a:srgbClr val="FA0000"/>
            </a:solidFill>
            <a:round/>
            <a:headEnd/>
            <a:tailEnd/>
          </a:ln>
        </p:spPr>
        <p:txBody>
          <a:bodyPr lIns="0" tIns="0" rIns="0" bIns="0">
            <a:spAutoFit/>
          </a:bodyPr>
          <a:lstStyle>
            <a:lvl1pPr marL="338138" indent="-338138" defTabSz="449263">
              <a:defRPr sz="2400">
                <a:solidFill>
                  <a:schemeClr val="tx1"/>
                </a:solidFill>
                <a:latin typeface="Arial" panose="020B0604020202020204" pitchFamily="34" charset="0"/>
              </a:defRPr>
            </a:lvl1pPr>
            <a:lvl2pPr marL="742950" indent="-285750" defTabSz="449263">
              <a:defRPr sz="2400">
                <a:solidFill>
                  <a:schemeClr val="tx1"/>
                </a:solidFill>
                <a:latin typeface="Arial" panose="020B0604020202020204" pitchFamily="34" charset="0"/>
              </a:defRPr>
            </a:lvl2pPr>
            <a:lvl3pPr marL="1143000" indent="-228600" defTabSz="449263">
              <a:defRPr sz="2400">
                <a:solidFill>
                  <a:schemeClr val="tx1"/>
                </a:solidFill>
                <a:latin typeface="Arial" panose="020B0604020202020204" pitchFamily="34" charset="0"/>
              </a:defRPr>
            </a:lvl3pPr>
            <a:lvl4pPr marL="1600200" indent="-228600" defTabSz="449263">
              <a:defRPr sz="2400">
                <a:solidFill>
                  <a:schemeClr val="tx1"/>
                </a:solidFill>
                <a:latin typeface="Arial" panose="020B0604020202020204" pitchFamily="34" charset="0"/>
              </a:defRPr>
            </a:lvl4pPr>
            <a:lvl5pPr marL="2057400" indent="-228600" defTabSz="449263">
              <a:defRPr sz="2400">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sz="2400">
                <a:solidFill>
                  <a:schemeClr val="tx1"/>
                </a:solidFill>
                <a:latin typeface="Arial" panose="020B0604020202020204" pitchFamily="34" charset="0"/>
              </a:defRPr>
            </a:lvl9pPr>
          </a:lstStyle>
          <a:p>
            <a:pPr>
              <a:lnSpc>
                <a:spcPct val="81000"/>
              </a:lnSpc>
              <a:spcBef>
                <a:spcPts val="800"/>
              </a:spcBef>
              <a:buClr>
                <a:srgbClr val="000000"/>
              </a:buClr>
              <a:buSzPct val="150000"/>
              <a:buFont typeface="Courier New" panose="02070309020205020404" pitchFamily="49" charset="0"/>
              <a:buChar char="o"/>
            </a:pPr>
            <a:r>
              <a:rPr lang="de-DE" altLang="de-DE">
                <a:solidFill>
                  <a:srgbClr val="000000"/>
                </a:solidFill>
              </a:rPr>
              <a:t>21-jähriger Patient mit UL-Pneumonie (Pneumokokken?)</a:t>
            </a:r>
          </a:p>
          <a:p>
            <a:pPr>
              <a:lnSpc>
                <a:spcPct val="81000"/>
              </a:lnSpc>
              <a:spcBef>
                <a:spcPts val="800"/>
              </a:spcBef>
              <a:buClr>
                <a:srgbClr val="000000"/>
              </a:buClr>
              <a:buSzPct val="150000"/>
              <a:buFont typeface="Courier New" panose="02070309020205020404" pitchFamily="49" charset="0"/>
              <a:buChar char="o"/>
            </a:pPr>
            <a:r>
              <a:rPr lang="de-DE" altLang="de-DE">
                <a:solidFill>
                  <a:srgbClr val="000000"/>
                </a:solidFill>
              </a:rPr>
              <a:t>Respiratorische Partialinsuffizienz</a:t>
            </a:r>
          </a:p>
        </p:txBody>
      </p:sp>
      <p:sp>
        <p:nvSpPr>
          <p:cNvPr id="2" name="Fußzeilenplatzhalter 1">
            <a:extLst>
              <a:ext uri="{FF2B5EF4-FFF2-40B4-BE49-F238E27FC236}">
                <a16:creationId xmlns:a16="http://schemas.microsoft.com/office/drawing/2014/main" id="{D0303277-2C08-4FF1-9484-5CA986E68025}"/>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spTree>
    <p:extLst>
      <p:ext uri="{BB962C8B-B14F-4D97-AF65-F5344CB8AC3E}">
        <p14:creationId xmlns:p14="http://schemas.microsoft.com/office/powerpoint/2010/main" val="36674954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47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0B309C75-08FD-4377-BFE0-277BB991CAC4}"/>
              </a:ext>
            </a:extLst>
          </p:cNvPr>
          <p:cNvSpPr>
            <a:spLocks noGrp="1" noChangeArrowheads="1"/>
          </p:cNvSpPr>
          <p:nvPr>
            <p:ph type="title"/>
          </p:nvPr>
        </p:nvSpPr>
        <p:spPr/>
        <p:txBody>
          <a:bodyPr/>
          <a:lstStyle/>
          <a:p>
            <a:endParaRPr lang="de-DE" altLang="de-DE"/>
          </a:p>
        </p:txBody>
      </p:sp>
      <p:pic>
        <p:nvPicPr>
          <p:cNvPr id="12291" name="Picture 7">
            <a:extLst>
              <a:ext uri="{FF2B5EF4-FFF2-40B4-BE49-F238E27FC236}">
                <a16:creationId xmlns:a16="http://schemas.microsoft.com/office/drawing/2014/main" id="{525A10F1-819E-4D5C-A0AC-1DDDF225005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18924" r="20969"/>
          <a:stretch>
            <a:fillRect/>
          </a:stretch>
        </p:blipFill>
        <p:spPr bwMode="auto">
          <a:xfrm>
            <a:off x="250825" y="260350"/>
            <a:ext cx="2736850" cy="223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9">
            <a:extLst>
              <a:ext uri="{FF2B5EF4-FFF2-40B4-BE49-F238E27FC236}">
                <a16:creationId xmlns:a16="http://schemas.microsoft.com/office/drawing/2014/main" id="{4EBD9060-81F5-4A6D-AB4D-3A28C45420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660" r="31659"/>
          <a:stretch>
            <a:fillRect/>
          </a:stretch>
        </p:blipFill>
        <p:spPr bwMode="auto">
          <a:xfrm>
            <a:off x="3059113" y="260350"/>
            <a:ext cx="2736850" cy="225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10">
            <a:extLst>
              <a:ext uri="{FF2B5EF4-FFF2-40B4-BE49-F238E27FC236}">
                <a16:creationId xmlns:a16="http://schemas.microsoft.com/office/drawing/2014/main" id="{28B0E00C-85E6-4AD3-9EA5-6BB1362FEB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18419" t="2818" r="18924" b="2818"/>
          <a:stretch>
            <a:fillRect/>
          </a:stretch>
        </p:blipFill>
        <p:spPr bwMode="auto">
          <a:xfrm>
            <a:off x="5795963" y="260350"/>
            <a:ext cx="2917825" cy="225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4" name="Text Box 11">
            <a:extLst>
              <a:ext uri="{FF2B5EF4-FFF2-40B4-BE49-F238E27FC236}">
                <a16:creationId xmlns:a16="http://schemas.microsoft.com/office/drawing/2014/main" id="{A735A6E1-933C-4F7F-A6D5-35EBB2DA36E8}"/>
              </a:ext>
            </a:extLst>
          </p:cNvPr>
          <p:cNvSpPr txBox="1">
            <a:spLocks noChangeArrowheads="1"/>
          </p:cNvSpPr>
          <p:nvPr/>
        </p:nvSpPr>
        <p:spPr bwMode="auto">
          <a:xfrm>
            <a:off x="1403350" y="3284538"/>
            <a:ext cx="1008063" cy="936625"/>
          </a:xfrm>
          <a:prstGeom prst="rect">
            <a:avLst/>
          </a:prstGeom>
          <a:solidFill>
            <a:schemeClr val="bg1"/>
          </a:solidFill>
          <a:ln w="31750">
            <a:solidFill>
              <a:srgbClr val="FA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3200"/>
              <a:t>4</a:t>
            </a:r>
          </a:p>
        </p:txBody>
      </p:sp>
      <p:sp>
        <p:nvSpPr>
          <p:cNvPr id="12295" name="Text Box 5">
            <a:extLst>
              <a:ext uri="{FF2B5EF4-FFF2-40B4-BE49-F238E27FC236}">
                <a16:creationId xmlns:a16="http://schemas.microsoft.com/office/drawing/2014/main" id="{B4DC75E5-6CEE-4527-BABC-85E5A6174F83}"/>
              </a:ext>
            </a:extLst>
          </p:cNvPr>
          <p:cNvSpPr txBox="1">
            <a:spLocks noChangeArrowheads="1"/>
          </p:cNvSpPr>
          <p:nvPr/>
        </p:nvSpPr>
        <p:spPr bwMode="auto">
          <a:xfrm>
            <a:off x="2555875" y="2636838"/>
            <a:ext cx="3635375" cy="2401887"/>
          </a:xfrm>
          <a:prstGeom prst="rect">
            <a:avLst/>
          </a:prstGeom>
          <a:solidFill>
            <a:schemeClr val="bg1"/>
          </a:solidFill>
          <a:ln w="25400">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90000"/>
              </a:lnSpc>
              <a:spcBef>
                <a:spcPct val="20000"/>
              </a:spcBef>
            </a:pPr>
            <a:r>
              <a:rPr lang="de-DE" altLang="de-DE" sz="2000" b="1"/>
              <a:t>Kap. BGA unter 15 l O</a:t>
            </a:r>
            <a:r>
              <a:rPr lang="de-DE" altLang="de-DE" sz="2000" b="1" baseline="-25000"/>
              <a:t>2</a:t>
            </a:r>
            <a:r>
              <a:rPr lang="de-DE" altLang="de-DE" sz="2000" b="1"/>
              <a:t>/min</a:t>
            </a:r>
            <a:endParaRPr lang="de-DE" altLang="de-DE" sz="2000"/>
          </a:p>
          <a:p>
            <a:pPr eaLnBrk="1" hangingPunct="1">
              <a:lnSpc>
                <a:spcPct val="90000"/>
              </a:lnSpc>
              <a:spcBef>
                <a:spcPct val="20000"/>
              </a:spcBef>
            </a:pPr>
            <a:r>
              <a:rPr lang="de-DE" altLang="de-DE" sz="2000"/>
              <a:t>pO</a:t>
            </a:r>
            <a:r>
              <a:rPr lang="de-DE" altLang="de-DE" sz="2000" baseline="-25000"/>
              <a:t>2</a:t>
            </a:r>
            <a:r>
              <a:rPr lang="de-DE" altLang="de-DE" sz="2000"/>
              <a:t> 42mmHg</a:t>
            </a:r>
          </a:p>
          <a:p>
            <a:pPr eaLnBrk="1" hangingPunct="1">
              <a:lnSpc>
                <a:spcPct val="90000"/>
              </a:lnSpc>
              <a:spcBef>
                <a:spcPct val="20000"/>
              </a:spcBef>
            </a:pPr>
            <a:r>
              <a:rPr lang="de-DE" altLang="de-DE" sz="2000"/>
              <a:t>pCO</a:t>
            </a:r>
            <a:r>
              <a:rPr lang="de-DE" altLang="de-DE" sz="2000" baseline="-25000"/>
              <a:t>2</a:t>
            </a:r>
            <a:r>
              <a:rPr lang="de-DE" altLang="de-DE" sz="2000"/>
              <a:t> 68mmHg</a:t>
            </a:r>
          </a:p>
          <a:p>
            <a:pPr eaLnBrk="1" hangingPunct="1">
              <a:lnSpc>
                <a:spcPct val="90000"/>
              </a:lnSpc>
              <a:spcBef>
                <a:spcPct val="20000"/>
              </a:spcBef>
            </a:pPr>
            <a:r>
              <a:rPr lang="de-DE" altLang="de-DE" sz="2000"/>
              <a:t>pH 7.20</a:t>
            </a:r>
          </a:p>
          <a:p>
            <a:pPr eaLnBrk="1" hangingPunct="1">
              <a:lnSpc>
                <a:spcPct val="90000"/>
              </a:lnSpc>
              <a:spcBef>
                <a:spcPct val="20000"/>
              </a:spcBef>
            </a:pPr>
            <a:r>
              <a:rPr lang="de-DE" altLang="de-DE" sz="2000"/>
              <a:t>HCO</a:t>
            </a:r>
            <a:r>
              <a:rPr lang="de-DE" altLang="de-DE" sz="2000" baseline="-25000"/>
              <a:t>3</a:t>
            </a:r>
            <a:r>
              <a:rPr lang="de-DE" altLang="de-DE" sz="2000"/>
              <a:t> 21 mmol/l</a:t>
            </a:r>
          </a:p>
          <a:p>
            <a:pPr eaLnBrk="1" hangingPunct="1">
              <a:lnSpc>
                <a:spcPct val="90000"/>
              </a:lnSpc>
              <a:spcBef>
                <a:spcPct val="20000"/>
              </a:spcBef>
            </a:pPr>
            <a:r>
              <a:rPr lang="de-DE" altLang="de-DE" sz="2000"/>
              <a:t>BE -2.1 mmol/l</a:t>
            </a:r>
          </a:p>
          <a:p>
            <a:pPr eaLnBrk="1" hangingPunct="1">
              <a:lnSpc>
                <a:spcPct val="90000"/>
              </a:lnSpc>
              <a:spcBef>
                <a:spcPct val="20000"/>
              </a:spcBef>
            </a:pPr>
            <a:r>
              <a:rPr lang="de-DE" altLang="de-DE" sz="2000"/>
              <a:t>SaO</a:t>
            </a:r>
            <a:r>
              <a:rPr lang="de-DE" altLang="de-DE" sz="2000" baseline="-25000"/>
              <a:t>2</a:t>
            </a:r>
            <a:r>
              <a:rPr lang="de-DE" altLang="de-DE" sz="2000"/>
              <a:t> 83%</a:t>
            </a:r>
          </a:p>
        </p:txBody>
      </p:sp>
      <p:sp>
        <p:nvSpPr>
          <p:cNvPr id="3" name="Inhaltsplatzhalter 2">
            <a:extLst>
              <a:ext uri="{FF2B5EF4-FFF2-40B4-BE49-F238E27FC236}">
                <a16:creationId xmlns:a16="http://schemas.microsoft.com/office/drawing/2014/main" id="{193750BC-AE9F-4B5A-8E52-BC5B8F206334}"/>
              </a:ext>
            </a:extLst>
          </p:cNvPr>
          <p:cNvSpPr>
            <a:spLocks/>
          </p:cNvSpPr>
          <p:nvPr/>
        </p:nvSpPr>
        <p:spPr bwMode="auto">
          <a:xfrm>
            <a:off x="250825" y="5157788"/>
            <a:ext cx="8569325" cy="1019175"/>
          </a:xfrm>
          <a:prstGeom prst="rect">
            <a:avLst/>
          </a:prstGeom>
          <a:solidFill>
            <a:schemeClr val="bg1"/>
          </a:solidFill>
          <a:ln w="31750">
            <a:solidFill>
              <a:srgbClr val="FA0000"/>
            </a:solidFill>
            <a:round/>
            <a:headEnd/>
            <a:tailEnd/>
          </a:ln>
        </p:spPr>
        <p:txBody>
          <a:bodyPr lIns="0" tIns="0" rIns="0" bIns="0">
            <a:spAutoFit/>
          </a:bodyPr>
          <a:lstStyle>
            <a:lvl1pPr marL="338138" indent="-338138" defTabSz="449263">
              <a:defRPr sz="2400">
                <a:solidFill>
                  <a:schemeClr val="tx1"/>
                </a:solidFill>
                <a:latin typeface="Arial" panose="020B0604020202020204" pitchFamily="34" charset="0"/>
              </a:defRPr>
            </a:lvl1pPr>
            <a:lvl2pPr marL="742950" indent="-285750" defTabSz="449263">
              <a:defRPr sz="2400">
                <a:solidFill>
                  <a:schemeClr val="tx1"/>
                </a:solidFill>
                <a:latin typeface="Arial" panose="020B0604020202020204" pitchFamily="34" charset="0"/>
              </a:defRPr>
            </a:lvl2pPr>
            <a:lvl3pPr marL="1143000" indent="-228600" defTabSz="449263">
              <a:defRPr sz="2400">
                <a:solidFill>
                  <a:schemeClr val="tx1"/>
                </a:solidFill>
                <a:latin typeface="Arial" panose="020B0604020202020204" pitchFamily="34" charset="0"/>
              </a:defRPr>
            </a:lvl3pPr>
            <a:lvl4pPr marL="1600200" indent="-228600" defTabSz="449263">
              <a:defRPr sz="2400">
                <a:solidFill>
                  <a:schemeClr val="tx1"/>
                </a:solidFill>
                <a:latin typeface="Arial" panose="020B0604020202020204" pitchFamily="34" charset="0"/>
              </a:defRPr>
            </a:lvl4pPr>
            <a:lvl5pPr marL="2057400" indent="-228600" defTabSz="449263">
              <a:defRPr sz="2400">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sz="2400">
                <a:solidFill>
                  <a:schemeClr val="tx1"/>
                </a:solidFill>
                <a:latin typeface="Arial" panose="020B0604020202020204" pitchFamily="34" charset="0"/>
              </a:defRPr>
            </a:lvl9pPr>
          </a:lstStyle>
          <a:p>
            <a:pPr>
              <a:lnSpc>
                <a:spcPct val="81000"/>
              </a:lnSpc>
              <a:spcBef>
                <a:spcPts val="800"/>
              </a:spcBef>
              <a:buClr>
                <a:srgbClr val="000000"/>
              </a:buClr>
              <a:buSzPct val="150000"/>
              <a:buFont typeface="Courier New" panose="02070309020205020404" pitchFamily="49" charset="0"/>
              <a:buChar char="o"/>
            </a:pPr>
            <a:r>
              <a:rPr lang="de-DE" altLang="de-DE">
                <a:solidFill>
                  <a:srgbClr val="000000"/>
                </a:solidFill>
              </a:rPr>
              <a:t>Grunderkrankung COPD GOLD IV</a:t>
            </a:r>
          </a:p>
          <a:p>
            <a:pPr>
              <a:lnSpc>
                <a:spcPct val="81000"/>
              </a:lnSpc>
              <a:spcBef>
                <a:spcPts val="800"/>
              </a:spcBef>
              <a:buClr>
                <a:srgbClr val="000000"/>
              </a:buClr>
              <a:buSzPct val="150000"/>
              <a:buFont typeface="Courier New" panose="02070309020205020404" pitchFamily="49" charset="0"/>
              <a:buChar char="o"/>
            </a:pPr>
            <a:r>
              <a:rPr lang="de-DE" altLang="de-DE">
                <a:solidFill>
                  <a:srgbClr val="000000"/>
                </a:solidFill>
              </a:rPr>
              <a:t>Jetzt akute respiratorische Insuffizienz bei Pneumokokken-Pneumonie </a:t>
            </a:r>
            <a:r>
              <a:rPr lang="de-DE" altLang="de-DE">
                <a:solidFill>
                  <a:srgbClr val="000000"/>
                </a:solidFill>
                <a:sym typeface="Wingdings" panose="05000000000000000000" pitchFamily="2" charset="2"/>
              </a:rPr>
              <a:t> ARDS?</a:t>
            </a:r>
            <a:endParaRPr lang="de-DE" altLang="de-DE">
              <a:solidFill>
                <a:srgbClr val="000000"/>
              </a:solidFill>
            </a:endParaRPr>
          </a:p>
        </p:txBody>
      </p:sp>
      <p:sp>
        <p:nvSpPr>
          <p:cNvPr id="2" name="Fußzeilenplatzhalter 1">
            <a:extLst>
              <a:ext uri="{FF2B5EF4-FFF2-40B4-BE49-F238E27FC236}">
                <a16:creationId xmlns:a16="http://schemas.microsoft.com/office/drawing/2014/main" id="{0E57F1F8-F6D5-4228-91FB-9413E0083E9E}"/>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spTree>
    <p:extLst>
      <p:ext uri="{BB962C8B-B14F-4D97-AF65-F5344CB8AC3E}">
        <p14:creationId xmlns:p14="http://schemas.microsoft.com/office/powerpoint/2010/main" val="6254079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5300B217-34E4-4107-9BAE-EF9697EB363E}"/>
              </a:ext>
            </a:extLst>
          </p:cNvPr>
          <p:cNvSpPr>
            <a:spLocks noGrp="1" noChangeArrowheads="1"/>
          </p:cNvSpPr>
          <p:nvPr>
            <p:ph type="title"/>
          </p:nvPr>
        </p:nvSpPr>
        <p:spPr/>
        <p:txBody>
          <a:bodyPr lIns="72000" tIns="36000" rIns="72000" bIns="36000"/>
          <a:lstStyle/>
          <a:p>
            <a:r>
              <a:rPr lang="de-DE" altLang="de-DE"/>
              <a:t>Hypoxämie - Ursachen</a:t>
            </a:r>
          </a:p>
        </p:txBody>
      </p:sp>
      <p:sp>
        <p:nvSpPr>
          <p:cNvPr id="2" name="Fußzeilenplatzhalter 1">
            <a:extLst>
              <a:ext uri="{FF2B5EF4-FFF2-40B4-BE49-F238E27FC236}">
                <a16:creationId xmlns:a16="http://schemas.microsoft.com/office/drawing/2014/main" id="{1509D06B-DF23-4C28-97C3-0A7295635173}"/>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graphicFrame>
        <p:nvGraphicFramePr>
          <p:cNvPr id="62506" name="Group 42">
            <a:extLst>
              <a:ext uri="{FF2B5EF4-FFF2-40B4-BE49-F238E27FC236}">
                <a16:creationId xmlns:a16="http://schemas.microsoft.com/office/drawing/2014/main" id="{62FC8A30-CBC7-4B41-B61E-F9137D484DF5}"/>
              </a:ext>
            </a:extLst>
          </p:cNvPr>
          <p:cNvGraphicFramePr>
            <a:graphicFrameLocks noGrp="1"/>
          </p:cNvGraphicFramePr>
          <p:nvPr/>
        </p:nvGraphicFramePr>
        <p:xfrm>
          <a:off x="467544" y="1555310"/>
          <a:ext cx="8424936" cy="4379686"/>
        </p:xfrm>
        <a:graphic>
          <a:graphicData uri="http://schemas.openxmlformats.org/drawingml/2006/table">
            <a:tbl>
              <a:tblPr/>
              <a:tblGrid>
                <a:gridCol w="494230">
                  <a:extLst>
                    <a:ext uri="{9D8B030D-6E8A-4147-A177-3AD203B41FA5}">
                      <a16:colId xmlns:a16="http://schemas.microsoft.com/office/drawing/2014/main" val="20000"/>
                    </a:ext>
                  </a:extLst>
                </a:gridCol>
                <a:gridCol w="3720540">
                  <a:extLst>
                    <a:ext uri="{9D8B030D-6E8A-4147-A177-3AD203B41FA5}">
                      <a16:colId xmlns:a16="http://schemas.microsoft.com/office/drawing/2014/main" val="20001"/>
                    </a:ext>
                  </a:extLst>
                </a:gridCol>
                <a:gridCol w="2102781">
                  <a:extLst>
                    <a:ext uri="{9D8B030D-6E8A-4147-A177-3AD203B41FA5}">
                      <a16:colId xmlns:a16="http://schemas.microsoft.com/office/drawing/2014/main" val="20002"/>
                    </a:ext>
                  </a:extLst>
                </a:gridCol>
                <a:gridCol w="2107385">
                  <a:extLst>
                    <a:ext uri="{9D8B030D-6E8A-4147-A177-3AD203B41FA5}">
                      <a16:colId xmlns:a16="http://schemas.microsoft.com/office/drawing/2014/main" val="20003"/>
                    </a:ext>
                  </a:extLst>
                </a:gridCol>
              </a:tblGrid>
              <a:tr h="802345">
                <a:tc>
                  <a:txBody>
                    <a:bodyPr/>
                    <a:lstStyle/>
                    <a:p>
                      <a:pPr marL="0" marR="0" lvl="0" indent="0" algn="l" defTabSz="914400" rtl="0" eaLnBrk="1" fontAlgn="base" latinLnBrk="0" hangingPunct="1">
                        <a:lnSpc>
                          <a:spcPct val="81000"/>
                        </a:lnSpc>
                        <a:spcBef>
                          <a:spcPts val="800"/>
                        </a:spcBef>
                        <a:spcAft>
                          <a:spcPct val="0"/>
                        </a:spcAft>
                        <a:buClr>
                          <a:srgbClr val="000000"/>
                        </a:buClr>
                        <a:buSzPct val="150000"/>
                        <a:buFont typeface="Arial" charset="0"/>
                        <a:buNone/>
                        <a:tabLst/>
                      </a:pPr>
                      <a:endParaRPr kumimoji="0" lang="de-DE" sz="3200" b="0" i="0" u="none" strike="noStrike" cap="none" normalizeH="0" baseline="0">
                        <a:ln>
                          <a:noFill/>
                        </a:ln>
                        <a:solidFill>
                          <a:schemeClr val="bg1"/>
                        </a:solidFill>
                        <a:effectLst>
                          <a:outerShdw blurRad="38100" dist="38100" dir="2700000" algn="tl">
                            <a:srgbClr val="C0C0C0"/>
                          </a:outerShdw>
                        </a:effectLst>
                        <a:latin typeface="Arial" charset="0"/>
                        <a:cs typeface="Arial" charset="0"/>
                      </a:endParaRP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81000"/>
                        </a:lnSpc>
                        <a:spcBef>
                          <a:spcPts val="800"/>
                        </a:spcBef>
                        <a:spcAft>
                          <a:spcPct val="0"/>
                        </a:spcAft>
                        <a:buClr>
                          <a:srgbClr val="000000"/>
                        </a:buClr>
                        <a:buSzPct val="150000"/>
                        <a:buFont typeface="Arial" charset="0"/>
                        <a:buNone/>
                        <a:tabLst/>
                      </a:pPr>
                      <a:endParaRPr kumimoji="0" lang="de-DE" sz="2800" b="0" i="0" u="none" strike="noStrike" cap="none" normalizeH="0" baseline="0">
                        <a:ln>
                          <a:noFill/>
                        </a:ln>
                        <a:solidFill>
                          <a:schemeClr val="bg1"/>
                        </a:solidFill>
                        <a:effectLst>
                          <a:outerShdw blurRad="38100" dist="38100" dir="2700000" algn="tl">
                            <a:srgbClr val="C0C0C0"/>
                          </a:outerShdw>
                        </a:effectLst>
                        <a:latin typeface="Arial" charset="0"/>
                        <a:cs typeface="Arial" charset="0"/>
                      </a:endParaRP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1000"/>
                        </a:lnSpc>
                        <a:spcBef>
                          <a:spcPts val="800"/>
                        </a:spcBef>
                        <a:spcAft>
                          <a:spcPct val="0"/>
                        </a:spcAft>
                        <a:buClr>
                          <a:srgbClr val="000000"/>
                        </a:buClr>
                        <a:buSzPct val="150000"/>
                        <a:buFont typeface="Arial" charset="0"/>
                        <a:buNone/>
                        <a:tabLst/>
                      </a:pPr>
                      <a:r>
                        <a:rPr kumimoji="0" lang="de-DE" sz="2800" b="0" i="0" u="none" strike="noStrike" cap="none" normalizeH="0" baseline="0" dirty="0">
                          <a:ln>
                            <a:noFill/>
                          </a:ln>
                          <a:solidFill>
                            <a:schemeClr val="bg1"/>
                          </a:solidFill>
                          <a:effectLst>
                            <a:outerShdw blurRad="38100" dist="38100" dir="2700000" algn="tl">
                              <a:srgbClr val="000000"/>
                            </a:outerShdw>
                          </a:effectLst>
                          <a:latin typeface="Arial" charset="0"/>
                          <a:cs typeface="Arial" charset="0"/>
                        </a:rPr>
                        <a:t>Aa Gradient</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95959"/>
                    </a:solidFill>
                  </a:tcPr>
                </a:tc>
                <a:tc>
                  <a:txBody>
                    <a:bodyPr/>
                    <a:lstStyle/>
                    <a:p>
                      <a:pPr marL="0" marR="0" lvl="0" indent="0" algn="ctr" defTabSz="914400" rtl="0" eaLnBrk="1" fontAlgn="base" latinLnBrk="0" hangingPunct="1">
                        <a:lnSpc>
                          <a:spcPct val="81000"/>
                        </a:lnSpc>
                        <a:spcBef>
                          <a:spcPts val="800"/>
                        </a:spcBef>
                        <a:spcAft>
                          <a:spcPct val="0"/>
                        </a:spcAft>
                        <a:buClr>
                          <a:srgbClr val="000000"/>
                        </a:buClr>
                        <a:buSzPct val="150000"/>
                        <a:buFont typeface="Arial" charset="0"/>
                        <a:buNone/>
                        <a:tabLst/>
                      </a:pPr>
                      <a:r>
                        <a:rPr kumimoji="0" lang="de-DE" sz="2800" b="0" i="0" u="none" strike="noStrike" cap="none" normalizeH="0" baseline="0" dirty="0">
                          <a:ln>
                            <a:noFill/>
                          </a:ln>
                          <a:solidFill>
                            <a:schemeClr val="bg1"/>
                          </a:solidFill>
                          <a:effectLst>
                            <a:outerShdw blurRad="38100" dist="38100" dir="2700000" algn="tl">
                              <a:srgbClr val="000000"/>
                            </a:outerShdw>
                          </a:effectLst>
                          <a:latin typeface="Arial" charset="0"/>
                          <a:cs typeface="Arial" charset="0"/>
                        </a:rPr>
                        <a:t>pO</a:t>
                      </a:r>
                      <a:r>
                        <a:rPr kumimoji="0" lang="de-DE" sz="2800" b="0" i="0" u="none" strike="noStrike" cap="none" normalizeH="0" baseline="-25000" dirty="0">
                          <a:ln>
                            <a:noFill/>
                          </a:ln>
                          <a:solidFill>
                            <a:schemeClr val="bg1"/>
                          </a:solidFill>
                          <a:effectLst>
                            <a:outerShdw blurRad="38100" dist="38100" dir="2700000" algn="tl">
                              <a:srgbClr val="000000"/>
                            </a:outerShdw>
                          </a:effectLst>
                          <a:latin typeface="Arial" charset="0"/>
                          <a:cs typeface="Arial" charset="0"/>
                        </a:rPr>
                        <a:t>2</a:t>
                      </a:r>
                      <a:r>
                        <a:rPr kumimoji="0" lang="de-DE" sz="2800" b="0" i="0" u="none" strike="noStrike" cap="none" normalizeH="0" baseline="0" dirty="0">
                          <a:ln>
                            <a:noFill/>
                          </a:ln>
                          <a:solidFill>
                            <a:schemeClr val="bg1"/>
                          </a:solidFill>
                          <a:effectLst>
                            <a:outerShdw blurRad="38100" dist="38100" dir="2700000" algn="tl">
                              <a:srgbClr val="000000"/>
                            </a:outerShdw>
                          </a:effectLst>
                          <a:latin typeface="Arial" charset="0"/>
                          <a:cs typeface="Arial" charset="0"/>
                        </a:rPr>
                        <a:t> mit O</a:t>
                      </a:r>
                      <a:r>
                        <a:rPr kumimoji="0" lang="de-DE" sz="2800" b="0" i="0" u="none" strike="noStrike" cap="none" normalizeH="0" baseline="-25000" dirty="0">
                          <a:ln>
                            <a:noFill/>
                          </a:ln>
                          <a:solidFill>
                            <a:schemeClr val="bg1"/>
                          </a:solidFill>
                          <a:effectLst>
                            <a:outerShdw blurRad="38100" dist="38100" dir="2700000" algn="tl">
                              <a:srgbClr val="000000"/>
                            </a:outerShdw>
                          </a:effectLst>
                          <a:latin typeface="Arial" charset="0"/>
                          <a:cs typeface="Arial" charset="0"/>
                        </a:rPr>
                        <a:t>2</a:t>
                      </a:r>
                      <a:endParaRPr kumimoji="0" lang="de-DE" sz="2800" b="0" i="0" u="none" strike="noStrike" cap="none" normalizeH="0" baseline="0" dirty="0">
                        <a:ln>
                          <a:noFill/>
                        </a:ln>
                        <a:solidFill>
                          <a:schemeClr val="bg1"/>
                        </a:solidFill>
                        <a:effectLst>
                          <a:outerShdw blurRad="38100" dist="38100" dir="2700000" algn="tl">
                            <a:srgbClr val="000000"/>
                          </a:outerShdw>
                        </a:effectLst>
                        <a:latin typeface="Arial" charset="0"/>
                        <a:cs typeface="Arial" charset="0"/>
                      </a:endParaRP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95959"/>
                    </a:solidFill>
                  </a:tcPr>
                </a:tc>
                <a:extLst>
                  <a:ext uri="{0D108BD9-81ED-4DB2-BD59-A6C34878D82A}">
                    <a16:rowId xmlns:a16="http://schemas.microsoft.com/office/drawing/2014/main" val="10000"/>
                  </a:ext>
                </a:extLst>
              </a:tr>
              <a:tr h="802345">
                <a:tc>
                  <a:txBody>
                    <a:bodyPr/>
                    <a:lstStyle/>
                    <a:p>
                      <a:pPr marL="0" marR="0" lvl="0" indent="0" algn="l" defTabSz="914400" rtl="0" eaLnBrk="1" fontAlgn="base" latinLnBrk="0" hangingPunct="1">
                        <a:lnSpc>
                          <a:spcPct val="81000"/>
                        </a:lnSpc>
                        <a:spcBef>
                          <a:spcPts val="800"/>
                        </a:spcBef>
                        <a:spcAft>
                          <a:spcPct val="0"/>
                        </a:spcAft>
                        <a:buClr>
                          <a:srgbClr val="000000"/>
                        </a:buClr>
                        <a:buSzPct val="150000"/>
                        <a:buFont typeface="Arial" charset="0"/>
                        <a:buNone/>
                        <a:tabLst/>
                      </a:pPr>
                      <a:r>
                        <a:rPr kumimoji="0" lang="de-DE" sz="3200" b="0" i="0" u="none" strike="noStrike" cap="none" normalizeH="0" baseline="0">
                          <a:ln>
                            <a:noFill/>
                          </a:ln>
                          <a:solidFill>
                            <a:schemeClr val="bg1"/>
                          </a:solidFill>
                          <a:effectLst>
                            <a:outerShdw blurRad="38100" dist="38100" dir="2700000" algn="tl">
                              <a:srgbClr val="000000"/>
                            </a:outerShdw>
                          </a:effectLst>
                          <a:latin typeface="Arial" charset="0"/>
                          <a:cs typeface="Arial" charset="0"/>
                        </a:rPr>
                        <a:t>1</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95959"/>
                    </a:solidFill>
                  </a:tcPr>
                </a:tc>
                <a:tc>
                  <a:txBody>
                    <a:bodyPr/>
                    <a:lstStyle/>
                    <a:p>
                      <a:pPr marL="0" marR="0" lvl="0" indent="0" algn="l" defTabSz="914400" rtl="0" eaLnBrk="1" fontAlgn="base" latinLnBrk="0" hangingPunct="1">
                        <a:lnSpc>
                          <a:spcPct val="81000"/>
                        </a:lnSpc>
                        <a:spcBef>
                          <a:spcPts val="800"/>
                        </a:spcBef>
                        <a:spcAft>
                          <a:spcPct val="0"/>
                        </a:spcAft>
                        <a:buClr>
                          <a:srgbClr val="000000"/>
                        </a:buClr>
                        <a:buSzPct val="150000"/>
                        <a:buFont typeface="Arial" charset="0"/>
                        <a:buNone/>
                        <a:tabLst/>
                      </a:pPr>
                      <a:r>
                        <a:rPr kumimoji="0" lang="de-DE" sz="2800" b="0" i="0" u="none" strike="noStrike" cap="none" normalizeH="0" baseline="0" dirty="0">
                          <a:ln>
                            <a:noFill/>
                          </a:ln>
                          <a:solidFill>
                            <a:schemeClr val="bg1"/>
                          </a:solidFill>
                          <a:effectLst>
                            <a:outerShdw blurRad="38100" dist="38100" dir="2700000" algn="tl">
                              <a:srgbClr val="000000"/>
                            </a:outerShdw>
                          </a:effectLst>
                          <a:latin typeface="Arial" charset="0"/>
                          <a:cs typeface="Arial" charset="0"/>
                        </a:rPr>
                        <a:t>Niedrige </a:t>
                      </a:r>
                      <a:r>
                        <a:rPr kumimoji="0" lang="de-DE" sz="2800" b="0" i="0" u="none" strike="noStrike" cap="none" normalizeH="0" baseline="0" dirty="0" err="1">
                          <a:ln>
                            <a:noFill/>
                          </a:ln>
                          <a:solidFill>
                            <a:schemeClr val="bg1"/>
                          </a:solidFill>
                          <a:effectLst>
                            <a:outerShdw blurRad="38100" dist="38100" dir="2700000" algn="tl">
                              <a:srgbClr val="000000"/>
                            </a:outerShdw>
                          </a:effectLst>
                          <a:latin typeface="Arial" charset="0"/>
                          <a:cs typeface="Arial" charset="0"/>
                        </a:rPr>
                        <a:t>insp</a:t>
                      </a:r>
                      <a:r>
                        <a:rPr kumimoji="0" lang="de-DE" sz="2800" b="0" i="0" u="none" strike="noStrike" cap="none" normalizeH="0" baseline="0" dirty="0">
                          <a:ln>
                            <a:noFill/>
                          </a:ln>
                          <a:solidFill>
                            <a:schemeClr val="bg1"/>
                          </a:solidFill>
                          <a:effectLst>
                            <a:outerShdw blurRad="38100" dist="38100" dir="2700000" algn="tl">
                              <a:srgbClr val="000000"/>
                            </a:outerShdw>
                          </a:effectLst>
                          <a:latin typeface="Arial" charset="0"/>
                          <a:cs typeface="Arial" charset="0"/>
                        </a:rPr>
                        <a:t>. O</a:t>
                      </a:r>
                      <a:r>
                        <a:rPr kumimoji="0" lang="de-DE" sz="2800" b="0" i="0" u="none" strike="noStrike" cap="none" normalizeH="0" baseline="-25000" dirty="0">
                          <a:ln>
                            <a:noFill/>
                          </a:ln>
                          <a:solidFill>
                            <a:schemeClr val="bg1"/>
                          </a:solidFill>
                          <a:effectLst>
                            <a:outerShdw blurRad="38100" dist="38100" dir="2700000" algn="tl">
                              <a:srgbClr val="000000"/>
                            </a:outerShdw>
                          </a:effectLst>
                          <a:latin typeface="Arial" charset="0"/>
                          <a:cs typeface="Arial" charset="0"/>
                        </a:rPr>
                        <a:t>2</a:t>
                      </a:r>
                      <a:r>
                        <a:rPr kumimoji="0" lang="de-DE" sz="2800" b="0" i="0" u="none" strike="noStrike" cap="none" normalizeH="0" baseline="0" dirty="0">
                          <a:ln>
                            <a:noFill/>
                          </a:ln>
                          <a:solidFill>
                            <a:schemeClr val="bg1"/>
                          </a:solidFill>
                          <a:effectLst>
                            <a:outerShdw blurRad="38100" dist="38100" dir="2700000" algn="tl">
                              <a:srgbClr val="000000"/>
                            </a:outerShdw>
                          </a:effectLst>
                          <a:latin typeface="Arial" charset="0"/>
                          <a:cs typeface="Arial" charset="0"/>
                        </a:rPr>
                        <a:t>-Konz. (z.B. Höhe)</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95959"/>
                    </a:solidFill>
                  </a:tcPr>
                </a:tc>
                <a:tc>
                  <a:txBody>
                    <a:bodyPr/>
                    <a:lstStyle/>
                    <a:p>
                      <a:pPr marL="0" marR="0" lvl="0" indent="0" algn="ctr" defTabSz="914400" rtl="0" eaLnBrk="1" fontAlgn="base" latinLnBrk="0" hangingPunct="1">
                        <a:lnSpc>
                          <a:spcPct val="81000"/>
                        </a:lnSpc>
                        <a:spcBef>
                          <a:spcPts val="800"/>
                        </a:spcBef>
                        <a:spcAft>
                          <a:spcPct val="0"/>
                        </a:spcAft>
                        <a:buClr>
                          <a:srgbClr val="000000"/>
                        </a:buClr>
                        <a:buSzPct val="150000"/>
                        <a:buFont typeface="Arial" charset="0"/>
                        <a:buNone/>
                        <a:tabLst/>
                      </a:pPr>
                      <a:r>
                        <a:rPr kumimoji="0" lang="de-DE" sz="2800" b="1" i="0" u="none" strike="noStrike" cap="none" normalizeH="0" baseline="0" dirty="0">
                          <a:ln>
                            <a:noFill/>
                          </a:ln>
                          <a:solidFill>
                            <a:schemeClr val="bg1"/>
                          </a:solidFill>
                          <a:effectLst>
                            <a:outerShdw blurRad="38100" dist="38100" dir="2700000" algn="tl">
                              <a:srgbClr val="000000"/>
                            </a:outerShdw>
                          </a:effectLst>
                          <a:latin typeface="Arial" charset="0"/>
                          <a:cs typeface="Arial" charset="0"/>
                          <a:sym typeface="Wingdings" pitchFamily="2" charset="2"/>
                        </a:rPr>
                        <a:t></a:t>
                      </a:r>
                      <a:endParaRPr kumimoji="0" lang="de-DE" sz="2800" b="1" i="0" u="none" strike="noStrike" cap="none" normalizeH="0" baseline="0" dirty="0">
                        <a:ln>
                          <a:noFill/>
                        </a:ln>
                        <a:solidFill>
                          <a:schemeClr val="bg1"/>
                        </a:solidFill>
                        <a:effectLst>
                          <a:outerShdw blurRad="38100" dist="38100" dir="2700000" algn="tl">
                            <a:srgbClr val="000000"/>
                          </a:outerShdw>
                        </a:effectLst>
                        <a:latin typeface="Arial" charset="0"/>
                        <a:cs typeface="Arial" charset="0"/>
                      </a:endParaRP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95959"/>
                    </a:solidFill>
                  </a:tcPr>
                </a:tc>
                <a:tc>
                  <a:txBody>
                    <a:bodyPr/>
                    <a:lstStyle/>
                    <a:p>
                      <a:pPr marL="0" marR="0" lvl="0" indent="0" algn="ctr" defTabSz="914400" rtl="0" eaLnBrk="1" fontAlgn="base" latinLnBrk="0" hangingPunct="1">
                        <a:lnSpc>
                          <a:spcPct val="81000"/>
                        </a:lnSpc>
                        <a:spcBef>
                          <a:spcPts val="800"/>
                        </a:spcBef>
                        <a:spcAft>
                          <a:spcPct val="0"/>
                        </a:spcAft>
                        <a:buClr>
                          <a:srgbClr val="000000"/>
                        </a:buClr>
                        <a:buSzPct val="150000"/>
                        <a:buFont typeface="Arial" charset="0"/>
                        <a:buNone/>
                        <a:tabLst/>
                      </a:pPr>
                      <a:r>
                        <a:rPr kumimoji="0" lang="de-DE" sz="2800" b="1" i="0" u="none" strike="noStrike" cap="none" normalizeH="0" baseline="0" dirty="0">
                          <a:ln>
                            <a:noFill/>
                          </a:ln>
                          <a:solidFill>
                            <a:schemeClr val="bg1"/>
                          </a:solidFill>
                          <a:effectLst>
                            <a:outerShdw blurRad="38100" dist="38100" dir="2700000" algn="tl">
                              <a:srgbClr val="000000"/>
                            </a:outerShdw>
                          </a:effectLst>
                          <a:latin typeface="Arial" charset="0"/>
                          <a:cs typeface="Arial" charset="0"/>
                          <a:sym typeface="Wingdings" pitchFamily="2" charset="2"/>
                        </a:rPr>
                        <a:t></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95959"/>
                    </a:solidFill>
                  </a:tcPr>
                </a:tc>
                <a:extLst>
                  <a:ext uri="{0D108BD9-81ED-4DB2-BD59-A6C34878D82A}">
                    <a16:rowId xmlns:a16="http://schemas.microsoft.com/office/drawing/2014/main" val="10001"/>
                  </a:ext>
                </a:extLst>
              </a:tr>
              <a:tr h="802345">
                <a:tc>
                  <a:txBody>
                    <a:bodyPr/>
                    <a:lstStyle/>
                    <a:p>
                      <a:pPr marL="0" marR="0" lvl="0" indent="0" algn="l" defTabSz="914400" rtl="0" eaLnBrk="1" fontAlgn="base" latinLnBrk="0" hangingPunct="1">
                        <a:lnSpc>
                          <a:spcPct val="81000"/>
                        </a:lnSpc>
                        <a:spcBef>
                          <a:spcPts val="800"/>
                        </a:spcBef>
                        <a:spcAft>
                          <a:spcPct val="0"/>
                        </a:spcAft>
                        <a:buClr>
                          <a:srgbClr val="000000"/>
                        </a:buClr>
                        <a:buSzPct val="150000"/>
                        <a:buFont typeface="Arial" charset="0"/>
                        <a:buNone/>
                        <a:tabLst/>
                      </a:pPr>
                      <a:r>
                        <a:rPr kumimoji="0" lang="de-DE" sz="3200" b="0" i="0" u="none" strike="noStrike" cap="none" normalizeH="0" baseline="0">
                          <a:ln>
                            <a:noFill/>
                          </a:ln>
                          <a:solidFill>
                            <a:schemeClr val="bg1"/>
                          </a:solidFill>
                          <a:effectLst>
                            <a:outerShdw blurRad="38100" dist="38100" dir="2700000" algn="tl">
                              <a:srgbClr val="000000"/>
                            </a:outerShdw>
                          </a:effectLst>
                          <a:latin typeface="Arial" charset="0"/>
                          <a:cs typeface="Arial" charset="0"/>
                        </a:rPr>
                        <a:t>2</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95959"/>
                    </a:solidFill>
                  </a:tcPr>
                </a:tc>
                <a:tc>
                  <a:txBody>
                    <a:bodyPr/>
                    <a:lstStyle/>
                    <a:p>
                      <a:pPr marL="0" marR="0" lvl="0" indent="0" algn="l" defTabSz="914400" rtl="0" eaLnBrk="1" fontAlgn="base" latinLnBrk="0" hangingPunct="1">
                        <a:lnSpc>
                          <a:spcPct val="81000"/>
                        </a:lnSpc>
                        <a:spcBef>
                          <a:spcPts val="800"/>
                        </a:spcBef>
                        <a:spcAft>
                          <a:spcPct val="0"/>
                        </a:spcAft>
                        <a:buClr>
                          <a:srgbClr val="000000"/>
                        </a:buClr>
                        <a:buSzPct val="150000"/>
                        <a:buFont typeface="Arial" charset="0"/>
                        <a:buNone/>
                        <a:tabLst/>
                      </a:pPr>
                      <a:r>
                        <a:rPr kumimoji="0" lang="de-DE" sz="2800" b="0" i="0" u="none" strike="noStrike" cap="none" normalizeH="0" baseline="0" dirty="0">
                          <a:ln>
                            <a:noFill/>
                          </a:ln>
                          <a:solidFill>
                            <a:schemeClr val="bg1"/>
                          </a:solidFill>
                          <a:effectLst>
                            <a:outerShdw blurRad="38100" dist="38100" dir="2700000" algn="tl">
                              <a:srgbClr val="000000"/>
                            </a:outerShdw>
                          </a:effectLst>
                          <a:latin typeface="Arial" charset="0"/>
                          <a:cs typeface="Arial" charset="0"/>
                        </a:rPr>
                        <a:t>Alveoläre  Hypoventilation</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95959"/>
                    </a:solidFill>
                  </a:tcPr>
                </a:tc>
                <a:tc>
                  <a:txBody>
                    <a:bodyPr/>
                    <a:lstStyle/>
                    <a:p>
                      <a:pPr marL="0" marR="0" lvl="0" indent="0" algn="ctr" defTabSz="914400" rtl="0" eaLnBrk="1" fontAlgn="base" latinLnBrk="0" hangingPunct="1">
                        <a:lnSpc>
                          <a:spcPct val="81000"/>
                        </a:lnSpc>
                        <a:spcBef>
                          <a:spcPts val="800"/>
                        </a:spcBef>
                        <a:spcAft>
                          <a:spcPct val="0"/>
                        </a:spcAft>
                        <a:buClr>
                          <a:srgbClr val="000000"/>
                        </a:buClr>
                        <a:buSzPct val="150000"/>
                        <a:buFont typeface="Arial" charset="0"/>
                        <a:buNone/>
                        <a:tabLst/>
                      </a:pPr>
                      <a:r>
                        <a:rPr kumimoji="0" lang="de-DE" sz="2800" b="1" i="0" u="none" strike="noStrike" cap="none" normalizeH="0" baseline="0" dirty="0">
                          <a:ln>
                            <a:noFill/>
                          </a:ln>
                          <a:solidFill>
                            <a:schemeClr val="bg1"/>
                          </a:solidFill>
                          <a:effectLst>
                            <a:outerShdw blurRad="38100" dist="38100" dir="2700000" algn="tl">
                              <a:srgbClr val="000000"/>
                            </a:outerShdw>
                          </a:effectLst>
                          <a:latin typeface="Arial" charset="0"/>
                          <a:cs typeface="Arial" charset="0"/>
                          <a:sym typeface="Wingdings" pitchFamily="2" charset="2"/>
                        </a:rPr>
                        <a:t></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95959"/>
                    </a:solidFill>
                  </a:tcPr>
                </a:tc>
                <a:tc>
                  <a:txBody>
                    <a:bodyPr/>
                    <a:lstStyle/>
                    <a:p>
                      <a:pPr marL="0" marR="0" lvl="0" indent="0" algn="ctr" defTabSz="914400" rtl="0" eaLnBrk="1" fontAlgn="base" latinLnBrk="0" hangingPunct="1">
                        <a:lnSpc>
                          <a:spcPct val="81000"/>
                        </a:lnSpc>
                        <a:spcBef>
                          <a:spcPts val="800"/>
                        </a:spcBef>
                        <a:spcAft>
                          <a:spcPct val="0"/>
                        </a:spcAft>
                        <a:buClr>
                          <a:srgbClr val="000000"/>
                        </a:buClr>
                        <a:buSzPct val="150000"/>
                        <a:buFont typeface="Arial" charset="0"/>
                        <a:buNone/>
                        <a:tabLst/>
                      </a:pPr>
                      <a:r>
                        <a:rPr kumimoji="0" lang="de-DE" sz="2800" b="1" i="0" u="none" strike="noStrike" cap="none" normalizeH="0" baseline="0">
                          <a:ln>
                            <a:noFill/>
                          </a:ln>
                          <a:solidFill>
                            <a:schemeClr val="bg1"/>
                          </a:solidFill>
                          <a:effectLst>
                            <a:outerShdw blurRad="38100" dist="38100" dir="2700000" algn="tl">
                              <a:srgbClr val="000000"/>
                            </a:outerShdw>
                          </a:effectLst>
                          <a:latin typeface="Arial" charset="0"/>
                          <a:cs typeface="Arial" charset="0"/>
                          <a:sym typeface="Wingdings" pitchFamily="2" charset="2"/>
                        </a:rPr>
                        <a:t></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95959"/>
                    </a:solidFill>
                  </a:tcPr>
                </a:tc>
                <a:extLst>
                  <a:ext uri="{0D108BD9-81ED-4DB2-BD59-A6C34878D82A}">
                    <a16:rowId xmlns:a16="http://schemas.microsoft.com/office/drawing/2014/main" val="10002"/>
                  </a:ext>
                </a:extLst>
              </a:tr>
              <a:tr h="585153">
                <a:tc>
                  <a:txBody>
                    <a:bodyPr/>
                    <a:lstStyle/>
                    <a:p>
                      <a:pPr marL="0" marR="0" lvl="0" indent="0" algn="l" defTabSz="914400" rtl="0" eaLnBrk="1" fontAlgn="base" latinLnBrk="0" hangingPunct="1">
                        <a:lnSpc>
                          <a:spcPct val="81000"/>
                        </a:lnSpc>
                        <a:spcBef>
                          <a:spcPts val="800"/>
                        </a:spcBef>
                        <a:spcAft>
                          <a:spcPct val="0"/>
                        </a:spcAft>
                        <a:buClr>
                          <a:srgbClr val="000000"/>
                        </a:buClr>
                        <a:buSzPct val="150000"/>
                        <a:buFont typeface="Arial" charset="0"/>
                        <a:buNone/>
                        <a:tabLst/>
                      </a:pPr>
                      <a:r>
                        <a:rPr kumimoji="0" lang="de-DE" sz="3200" b="0" i="0" u="none" strike="noStrike" cap="none" normalizeH="0" baseline="0">
                          <a:ln>
                            <a:noFill/>
                          </a:ln>
                          <a:solidFill>
                            <a:schemeClr val="bg1"/>
                          </a:solidFill>
                          <a:effectLst>
                            <a:outerShdw blurRad="38100" dist="38100" dir="2700000" algn="tl">
                              <a:srgbClr val="000000"/>
                            </a:outerShdw>
                          </a:effectLst>
                          <a:latin typeface="Arial" charset="0"/>
                          <a:cs typeface="Arial" charset="0"/>
                        </a:rPr>
                        <a:t>3</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95959"/>
                    </a:solidFill>
                  </a:tcPr>
                </a:tc>
                <a:tc>
                  <a:txBody>
                    <a:bodyPr/>
                    <a:lstStyle/>
                    <a:p>
                      <a:pPr marL="0" marR="0" lvl="0" indent="0" algn="l" defTabSz="914400" rtl="0" eaLnBrk="1" fontAlgn="base" latinLnBrk="0" hangingPunct="1">
                        <a:lnSpc>
                          <a:spcPct val="81000"/>
                        </a:lnSpc>
                        <a:spcBef>
                          <a:spcPts val="800"/>
                        </a:spcBef>
                        <a:spcAft>
                          <a:spcPct val="0"/>
                        </a:spcAft>
                        <a:buClr>
                          <a:srgbClr val="000000"/>
                        </a:buClr>
                        <a:buSzPct val="150000"/>
                        <a:buFont typeface="Arial" charset="0"/>
                        <a:buNone/>
                        <a:tabLst/>
                      </a:pPr>
                      <a:r>
                        <a:rPr kumimoji="0" lang="de-DE" sz="2800" b="0" i="0" u="none" strike="noStrike" cap="none" normalizeH="0" baseline="0">
                          <a:ln>
                            <a:noFill/>
                          </a:ln>
                          <a:solidFill>
                            <a:schemeClr val="bg1"/>
                          </a:solidFill>
                          <a:effectLst>
                            <a:outerShdw blurRad="38100" dist="38100" dir="2700000" algn="tl">
                              <a:srgbClr val="000000"/>
                            </a:outerShdw>
                          </a:effectLst>
                          <a:latin typeface="Arial" charset="0"/>
                          <a:cs typeface="Arial" charset="0"/>
                        </a:rPr>
                        <a:t>Diffusionsstörung</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95959"/>
                    </a:solidFill>
                  </a:tcPr>
                </a:tc>
                <a:tc>
                  <a:txBody>
                    <a:bodyPr/>
                    <a:lstStyle/>
                    <a:p>
                      <a:pPr marL="0" marR="0" lvl="0" indent="0" algn="ctr" defTabSz="914400" rtl="0" eaLnBrk="1" fontAlgn="base" latinLnBrk="0" hangingPunct="1">
                        <a:lnSpc>
                          <a:spcPct val="81000"/>
                        </a:lnSpc>
                        <a:spcBef>
                          <a:spcPts val="800"/>
                        </a:spcBef>
                        <a:spcAft>
                          <a:spcPct val="0"/>
                        </a:spcAft>
                        <a:buClr>
                          <a:srgbClr val="000000"/>
                        </a:buClr>
                        <a:buSzPct val="150000"/>
                        <a:buFont typeface="Arial" charset="0"/>
                        <a:buNone/>
                        <a:tabLst/>
                      </a:pPr>
                      <a:r>
                        <a:rPr kumimoji="0" lang="de-DE" sz="2800" b="1" i="0" u="none" strike="noStrike" cap="none" normalizeH="0" baseline="0" dirty="0">
                          <a:ln>
                            <a:noFill/>
                          </a:ln>
                          <a:solidFill>
                            <a:schemeClr val="bg1"/>
                          </a:solidFill>
                          <a:effectLst>
                            <a:outerShdw blurRad="38100" dist="38100" dir="2700000" algn="tl">
                              <a:srgbClr val="000000"/>
                            </a:outerShdw>
                          </a:effectLst>
                          <a:latin typeface="Arial" charset="0"/>
                          <a:cs typeface="Arial" charset="0"/>
                          <a:sym typeface="Wingdings" pitchFamily="2" charset="2"/>
                        </a:rPr>
                        <a:t></a:t>
                      </a:r>
                      <a:endParaRPr kumimoji="0" lang="de-DE" sz="2800" b="1" i="0" u="none" strike="noStrike" cap="none" normalizeH="0" baseline="0" dirty="0">
                        <a:ln>
                          <a:noFill/>
                        </a:ln>
                        <a:solidFill>
                          <a:schemeClr val="bg1"/>
                        </a:solidFill>
                        <a:effectLst>
                          <a:outerShdw blurRad="38100" dist="38100" dir="2700000" algn="tl">
                            <a:srgbClr val="000000"/>
                          </a:outerShdw>
                        </a:effectLst>
                        <a:latin typeface="Arial" charset="0"/>
                        <a:cs typeface="Arial" charset="0"/>
                      </a:endParaRP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95959"/>
                    </a:solidFill>
                  </a:tcPr>
                </a:tc>
                <a:tc>
                  <a:txBody>
                    <a:bodyPr/>
                    <a:lstStyle/>
                    <a:p>
                      <a:pPr marL="0" marR="0" lvl="0" indent="0" algn="ctr" defTabSz="914400" rtl="0" eaLnBrk="1" fontAlgn="base" latinLnBrk="0" hangingPunct="1">
                        <a:lnSpc>
                          <a:spcPct val="81000"/>
                        </a:lnSpc>
                        <a:spcBef>
                          <a:spcPts val="800"/>
                        </a:spcBef>
                        <a:spcAft>
                          <a:spcPct val="0"/>
                        </a:spcAft>
                        <a:buClr>
                          <a:srgbClr val="000000"/>
                        </a:buClr>
                        <a:buSzPct val="150000"/>
                        <a:buFont typeface="Arial" charset="0"/>
                        <a:buNone/>
                        <a:tabLst/>
                      </a:pPr>
                      <a:r>
                        <a:rPr kumimoji="0" lang="de-DE" sz="2800" b="0" i="0" u="none" strike="noStrike" cap="none" normalizeH="0" baseline="0">
                          <a:ln>
                            <a:noFill/>
                          </a:ln>
                          <a:solidFill>
                            <a:schemeClr val="bg1"/>
                          </a:solidFill>
                          <a:effectLst>
                            <a:outerShdw blurRad="38100" dist="38100" dir="2700000" algn="tl">
                              <a:srgbClr val="000000"/>
                            </a:outerShdw>
                          </a:effectLst>
                          <a:latin typeface="Arial" charset="0"/>
                          <a:cs typeface="Arial" charset="0"/>
                          <a:sym typeface="Wingdings" pitchFamily="2" charset="2"/>
                        </a:rPr>
                        <a:t></a:t>
                      </a:r>
                      <a:endParaRPr kumimoji="0" lang="de-DE" sz="2800" b="1" i="0" u="none" strike="noStrike" cap="none" normalizeH="0" baseline="0">
                        <a:ln>
                          <a:noFill/>
                        </a:ln>
                        <a:solidFill>
                          <a:schemeClr val="bg1"/>
                        </a:solidFill>
                        <a:effectLst>
                          <a:outerShdw blurRad="38100" dist="38100" dir="2700000" algn="tl">
                            <a:srgbClr val="000000"/>
                          </a:outerShdw>
                        </a:effectLst>
                        <a:latin typeface="Arial" charset="0"/>
                        <a:cs typeface="Arial" charset="0"/>
                        <a:sym typeface="Wingdings" pitchFamily="2" charset="2"/>
                      </a:endParaRP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95959"/>
                    </a:solidFill>
                  </a:tcPr>
                </a:tc>
                <a:extLst>
                  <a:ext uri="{0D108BD9-81ED-4DB2-BD59-A6C34878D82A}">
                    <a16:rowId xmlns:a16="http://schemas.microsoft.com/office/drawing/2014/main" val="10003"/>
                  </a:ext>
                </a:extLst>
              </a:tr>
              <a:tr h="585153">
                <a:tc>
                  <a:txBody>
                    <a:bodyPr/>
                    <a:lstStyle/>
                    <a:p>
                      <a:pPr marL="0" marR="0" lvl="0" indent="0" algn="l" defTabSz="914400" rtl="0" eaLnBrk="1" fontAlgn="base" latinLnBrk="0" hangingPunct="1">
                        <a:lnSpc>
                          <a:spcPct val="81000"/>
                        </a:lnSpc>
                        <a:spcBef>
                          <a:spcPts val="800"/>
                        </a:spcBef>
                        <a:spcAft>
                          <a:spcPct val="0"/>
                        </a:spcAft>
                        <a:buClr>
                          <a:srgbClr val="000000"/>
                        </a:buClr>
                        <a:buSzPct val="150000"/>
                        <a:buFont typeface="Arial" charset="0"/>
                        <a:buNone/>
                        <a:tabLst/>
                      </a:pPr>
                      <a:r>
                        <a:rPr kumimoji="0" lang="de-DE" sz="3200" b="0" i="0" u="none" strike="noStrike" cap="none" normalizeH="0" baseline="0">
                          <a:ln>
                            <a:noFill/>
                          </a:ln>
                          <a:solidFill>
                            <a:schemeClr val="bg1"/>
                          </a:solidFill>
                          <a:effectLst>
                            <a:outerShdw blurRad="38100" dist="38100" dir="2700000" algn="tl">
                              <a:srgbClr val="000000"/>
                            </a:outerShdw>
                          </a:effectLst>
                          <a:latin typeface="Arial" charset="0"/>
                          <a:cs typeface="Arial" charset="0"/>
                        </a:rPr>
                        <a:t>4</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95959"/>
                    </a:solidFill>
                  </a:tcPr>
                </a:tc>
                <a:tc>
                  <a:txBody>
                    <a:bodyPr/>
                    <a:lstStyle/>
                    <a:p>
                      <a:pPr marL="0" marR="0" lvl="0" indent="0" algn="l" defTabSz="914400" rtl="0" eaLnBrk="1" fontAlgn="base" latinLnBrk="0" hangingPunct="1">
                        <a:lnSpc>
                          <a:spcPct val="81000"/>
                        </a:lnSpc>
                        <a:spcBef>
                          <a:spcPts val="800"/>
                        </a:spcBef>
                        <a:spcAft>
                          <a:spcPct val="0"/>
                        </a:spcAft>
                        <a:buClr>
                          <a:srgbClr val="000000"/>
                        </a:buClr>
                        <a:buSzPct val="150000"/>
                        <a:buFont typeface="Arial" charset="0"/>
                        <a:buNone/>
                        <a:tabLst/>
                      </a:pPr>
                      <a:r>
                        <a:rPr kumimoji="0" lang="de-DE" sz="2800" b="0" i="0" u="none" strike="noStrike" cap="none" normalizeH="0" baseline="0">
                          <a:ln>
                            <a:noFill/>
                          </a:ln>
                          <a:solidFill>
                            <a:schemeClr val="bg1"/>
                          </a:solidFill>
                          <a:effectLst>
                            <a:outerShdw blurRad="38100" dist="38100" dir="2700000" algn="tl">
                              <a:srgbClr val="000000"/>
                            </a:outerShdw>
                          </a:effectLst>
                          <a:latin typeface="Arial" charset="0"/>
                          <a:cs typeface="Arial" charset="0"/>
                        </a:rPr>
                        <a:t>R/L Shunt</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95959"/>
                    </a:solidFill>
                  </a:tcPr>
                </a:tc>
                <a:tc>
                  <a:txBody>
                    <a:bodyPr/>
                    <a:lstStyle/>
                    <a:p>
                      <a:pPr marL="0" marR="0" lvl="0" indent="0" algn="ctr" defTabSz="914400" rtl="0" eaLnBrk="1" fontAlgn="base" latinLnBrk="0" hangingPunct="1">
                        <a:lnSpc>
                          <a:spcPct val="81000"/>
                        </a:lnSpc>
                        <a:spcBef>
                          <a:spcPts val="800"/>
                        </a:spcBef>
                        <a:spcAft>
                          <a:spcPct val="0"/>
                        </a:spcAft>
                        <a:buClr>
                          <a:srgbClr val="000000"/>
                        </a:buClr>
                        <a:buSzPct val="150000"/>
                        <a:buFont typeface="Arial" charset="0"/>
                        <a:buNone/>
                        <a:tabLst/>
                      </a:pPr>
                      <a:r>
                        <a:rPr kumimoji="0" lang="de-DE" sz="2800" b="1" i="0" u="none" strike="noStrike" cap="none" normalizeH="0" baseline="0" dirty="0">
                          <a:ln>
                            <a:noFill/>
                          </a:ln>
                          <a:solidFill>
                            <a:schemeClr val="bg1"/>
                          </a:solidFill>
                          <a:effectLst>
                            <a:outerShdw blurRad="38100" dist="38100" dir="2700000" algn="tl">
                              <a:srgbClr val="000000"/>
                            </a:outerShdw>
                          </a:effectLst>
                          <a:latin typeface="Arial" charset="0"/>
                          <a:cs typeface="Arial" charset="0"/>
                          <a:sym typeface="Wingdings" pitchFamily="2" charset="2"/>
                        </a:rPr>
                        <a:t></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95959"/>
                    </a:solidFill>
                  </a:tcPr>
                </a:tc>
                <a:tc>
                  <a:txBody>
                    <a:bodyPr/>
                    <a:lstStyle/>
                    <a:p>
                      <a:pPr marL="0" marR="0" lvl="0" indent="0" algn="ctr" defTabSz="914400" rtl="0" eaLnBrk="1" fontAlgn="base" latinLnBrk="0" hangingPunct="1">
                        <a:lnSpc>
                          <a:spcPct val="81000"/>
                        </a:lnSpc>
                        <a:spcBef>
                          <a:spcPts val="800"/>
                        </a:spcBef>
                        <a:spcAft>
                          <a:spcPct val="0"/>
                        </a:spcAft>
                        <a:buClr>
                          <a:srgbClr val="000000"/>
                        </a:buClr>
                        <a:buSzPct val="150000"/>
                        <a:buFont typeface="Arial" charset="0"/>
                        <a:buNone/>
                        <a:tabLst/>
                      </a:pPr>
                      <a:r>
                        <a:rPr kumimoji="0" lang="de-DE" sz="2800" b="1" i="0" u="none" strike="noStrike" cap="none" normalizeH="0" baseline="0">
                          <a:ln>
                            <a:noFill/>
                          </a:ln>
                          <a:solidFill>
                            <a:schemeClr val="bg1"/>
                          </a:solidFill>
                          <a:effectLst>
                            <a:outerShdw blurRad="38100" dist="38100" dir="2700000" algn="tl">
                              <a:srgbClr val="000000"/>
                            </a:outerShdw>
                          </a:effectLst>
                          <a:latin typeface="Arial" charset="0"/>
                          <a:cs typeface="Arial" charset="0"/>
                          <a:sym typeface="Wingdings" pitchFamily="2" charset="2"/>
                        </a:rPr>
                        <a:t></a:t>
                      </a:r>
                      <a:endParaRPr kumimoji="0" lang="de-DE" sz="2800" b="1" i="0" u="none" strike="noStrike" cap="none" normalizeH="0" baseline="0">
                        <a:ln>
                          <a:noFill/>
                        </a:ln>
                        <a:solidFill>
                          <a:schemeClr val="bg1"/>
                        </a:solidFill>
                        <a:effectLst>
                          <a:outerShdw blurRad="38100" dist="38100" dir="2700000" algn="tl">
                            <a:srgbClr val="000000"/>
                          </a:outerShdw>
                        </a:effectLst>
                        <a:latin typeface="Arial" charset="0"/>
                        <a:cs typeface="Arial" charset="0"/>
                      </a:endParaRP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95959"/>
                    </a:solidFill>
                  </a:tcPr>
                </a:tc>
                <a:extLst>
                  <a:ext uri="{0D108BD9-81ED-4DB2-BD59-A6C34878D82A}">
                    <a16:rowId xmlns:a16="http://schemas.microsoft.com/office/drawing/2014/main" val="10004"/>
                  </a:ext>
                </a:extLst>
              </a:tr>
              <a:tr h="802345">
                <a:tc>
                  <a:txBody>
                    <a:bodyPr/>
                    <a:lstStyle/>
                    <a:p>
                      <a:pPr marL="0" marR="0" lvl="0" indent="0" algn="l" defTabSz="914400" rtl="0" eaLnBrk="1" fontAlgn="base" latinLnBrk="0" hangingPunct="1">
                        <a:lnSpc>
                          <a:spcPct val="81000"/>
                        </a:lnSpc>
                        <a:spcBef>
                          <a:spcPts val="800"/>
                        </a:spcBef>
                        <a:spcAft>
                          <a:spcPct val="0"/>
                        </a:spcAft>
                        <a:buClr>
                          <a:srgbClr val="000000"/>
                        </a:buClr>
                        <a:buSzPct val="150000"/>
                        <a:buFont typeface="Arial" charset="0"/>
                        <a:buNone/>
                        <a:tabLst/>
                      </a:pPr>
                      <a:r>
                        <a:rPr kumimoji="0" lang="de-DE" sz="3200" b="0" i="0" u="none" strike="noStrike" cap="none" normalizeH="0" baseline="0">
                          <a:ln>
                            <a:noFill/>
                          </a:ln>
                          <a:solidFill>
                            <a:schemeClr val="bg1"/>
                          </a:solidFill>
                          <a:effectLst>
                            <a:outerShdw blurRad="38100" dist="38100" dir="2700000" algn="tl">
                              <a:srgbClr val="000000"/>
                            </a:outerShdw>
                          </a:effectLst>
                          <a:latin typeface="Arial" charset="0"/>
                          <a:cs typeface="Arial" charset="0"/>
                        </a:rPr>
                        <a:t>5</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95959"/>
                    </a:solidFill>
                  </a:tcPr>
                </a:tc>
                <a:tc>
                  <a:txBody>
                    <a:bodyPr/>
                    <a:lstStyle/>
                    <a:p>
                      <a:pPr marL="0" marR="0" lvl="0" indent="0" algn="l" defTabSz="914400" rtl="0" eaLnBrk="1" fontAlgn="base" latinLnBrk="0" hangingPunct="1">
                        <a:lnSpc>
                          <a:spcPct val="81000"/>
                        </a:lnSpc>
                        <a:spcBef>
                          <a:spcPts val="800"/>
                        </a:spcBef>
                        <a:spcAft>
                          <a:spcPct val="0"/>
                        </a:spcAft>
                        <a:buClr>
                          <a:srgbClr val="000000"/>
                        </a:buClr>
                        <a:buSzPct val="150000"/>
                        <a:buFont typeface="Arial" charset="0"/>
                        <a:buNone/>
                        <a:tabLst/>
                      </a:pPr>
                      <a:r>
                        <a:rPr kumimoji="0" lang="de-DE" sz="2800" b="0" i="0" u="none" strike="noStrike" cap="none" normalizeH="0" baseline="0">
                          <a:ln>
                            <a:noFill/>
                          </a:ln>
                          <a:solidFill>
                            <a:schemeClr val="bg1"/>
                          </a:solidFill>
                          <a:effectLst>
                            <a:outerShdw blurRad="38100" dist="38100" dir="2700000" algn="tl">
                              <a:srgbClr val="000000"/>
                            </a:outerShdw>
                          </a:effectLst>
                          <a:latin typeface="Arial" charset="0"/>
                          <a:cs typeface="Arial" charset="0"/>
                        </a:rPr>
                        <a:t>Ventilations-Perfusionsstörung</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95959"/>
                    </a:solidFill>
                  </a:tcPr>
                </a:tc>
                <a:tc>
                  <a:txBody>
                    <a:bodyPr/>
                    <a:lstStyle/>
                    <a:p>
                      <a:pPr marL="0" marR="0" lvl="0" indent="0" algn="ctr" defTabSz="914400" rtl="0" eaLnBrk="1" fontAlgn="base" latinLnBrk="0" hangingPunct="1">
                        <a:lnSpc>
                          <a:spcPct val="81000"/>
                        </a:lnSpc>
                        <a:spcBef>
                          <a:spcPts val="800"/>
                        </a:spcBef>
                        <a:spcAft>
                          <a:spcPct val="0"/>
                        </a:spcAft>
                        <a:buClr>
                          <a:srgbClr val="000000"/>
                        </a:buClr>
                        <a:buSzPct val="150000"/>
                        <a:buFont typeface="Arial" charset="0"/>
                        <a:buNone/>
                        <a:tabLst/>
                      </a:pPr>
                      <a:r>
                        <a:rPr kumimoji="0" lang="de-DE" sz="2800" b="1" i="0" u="none" strike="noStrike" cap="none" normalizeH="0" baseline="0" dirty="0">
                          <a:ln>
                            <a:noFill/>
                          </a:ln>
                          <a:solidFill>
                            <a:schemeClr val="bg1"/>
                          </a:solidFill>
                          <a:effectLst>
                            <a:outerShdw blurRad="38100" dist="38100" dir="2700000" algn="tl">
                              <a:srgbClr val="000000"/>
                            </a:outerShdw>
                          </a:effectLst>
                          <a:latin typeface="Arial" charset="0"/>
                          <a:cs typeface="Arial" charset="0"/>
                          <a:sym typeface="Wingdings" pitchFamily="2" charset="2"/>
                        </a:rPr>
                        <a:t></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95959"/>
                    </a:solidFill>
                  </a:tcPr>
                </a:tc>
                <a:tc>
                  <a:txBody>
                    <a:bodyPr/>
                    <a:lstStyle/>
                    <a:p>
                      <a:pPr marL="0" marR="0" lvl="0" indent="0" algn="ctr" defTabSz="914400" rtl="0" eaLnBrk="1" fontAlgn="base" latinLnBrk="0" hangingPunct="1">
                        <a:lnSpc>
                          <a:spcPct val="81000"/>
                        </a:lnSpc>
                        <a:spcBef>
                          <a:spcPts val="800"/>
                        </a:spcBef>
                        <a:spcAft>
                          <a:spcPct val="0"/>
                        </a:spcAft>
                        <a:buClr>
                          <a:srgbClr val="000000"/>
                        </a:buClr>
                        <a:buSzPct val="150000"/>
                        <a:buFont typeface="Arial" charset="0"/>
                        <a:buNone/>
                        <a:tabLst/>
                      </a:pPr>
                      <a:r>
                        <a:rPr kumimoji="0" lang="de-DE" sz="2800" b="1" i="0" u="none" strike="noStrike" cap="none" normalizeH="0" baseline="0" dirty="0">
                          <a:ln>
                            <a:noFill/>
                          </a:ln>
                          <a:solidFill>
                            <a:schemeClr val="bg1"/>
                          </a:solidFill>
                          <a:effectLst>
                            <a:outerShdw blurRad="38100" dist="38100" dir="2700000" algn="tl">
                              <a:srgbClr val="000000"/>
                            </a:outerShdw>
                          </a:effectLst>
                          <a:latin typeface="Arial" charset="0"/>
                          <a:cs typeface="Arial" charset="0"/>
                          <a:sym typeface="Wingdings" pitchFamily="2" charset="2"/>
                        </a:rPr>
                        <a:t></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95959"/>
                    </a:solidFill>
                  </a:tcPr>
                </a:tc>
                <a:extLst>
                  <a:ext uri="{0D108BD9-81ED-4DB2-BD59-A6C34878D82A}">
                    <a16:rowId xmlns:a16="http://schemas.microsoft.com/office/drawing/2014/main" val="10005"/>
                  </a:ext>
                </a:extLst>
              </a:tr>
            </a:tbl>
          </a:graphicData>
        </a:graphic>
      </p:graphicFrame>
      <p:sp>
        <p:nvSpPr>
          <p:cNvPr id="65593" name="Rectangle 57">
            <a:extLst>
              <a:ext uri="{FF2B5EF4-FFF2-40B4-BE49-F238E27FC236}">
                <a16:creationId xmlns:a16="http://schemas.microsoft.com/office/drawing/2014/main" id="{42F152AD-FB9A-4E5D-8C85-0589E1CB003A}"/>
              </a:ext>
            </a:extLst>
          </p:cNvPr>
          <p:cNvSpPr>
            <a:spLocks noChangeArrowheads="1"/>
          </p:cNvSpPr>
          <p:nvPr/>
        </p:nvSpPr>
        <p:spPr bwMode="auto">
          <a:xfrm>
            <a:off x="824185" y="981649"/>
            <a:ext cx="6988175" cy="514350"/>
          </a:xfrm>
          <a:prstGeom prst="rect">
            <a:avLst/>
          </a:prstGeom>
          <a:solidFill>
            <a:srgbClr val="FFFF00"/>
          </a:solidFill>
          <a:ln w="38100">
            <a:solidFill>
              <a:srgbClr val="FF0000"/>
            </a:solidFill>
            <a:miter lim="800000"/>
            <a:headEnd/>
            <a:tailEnd/>
          </a:ln>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90000"/>
              </a:lnSpc>
              <a:spcBef>
                <a:spcPct val="20000"/>
              </a:spcBef>
              <a:buSzPct val="150000"/>
            </a:pPr>
            <a:r>
              <a:rPr lang="de-DE" altLang="de-DE" sz="2800" dirty="0">
                <a:cs typeface="Arial" panose="020B0604020202020204" pitchFamily="34" charset="0"/>
              </a:rPr>
              <a:t>Faustregel pO</a:t>
            </a:r>
            <a:r>
              <a:rPr lang="de-DE" altLang="de-DE" sz="2800" baseline="-25000" dirty="0">
                <a:cs typeface="Arial" panose="020B0604020202020204" pitchFamily="34" charset="0"/>
              </a:rPr>
              <a:t>2</a:t>
            </a:r>
            <a:r>
              <a:rPr lang="de-DE" altLang="de-DE" sz="2800" dirty="0">
                <a:cs typeface="Arial" panose="020B0604020202020204" pitchFamily="34" charset="0"/>
              </a:rPr>
              <a:t>-Normalwert: 110 - Alter / 3 </a:t>
            </a:r>
          </a:p>
        </p:txBody>
      </p:sp>
    </p:spTree>
    <p:extLst>
      <p:ext uri="{BB962C8B-B14F-4D97-AF65-F5344CB8AC3E}">
        <p14:creationId xmlns:p14="http://schemas.microsoft.com/office/powerpoint/2010/main" val="1870661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5593"/>
                                        </p:tgtEl>
                                        <p:attrNameLst>
                                          <p:attrName>style.visibility</p:attrName>
                                        </p:attrNameLst>
                                      </p:cBhvr>
                                      <p:to>
                                        <p:strVal val="visible"/>
                                      </p:to>
                                    </p:set>
                                    <p:anim calcmode="lin" valueType="num">
                                      <p:cBhvr>
                                        <p:cTn id="7" dur="500" fill="hold"/>
                                        <p:tgtEl>
                                          <p:spTgt spid="65593"/>
                                        </p:tgtEl>
                                        <p:attrNameLst>
                                          <p:attrName>ppt_w</p:attrName>
                                        </p:attrNameLst>
                                      </p:cBhvr>
                                      <p:tavLst>
                                        <p:tav tm="0">
                                          <p:val>
                                            <p:fltVal val="0"/>
                                          </p:val>
                                        </p:tav>
                                        <p:tav tm="100000">
                                          <p:val>
                                            <p:strVal val="#ppt_w"/>
                                          </p:val>
                                        </p:tav>
                                      </p:tavLst>
                                    </p:anim>
                                    <p:anim calcmode="lin" valueType="num">
                                      <p:cBhvr>
                                        <p:cTn id="8" dur="500" fill="hold"/>
                                        <p:tgtEl>
                                          <p:spTgt spid="6559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93" grpId="0" animBg="1" autoUpdateAnimBg="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99858BF-9E80-4C7A-9175-241289DEDA1D}"/>
              </a:ext>
            </a:extLst>
          </p:cNvPr>
          <p:cNvSpPr>
            <a:spLocks noGrp="1"/>
          </p:cNvSpPr>
          <p:nvPr>
            <p:ph type="title"/>
          </p:nvPr>
        </p:nvSpPr>
        <p:spPr/>
        <p:txBody>
          <a:bodyPr/>
          <a:lstStyle/>
          <a:p>
            <a:endParaRPr lang="de-DE"/>
          </a:p>
        </p:txBody>
      </p:sp>
      <p:sp>
        <p:nvSpPr>
          <p:cNvPr id="2" name="Fußzeilenplatzhalter 1">
            <a:extLst>
              <a:ext uri="{FF2B5EF4-FFF2-40B4-BE49-F238E27FC236}">
                <a16:creationId xmlns:a16="http://schemas.microsoft.com/office/drawing/2014/main" id="{6621475B-5A6C-4F10-9978-C611AB3D2CD1}"/>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pic>
        <p:nvPicPr>
          <p:cNvPr id="14340" name="Picture 7" descr="po02">
            <a:extLst>
              <a:ext uri="{FF2B5EF4-FFF2-40B4-BE49-F238E27FC236}">
                <a16:creationId xmlns:a16="http://schemas.microsoft.com/office/drawing/2014/main" id="{2258146D-787F-48A5-B967-ABFAAF57C4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0956" y="980728"/>
            <a:ext cx="6399212" cy="446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Textfeld 1">
            <a:extLst>
              <a:ext uri="{FF2B5EF4-FFF2-40B4-BE49-F238E27FC236}">
                <a16:creationId xmlns:a16="http://schemas.microsoft.com/office/drawing/2014/main" id="{F2F15CA2-549A-4288-BEFB-11DB88798F46}"/>
              </a:ext>
            </a:extLst>
          </p:cNvPr>
          <p:cNvSpPr txBox="1">
            <a:spLocks noChangeArrowheads="1"/>
          </p:cNvSpPr>
          <p:nvPr/>
        </p:nvSpPr>
        <p:spPr bwMode="auto">
          <a:xfrm>
            <a:off x="107950" y="5612730"/>
            <a:ext cx="8785225" cy="336550"/>
          </a:xfrm>
          <a:prstGeom prst="rect">
            <a:avLst/>
          </a:prstGeom>
          <a:solidFill>
            <a:schemeClr val="bg1"/>
          </a:solidFill>
          <a:ln w="31750">
            <a:solidFill>
              <a:srgbClr val="FA0000"/>
            </a:solidFill>
            <a:miter lim="800000"/>
            <a:headEnd/>
            <a:tailEnd/>
          </a:ln>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de-DE" altLang="de-DE" sz="1400" b="1"/>
              <a:t>AaDO</a:t>
            </a:r>
            <a:r>
              <a:rPr lang="de-DE" altLang="de-DE" sz="1400" b="1" baseline="-25000"/>
              <a:t>2</a:t>
            </a:r>
            <a:r>
              <a:rPr lang="de-DE" altLang="de-DE" sz="1400" b="1"/>
              <a:t> = (FiO</a:t>
            </a:r>
            <a:r>
              <a:rPr lang="de-DE" altLang="de-DE" sz="1400" b="1" baseline="-25000"/>
              <a:t>2</a:t>
            </a:r>
            <a:r>
              <a:rPr lang="de-DE" altLang="de-DE" sz="1400" b="1"/>
              <a:t> * (pAtm - pH</a:t>
            </a:r>
            <a:r>
              <a:rPr lang="de-DE" altLang="de-DE" sz="1400" b="1" baseline="-25000"/>
              <a:t>2</a:t>
            </a:r>
            <a:r>
              <a:rPr lang="de-DE" altLang="de-DE" sz="1400" b="1"/>
              <a:t>O)) - (pCO</a:t>
            </a:r>
            <a:r>
              <a:rPr lang="de-DE" altLang="de-DE" sz="1400" b="1" baseline="-25000"/>
              <a:t>2</a:t>
            </a:r>
            <a:r>
              <a:rPr lang="de-DE" altLang="de-DE" sz="1400" b="1"/>
              <a:t> / RespQuot) + (pCO</a:t>
            </a:r>
            <a:r>
              <a:rPr lang="de-DE" altLang="de-DE" sz="1400" b="1" baseline="-25000"/>
              <a:t>2</a:t>
            </a:r>
            <a:r>
              <a:rPr lang="de-DE" altLang="de-DE" sz="1400" b="1"/>
              <a:t> * FIO</a:t>
            </a:r>
            <a:r>
              <a:rPr lang="de-DE" altLang="de-DE" sz="1400" b="1" baseline="-25000"/>
              <a:t>2</a:t>
            </a:r>
            <a:r>
              <a:rPr lang="de-DE" altLang="de-DE" sz="1400" b="1"/>
              <a:t> * (1 - RespQuot) / RespQuot) - paO</a:t>
            </a:r>
            <a:r>
              <a:rPr lang="de-DE" altLang="de-DE" sz="1400" b="1" baseline="-25000"/>
              <a:t>2</a:t>
            </a:r>
            <a:r>
              <a:rPr lang="de-DE" altLang="de-DE" sz="1400"/>
              <a:t> </a:t>
            </a:r>
          </a:p>
        </p:txBody>
      </p:sp>
    </p:spTree>
    <p:extLst>
      <p:ext uri="{BB962C8B-B14F-4D97-AF65-F5344CB8AC3E}">
        <p14:creationId xmlns:p14="http://schemas.microsoft.com/office/powerpoint/2010/main" val="250030433"/>
      </p:ext>
    </p:extLst>
  </p:cSld>
  <p:clrMapOvr>
    <a:masterClrMapping/>
  </p:clrMapOvr>
  <p:transition spd="slow">
    <p:push dir="u"/>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D719BFF7-5E93-41D7-ACCC-1012A1AE09E2}"/>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pic>
        <p:nvPicPr>
          <p:cNvPr id="6" name="Picture 2">
            <a:extLst>
              <a:ext uri="{FF2B5EF4-FFF2-40B4-BE49-F238E27FC236}">
                <a16:creationId xmlns:a16="http://schemas.microsoft.com/office/drawing/2014/main" id="{E41945F3-2AC4-4C97-B7FD-39A47BDB31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103" y="1268760"/>
            <a:ext cx="8233215"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6260706"/>
      </p:ext>
    </p:extLst>
  </p:cSld>
  <p:clrMapOvr>
    <a:masterClrMapping/>
  </p:clrMapOvr>
  <p:transition spd="slow">
    <p:push dir="u"/>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7" descr="po02">
            <a:extLst>
              <a:ext uri="{FF2B5EF4-FFF2-40B4-BE49-F238E27FC236}">
                <a16:creationId xmlns:a16="http://schemas.microsoft.com/office/drawing/2014/main" id="{D9D8464E-33E2-47C8-86AD-7CE45991F7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1196752"/>
            <a:ext cx="2736850" cy="190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feld 1">
            <a:extLst>
              <a:ext uri="{FF2B5EF4-FFF2-40B4-BE49-F238E27FC236}">
                <a16:creationId xmlns:a16="http://schemas.microsoft.com/office/drawing/2014/main" id="{23027216-197B-451F-AE8F-F680BAF70C00}"/>
              </a:ext>
            </a:extLst>
          </p:cNvPr>
          <p:cNvSpPr txBox="1">
            <a:spLocks noChangeArrowheads="1"/>
          </p:cNvSpPr>
          <p:nvPr/>
        </p:nvSpPr>
        <p:spPr bwMode="auto">
          <a:xfrm>
            <a:off x="179388" y="4388644"/>
            <a:ext cx="8785225" cy="336550"/>
          </a:xfrm>
          <a:prstGeom prst="rect">
            <a:avLst/>
          </a:prstGeom>
          <a:solidFill>
            <a:schemeClr val="bg1"/>
          </a:solidFill>
          <a:ln w="31750">
            <a:solidFill>
              <a:srgbClr val="FA0000"/>
            </a:solidFill>
            <a:miter lim="800000"/>
            <a:headEnd/>
            <a:tailEnd/>
          </a:ln>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de-DE" altLang="de-DE" sz="1400" b="1"/>
              <a:t>AaDO</a:t>
            </a:r>
            <a:r>
              <a:rPr lang="de-DE" altLang="de-DE" sz="1400" b="1" baseline="-25000"/>
              <a:t>2</a:t>
            </a:r>
            <a:r>
              <a:rPr lang="de-DE" altLang="de-DE" sz="1400" b="1"/>
              <a:t> = (FiO</a:t>
            </a:r>
            <a:r>
              <a:rPr lang="de-DE" altLang="de-DE" sz="1400" b="1" baseline="-25000"/>
              <a:t>2</a:t>
            </a:r>
            <a:r>
              <a:rPr lang="de-DE" altLang="de-DE" sz="1400" b="1"/>
              <a:t> * (pAtm - pH</a:t>
            </a:r>
            <a:r>
              <a:rPr lang="de-DE" altLang="de-DE" sz="1400" b="1" baseline="-25000"/>
              <a:t>2</a:t>
            </a:r>
            <a:r>
              <a:rPr lang="de-DE" altLang="de-DE" sz="1400" b="1"/>
              <a:t>O)) - (pCO</a:t>
            </a:r>
            <a:r>
              <a:rPr lang="de-DE" altLang="de-DE" sz="1400" b="1" baseline="-25000"/>
              <a:t>2</a:t>
            </a:r>
            <a:r>
              <a:rPr lang="de-DE" altLang="de-DE" sz="1400" b="1"/>
              <a:t> / RespQuot) + (pCO</a:t>
            </a:r>
            <a:r>
              <a:rPr lang="de-DE" altLang="de-DE" sz="1400" b="1" baseline="-25000"/>
              <a:t>2</a:t>
            </a:r>
            <a:r>
              <a:rPr lang="de-DE" altLang="de-DE" sz="1400" b="1"/>
              <a:t> * FIO</a:t>
            </a:r>
            <a:r>
              <a:rPr lang="de-DE" altLang="de-DE" sz="1400" b="1" baseline="-25000"/>
              <a:t>2</a:t>
            </a:r>
            <a:r>
              <a:rPr lang="de-DE" altLang="de-DE" sz="1400" b="1"/>
              <a:t> * (1 - RespQuot) / RespQuot) - paO</a:t>
            </a:r>
            <a:r>
              <a:rPr lang="de-DE" altLang="de-DE" sz="1400" b="1" baseline="-25000"/>
              <a:t>2</a:t>
            </a:r>
            <a:r>
              <a:rPr lang="de-DE" altLang="de-DE" sz="1400"/>
              <a:t> </a:t>
            </a:r>
          </a:p>
        </p:txBody>
      </p:sp>
      <p:pic>
        <p:nvPicPr>
          <p:cNvPr id="16388" name="Picture 6">
            <a:extLst>
              <a:ext uri="{FF2B5EF4-FFF2-40B4-BE49-F238E27FC236}">
                <a16:creationId xmlns:a16="http://schemas.microsoft.com/office/drawing/2014/main" id="{E8BB74D8-2453-4546-B5D4-DDE9DD5DFF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4509" t="6850" r="24509" b="8562"/>
          <a:stretch>
            <a:fillRect/>
          </a:stretch>
        </p:blipFill>
        <p:spPr bwMode="auto">
          <a:xfrm>
            <a:off x="323528" y="1147762"/>
            <a:ext cx="2962275" cy="302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9" name="Text Box 5">
            <a:extLst>
              <a:ext uri="{FF2B5EF4-FFF2-40B4-BE49-F238E27FC236}">
                <a16:creationId xmlns:a16="http://schemas.microsoft.com/office/drawing/2014/main" id="{6BD0E15D-67AA-4E24-BED3-6C587F4ACE65}"/>
              </a:ext>
            </a:extLst>
          </p:cNvPr>
          <p:cNvSpPr txBox="1">
            <a:spLocks noChangeArrowheads="1"/>
          </p:cNvSpPr>
          <p:nvPr/>
        </p:nvSpPr>
        <p:spPr bwMode="auto">
          <a:xfrm>
            <a:off x="3419872" y="1196752"/>
            <a:ext cx="2520280" cy="2215991"/>
          </a:xfrm>
          <a:prstGeom prst="rect">
            <a:avLst/>
          </a:prstGeom>
          <a:noFill/>
          <a:ln w="25400">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90000"/>
              </a:lnSpc>
              <a:spcBef>
                <a:spcPct val="20000"/>
              </a:spcBef>
            </a:pPr>
            <a:r>
              <a:rPr lang="de-DE" altLang="de-DE" sz="2000" b="1" dirty="0"/>
              <a:t>Kap. BGA</a:t>
            </a:r>
            <a:endParaRPr lang="de-DE" altLang="de-DE" sz="2000" dirty="0"/>
          </a:p>
          <a:p>
            <a:pPr eaLnBrk="1" hangingPunct="1">
              <a:lnSpc>
                <a:spcPct val="90000"/>
              </a:lnSpc>
              <a:spcBef>
                <a:spcPct val="20000"/>
              </a:spcBef>
            </a:pPr>
            <a:r>
              <a:rPr lang="de-DE" altLang="de-DE" sz="2000" dirty="0"/>
              <a:t>pO</a:t>
            </a:r>
            <a:r>
              <a:rPr lang="de-DE" altLang="de-DE" sz="2000" baseline="-25000" dirty="0"/>
              <a:t>2</a:t>
            </a:r>
            <a:r>
              <a:rPr lang="de-DE" altLang="de-DE" sz="2000" dirty="0"/>
              <a:t> 	55 mmHg pCO</a:t>
            </a:r>
            <a:r>
              <a:rPr lang="de-DE" altLang="de-DE" sz="2000" baseline="-25000" dirty="0"/>
              <a:t>2</a:t>
            </a:r>
            <a:r>
              <a:rPr lang="de-DE" altLang="de-DE" sz="2000" dirty="0"/>
              <a:t> 	74 mmHg pH 	7.33 </a:t>
            </a:r>
          </a:p>
          <a:p>
            <a:pPr eaLnBrk="1" hangingPunct="1">
              <a:lnSpc>
                <a:spcPct val="90000"/>
              </a:lnSpc>
              <a:spcBef>
                <a:spcPct val="20000"/>
              </a:spcBef>
            </a:pPr>
            <a:r>
              <a:rPr lang="de-DE" altLang="de-DE" sz="2000" dirty="0"/>
              <a:t>HCO</a:t>
            </a:r>
            <a:r>
              <a:rPr lang="de-DE" altLang="de-DE" sz="2000" baseline="-25000" dirty="0"/>
              <a:t>3</a:t>
            </a:r>
            <a:r>
              <a:rPr lang="de-DE" altLang="de-DE" sz="2000" dirty="0"/>
              <a:t> 	33 mmol/l BE 	13.7 mmol/l</a:t>
            </a:r>
          </a:p>
          <a:p>
            <a:pPr eaLnBrk="1" hangingPunct="1">
              <a:lnSpc>
                <a:spcPct val="90000"/>
              </a:lnSpc>
              <a:spcBef>
                <a:spcPct val="20000"/>
              </a:spcBef>
            </a:pPr>
            <a:r>
              <a:rPr lang="de-DE" altLang="de-DE" sz="2000" dirty="0"/>
              <a:t>SaO</a:t>
            </a:r>
            <a:r>
              <a:rPr lang="de-DE" altLang="de-DE" sz="2000" baseline="-25000" dirty="0"/>
              <a:t>2</a:t>
            </a:r>
            <a:r>
              <a:rPr lang="de-DE" altLang="de-DE" sz="2000" dirty="0"/>
              <a:t> 	94%</a:t>
            </a:r>
          </a:p>
        </p:txBody>
      </p:sp>
      <p:sp>
        <p:nvSpPr>
          <p:cNvPr id="63496" name="Textfeld 1">
            <a:extLst>
              <a:ext uri="{FF2B5EF4-FFF2-40B4-BE49-F238E27FC236}">
                <a16:creationId xmlns:a16="http://schemas.microsoft.com/office/drawing/2014/main" id="{F283B8A5-B0E6-4AB3-81FD-C91AECA9B7C9}"/>
              </a:ext>
            </a:extLst>
          </p:cNvPr>
          <p:cNvSpPr txBox="1">
            <a:spLocks noChangeArrowheads="1"/>
          </p:cNvSpPr>
          <p:nvPr/>
        </p:nvSpPr>
        <p:spPr bwMode="auto">
          <a:xfrm>
            <a:off x="179388" y="4891881"/>
            <a:ext cx="8785225" cy="336550"/>
          </a:xfrm>
          <a:prstGeom prst="rect">
            <a:avLst/>
          </a:prstGeom>
          <a:solidFill>
            <a:schemeClr val="bg1"/>
          </a:solidFill>
          <a:ln w="31750">
            <a:solidFill>
              <a:srgbClr val="FA0000"/>
            </a:solidFill>
            <a:miter lim="800000"/>
            <a:headEnd/>
            <a:tailEnd/>
          </a:ln>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de-DE" altLang="de-DE" sz="1400" b="1"/>
              <a:t>AaDO</a:t>
            </a:r>
            <a:r>
              <a:rPr lang="de-DE" altLang="de-DE" sz="1400" b="1" baseline="-25000"/>
              <a:t>2</a:t>
            </a:r>
            <a:r>
              <a:rPr lang="de-DE" altLang="de-DE" sz="1400" b="1"/>
              <a:t> = (0,21 * (760 - 47)) - (74 / 0,8) + (74 * 0,21 * (1 – 0,8) / 0,8) - 55</a:t>
            </a:r>
            <a:r>
              <a:rPr lang="de-DE" altLang="de-DE" sz="1400"/>
              <a:t> = </a:t>
            </a:r>
            <a:r>
              <a:rPr lang="de-DE" altLang="de-DE" sz="1400" b="1" i="1" u="sng"/>
              <a:t>6 mmHg</a:t>
            </a:r>
          </a:p>
        </p:txBody>
      </p:sp>
      <p:sp>
        <p:nvSpPr>
          <p:cNvPr id="3" name="Titel 2">
            <a:extLst>
              <a:ext uri="{FF2B5EF4-FFF2-40B4-BE49-F238E27FC236}">
                <a16:creationId xmlns:a16="http://schemas.microsoft.com/office/drawing/2014/main" id="{F27BB6EA-6FC0-44BA-A01F-89531D34379B}"/>
              </a:ext>
            </a:extLst>
          </p:cNvPr>
          <p:cNvSpPr>
            <a:spLocks noGrp="1"/>
          </p:cNvSpPr>
          <p:nvPr>
            <p:ph type="title"/>
          </p:nvPr>
        </p:nvSpPr>
        <p:spPr/>
        <p:txBody>
          <a:bodyPr/>
          <a:lstStyle/>
          <a:p>
            <a:r>
              <a:rPr lang="de-DE" dirty="0" err="1"/>
              <a:t>Konsil</a:t>
            </a:r>
            <a:endParaRPr lang="de-DE" dirty="0"/>
          </a:p>
        </p:txBody>
      </p:sp>
      <p:sp>
        <p:nvSpPr>
          <p:cNvPr id="2" name="Fußzeilenplatzhalter 1">
            <a:extLst>
              <a:ext uri="{FF2B5EF4-FFF2-40B4-BE49-F238E27FC236}">
                <a16:creationId xmlns:a16="http://schemas.microsoft.com/office/drawing/2014/main" id="{82948785-5BDE-490A-9F81-816C272DE658}"/>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spTree>
    <p:extLst>
      <p:ext uri="{BB962C8B-B14F-4D97-AF65-F5344CB8AC3E}">
        <p14:creationId xmlns:p14="http://schemas.microsoft.com/office/powerpoint/2010/main" val="12546464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4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6"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70C8F85-F232-4DDA-8C72-C7CFD5953ACD}"/>
              </a:ext>
            </a:extLst>
          </p:cNvPr>
          <p:cNvSpPr>
            <a:spLocks noGrp="1"/>
          </p:cNvSpPr>
          <p:nvPr>
            <p:ph idx="1"/>
          </p:nvPr>
        </p:nvSpPr>
        <p:spPr/>
        <p:txBody>
          <a:bodyPr/>
          <a:lstStyle/>
          <a:p>
            <a:r>
              <a:rPr lang="de-DE" dirty="0"/>
              <a:t>Patrick (groß, muskulös), lange Geschichte Alkoholmissbrauch, sonst vollkommen gesund. </a:t>
            </a:r>
          </a:p>
          <a:p>
            <a:r>
              <a:rPr lang="de-DE" dirty="0"/>
              <a:t>Vor ungefähr 6 Stunden Lösung mit einer unbekannten Substanz getrunken. </a:t>
            </a:r>
          </a:p>
          <a:p>
            <a:r>
              <a:rPr lang="de-DE" dirty="0"/>
              <a:t>Letzte Stunde sehr unwohl. Kein Blutverlust, Erbrechen oder Durchfall. </a:t>
            </a:r>
          </a:p>
          <a:p>
            <a:r>
              <a:rPr lang="de-DE" dirty="0"/>
              <a:t>Aktuell: rasche </a:t>
            </a:r>
            <a:r>
              <a:rPr lang="de-DE" dirty="0" err="1"/>
              <a:t>Verschlechterterung</a:t>
            </a:r>
            <a:r>
              <a:rPr lang="de-DE" dirty="0"/>
              <a:t>  </a:t>
            </a:r>
            <a:r>
              <a:rPr lang="de-DE" dirty="0">
                <a:sym typeface="Wingdings" panose="05000000000000000000" pitchFamily="2" charset="2"/>
              </a:rPr>
              <a:t> ZNA </a:t>
            </a:r>
            <a:endParaRPr lang="de-DE" dirty="0"/>
          </a:p>
          <a:p>
            <a:endParaRPr lang="de-DE" dirty="0"/>
          </a:p>
          <a:p>
            <a:r>
              <a:rPr lang="de-DE" dirty="0"/>
              <a:t>ZNA: </a:t>
            </a:r>
          </a:p>
          <a:p>
            <a:r>
              <a:rPr lang="de-DE" dirty="0"/>
              <a:t>atmet schnell (AF ca. 30) und tief, RR 80/50 mmHg, HF 150, </a:t>
            </a:r>
            <a:r>
              <a:rPr lang="de-DE" dirty="0" err="1"/>
              <a:t>jugulärer</a:t>
            </a:r>
            <a:r>
              <a:rPr lang="de-DE" dirty="0"/>
              <a:t> Venendruck flach. </a:t>
            </a:r>
          </a:p>
          <a:p>
            <a:r>
              <a:rPr lang="de-DE" dirty="0"/>
              <a:t>EKG: hohe, spitze T-Wellen. </a:t>
            </a:r>
          </a:p>
          <a:p>
            <a:endParaRPr lang="de-DE" dirty="0"/>
          </a:p>
          <a:p>
            <a:r>
              <a:rPr lang="de-DE" dirty="0"/>
              <a:t>Notarzt in ZNA: intravenös Calciumgluconat zur Notfallbehandlung von Hyperkaliämie </a:t>
            </a:r>
          </a:p>
          <a:p>
            <a:r>
              <a:rPr lang="de-DE" dirty="0">
                <a:sym typeface="Wingdings" panose="05000000000000000000" pitchFamily="2" charset="2"/>
              </a:rPr>
              <a:t> </a:t>
            </a:r>
            <a:r>
              <a:rPr lang="de-DE" dirty="0"/>
              <a:t>Blutdruck steigt rasch und er fühlt sich (viel) besser.</a:t>
            </a:r>
          </a:p>
          <a:p>
            <a:endParaRPr lang="de-DE" dirty="0"/>
          </a:p>
          <a:p>
            <a:endParaRPr lang="de-DE" dirty="0"/>
          </a:p>
        </p:txBody>
      </p:sp>
      <p:sp>
        <p:nvSpPr>
          <p:cNvPr id="3" name="Titel 2">
            <a:extLst>
              <a:ext uri="{FF2B5EF4-FFF2-40B4-BE49-F238E27FC236}">
                <a16:creationId xmlns:a16="http://schemas.microsoft.com/office/drawing/2014/main" id="{A224837B-7208-461B-BAF6-E95FD9882F05}"/>
              </a:ext>
            </a:extLst>
          </p:cNvPr>
          <p:cNvSpPr>
            <a:spLocks noGrp="1"/>
          </p:cNvSpPr>
          <p:nvPr>
            <p:ph type="title"/>
          </p:nvPr>
        </p:nvSpPr>
        <p:spPr>
          <a:solidFill>
            <a:srgbClr val="0000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2000" tIns="36000" rIns="72000" bIns="36000" numCol="1" anchor="ctr" anchorCtr="0" compatLnSpc="1">
            <a:prstTxWarp prst="textNoShape">
              <a:avLst/>
            </a:prstTxWarp>
          </a:bodyPr>
          <a:lstStyle/>
          <a:p>
            <a:pPr>
              <a:lnSpc>
                <a:spcPct val="110000"/>
              </a:lnSpc>
            </a:pPr>
            <a:r>
              <a:rPr lang="de-DE" sz="3600" kern="0" dirty="0">
                <a:solidFill>
                  <a:schemeClr val="bg1"/>
                </a:solidFill>
              </a:rPr>
              <a:t>Kasuistik: Rasches Handeln</a:t>
            </a:r>
          </a:p>
        </p:txBody>
      </p:sp>
      <p:sp>
        <p:nvSpPr>
          <p:cNvPr id="4" name="Fußzeilenplatzhalter 3">
            <a:extLst>
              <a:ext uri="{FF2B5EF4-FFF2-40B4-BE49-F238E27FC236}">
                <a16:creationId xmlns:a16="http://schemas.microsoft.com/office/drawing/2014/main" id="{DFBFE9E0-F77F-4F9E-BC2B-ECD870FDFB42}"/>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spTree>
    <p:extLst>
      <p:ext uri="{BB962C8B-B14F-4D97-AF65-F5344CB8AC3E}">
        <p14:creationId xmlns:p14="http://schemas.microsoft.com/office/powerpoint/2010/main" val="15345478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nhaltsplatzhalter 9">
            <a:extLst>
              <a:ext uri="{FF2B5EF4-FFF2-40B4-BE49-F238E27FC236}">
                <a16:creationId xmlns:a16="http://schemas.microsoft.com/office/drawing/2014/main" id="{49F14ABE-1DDA-4404-81BF-FAF4D69B1902}"/>
              </a:ext>
            </a:extLst>
          </p:cNvPr>
          <p:cNvSpPr>
            <a:spLocks noGrp="1"/>
          </p:cNvSpPr>
          <p:nvPr>
            <p:ph idx="1"/>
          </p:nvPr>
        </p:nvSpPr>
        <p:spPr>
          <a:xfrm>
            <a:off x="754856" y="1439862"/>
            <a:ext cx="7553624" cy="2277170"/>
          </a:xfrm>
        </p:spPr>
        <p:txBody>
          <a:bodyPr/>
          <a:lstStyle/>
          <a:p>
            <a:pPr marL="342900" indent="-342900">
              <a:buFont typeface="+mj-lt"/>
              <a:buAutoNum type="arabicPeriod"/>
            </a:pPr>
            <a:r>
              <a:rPr lang="de-DE" dirty="0"/>
              <a:t>Was ist die wahrscheinliche Ursache der metabolischen Azidose?</a:t>
            </a:r>
          </a:p>
          <a:p>
            <a:pPr marL="342900" indent="-342900">
              <a:buFont typeface="+mj-lt"/>
              <a:buAutoNum type="arabicPeriod"/>
            </a:pPr>
            <a:r>
              <a:rPr lang="de-DE" dirty="0"/>
              <a:t>Warum ist sein Blutdruck so steil gefallen?</a:t>
            </a:r>
          </a:p>
          <a:p>
            <a:pPr marL="342900" indent="-342900">
              <a:buFont typeface="+mj-lt"/>
              <a:buAutoNum type="arabicPeriod"/>
            </a:pPr>
            <a:r>
              <a:rPr lang="de-DE" dirty="0"/>
              <a:t>Warum hatte er eine Hyperkaliämie?</a:t>
            </a:r>
          </a:p>
          <a:p>
            <a:pPr marL="342900" indent="-342900">
              <a:buFont typeface="+mj-lt"/>
              <a:buAutoNum type="arabicPeriod"/>
            </a:pPr>
            <a:r>
              <a:rPr lang="de-DE" dirty="0"/>
              <a:t>Warum hat die Verabreichung von intravenösem Kalzium zu einer schnellen Erholung geführt?</a:t>
            </a:r>
          </a:p>
          <a:p>
            <a:endParaRPr lang="de-DE" dirty="0"/>
          </a:p>
        </p:txBody>
      </p:sp>
      <p:sp>
        <p:nvSpPr>
          <p:cNvPr id="9" name="Titel 8">
            <a:extLst>
              <a:ext uri="{FF2B5EF4-FFF2-40B4-BE49-F238E27FC236}">
                <a16:creationId xmlns:a16="http://schemas.microsoft.com/office/drawing/2014/main" id="{3A8F7C33-59F0-483C-ADAD-6BFD05DBDDC9}"/>
              </a:ext>
            </a:extLst>
          </p:cNvPr>
          <p:cNvSpPr>
            <a:spLocks noGrp="1"/>
          </p:cNvSpPr>
          <p:nvPr>
            <p:ph type="title"/>
          </p:nvPr>
        </p:nvSpPr>
        <p:spPr/>
        <p:txBody>
          <a:bodyPr/>
          <a:lstStyle/>
          <a:p>
            <a:r>
              <a:rPr lang="de-DE" dirty="0"/>
              <a:t>Metabolische Azidose</a:t>
            </a:r>
          </a:p>
        </p:txBody>
      </p:sp>
      <p:sp>
        <p:nvSpPr>
          <p:cNvPr id="4" name="Fußzeilenplatzhalter 3">
            <a:extLst>
              <a:ext uri="{FF2B5EF4-FFF2-40B4-BE49-F238E27FC236}">
                <a16:creationId xmlns:a16="http://schemas.microsoft.com/office/drawing/2014/main" id="{43A178CE-25CB-40E5-B9A8-4006CB29BB4B}"/>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graphicFrame>
        <p:nvGraphicFramePr>
          <p:cNvPr id="8" name="Tabelle 7">
            <a:extLst>
              <a:ext uri="{FF2B5EF4-FFF2-40B4-BE49-F238E27FC236}">
                <a16:creationId xmlns:a16="http://schemas.microsoft.com/office/drawing/2014/main" id="{4E659844-7D75-4964-A229-8FBD1280EAB9}"/>
              </a:ext>
            </a:extLst>
          </p:cNvPr>
          <p:cNvGraphicFramePr>
            <a:graphicFrameLocks noGrp="1"/>
          </p:cNvGraphicFramePr>
          <p:nvPr>
            <p:extLst>
              <p:ext uri="{D42A27DB-BD31-4B8C-83A1-F6EECF244321}">
                <p14:modId xmlns:p14="http://schemas.microsoft.com/office/powerpoint/2010/main" val="1023586052"/>
              </p:ext>
            </p:extLst>
          </p:nvPr>
        </p:nvGraphicFramePr>
        <p:xfrm>
          <a:off x="3558" y="4077072"/>
          <a:ext cx="9120186" cy="3057929"/>
        </p:xfrm>
        <a:graphic>
          <a:graphicData uri="http://schemas.openxmlformats.org/drawingml/2006/table">
            <a:tbl>
              <a:tblPr/>
              <a:tblGrid>
                <a:gridCol w="2281412">
                  <a:extLst>
                    <a:ext uri="{9D8B030D-6E8A-4147-A177-3AD203B41FA5}">
                      <a16:colId xmlns:a16="http://schemas.microsoft.com/office/drawing/2014/main" val="24863018"/>
                    </a:ext>
                  </a:extLst>
                </a:gridCol>
                <a:gridCol w="2256570">
                  <a:extLst>
                    <a:ext uri="{9D8B030D-6E8A-4147-A177-3AD203B41FA5}">
                      <a16:colId xmlns:a16="http://schemas.microsoft.com/office/drawing/2014/main" val="548106269"/>
                    </a:ext>
                  </a:extLst>
                </a:gridCol>
                <a:gridCol w="2300790">
                  <a:extLst>
                    <a:ext uri="{9D8B030D-6E8A-4147-A177-3AD203B41FA5}">
                      <a16:colId xmlns:a16="http://schemas.microsoft.com/office/drawing/2014/main" val="3751900893"/>
                    </a:ext>
                  </a:extLst>
                </a:gridCol>
                <a:gridCol w="2281414">
                  <a:extLst>
                    <a:ext uri="{9D8B030D-6E8A-4147-A177-3AD203B41FA5}">
                      <a16:colId xmlns:a16="http://schemas.microsoft.com/office/drawing/2014/main" val="3153721863"/>
                    </a:ext>
                  </a:extLst>
                </a:gridCol>
              </a:tblGrid>
              <a:tr h="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Kreatinin</a:t>
                      </a:r>
                    </a:p>
                  </a:txBody>
                  <a:tcPr marL="91427" marR="91427" marT="45740" marB="45740" horzOverflow="overflow">
                    <a:lnL cap="flat">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Harnstoff</a:t>
                      </a:r>
                    </a:p>
                  </a:txBody>
                  <a:tcPr marL="91427" marR="91427" marT="45740" marB="45740" horzOverflow="overflow">
                    <a:lnL>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BZ</a:t>
                      </a:r>
                    </a:p>
                  </a:txBody>
                  <a:tcPr marL="91427" marR="91427" marT="45740" marB="45740" horzOverflow="overflow">
                    <a:lnL>
                      <a:noFill/>
                    </a:lnL>
                    <a:lnR>
                      <a:noFill/>
                    </a:lnR>
                    <a:lnT cap="flat">
                      <a:noFill/>
                    </a:lnT>
                    <a:lnB>
                      <a:noFill/>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Lactat</a:t>
                      </a:r>
                    </a:p>
                  </a:txBody>
                  <a:tcPr marL="91427" marR="91427" marT="45740" marB="45740" horzOverflow="overflow">
                    <a:lnL>
                      <a:noFill/>
                    </a:lnL>
                    <a:lnR>
                      <a:noFill/>
                    </a:lnR>
                    <a:lnT cap="flat">
                      <a:noFill/>
                    </a:lnT>
                    <a:lnB>
                      <a:noFill/>
                    </a:lnB>
                    <a:lnTlToBr>
                      <a:noFill/>
                    </a:lnTlToBr>
                    <a:lnBlToTr>
                      <a:noFill/>
                    </a:lnBlToTr>
                    <a:solidFill>
                      <a:srgbClr val="0070C0"/>
                    </a:solidFill>
                  </a:tcPr>
                </a:tc>
                <a:extLst>
                  <a:ext uri="{0D108BD9-81ED-4DB2-BD59-A6C34878D82A}">
                    <a16:rowId xmlns:a16="http://schemas.microsoft.com/office/drawing/2014/main" val="4070695508"/>
                  </a:ext>
                </a:extLst>
              </a:tr>
              <a:tr h="431262">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de-DE" sz="1800" b="1" i="0" u="none" strike="noStrike" kern="1200" cap="none" normalizeH="0" baseline="0" dirty="0">
                          <a:ln>
                            <a:noFill/>
                          </a:ln>
                          <a:solidFill>
                            <a:schemeClr val="bg1"/>
                          </a:solidFill>
                          <a:effectLst/>
                          <a:latin typeface="Arial" charset="0"/>
                          <a:ea typeface="+mn-ea"/>
                          <a:cs typeface="+mn-cs"/>
                        </a:rPr>
                        <a:t>160 µM (1,8 mg/dl)</a:t>
                      </a:r>
                    </a:p>
                  </a:txBody>
                  <a:tcPr marL="91427" marR="91427" marT="45740" marB="45740" horzOverflow="overflow">
                    <a:lnL cap="flat">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3 </a:t>
                      </a:r>
                      <a:r>
                        <a:rPr kumimoji="0" lang="de-DE" sz="1800" b="1" i="0" u="none" strike="noStrike" kern="1200" cap="none" normalizeH="0" baseline="0" dirty="0" err="1">
                          <a:ln>
                            <a:noFill/>
                          </a:ln>
                          <a:solidFill>
                            <a:schemeClr val="bg1"/>
                          </a:solidFill>
                          <a:effectLst/>
                          <a:latin typeface="Arial" charset="0"/>
                          <a:ea typeface="+mn-ea"/>
                          <a:cs typeface="+mn-cs"/>
                        </a:rPr>
                        <a:t>mM</a:t>
                      </a:r>
                      <a:r>
                        <a:rPr kumimoji="0" lang="de-DE" sz="1800" b="1" i="0" u="none" strike="noStrike" kern="1200" cap="none" normalizeH="0" baseline="0" dirty="0">
                          <a:ln>
                            <a:noFill/>
                          </a:ln>
                          <a:solidFill>
                            <a:schemeClr val="bg1"/>
                          </a:solidFill>
                          <a:effectLst/>
                          <a:latin typeface="Arial" charset="0"/>
                          <a:ea typeface="+mn-ea"/>
                          <a:cs typeface="+mn-cs"/>
                        </a:rPr>
                        <a:t> (8,4 mg/dl)</a:t>
                      </a:r>
                    </a:p>
                  </a:txBody>
                  <a:tcPr marL="91427" marR="91427" marT="45740" marB="45740" horzOverflow="overflow">
                    <a:lnL>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180  mg/dl (10 </a:t>
                      </a:r>
                      <a:r>
                        <a:rPr kumimoji="0" lang="de-DE" sz="1800" b="1" i="0" u="none" strike="noStrike" kern="1200" cap="none" normalizeH="0" baseline="0" dirty="0" err="1">
                          <a:ln>
                            <a:noFill/>
                          </a:ln>
                          <a:solidFill>
                            <a:schemeClr val="bg1"/>
                          </a:solidFill>
                          <a:effectLst/>
                          <a:latin typeface="Arial" charset="0"/>
                          <a:ea typeface="+mn-ea"/>
                          <a:cs typeface="+mn-cs"/>
                        </a:rPr>
                        <a:t>mM</a:t>
                      </a:r>
                      <a:r>
                        <a:rPr kumimoji="0" lang="de-DE" sz="1800" b="1" i="0" u="none" strike="noStrike" kern="1200" cap="none" normalizeH="0" baseline="0" dirty="0">
                          <a:ln>
                            <a:noFill/>
                          </a:ln>
                          <a:solidFill>
                            <a:schemeClr val="bg1"/>
                          </a:solidFill>
                          <a:effectLst/>
                          <a:latin typeface="Arial" charset="0"/>
                          <a:ea typeface="+mn-ea"/>
                          <a:cs typeface="+mn-cs"/>
                        </a:rPr>
                        <a:t>)</a:t>
                      </a:r>
                    </a:p>
                  </a:txBody>
                  <a:tcPr marL="91427" marR="91427" marT="45740" marB="45740" horzOverflow="overflow">
                    <a:lnL>
                      <a:noFill/>
                    </a:lnL>
                    <a:lnR>
                      <a:noFill/>
                    </a:lnR>
                    <a:lnT cap="flat">
                      <a:noFill/>
                    </a:lnT>
                    <a:lnB>
                      <a:noFill/>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2,0</a:t>
                      </a:r>
                    </a:p>
                  </a:txBody>
                  <a:tcPr marL="91427" marR="91427" marT="45740" marB="45740" horzOverflow="overflow">
                    <a:lnL>
                      <a:noFill/>
                    </a:lnL>
                    <a:lnR>
                      <a:noFill/>
                    </a:lnR>
                    <a:lnT cap="flat">
                      <a:noFill/>
                    </a:lnT>
                    <a:lnB>
                      <a:noFill/>
                    </a:lnB>
                    <a:lnTlToBr>
                      <a:noFill/>
                    </a:lnTlToBr>
                    <a:lnBlToTr>
                      <a:noFill/>
                    </a:lnBlToTr>
                    <a:solidFill>
                      <a:srgbClr val="0070C0"/>
                    </a:solidFill>
                  </a:tcPr>
                </a:tc>
                <a:extLst>
                  <a:ext uri="{0D108BD9-81ED-4DB2-BD59-A6C34878D82A}">
                    <a16:rowId xmlns:a16="http://schemas.microsoft.com/office/drawing/2014/main" val="3891587722"/>
                  </a:ext>
                </a:extLst>
              </a:tr>
              <a:tr h="43126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Na</a:t>
                      </a:r>
                    </a:p>
                  </a:txBody>
                  <a:tcPr marL="91427" marR="91427" marT="45740" marB="45740" horzOverflow="overflow">
                    <a:lnL cap="flat">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K</a:t>
                      </a:r>
                    </a:p>
                  </a:txBody>
                  <a:tcPr marL="91427" marR="91427" marT="45740" marB="45740" horzOverflow="overflow">
                    <a:lnL>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Cl</a:t>
                      </a:r>
                    </a:p>
                  </a:txBody>
                  <a:tcPr marL="91427" marR="91427" marT="45740" marB="45740" horzOverflow="overflow">
                    <a:lnL>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Anionenlücke</a:t>
                      </a:r>
                    </a:p>
                  </a:txBody>
                  <a:tcPr marL="91427" marR="91427" marT="45740" marB="45740" horzOverflow="overflow">
                    <a:lnL>
                      <a:noFill/>
                    </a:lnL>
                    <a:lnR>
                      <a:noFill/>
                    </a:lnR>
                    <a:lnT cap="flat">
                      <a:noFill/>
                    </a:lnT>
                    <a:lnB>
                      <a:noFill/>
                    </a:lnB>
                    <a:lnTlToBr>
                      <a:noFill/>
                    </a:lnTlToBr>
                    <a:lnBlToTr>
                      <a:noFill/>
                    </a:lnBlToTr>
                    <a:solidFill>
                      <a:srgbClr val="0066FF"/>
                    </a:solidFill>
                  </a:tcPr>
                </a:tc>
                <a:extLst>
                  <a:ext uri="{0D108BD9-81ED-4DB2-BD59-A6C34878D82A}">
                    <a16:rowId xmlns:a16="http://schemas.microsoft.com/office/drawing/2014/main" val="3622489647"/>
                  </a:ext>
                </a:extLst>
              </a:tr>
              <a:tr h="3659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143</a:t>
                      </a:r>
                    </a:p>
                  </a:txBody>
                  <a:tcPr marL="91427" marR="91427" marT="45740" marB="45740" horzOverflow="overflow">
                    <a:lnL cap="flat">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6,3</a:t>
                      </a:r>
                    </a:p>
                  </a:txBody>
                  <a:tcPr marL="91427" marR="91427" marT="45740" marB="45740" horzOverflow="overflow">
                    <a:lnL>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99</a:t>
                      </a:r>
                    </a:p>
                  </a:txBody>
                  <a:tcPr marL="91427" marR="91427" marT="45740" marB="45740" horzOverflow="overflow">
                    <a:lnL>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20</a:t>
                      </a:r>
                    </a:p>
                  </a:txBody>
                  <a:tcPr marL="91427" marR="91427" marT="45740" marB="45740" horzOverflow="overflow">
                    <a:lnL>
                      <a:noFill/>
                    </a:lnL>
                    <a:lnR>
                      <a:noFill/>
                    </a:lnR>
                    <a:lnT>
                      <a:noFill/>
                    </a:lnT>
                    <a:lnB>
                      <a:noFill/>
                    </a:lnB>
                    <a:lnTlToBr>
                      <a:noFill/>
                    </a:lnTlToBr>
                    <a:lnBlToTr>
                      <a:noFill/>
                    </a:lnBlToTr>
                    <a:solidFill>
                      <a:srgbClr val="0066FF"/>
                    </a:solidFill>
                  </a:tcPr>
                </a:tc>
                <a:extLst>
                  <a:ext uri="{0D108BD9-81ED-4DB2-BD59-A6C34878D82A}">
                    <a16:rowId xmlns:a16="http://schemas.microsoft.com/office/drawing/2014/main" val="567412552"/>
                  </a:ext>
                </a:extLst>
              </a:tr>
              <a:tr h="365921">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de-DE" sz="1800" b="1" i="0" u="none" strike="noStrike" kern="1200" cap="none" normalizeH="0" baseline="0" dirty="0">
                          <a:ln>
                            <a:noFill/>
                          </a:ln>
                          <a:solidFill>
                            <a:schemeClr val="tx1"/>
                          </a:solidFill>
                          <a:effectLst/>
                          <a:latin typeface="Arial" charset="0"/>
                          <a:ea typeface="+mn-ea"/>
                          <a:cs typeface="+mn-cs"/>
                        </a:rPr>
                        <a:t>Venöse BGA   </a:t>
                      </a:r>
                      <a:endParaRPr kumimoji="0" lang="de-DE" sz="1800" b="1" i="0" u="none" strike="noStrike" kern="1200" cap="none" normalizeH="0" baseline="-25000" dirty="0">
                        <a:ln>
                          <a:noFill/>
                        </a:ln>
                        <a:solidFill>
                          <a:schemeClr val="tx1"/>
                        </a:solidFill>
                        <a:effectLst/>
                        <a:latin typeface="Arial" charset="0"/>
                        <a:ea typeface="+mn-ea"/>
                        <a:cs typeface="+mn-cs"/>
                      </a:endParaRPr>
                    </a:p>
                  </a:txBody>
                  <a:tcPr marL="91427" marR="91427" marT="45740" marB="45740" horzOverflow="overflow">
                    <a:lnL cap="flat">
                      <a:noFill/>
                    </a:lnL>
                    <a:lnR>
                      <a:noFill/>
                    </a:lnR>
                    <a:lnT>
                      <a:noFill/>
                    </a:lnT>
                    <a:lnB>
                      <a:noFill/>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tx1"/>
                        </a:solidFill>
                        <a:effectLst/>
                        <a:latin typeface="Arial" charset="0"/>
                      </a:endParaRPr>
                    </a:p>
                  </a:txBody>
                  <a:tcPr marL="91427" marR="91427" marT="45737" marB="45737" horzOverflow="overflow">
                    <a:lnL>
                      <a:noFill/>
                    </a:lnL>
                    <a:lnR>
                      <a:noFill/>
                    </a:lnR>
                    <a:lnT>
                      <a:noFill/>
                    </a:lnT>
                    <a:lnB>
                      <a:noFill/>
                    </a:lnB>
                    <a:lnTlToBr>
                      <a:noFill/>
                    </a:lnTlToBr>
                    <a:lnBlToTr>
                      <a:noFill/>
                    </a:lnBlToTr>
                    <a:solidFill>
                      <a:srgbClr val="00CC00"/>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25000" dirty="0">
                        <a:ln>
                          <a:noFill/>
                        </a:ln>
                        <a:solidFill>
                          <a:schemeClr val="tx1"/>
                        </a:solidFill>
                        <a:effectLst/>
                        <a:latin typeface="Arial" charset="0"/>
                      </a:endParaRPr>
                    </a:p>
                  </a:txBody>
                  <a:tcPr marL="91427" marR="91427" marT="45737" marB="45737" horzOverflow="overflow">
                    <a:lnL>
                      <a:noFill/>
                    </a:lnL>
                    <a:lnR>
                      <a:noFill/>
                    </a:lnR>
                    <a:lnT>
                      <a:noFill/>
                    </a:lnT>
                    <a:lnB>
                      <a:noFill/>
                    </a:lnB>
                    <a:lnTlToBr>
                      <a:noFill/>
                    </a:lnTlToBr>
                    <a:lnBlToTr>
                      <a:noFill/>
                    </a:lnBlToTr>
                    <a:solidFill>
                      <a:srgbClr val="00CC00"/>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25000" dirty="0">
                        <a:ln>
                          <a:noFill/>
                        </a:ln>
                        <a:solidFill>
                          <a:schemeClr val="tx1"/>
                        </a:solidFill>
                        <a:effectLst/>
                        <a:latin typeface="Arial" charset="0"/>
                      </a:endParaRPr>
                    </a:p>
                  </a:txBody>
                  <a:tcPr marL="91427" marR="91427" marT="45737" marB="45737" horzOverflow="overflow">
                    <a:lnL>
                      <a:noFill/>
                    </a:lnL>
                    <a:lnR>
                      <a:noFill/>
                    </a:lnR>
                    <a:lnT>
                      <a:noFill/>
                    </a:lnT>
                    <a:lnB>
                      <a:noFill/>
                    </a:lnB>
                    <a:lnTlToBr>
                      <a:noFill/>
                    </a:lnTlToBr>
                    <a:lnBlToTr>
                      <a:noFill/>
                    </a:lnBlToTr>
                    <a:solidFill>
                      <a:srgbClr val="00CC00"/>
                    </a:solidFill>
                  </a:tcPr>
                </a:tc>
                <a:extLst>
                  <a:ext uri="{0D108BD9-81ED-4DB2-BD59-A6C34878D82A}">
                    <a16:rowId xmlns:a16="http://schemas.microsoft.com/office/drawing/2014/main" val="3589991608"/>
                  </a:ext>
                </a:extLst>
              </a:tr>
              <a:tr h="3659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pH</a:t>
                      </a:r>
                    </a:p>
                  </a:txBody>
                  <a:tcPr marL="91427" marR="91427" marT="45740" marB="45740" horzOverflow="overflow">
                    <a:lnL cap="flat">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PaCO</a:t>
                      </a:r>
                      <a:r>
                        <a:rPr kumimoji="0" lang="de-DE" sz="1800" b="1" i="0" u="none" strike="noStrike" cap="none" normalizeH="0" baseline="-25000" dirty="0">
                          <a:ln>
                            <a:noFill/>
                          </a:ln>
                          <a:solidFill>
                            <a:schemeClr val="tx1"/>
                          </a:solidFill>
                          <a:effectLst/>
                          <a:latin typeface="Arial" charset="0"/>
                        </a:rPr>
                        <a:t>2</a:t>
                      </a:r>
                    </a:p>
                  </a:txBody>
                  <a:tcPr marL="91427" marR="91427" marT="45740" marB="45740" horzOverflow="overflow">
                    <a:lnL>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HCO</a:t>
                      </a:r>
                      <a:r>
                        <a:rPr kumimoji="0" lang="de-DE" sz="1800" b="1" i="0" u="none" strike="noStrike" cap="none" normalizeH="0" baseline="-25000" dirty="0">
                          <a:ln>
                            <a:noFill/>
                          </a:ln>
                          <a:solidFill>
                            <a:schemeClr val="tx1"/>
                          </a:solidFill>
                          <a:effectLst/>
                          <a:latin typeface="Arial" charset="0"/>
                        </a:rPr>
                        <a:t>3</a:t>
                      </a:r>
                    </a:p>
                  </a:txBody>
                  <a:tcPr marL="91427" marR="91427" marT="45740" marB="45740" horzOverflow="overflow">
                    <a:lnL>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cap="none" normalizeH="0" baseline="0" dirty="0">
                          <a:ln>
                            <a:noFill/>
                          </a:ln>
                          <a:solidFill>
                            <a:schemeClr val="tx1"/>
                          </a:solidFill>
                          <a:effectLst/>
                          <a:latin typeface="Arial" charset="0"/>
                        </a:rPr>
                        <a:t>Ca</a:t>
                      </a:r>
                      <a:endParaRPr lang="de-DE" dirty="0"/>
                    </a:p>
                  </a:txBody>
                  <a:tcPr marL="91427" marR="91427" marT="45740" marB="45740" horzOverflow="overflow">
                    <a:lnL>
                      <a:noFill/>
                    </a:lnL>
                    <a:lnR>
                      <a:noFill/>
                    </a:lnR>
                    <a:lnT>
                      <a:noFill/>
                    </a:lnT>
                    <a:lnB>
                      <a:noFill/>
                    </a:lnB>
                    <a:lnTlToBr>
                      <a:noFill/>
                    </a:lnTlToBr>
                    <a:lnBlToTr>
                      <a:noFill/>
                    </a:lnBlToTr>
                    <a:solidFill>
                      <a:srgbClr val="00CC00"/>
                    </a:solidFill>
                  </a:tcPr>
                </a:tc>
                <a:extLst>
                  <a:ext uri="{0D108BD9-81ED-4DB2-BD59-A6C34878D82A}">
                    <a16:rowId xmlns:a16="http://schemas.microsoft.com/office/drawing/2014/main" val="1783979561"/>
                  </a:ext>
                </a:extLst>
              </a:tr>
              <a:tr h="3659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7,20</a:t>
                      </a:r>
                    </a:p>
                  </a:txBody>
                  <a:tcPr marL="91427" marR="91427" marT="45740" marB="45740" horzOverflow="overflow">
                    <a:lnL cap="flat">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25</a:t>
                      </a:r>
                    </a:p>
                  </a:txBody>
                  <a:tcPr marL="91427" marR="91427" marT="45740" marB="45740"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11</a:t>
                      </a:r>
                    </a:p>
                  </a:txBody>
                  <a:tcPr marL="91427" marR="91427" marT="45740" marB="45740"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cap="none" normalizeH="0" baseline="0" dirty="0">
                          <a:ln>
                            <a:noFill/>
                          </a:ln>
                          <a:solidFill>
                            <a:schemeClr val="tx1"/>
                          </a:solidFill>
                          <a:effectLst/>
                          <a:latin typeface="Arial" charset="0"/>
                        </a:rPr>
                        <a:t>2,5 </a:t>
                      </a:r>
                      <a:r>
                        <a:rPr kumimoji="0" lang="de-DE" sz="1800" b="1" i="0" u="none" strike="noStrike" cap="none" normalizeH="0" baseline="0" dirty="0" err="1">
                          <a:ln>
                            <a:noFill/>
                          </a:ln>
                          <a:solidFill>
                            <a:schemeClr val="tx1"/>
                          </a:solidFill>
                          <a:effectLst/>
                          <a:latin typeface="Arial" charset="0"/>
                        </a:rPr>
                        <a:t>mM</a:t>
                      </a:r>
                      <a:r>
                        <a:rPr kumimoji="0" lang="de-DE" sz="1800" b="1" i="0" u="none" strike="noStrike" cap="none" normalizeH="0" baseline="0" dirty="0">
                          <a:ln>
                            <a:noFill/>
                          </a:ln>
                          <a:solidFill>
                            <a:schemeClr val="tx1"/>
                          </a:solidFill>
                          <a:effectLst/>
                          <a:latin typeface="Arial" charset="0"/>
                        </a:rPr>
                        <a:t> (10 mg/dl)</a:t>
                      </a:r>
                    </a:p>
                  </a:txBody>
                  <a:tcPr marL="91427" marR="91427" marT="45740" marB="45740" horzOverflow="overflow">
                    <a:lnL>
                      <a:noFill/>
                    </a:lnL>
                    <a:lnR>
                      <a:noFill/>
                    </a:lnR>
                    <a:lnT>
                      <a:noFill/>
                    </a:lnT>
                    <a:lnB cap="flat">
                      <a:noFill/>
                    </a:lnB>
                    <a:lnTlToBr>
                      <a:noFill/>
                    </a:lnTlToBr>
                    <a:lnBlToTr>
                      <a:noFill/>
                    </a:lnBlToTr>
                    <a:solidFill>
                      <a:srgbClr val="00CC00"/>
                    </a:solidFill>
                  </a:tcPr>
                </a:tc>
                <a:extLst>
                  <a:ext uri="{0D108BD9-81ED-4DB2-BD59-A6C34878D82A}">
                    <a16:rowId xmlns:a16="http://schemas.microsoft.com/office/drawing/2014/main" val="225704110"/>
                  </a:ext>
                </a:extLst>
              </a:tr>
              <a:tr h="365921">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tx1"/>
                        </a:solidFill>
                        <a:effectLst/>
                        <a:latin typeface="Arial" charset="0"/>
                      </a:endParaRPr>
                    </a:p>
                  </a:txBody>
                  <a:tcPr marL="91427" marR="91427" marT="45740" marB="45740" horzOverflow="overflow">
                    <a:lnL cap="flat">
                      <a:noFill/>
                    </a:lnL>
                    <a:lnR>
                      <a:noFill/>
                    </a:lnR>
                    <a:lnT>
                      <a:noFill/>
                    </a:lnT>
                    <a:lnB cap="flat">
                      <a:noFill/>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tx1"/>
                        </a:solidFill>
                        <a:effectLst/>
                        <a:latin typeface="Arial" charset="0"/>
                      </a:endParaRPr>
                    </a:p>
                  </a:txBody>
                  <a:tcPr marL="91427" marR="91427" marT="45734" marB="45734" horzOverflow="overflow">
                    <a:lnL>
                      <a:noFill/>
                    </a:lnL>
                    <a:lnR>
                      <a:noFill/>
                    </a:lnR>
                    <a:lnT>
                      <a:noFill/>
                    </a:lnT>
                    <a:lnB cap="flat">
                      <a:noFill/>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tx1"/>
                        </a:solidFill>
                        <a:effectLst/>
                        <a:latin typeface="Arial" charset="0"/>
                      </a:endParaRPr>
                    </a:p>
                  </a:txBody>
                  <a:tcPr marL="91427" marR="91427" marT="45734" marB="45734" horzOverflow="overflow">
                    <a:lnL>
                      <a:noFill/>
                    </a:lnL>
                    <a:lnR>
                      <a:noFill/>
                    </a:lnR>
                    <a:lnT>
                      <a:noFill/>
                    </a:lnT>
                    <a:lnB cap="flat">
                      <a:noFill/>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tx1"/>
                        </a:solidFill>
                        <a:effectLst/>
                        <a:latin typeface="Arial" charset="0"/>
                      </a:endParaRPr>
                    </a:p>
                  </a:txBody>
                  <a:tcPr marL="91427" marR="91427" marT="45734" marB="45734" horzOverflow="overflow">
                    <a:lnL>
                      <a:noFill/>
                    </a:lnL>
                    <a:lnR>
                      <a:noFill/>
                    </a:lnR>
                    <a:lnT>
                      <a:noFill/>
                    </a:lnT>
                    <a:lnB cap="flat">
                      <a:noFill/>
                    </a:lnB>
                    <a:lnTlToBr>
                      <a:noFill/>
                    </a:lnTlToBr>
                    <a:lnBlToTr>
                      <a:noFill/>
                    </a:lnBlToTr>
                    <a:solidFill>
                      <a:schemeClr val="bg1"/>
                    </a:solidFill>
                  </a:tcPr>
                </a:tc>
                <a:extLst>
                  <a:ext uri="{0D108BD9-81ED-4DB2-BD59-A6C34878D82A}">
                    <a16:rowId xmlns:a16="http://schemas.microsoft.com/office/drawing/2014/main" val="1216247314"/>
                  </a:ext>
                </a:extLst>
              </a:tr>
            </a:tbl>
          </a:graphicData>
        </a:graphic>
      </p:graphicFrame>
    </p:spTree>
    <p:extLst>
      <p:ext uri="{BB962C8B-B14F-4D97-AF65-F5344CB8AC3E}">
        <p14:creationId xmlns:p14="http://schemas.microsoft.com/office/powerpoint/2010/main" val="17351731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21A733C-023C-46B9-B4E9-B63D02F7FC20}"/>
              </a:ext>
            </a:extLst>
          </p:cNvPr>
          <p:cNvSpPr>
            <a:spLocks noGrp="1"/>
          </p:cNvSpPr>
          <p:nvPr>
            <p:ph idx="1"/>
          </p:nvPr>
        </p:nvSpPr>
        <p:spPr/>
        <p:txBody>
          <a:bodyPr/>
          <a:lstStyle/>
          <a:p>
            <a:endParaRPr lang="de-DE" dirty="0"/>
          </a:p>
          <a:p>
            <a:r>
              <a:rPr lang="de-DE" dirty="0"/>
              <a:t>Die einzige Säure, die sehr schnell endogen gebildet wird, ist L-Lactat </a:t>
            </a:r>
          </a:p>
          <a:p>
            <a:pPr marL="285750" indent="-285750">
              <a:buFont typeface="Arial" panose="020B0604020202020204" pitchFamily="34" charset="0"/>
              <a:buChar char="•"/>
            </a:pPr>
            <a:r>
              <a:rPr lang="de-DE" dirty="0"/>
              <a:t>Hypoxie oder </a:t>
            </a:r>
          </a:p>
          <a:p>
            <a:pPr marL="285750" indent="-285750">
              <a:buFont typeface="Arial" panose="020B0604020202020204" pitchFamily="34" charset="0"/>
              <a:buChar char="•"/>
            </a:pPr>
            <a:r>
              <a:rPr lang="de-DE" dirty="0"/>
              <a:t>Patienten mit </a:t>
            </a:r>
            <a:r>
              <a:rPr lang="de-DE" dirty="0" err="1"/>
              <a:t>Ethanolvergiftung</a:t>
            </a:r>
            <a:r>
              <a:rPr lang="de-DE" dirty="0"/>
              <a:t> und </a:t>
            </a:r>
            <a:r>
              <a:rPr lang="de-DE" dirty="0" err="1"/>
              <a:t>Thiaminmangel</a:t>
            </a:r>
            <a:r>
              <a:rPr lang="de-DE" dirty="0"/>
              <a:t>. </a:t>
            </a:r>
          </a:p>
          <a:p>
            <a:endParaRPr lang="de-DE" dirty="0"/>
          </a:p>
          <a:p>
            <a:r>
              <a:rPr lang="de-DE" dirty="0"/>
              <a:t>Die Konzentration von L-Laktat im Blut nur 2 mmol/L. </a:t>
            </a:r>
          </a:p>
          <a:p>
            <a:pPr marL="285750" indent="-285750">
              <a:buFont typeface="Wingdings" panose="05000000000000000000" pitchFamily="2" charset="2"/>
              <a:buChar char="à"/>
            </a:pPr>
            <a:r>
              <a:rPr lang="de-DE" dirty="0"/>
              <a:t>akuten metabolischen Azidose eine Säure aufgenommen</a:t>
            </a:r>
          </a:p>
          <a:p>
            <a:pPr marL="285750" indent="-285750">
              <a:buFont typeface="Wingdings" panose="05000000000000000000" pitchFamily="2" charset="2"/>
              <a:buChar char="à"/>
            </a:pPr>
            <a:r>
              <a:rPr lang="de-DE" dirty="0"/>
              <a:t>Eigenschaften des Anions können helfen, die Säure zu bestimmen </a:t>
            </a:r>
          </a:p>
        </p:txBody>
      </p:sp>
      <p:sp>
        <p:nvSpPr>
          <p:cNvPr id="3" name="Titel 2">
            <a:extLst>
              <a:ext uri="{FF2B5EF4-FFF2-40B4-BE49-F238E27FC236}">
                <a16:creationId xmlns:a16="http://schemas.microsoft.com/office/drawing/2014/main" id="{0BD0EE8B-4F9B-4A50-A37C-853CB1D45198}"/>
              </a:ext>
            </a:extLst>
          </p:cNvPr>
          <p:cNvSpPr>
            <a:spLocks noGrp="1"/>
          </p:cNvSpPr>
          <p:nvPr>
            <p:ph type="title"/>
          </p:nvPr>
        </p:nvSpPr>
        <p:spPr/>
        <p:txBody>
          <a:bodyPr/>
          <a:lstStyle/>
          <a:p>
            <a:r>
              <a:rPr lang="de-DE" dirty="0"/>
              <a:t>Ursache der Azidose?</a:t>
            </a:r>
          </a:p>
        </p:txBody>
      </p:sp>
      <p:sp>
        <p:nvSpPr>
          <p:cNvPr id="4" name="Fußzeilenplatzhalter 3">
            <a:extLst>
              <a:ext uri="{FF2B5EF4-FFF2-40B4-BE49-F238E27FC236}">
                <a16:creationId xmlns:a16="http://schemas.microsoft.com/office/drawing/2014/main" id="{65F0017F-0A5F-4474-A3BC-4A840257125A}"/>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spTree>
    <p:extLst>
      <p:ext uri="{BB962C8B-B14F-4D97-AF65-F5344CB8AC3E}">
        <p14:creationId xmlns:p14="http://schemas.microsoft.com/office/powerpoint/2010/main" val="1579160889"/>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pPr eaLnBrk="1" hangingPunct="1"/>
            <a:r>
              <a:rPr lang="de-DE" altLang="de-DE" sz="3200" b="1"/>
              <a:t>Säure – Basen - Störungen</a:t>
            </a:r>
          </a:p>
        </p:txBody>
      </p:sp>
      <p:sp>
        <p:nvSpPr>
          <p:cNvPr id="99331" name="Rectangle 3"/>
          <p:cNvSpPr>
            <a:spLocks noGrp="1" noChangeArrowheads="1"/>
          </p:cNvSpPr>
          <p:nvPr>
            <p:ph type="body" idx="1"/>
          </p:nvPr>
        </p:nvSpPr>
        <p:spPr/>
        <p:txBody>
          <a:bodyPr/>
          <a:lstStyle/>
          <a:p>
            <a:pPr marL="609600" indent="-609600" eaLnBrk="1" hangingPunct="1"/>
            <a:r>
              <a:rPr lang="de-DE" altLang="de-DE" sz="2000">
                <a:solidFill>
                  <a:srgbClr val="00FF00"/>
                </a:solidFill>
              </a:rPr>
              <a:t>weitere hilfreiche Parameter</a:t>
            </a:r>
            <a:endParaRPr lang="de-DE" altLang="de-DE" sz="2000"/>
          </a:p>
          <a:p>
            <a:pPr marL="990600" lvl="1" indent="-533400" eaLnBrk="1" hangingPunct="1"/>
            <a:r>
              <a:rPr lang="de-DE" altLang="de-DE" b="1">
                <a:cs typeface="Arial" panose="020B0604020202020204" pitchFamily="34" charset="0"/>
              </a:rPr>
              <a:t>∆ Bicarbonat (BE)</a:t>
            </a:r>
          </a:p>
          <a:p>
            <a:pPr marL="990600" lvl="1" indent="-533400" eaLnBrk="1" hangingPunct="1"/>
            <a:r>
              <a:rPr lang="de-DE" altLang="de-DE" b="1">
                <a:cs typeface="Arial" panose="020B0604020202020204" pitchFamily="34" charset="0"/>
              </a:rPr>
              <a:t>∆ Anionenlücke </a:t>
            </a:r>
          </a:p>
          <a:p>
            <a:pPr marL="990600" lvl="1" indent="-533400" eaLnBrk="1" hangingPunct="1"/>
            <a:r>
              <a:rPr lang="de-DE" altLang="de-DE" b="1"/>
              <a:t>Arteriovenöse Differenz pO</a:t>
            </a:r>
            <a:r>
              <a:rPr lang="de-DE" altLang="de-DE" b="1" baseline="-25000"/>
              <a:t>2 </a:t>
            </a:r>
            <a:r>
              <a:rPr lang="de-DE" altLang="de-DE" b="1"/>
              <a:t>und pO</a:t>
            </a:r>
            <a:r>
              <a:rPr lang="de-DE" altLang="de-DE" b="1" baseline="-25000"/>
              <a:t>2</a:t>
            </a:r>
            <a:endParaRPr lang="de-DE" altLang="de-DE" b="1"/>
          </a:p>
          <a:p>
            <a:pPr marL="990600" lvl="1" indent="-533400" eaLnBrk="1" hangingPunct="1"/>
            <a:r>
              <a:rPr lang="de-DE" altLang="de-DE" b="1"/>
              <a:t>Lactat</a:t>
            </a:r>
          </a:p>
          <a:p>
            <a:pPr marL="990600" lvl="1" indent="-533400" eaLnBrk="1" hangingPunct="1"/>
            <a:r>
              <a:rPr lang="de-DE" altLang="de-DE" b="1"/>
              <a:t>Urinstix (Keton!)</a:t>
            </a:r>
          </a:p>
          <a:p>
            <a:pPr marL="990600" lvl="1" indent="-533400" eaLnBrk="1" hangingPunct="1"/>
            <a:r>
              <a:rPr lang="de-DE" altLang="de-DE" b="1"/>
              <a:t>Osmolalität (immer bei V.a. Intoxikation)</a:t>
            </a:r>
          </a:p>
          <a:p>
            <a:pPr marL="990600" lvl="1" indent="-533400" eaLnBrk="1" hangingPunct="1"/>
            <a:r>
              <a:rPr lang="de-DE" altLang="de-DE" b="1"/>
              <a:t>Toxikologie</a:t>
            </a:r>
          </a:p>
          <a:p>
            <a:pPr marL="990600" lvl="1" indent="-533400" eaLnBrk="1" hangingPunct="1"/>
            <a:r>
              <a:rPr lang="de-DE" altLang="de-DE" b="1"/>
              <a:t>Elektrolyte (Na, K, Cl) im Serum und Urin</a:t>
            </a:r>
          </a:p>
          <a:p>
            <a:pPr marL="990600" lvl="1" indent="-533400" eaLnBrk="1" hangingPunct="1">
              <a:buFontTx/>
              <a:buNone/>
            </a:pPr>
            <a:endParaRPr lang="de-DE" altLang="de-DE" sz="1800"/>
          </a:p>
          <a:p>
            <a:pPr marL="990600" lvl="1" indent="-533400" eaLnBrk="1" hangingPunct="1">
              <a:buFontTx/>
              <a:buNone/>
            </a:pPr>
            <a:endParaRPr lang="de-DE" altLang="de-DE" sz="1800"/>
          </a:p>
        </p:txBody>
      </p:sp>
      <p:sp>
        <p:nvSpPr>
          <p:cNvPr id="99332" name="Rectangle 4"/>
          <p:cNvSpPr>
            <a:spLocks noChangeArrowheads="1"/>
          </p:cNvSpPr>
          <p:nvPr/>
        </p:nvSpPr>
        <p:spPr bwMode="auto">
          <a:xfrm>
            <a:off x="2700338" y="5084763"/>
            <a:ext cx="457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de-DE" altLang="de-DE" sz="1800" b="1" i="1"/>
              <a:t>…</a:t>
            </a:r>
          </a:p>
        </p:txBody>
      </p:sp>
    </p:spTree>
    <p:extLst>
      <p:ext uri="{BB962C8B-B14F-4D97-AF65-F5344CB8AC3E}">
        <p14:creationId xmlns:p14="http://schemas.microsoft.com/office/powerpoint/2010/main" val="3227871339"/>
      </p:ext>
    </p:extLst>
  </p:cSld>
  <p:clrMapOvr>
    <a:masterClrMapping/>
  </p:clrMapOvr>
  <p:transition spd="slow">
    <p:push dir="u"/>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88EAD29-BABC-48C7-8BC5-13FAC4101597}"/>
              </a:ext>
            </a:extLst>
          </p:cNvPr>
          <p:cNvSpPr>
            <a:spLocks noGrp="1"/>
          </p:cNvSpPr>
          <p:nvPr>
            <p:ph idx="1"/>
          </p:nvPr>
        </p:nvSpPr>
        <p:spPr/>
        <p:txBody>
          <a:bodyPr/>
          <a:lstStyle/>
          <a:p>
            <a:r>
              <a:rPr lang="de-DE" dirty="0"/>
              <a:t>Blutdruck: Herzzeitvolumen x peripherer Gefäßwiderstand. </a:t>
            </a:r>
          </a:p>
          <a:p>
            <a:r>
              <a:rPr lang="de-DE" dirty="0"/>
              <a:t>Tachykardie </a:t>
            </a:r>
            <a:r>
              <a:rPr lang="de-DE" dirty="0">
                <a:sym typeface="Wingdings" panose="05000000000000000000" pitchFamily="2" charset="2"/>
              </a:rPr>
              <a:t> </a:t>
            </a:r>
            <a:r>
              <a:rPr lang="de-DE" dirty="0"/>
              <a:t>Prozess suchen, der Schlaganfallvolumen und/oder seinen peripheren Gefäßwiderstand beeinträchtigt. </a:t>
            </a:r>
          </a:p>
          <a:p>
            <a:endParaRPr lang="de-DE" dirty="0"/>
          </a:p>
          <a:p>
            <a:r>
              <a:rPr lang="de-DE" dirty="0"/>
              <a:t>DD: </a:t>
            </a:r>
          </a:p>
          <a:p>
            <a:pPr marL="285750" indent="-285750">
              <a:buFont typeface="Arial" panose="020B0604020202020204" pitchFamily="34" charset="0"/>
              <a:buChar char="•"/>
            </a:pPr>
            <a:r>
              <a:rPr lang="de-DE" dirty="0"/>
              <a:t>Was hat er nicht: </a:t>
            </a:r>
          </a:p>
          <a:p>
            <a:pPr marL="665163" lvl="1" indent="-285750">
              <a:buFont typeface="Arial" panose="020B0604020202020204" pitchFamily="34" charset="0"/>
              <a:buChar char="•"/>
            </a:pPr>
            <a:r>
              <a:rPr lang="de-DE" dirty="0"/>
              <a:t>Blutverlust, Sepsis, Durchfall</a:t>
            </a:r>
          </a:p>
          <a:p>
            <a:pPr marL="285750" indent="-285750">
              <a:buFont typeface="Arial" panose="020B0604020202020204" pitchFamily="34" charset="0"/>
              <a:buChar char="•"/>
            </a:pPr>
            <a:r>
              <a:rPr lang="de-DE" dirty="0"/>
              <a:t>Was hat er : </a:t>
            </a:r>
          </a:p>
          <a:p>
            <a:pPr marL="665163" lvl="1" indent="-285750">
              <a:buFont typeface="Arial" panose="020B0604020202020204" pitchFamily="34" charset="0"/>
              <a:buChar char="•"/>
            </a:pPr>
            <a:r>
              <a:rPr lang="de-DE" dirty="0"/>
              <a:t>Eingeschränkte kardiale Kontraktilität und/oder reduzierte vasokonstriktorischen Tonus Blutgefäße </a:t>
            </a:r>
          </a:p>
          <a:p>
            <a:r>
              <a:rPr lang="de-DE" dirty="0"/>
              <a:t>wesentliche Faktor für kardiale Kontraktilität:  </a:t>
            </a:r>
            <a:r>
              <a:rPr lang="de-DE" b="1" dirty="0"/>
              <a:t>ionisiertes Kalzium</a:t>
            </a:r>
          </a:p>
          <a:p>
            <a:pPr marL="285750" indent="-285750">
              <a:buFont typeface="Wingdings" panose="05000000000000000000" pitchFamily="2" charset="2"/>
              <a:buChar char="à"/>
            </a:pPr>
            <a:r>
              <a:rPr lang="de-DE" dirty="0"/>
              <a:t>aufgenommenes Anion hat ionisiertes Kalzium entfernt </a:t>
            </a:r>
          </a:p>
          <a:p>
            <a:pPr marL="665163" lvl="1" indent="-285750">
              <a:buFont typeface="Wingdings" panose="05000000000000000000" pitchFamily="2" charset="2"/>
              <a:buChar char="à"/>
            </a:pPr>
            <a:r>
              <a:rPr lang="de-DE" dirty="0"/>
              <a:t>Zitronensäure (Citrat)  </a:t>
            </a:r>
          </a:p>
          <a:p>
            <a:pPr marL="665163" lvl="1" indent="-285750">
              <a:buFont typeface="Wingdings" panose="05000000000000000000" pitchFamily="2" charset="2"/>
              <a:buChar char="à"/>
            </a:pPr>
            <a:r>
              <a:rPr lang="de-DE" dirty="0"/>
              <a:t>Salze der </a:t>
            </a:r>
            <a:r>
              <a:rPr lang="de-DE" b="1" dirty="0"/>
              <a:t>Zitronensäure</a:t>
            </a:r>
            <a:r>
              <a:rPr lang="de-DE" dirty="0"/>
              <a:t> </a:t>
            </a:r>
            <a:r>
              <a:rPr lang="de-DE" dirty="0">
                <a:sym typeface="Wingdings" panose="05000000000000000000" pitchFamily="2" charset="2"/>
              </a:rPr>
              <a:t> </a:t>
            </a:r>
            <a:r>
              <a:rPr lang="de-DE" b="1" dirty="0"/>
              <a:t>Citrate</a:t>
            </a:r>
            <a:r>
              <a:rPr lang="de-DE" dirty="0"/>
              <a:t>.</a:t>
            </a:r>
          </a:p>
        </p:txBody>
      </p:sp>
      <p:sp>
        <p:nvSpPr>
          <p:cNvPr id="3" name="Titel 2">
            <a:extLst>
              <a:ext uri="{FF2B5EF4-FFF2-40B4-BE49-F238E27FC236}">
                <a16:creationId xmlns:a16="http://schemas.microsoft.com/office/drawing/2014/main" id="{60DA2F42-4418-4729-B585-80F5BDC399C2}"/>
              </a:ext>
            </a:extLst>
          </p:cNvPr>
          <p:cNvSpPr>
            <a:spLocks noGrp="1"/>
          </p:cNvSpPr>
          <p:nvPr>
            <p:ph type="title"/>
          </p:nvPr>
        </p:nvSpPr>
        <p:spPr/>
        <p:txBody>
          <a:bodyPr/>
          <a:lstStyle/>
          <a:p>
            <a:r>
              <a:rPr lang="de-DE" dirty="0"/>
              <a:t>Warum ist sein Blutdruck so schnell gefallen?</a:t>
            </a:r>
          </a:p>
        </p:txBody>
      </p:sp>
      <p:sp>
        <p:nvSpPr>
          <p:cNvPr id="4" name="Fußzeilenplatzhalter 3">
            <a:extLst>
              <a:ext uri="{FF2B5EF4-FFF2-40B4-BE49-F238E27FC236}">
                <a16:creationId xmlns:a16="http://schemas.microsoft.com/office/drawing/2014/main" id="{AE6FC110-FA7C-46DF-9C87-BE07BA48D6AB}"/>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pic>
        <p:nvPicPr>
          <p:cNvPr id="2050" name="Picture 2" descr="Bildergebnis fÃ¼r zitronensÃ¤ure">
            <a:extLst>
              <a:ext uri="{FF2B5EF4-FFF2-40B4-BE49-F238E27FC236}">
                <a16:creationId xmlns:a16="http://schemas.microsoft.com/office/drawing/2014/main" id="{0277BBD0-69B7-4139-BE28-CA38482117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2320" y="4523980"/>
            <a:ext cx="1632430" cy="163243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ildergebnis fÃ¼r zitronensÃ¤ure">
            <a:extLst>
              <a:ext uri="{FF2B5EF4-FFF2-40B4-BE49-F238E27FC236}">
                <a16:creationId xmlns:a16="http://schemas.microsoft.com/office/drawing/2014/main" id="{E1158815-96FD-4121-999A-55CAC5B3B3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726" y="5648778"/>
            <a:ext cx="1359594" cy="1359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19352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3539D30-C16A-4CBA-A9A2-DEE056135D82}"/>
              </a:ext>
            </a:extLst>
          </p:cNvPr>
          <p:cNvSpPr>
            <a:spLocks noGrp="1"/>
          </p:cNvSpPr>
          <p:nvPr>
            <p:ph idx="1"/>
          </p:nvPr>
        </p:nvSpPr>
        <p:spPr/>
        <p:txBody>
          <a:bodyPr/>
          <a:lstStyle/>
          <a:p>
            <a:r>
              <a:rPr lang="de-DE" dirty="0"/>
              <a:t>Um K+-Ionen aus den Zellen zu entfernen, muss die Spannung in den Zellen weniger negativ werden. </a:t>
            </a:r>
          </a:p>
          <a:p>
            <a:r>
              <a:rPr lang="de-DE" dirty="0"/>
              <a:t>Anorganische (z.B. HCl) oder organische Säuren (z.B. Zitronensäure) können </a:t>
            </a:r>
            <a:r>
              <a:rPr lang="de-DE" b="1" dirty="0"/>
              <a:t>nicht </a:t>
            </a:r>
            <a:r>
              <a:rPr lang="de-DE" dirty="0"/>
              <a:t>durch Monocarbonsäure-</a:t>
            </a:r>
            <a:r>
              <a:rPr lang="de-DE" dirty="0" err="1"/>
              <a:t>Cotransporter</a:t>
            </a:r>
            <a:r>
              <a:rPr lang="de-DE" dirty="0"/>
              <a:t> in die Zelle. </a:t>
            </a:r>
          </a:p>
          <a:p>
            <a:pPr marL="285750" indent="-285750">
              <a:buFont typeface="Wingdings" panose="05000000000000000000" pitchFamily="2" charset="2"/>
              <a:buChar char="à"/>
            </a:pPr>
            <a:r>
              <a:rPr lang="de-DE" dirty="0"/>
              <a:t>daher Aktivierung des Cl-/</a:t>
            </a:r>
            <a:r>
              <a:rPr lang="de-DE" dirty="0" err="1"/>
              <a:t>Anionenaustauschers</a:t>
            </a:r>
            <a:r>
              <a:rPr lang="de-DE" dirty="0"/>
              <a:t> (AE) </a:t>
            </a:r>
          </a:p>
          <a:p>
            <a:pPr marL="285750" indent="-285750">
              <a:buFont typeface="Wingdings" panose="05000000000000000000" pitchFamily="2" charset="2"/>
              <a:buChar char="à"/>
            </a:pPr>
            <a:r>
              <a:rPr lang="de-DE" dirty="0"/>
              <a:t>Transport von </a:t>
            </a:r>
            <a:r>
              <a:rPr lang="de-DE" u="sng" dirty="0"/>
              <a:t>Ionen aus </a:t>
            </a:r>
            <a:r>
              <a:rPr lang="de-DE" dirty="0"/>
              <a:t>Zellen / von </a:t>
            </a:r>
            <a:r>
              <a:rPr lang="de-DE" u="sng" dirty="0"/>
              <a:t>Cl</a:t>
            </a:r>
            <a:r>
              <a:rPr lang="de-DE" u="sng" baseline="30000" dirty="0"/>
              <a:t>-</a:t>
            </a:r>
            <a:r>
              <a:rPr lang="de-DE" u="sng" dirty="0"/>
              <a:t>-Ionen in </a:t>
            </a:r>
            <a:r>
              <a:rPr lang="de-DE" dirty="0"/>
              <a:t>Zellen führt. </a:t>
            </a:r>
          </a:p>
          <a:p>
            <a:pPr marL="285750" indent="-285750">
              <a:buFont typeface="Wingdings" panose="05000000000000000000" pitchFamily="2" charset="2"/>
              <a:buChar char="à"/>
            </a:pPr>
            <a:r>
              <a:rPr lang="de-DE" dirty="0"/>
              <a:t>Elektronenneutral</a:t>
            </a:r>
          </a:p>
          <a:p>
            <a:pPr marL="665163" lvl="1" indent="-285750">
              <a:buFont typeface="Wingdings" panose="05000000000000000000" pitchFamily="2" charset="2"/>
              <a:buChar char="à"/>
            </a:pPr>
            <a:r>
              <a:rPr lang="de-DE" dirty="0"/>
              <a:t>höhere Konzentration von Cl</a:t>
            </a:r>
            <a:r>
              <a:rPr lang="de-DE" baseline="30000" dirty="0"/>
              <a:t>-</a:t>
            </a:r>
            <a:r>
              <a:rPr lang="de-DE" dirty="0"/>
              <a:t>-Ionen in Zellen </a:t>
            </a:r>
          </a:p>
          <a:p>
            <a:pPr marL="665163" lvl="1" indent="-285750">
              <a:buFont typeface="Wingdings" panose="05000000000000000000" pitchFamily="2" charset="2"/>
              <a:buChar char="à"/>
            </a:pPr>
            <a:r>
              <a:rPr lang="de-DE" dirty="0"/>
              <a:t>negative intrazelluläre Spannung </a:t>
            </a:r>
            <a:r>
              <a:rPr lang="de-DE" dirty="0">
                <a:sym typeface="Wingdings" panose="05000000000000000000" pitchFamily="2" charset="2"/>
              </a:rPr>
              <a:t> </a:t>
            </a:r>
            <a:r>
              <a:rPr lang="de-DE" dirty="0"/>
              <a:t>Cl</a:t>
            </a:r>
            <a:r>
              <a:rPr lang="de-DE" baseline="30000" dirty="0"/>
              <a:t>-</a:t>
            </a:r>
            <a:r>
              <a:rPr lang="de-DE" dirty="0"/>
              <a:t>-Ionen via Cl--Ionenkanäle aus Zellen verdrängt</a:t>
            </a:r>
          </a:p>
          <a:p>
            <a:pPr marL="665163" lvl="1" indent="-285750">
              <a:buFont typeface="Wingdings" panose="05000000000000000000" pitchFamily="2" charset="2"/>
              <a:buChar char="à"/>
            </a:pPr>
            <a:r>
              <a:rPr lang="de-DE" dirty="0"/>
              <a:t>Spannung in Zellen wieder weniger negativ</a:t>
            </a:r>
          </a:p>
          <a:p>
            <a:pPr marL="665163" lvl="1" indent="-285750">
              <a:buFont typeface="Wingdings" panose="05000000000000000000" pitchFamily="2" charset="2"/>
              <a:buChar char="à"/>
            </a:pPr>
            <a:r>
              <a:rPr lang="de-DE" dirty="0"/>
              <a:t>K+-Ionen verlassen die Zellen</a:t>
            </a:r>
          </a:p>
        </p:txBody>
      </p:sp>
      <p:sp>
        <p:nvSpPr>
          <p:cNvPr id="3" name="Titel 2">
            <a:extLst>
              <a:ext uri="{FF2B5EF4-FFF2-40B4-BE49-F238E27FC236}">
                <a16:creationId xmlns:a16="http://schemas.microsoft.com/office/drawing/2014/main" id="{DF8F826A-3AB9-45BE-9167-5324ED414D91}"/>
              </a:ext>
            </a:extLst>
          </p:cNvPr>
          <p:cNvSpPr>
            <a:spLocks noGrp="1"/>
          </p:cNvSpPr>
          <p:nvPr>
            <p:ph type="title"/>
          </p:nvPr>
        </p:nvSpPr>
        <p:spPr/>
        <p:txBody>
          <a:bodyPr/>
          <a:lstStyle/>
          <a:p>
            <a:r>
              <a:rPr lang="de-DE" dirty="0"/>
              <a:t>Warum hatte er Hyperkaliämie?</a:t>
            </a:r>
          </a:p>
        </p:txBody>
      </p:sp>
      <p:sp>
        <p:nvSpPr>
          <p:cNvPr id="4" name="Fußzeilenplatzhalter 3">
            <a:extLst>
              <a:ext uri="{FF2B5EF4-FFF2-40B4-BE49-F238E27FC236}">
                <a16:creationId xmlns:a16="http://schemas.microsoft.com/office/drawing/2014/main" id="{041122AF-3FF5-4AC9-8415-4A9B0F244D20}"/>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spTree>
    <p:extLst>
      <p:ext uri="{BB962C8B-B14F-4D97-AF65-F5344CB8AC3E}">
        <p14:creationId xmlns:p14="http://schemas.microsoft.com/office/powerpoint/2010/main" val="272929694"/>
      </p:ext>
    </p:extLst>
  </p:cSld>
  <p:clrMapOvr>
    <a:masterClrMapping/>
  </p:clrMapOvr>
  <p:transition spd="slow">
    <p:push dir="u"/>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el 1">
            <a:extLst>
              <a:ext uri="{FF2B5EF4-FFF2-40B4-BE49-F238E27FC236}">
                <a16:creationId xmlns:a16="http://schemas.microsoft.com/office/drawing/2014/main" id="{01E68A32-F977-4971-8D0C-A9BE325610B9}"/>
              </a:ext>
            </a:extLst>
          </p:cNvPr>
          <p:cNvSpPr>
            <a:spLocks noGrp="1"/>
          </p:cNvSpPr>
          <p:nvPr>
            <p:ph type="title"/>
          </p:nvPr>
        </p:nvSpPr>
        <p:spPr>
          <a:solidFill>
            <a:srgbClr val="0000FF"/>
          </a:solidFill>
        </p:spPr>
        <p:txBody>
          <a:bodyPr/>
          <a:lstStyle/>
          <a:p>
            <a:r>
              <a:rPr lang="de-DE" altLang="de-DE" dirty="0">
                <a:solidFill>
                  <a:schemeClr val="bg1"/>
                </a:solidFill>
              </a:rPr>
              <a:t>Intensivmedizinischer Fall 1</a:t>
            </a:r>
          </a:p>
        </p:txBody>
      </p:sp>
      <p:sp>
        <p:nvSpPr>
          <p:cNvPr id="23555" name="Inhaltsplatzhalter 2">
            <a:extLst>
              <a:ext uri="{FF2B5EF4-FFF2-40B4-BE49-F238E27FC236}">
                <a16:creationId xmlns:a16="http://schemas.microsoft.com/office/drawing/2014/main" id="{C9B07C2B-A0F7-4DBF-B910-F8BF288796DD}"/>
              </a:ext>
            </a:extLst>
          </p:cNvPr>
          <p:cNvSpPr>
            <a:spLocks noGrp="1"/>
          </p:cNvSpPr>
          <p:nvPr>
            <p:ph idx="1"/>
          </p:nvPr>
        </p:nvSpPr>
        <p:spPr/>
        <p:txBody>
          <a:bodyPr/>
          <a:lstStyle/>
          <a:p>
            <a:r>
              <a:rPr lang="de-DE" altLang="de-DE"/>
              <a:t>Mann, 56 Jahre </a:t>
            </a:r>
          </a:p>
          <a:p>
            <a:r>
              <a:rPr lang="de-DE" altLang="de-DE" b="0"/>
              <a:t>Diabetes mellitus II, Hypertonus, Cholangiocarcinom mit Rezidiv, Z.n. Whipple und Chemo mit Gemcitabin</a:t>
            </a:r>
          </a:p>
          <a:p>
            <a:r>
              <a:rPr lang="de-DE" altLang="de-DE"/>
              <a:t>Aktuell:</a:t>
            </a:r>
          </a:p>
          <a:p>
            <a:r>
              <a:rPr lang="de-DE" altLang="de-DE" b="0"/>
              <a:t>Aufnahme Freitag mit Anorexie, Übelkeit, Erbrechen</a:t>
            </a:r>
          </a:p>
          <a:p>
            <a:r>
              <a:rPr lang="de-DE" altLang="de-DE" b="0"/>
              <a:t>Oberbauchschmerz rechts</a:t>
            </a:r>
          </a:p>
          <a:p>
            <a:r>
              <a:rPr lang="de-DE" altLang="de-DE" b="0"/>
              <a:t>Fieber bis 38,3 in den letzten drei Tagen</a:t>
            </a:r>
          </a:p>
          <a:p>
            <a:r>
              <a:rPr lang="de-DE" altLang="de-DE" b="0"/>
              <a:t>Kreatininanstieg: 88,4 auf 248 µmol/l (1</a:t>
            </a:r>
            <a:r>
              <a:rPr lang="de-DE" altLang="de-DE" b="0">
                <a:sym typeface="Wingdings" panose="05000000000000000000" pitchFamily="2" charset="2"/>
              </a:rPr>
              <a:t> 2,8 </a:t>
            </a:r>
            <a:r>
              <a:rPr lang="de-DE" altLang="de-DE" b="0"/>
              <a:t>mg/dl</a:t>
            </a:r>
            <a:r>
              <a:rPr lang="de-DE" altLang="de-DE" b="0">
                <a:sym typeface="Wingdings" panose="05000000000000000000" pitchFamily="2" charset="2"/>
              </a:rPr>
              <a:t>)</a:t>
            </a:r>
            <a:endParaRPr lang="de-DE" altLang="de-DE" b="0"/>
          </a:p>
          <a:p>
            <a:r>
              <a:rPr lang="de-DE" altLang="de-DE" b="0"/>
              <a:t>Hämodynamisch instabil  (HF 123,  RR 85 / 55 mmHg) </a:t>
            </a:r>
            <a:r>
              <a:rPr lang="de-DE" altLang="de-DE" b="0">
                <a:sym typeface="Wingdings" panose="05000000000000000000" pitchFamily="2" charset="2"/>
              </a:rPr>
              <a:t> </a:t>
            </a:r>
            <a:r>
              <a:rPr lang="de-DE" altLang="de-DE">
                <a:sym typeface="Wingdings" panose="05000000000000000000" pitchFamily="2" charset="2"/>
              </a:rPr>
              <a:t>Intensivstation</a:t>
            </a:r>
            <a:endParaRPr lang="de-DE" altLang="de-DE"/>
          </a:p>
          <a:p>
            <a:endParaRPr lang="de-DE" altLang="de-DE"/>
          </a:p>
        </p:txBody>
      </p:sp>
    </p:spTree>
  </p:cSld>
  <p:clrMapOvr>
    <a:masterClrMapping/>
  </p:clrMapOvr>
  <p:transition spd="slow">
    <p:push dir="u"/>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el 1">
            <a:extLst>
              <a:ext uri="{FF2B5EF4-FFF2-40B4-BE49-F238E27FC236}">
                <a16:creationId xmlns:a16="http://schemas.microsoft.com/office/drawing/2014/main" id="{F80BB6F8-D355-463F-B24B-4DAF9FB88B88}"/>
              </a:ext>
            </a:extLst>
          </p:cNvPr>
          <p:cNvSpPr>
            <a:spLocks noGrp="1"/>
          </p:cNvSpPr>
          <p:nvPr>
            <p:ph type="title"/>
          </p:nvPr>
        </p:nvSpPr>
        <p:spPr/>
        <p:txBody>
          <a:bodyPr/>
          <a:lstStyle/>
          <a:p>
            <a:r>
              <a:rPr lang="de-DE" altLang="de-DE"/>
              <a:t>Tag 2 (So) </a:t>
            </a:r>
            <a:r>
              <a:rPr lang="de-DE" altLang="de-DE">
                <a:sym typeface="Wingdings" panose="05000000000000000000" pitchFamily="2" charset="2"/>
              </a:rPr>
              <a:t> Konsil</a:t>
            </a:r>
            <a:endParaRPr lang="de-DE" altLang="de-DE"/>
          </a:p>
        </p:txBody>
      </p:sp>
      <p:sp>
        <p:nvSpPr>
          <p:cNvPr id="24579" name="Inhaltsplatzhalter 2">
            <a:extLst>
              <a:ext uri="{FF2B5EF4-FFF2-40B4-BE49-F238E27FC236}">
                <a16:creationId xmlns:a16="http://schemas.microsoft.com/office/drawing/2014/main" id="{B2DF80AA-451D-4BC8-A933-81A86C1C55FD}"/>
              </a:ext>
            </a:extLst>
          </p:cNvPr>
          <p:cNvSpPr>
            <a:spLocks noGrp="1"/>
          </p:cNvSpPr>
          <p:nvPr>
            <p:ph idx="1"/>
          </p:nvPr>
        </p:nvSpPr>
        <p:spPr/>
        <p:txBody>
          <a:bodyPr/>
          <a:lstStyle/>
          <a:p>
            <a:r>
              <a:rPr lang="de-DE" altLang="de-DE">
                <a:sym typeface="Wingdings" panose="05000000000000000000" pitchFamily="2" charset="2"/>
              </a:rPr>
              <a:t>Fragestellung: AKI und Bicarbonat tief</a:t>
            </a:r>
          </a:p>
          <a:p>
            <a:r>
              <a:rPr lang="de-DE" altLang="de-DE" b="0">
                <a:sym typeface="Wingdings" panose="05000000000000000000" pitchFamily="2" charset="2"/>
              </a:rPr>
              <a:t>Untersuchung: </a:t>
            </a:r>
          </a:p>
          <a:p>
            <a:r>
              <a:rPr lang="de-DE" altLang="de-DE" b="0">
                <a:sym typeface="Wingdings" panose="05000000000000000000" pitchFamily="2" charset="2"/>
              </a:rPr>
              <a:t>Wach, adäquat reagierend, afebril</a:t>
            </a:r>
          </a:p>
          <a:p>
            <a:r>
              <a:rPr lang="de-DE" altLang="de-DE" b="0">
                <a:sym typeface="Wingdings" panose="05000000000000000000" pitchFamily="2" charset="2"/>
              </a:rPr>
              <a:t>Blutdruck: 76/46 mmHg, HF 65, AF 25</a:t>
            </a:r>
          </a:p>
          <a:p>
            <a:r>
              <a:rPr lang="de-DE" altLang="de-DE" b="0">
                <a:sym typeface="Wingdings" panose="05000000000000000000" pitchFamily="2" charset="2"/>
              </a:rPr>
              <a:t>Kein Jugularvenenstau, Lungen und Herz „normal“</a:t>
            </a:r>
          </a:p>
          <a:p>
            <a:r>
              <a:rPr lang="de-DE" altLang="de-DE" b="0">
                <a:sym typeface="Wingdings" panose="05000000000000000000" pitchFamily="2" charset="2"/>
              </a:rPr>
              <a:t>Diffuse abdominelle Abwehrspannung ohne Peritonismus</a:t>
            </a:r>
          </a:p>
          <a:p>
            <a:r>
              <a:rPr lang="de-DE" altLang="de-DE" b="0">
                <a:sym typeface="Wingdings" panose="05000000000000000000" pitchFamily="2" charset="2"/>
              </a:rPr>
              <a:t>Leichte periphere Ödeme (2+)</a:t>
            </a:r>
          </a:p>
          <a:p>
            <a:r>
              <a:rPr lang="de-DE" altLang="de-DE" b="0">
                <a:sym typeface="Wingdings" panose="05000000000000000000" pitchFamily="2" charset="2"/>
              </a:rPr>
              <a:t>Neurologie: unauffällig</a:t>
            </a:r>
          </a:p>
          <a:p>
            <a:endParaRPr lang="de-DE" altLang="de-DE">
              <a:sym typeface="Wingdings" panose="05000000000000000000" pitchFamily="2" charset="2"/>
            </a:endParaRPr>
          </a:p>
          <a:p>
            <a:endParaRPr lang="de-DE" altLang="de-DE">
              <a:sym typeface="Wingdings" panose="05000000000000000000" pitchFamily="2" charset="2"/>
            </a:endParaRPr>
          </a:p>
          <a:p>
            <a:endParaRPr lang="de-DE" altLang="de-DE">
              <a:sym typeface="Wingdings" panose="05000000000000000000" pitchFamily="2" charset="2"/>
            </a:endParaRPr>
          </a:p>
        </p:txBody>
      </p:sp>
    </p:spTree>
  </p:cSld>
  <p:clrMapOvr>
    <a:masterClrMapping/>
  </p:clrMapOvr>
  <p:transition spd="slow">
    <p:push dir="u"/>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el 1">
            <a:extLst>
              <a:ext uri="{FF2B5EF4-FFF2-40B4-BE49-F238E27FC236}">
                <a16:creationId xmlns:a16="http://schemas.microsoft.com/office/drawing/2014/main" id="{11E08445-CFCB-4B80-9ADD-693885EF5193}"/>
              </a:ext>
            </a:extLst>
          </p:cNvPr>
          <p:cNvSpPr>
            <a:spLocks noGrp="1"/>
          </p:cNvSpPr>
          <p:nvPr>
            <p:ph type="title"/>
          </p:nvPr>
        </p:nvSpPr>
        <p:spPr/>
        <p:txBody>
          <a:bodyPr/>
          <a:lstStyle/>
          <a:p>
            <a:r>
              <a:rPr lang="de-DE" altLang="de-DE"/>
              <a:t>Diagnostischer Ansatz</a:t>
            </a:r>
          </a:p>
        </p:txBody>
      </p:sp>
      <p:sp>
        <p:nvSpPr>
          <p:cNvPr id="25603" name="Inhaltsplatzhalter 2">
            <a:extLst>
              <a:ext uri="{FF2B5EF4-FFF2-40B4-BE49-F238E27FC236}">
                <a16:creationId xmlns:a16="http://schemas.microsoft.com/office/drawing/2014/main" id="{ED896C98-2B1D-42FB-935E-9A463A36B426}"/>
              </a:ext>
            </a:extLst>
          </p:cNvPr>
          <p:cNvSpPr>
            <a:spLocks noGrp="1"/>
          </p:cNvSpPr>
          <p:nvPr>
            <p:ph idx="1"/>
          </p:nvPr>
        </p:nvSpPr>
        <p:spPr>
          <a:xfrm>
            <a:off x="827088" y="1557338"/>
            <a:ext cx="7632700" cy="4176712"/>
          </a:xfrm>
        </p:spPr>
        <p:txBody>
          <a:bodyPr/>
          <a:lstStyle/>
          <a:p>
            <a:pPr marL="457200" indent="-457200">
              <a:buFontTx/>
              <a:buAutoNum type="arabicPeriod"/>
            </a:pPr>
            <a:r>
              <a:rPr lang="en-US" altLang="de-DE" b="0"/>
              <a:t>Klinische und anamnestische Hinweise für eine bestimmte SBH – Störung? </a:t>
            </a:r>
          </a:p>
          <a:p>
            <a:pPr marL="457200" indent="-457200">
              <a:buFontTx/>
              <a:buAutoNum type="arabicPeriod"/>
            </a:pPr>
            <a:r>
              <a:rPr lang="en-US" altLang="de-DE" b="0"/>
              <a:t>Identifikation der dominanten Störung</a:t>
            </a:r>
          </a:p>
          <a:p>
            <a:pPr marL="457200" indent="-457200">
              <a:buFontTx/>
              <a:buAutoNum type="arabicPeriod"/>
            </a:pPr>
            <a:r>
              <a:rPr lang="en-US" altLang="de-DE" b="0"/>
              <a:t>Abschätzen der Kompensation und </a:t>
            </a:r>
            <a:br>
              <a:rPr lang="en-US" altLang="de-DE" b="0"/>
            </a:br>
            <a:r>
              <a:rPr lang="en-US" altLang="de-DE" b="0"/>
              <a:t>Abklärung einer sekundären Störung</a:t>
            </a:r>
          </a:p>
          <a:p>
            <a:pPr marL="457200" indent="-457200">
              <a:buFontTx/>
              <a:buAutoNum type="arabicPeriod"/>
            </a:pPr>
            <a:r>
              <a:rPr lang="en-US" altLang="de-DE" b="0"/>
              <a:t>Diagnose der Ursache durch Bestimmung weiterer Parameter</a:t>
            </a:r>
          </a:p>
          <a:p>
            <a:pPr marL="993775" lvl="1" indent="-457200">
              <a:buFont typeface="Arial" panose="020B0604020202020204" pitchFamily="34" charset="0"/>
              <a:buChar char="•"/>
            </a:pPr>
            <a:r>
              <a:rPr lang="en-US" altLang="de-DE"/>
              <a:t>Anionenlücke</a:t>
            </a:r>
          </a:p>
          <a:p>
            <a:pPr marL="993775" lvl="1" indent="-457200">
              <a:buFont typeface="Arial" panose="020B0604020202020204" pitchFamily="34" charset="0"/>
              <a:buChar char="•"/>
            </a:pPr>
            <a:r>
              <a:rPr lang="en-US" altLang="de-DE"/>
              <a:t>Kalium</a:t>
            </a:r>
          </a:p>
          <a:p>
            <a:pPr marL="993775" lvl="1" indent="-457200">
              <a:buFont typeface="Arial" panose="020B0604020202020204" pitchFamily="34" charset="0"/>
              <a:buChar char="•"/>
            </a:pPr>
            <a:r>
              <a:rPr lang="en-US" altLang="de-DE"/>
              <a:t>Ketone, Lactat, Methanol, Ethylenglykol, Salicylat</a:t>
            </a:r>
          </a:p>
          <a:p>
            <a:pPr marL="993775" lvl="1" indent="-457200">
              <a:buFont typeface="Arial" panose="020B0604020202020204" pitchFamily="34" charset="0"/>
              <a:buChar char="•"/>
            </a:pPr>
            <a:r>
              <a:rPr lang="en-US" altLang="de-DE"/>
              <a:t>Urin-Elektrolyte und pH </a:t>
            </a:r>
            <a:r>
              <a:rPr lang="en-US" altLang="de-DE">
                <a:sym typeface="Wingdings" panose="05000000000000000000" pitchFamily="2" charset="2"/>
              </a:rPr>
              <a:t> Urin-Anionenlücke</a:t>
            </a:r>
          </a:p>
        </p:txBody>
      </p:sp>
    </p:spTree>
  </p:cSld>
  <p:clrMapOvr>
    <a:masterClrMapping/>
  </p:clrMapOvr>
  <p:transition spd="slow">
    <p:push dir="u"/>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el 1">
            <a:extLst>
              <a:ext uri="{FF2B5EF4-FFF2-40B4-BE49-F238E27FC236}">
                <a16:creationId xmlns:a16="http://schemas.microsoft.com/office/drawing/2014/main" id="{C3029087-78A4-4B0F-B75C-A1D94ED77E7A}"/>
              </a:ext>
            </a:extLst>
          </p:cNvPr>
          <p:cNvSpPr>
            <a:spLocks noGrp="1"/>
          </p:cNvSpPr>
          <p:nvPr>
            <p:ph type="title"/>
          </p:nvPr>
        </p:nvSpPr>
        <p:spPr/>
        <p:txBody>
          <a:bodyPr/>
          <a:lstStyle/>
          <a:p>
            <a:r>
              <a:rPr lang="de-DE" altLang="de-DE"/>
              <a:t>Diagnostischer Ansatz</a:t>
            </a:r>
          </a:p>
        </p:txBody>
      </p:sp>
      <p:sp>
        <p:nvSpPr>
          <p:cNvPr id="3" name="Inhaltsplatzhalter 2">
            <a:extLst>
              <a:ext uri="{FF2B5EF4-FFF2-40B4-BE49-F238E27FC236}">
                <a16:creationId xmlns:a16="http://schemas.microsoft.com/office/drawing/2014/main" id="{D8CE3B58-595A-4477-99CE-C45E164FB14D}"/>
              </a:ext>
            </a:extLst>
          </p:cNvPr>
          <p:cNvSpPr>
            <a:spLocks noGrp="1"/>
          </p:cNvSpPr>
          <p:nvPr>
            <p:ph idx="1"/>
          </p:nvPr>
        </p:nvSpPr>
        <p:spPr>
          <a:xfrm>
            <a:off x="827088" y="1557338"/>
            <a:ext cx="7632700" cy="4176712"/>
          </a:xfrm>
        </p:spPr>
        <p:txBody>
          <a:bodyPr/>
          <a:lstStyle/>
          <a:p>
            <a:pPr marL="457200" indent="-457200">
              <a:buFontTx/>
              <a:buAutoNum type="arabicPeriod"/>
              <a:defRPr/>
            </a:pPr>
            <a:r>
              <a:rPr lang="en-US" altLang="de-DE" dirty="0" err="1">
                <a:effectLst>
                  <a:outerShdw blurRad="38100" dist="38100" dir="2700000" algn="tl">
                    <a:srgbClr val="C0C0C0"/>
                  </a:outerShdw>
                </a:effectLst>
              </a:rPr>
              <a:t>Klinische</a:t>
            </a:r>
            <a:r>
              <a:rPr lang="en-US" altLang="de-DE" dirty="0">
                <a:effectLst>
                  <a:outerShdw blurRad="38100" dist="38100" dir="2700000" algn="tl">
                    <a:srgbClr val="C0C0C0"/>
                  </a:outerShdw>
                </a:effectLst>
              </a:rPr>
              <a:t> und </a:t>
            </a:r>
            <a:r>
              <a:rPr lang="en-US" altLang="de-DE" dirty="0" err="1">
                <a:effectLst>
                  <a:outerShdw blurRad="38100" dist="38100" dir="2700000" algn="tl">
                    <a:srgbClr val="C0C0C0"/>
                  </a:outerShdw>
                </a:effectLst>
              </a:rPr>
              <a:t>anamnestische</a:t>
            </a:r>
            <a:r>
              <a:rPr lang="en-US" altLang="de-DE" dirty="0">
                <a:effectLst>
                  <a:outerShdw blurRad="38100" dist="38100" dir="2700000" algn="tl">
                    <a:srgbClr val="C0C0C0"/>
                  </a:outerShdw>
                </a:effectLst>
              </a:rPr>
              <a:t> </a:t>
            </a:r>
            <a:r>
              <a:rPr lang="en-US" altLang="de-DE" dirty="0" err="1">
                <a:effectLst>
                  <a:outerShdw blurRad="38100" dist="38100" dir="2700000" algn="tl">
                    <a:srgbClr val="C0C0C0"/>
                  </a:outerShdw>
                </a:effectLst>
              </a:rPr>
              <a:t>Hinweise</a:t>
            </a:r>
            <a:r>
              <a:rPr lang="en-US" altLang="de-DE" dirty="0">
                <a:effectLst>
                  <a:outerShdw blurRad="38100" dist="38100" dir="2700000" algn="tl">
                    <a:srgbClr val="C0C0C0"/>
                  </a:outerShdw>
                </a:effectLst>
              </a:rPr>
              <a:t> </a:t>
            </a:r>
            <a:r>
              <a:rPr lang="en-US" altLang="de-DE" dirty="0" err="1">
                <a:effectLst>
                  <a:outerShdw blurRad="38100" dist="38100" dir="2700000" algn="tl">
                    <a:srgbClr val="C0C0C0"/>
                  </a:outerShdw>
                </a:effectLst>
              </a:rPr>
              <a:t>für</a:t>
            </a:r>
            <a:r>
              <a:rPr lang="en-US" altLang="de-DE" dirty="0">
                <a:effectLst>
                  <a:outerShdw blurRad="38100" dist="38100" dir="2700000" algn="tl">
                    <a:srgbClr val="C0C0C0"/>
                  </a:outerShdw>
                </a:effectLst>
              </a:rPr>
              <a:t> eine </a:t>
            </a:r>
            <a:r>
              <a:rPr lang="en-US" altLang="de-DE" dirty="0" err="1">
                <a:effectLst>
                  <a:outerShdw blurRad="38100" dist="38100" dir="2700000" algn="tl">
                    <a:srgbClr val="C0C0C0"/>
                  </a:outerShdw>
                </a:effectLst>
              </a:rPr>
              <a:t>bestimmte</a:t>
            </a:r>
            <a:r>
              <a:rPr lang="en-US" altLang="de-DE" dirty="0">
                <a:effectLst>
                  <a:outerShdw blurRad="38100" dist="38100" dir="2700000" algn="tl">
                    <a:srgbClr val="C0C0C0"/>
                  </a:outerShdw>
                </a:effectLst>
              </a:rPr>
              <a:t> SBH – </a:t>
            </a:r>
            <a:r>
              <a:rPr lang="en-US" altLang="de-DE" dirty="0" err="1">
                <a:effectLst>
                  <a:outerShdw blurRad="38100" dist="38100" dir="2700000" algn="tl">
                    <a:srgbClr val="C0C0C0"/>
                  </a:outerShdw>
                </a:effectLst>
              </a:rPr>
              <a:t>Störung</a:t>
            </a:r>
            <a:r>
              <a:rPr lang="en-US" altLang="de-DE" dirty="0">
                <a:effectLst>
                  <a:outerShdw blurRad="38100" dist="38100" dir="2700000" algn="tl">
                    <a:srgbClr val="C0C0C0"/>
                  </a:outerShdw>
                </a:effectLst>
              </a:rPr>
              <a:t>? </a:t>
            </a:r>
          </a:p>
          <a:p>
            <a:pPr marL="457200" indent="-457200">
              <a:buFontTx/>
              <a:buAutoNum type="arabicPeriod"/>
              <a:defRPr/>
            </a:pPr>
            <a:r>
              <a:rPr lang="en-US" altLang="de-DE" b="0" dirty="0" err="1">
                <a:solidFill>
                  <a:srgbClr val="D9D9D9"/>
                </a:solidFill>
              </a:rPr>
              <a:t>Identifikation</a:t>
            </a:r>
            <a:r>
              <a:rPr lang="en-US" altLang="de-DE" b="0" dirty="0">
                <a:solidFill>
                  <a:srgbClr val="D9D9D9"/>
                </a:solidFill>
              </a:rPr>
              <a:t> der </a:t>
            </a:r>
            <a:r>
              <a:rPr lang="en-US" altLang="de-DE" b="0" dirty="0" err="1">
                <a:solidFill>
                  <a:srgbClr val="D9D9D9"/>
                </a:solidFill>
              </a:rPr>
              <a:t>dominanten</a:t>
            </a:r>
            <a:r>
              <a:rPr lang="en-US" altLang="de-DE" b="0" dirty="0">
                <a:solidFill>
                  <a:srgbClr val="D9D9D9"/>
                </a:solidFill>
              </a:rPr>
              <a:t> </a:t>
            </a:r>
            <a:r>
              <a:rPr lang="en-US" altLang="de-DE" b="0" dirty="0" err="1">
                <a:solidFill>
                  <a:srgbClr val="D9D9D9"/>
                </a:solidFill>
              </a:rPr>
              <a:t>Störung</a:t>
            </a:r>
            <a:endParaRPr lang="en-US" altLang="de-DE" b="0" dirty="0">
              <a:solidFill>
                <a:srgbClr val="D9D9D9"/>
              </a:solidFill>
            </a:endParaRPr>
          </a:p>
          <a:p>
            <a:pPr marL="457200" indent="-457200">
              <a:buFontTx/>
              <a:buAutoNum type="arabicPeriod"/>
              <a:defRPr/>
            </a:pPr>
            <a:r>
              <a:rPr lang="en-US" altLang="de-DE" b="0" dirty="0" err="1">
                <a:solidFill>
                  <a:srgbClr val="D9D9D9"/>
                </a:solidFill>
              </a:rPr>
              <a:t>Abschätzen</a:t>
            </a:r>
            <a:r>
              <a:rPr lang="en-US" altLang="de-DE" b="0" dirty="0">
                <a:solidFill>
                  <a:srgbClr val="D9D9D9"/>
                </a:solidFill>
              </a:rPr>
              <a:t> der </a:t>
            </a:r>
            <a:r>
              <a:rPr lang="en-US" altLang="de-DE" b="0" dirty="0" err="1">
                <a:solidFill>
                  <a:srgbClr val="D9D9D9"/>
                </a:solidFill>
              </a:rPr>
              <a:t>Kompensation</a:t>
            </a:r>
            <a:r>
              <a:rPr lang="en-US" altLang="de-DE" b="0" dirty="0">
                <a:solidFill>
                  <a:srgbClr val="D9D9D9"/>
                </a:solidFill>
              </a:rPr>
              <a:t> und </a:t>
            </a:r>
            <a:br>
              <a:rPr lang="en-US" altLang="de-DE" b="0" dirty="0">
                <a:solidFill>
                  <a:srgbClr val="D9D9D9"/>
                </a:solidFill>
              </a:rPr>
            </a:br>
            <a:r>
              <a:rPr lang="en-US" altLang="de-DE" b="0" dirty="0" err="1">
                <a:solidFill>
                  <a:srgbClr val="D9D9D9"/>
                </a:solidFill>
              </a:rPr>
              <a:t>Abklärung</a:t>
            </a:r>
            <a:r>
              <a:rPr lang="en-US" altLang="de-DE" b="0" dirty="0">
                <a:solidFill>
                  <a:srgbClr val="D9D9D9"/>
                </a:solidFill>
              </a:rPr>
              <a:t> </a:t>
            </a:r>
            <a:r>
              <a:rPr lang="en-US" altLang="de-DE" b="0" dirty="0" err="1">
                <a:solidFill>
                  <a:srgbClr val="D9D9D9"/>
                </a:solidFill>
              </a:rPr>
              <a:t>einer</a:t>
            </a:r>
            <a:r>
              <a:rPr lang="en-US" altLang="de-DE" b="0" dirty="0">
                <a:solidFill>
                  <a:srgbClr val="D9D9D9"/>
                </a:solidFill>
              </a:rPr>
              <a:t> </a:t>
            </a:r>
            <a:r>
              <a:rPr lang="en-US" altLang="de-DE" b="0" dirty="0" err="1">
                <a:solidFill>
                  <a:srgbClr val="D9D9D9"/>
                </a:solidFill>
              </a:rPr>
              <a:t>sekundären</a:t>
            </a:r>
            <a:r>
              <a:rPr lang="en-US" altLang="de-DE" b="0" dirty="0">
                <a:solidFill>
                  <a:srgbClr val="D9D9D9"/>
                </a:solidFill>
              </a:rPr>
              <a:t> </a:t>
            </a:r>
            <a:r>
              <a:rPr lang="en-US" altLang="de-DE" b="0" dirty="0" err="1">
                <a:solidFill>
                  <a:srgbClr val="D9D9D9"/>
                </a:solidFill>
              </a:rPr>
              <a:t>Störung</a:t>
            </a:r>
            <a:endParaRPr lang="en-US" altLang="de-DE" b="0" dirty="0">
              <a:solidFill>
                <a:srgbClr val="D9D9D9"/>
              </a:solidFill>
            </a:endParaRPr>
          </a:p>
          <a:p>
            <a:pPr marL="457200" indent="-457200">
              <a:buFontTx/>
              <a:buAutoNum type="arabicPeriod"/>
              <a:defRPr/>
            </a:pPr>
            <a:r>
              <a:rPr lang="en-US" altLang="de-DE" b="0" dirty="0">
                <a:solidFill>
                  <a:srgbClr val="D9D9D9"/>
                </a:solidFill>
              </a:rPr>
              <a:t>Diagnose der </a:t>
            </a:r>
            <a:r>
              <a:rPr lang="en-US" altLang="de-DE" b="0" dirty="0" err="1">
                <a:solidFill>
                  <a:srgbClr val="D9D9D9"/>
                </a:solidFill>
              </a:rPr>
              <a:t>Ursache</a:t>
            </a:r>
            <a:r>
              <a:rPr lang="en-US" altLang="de-DE" b="0" dirty="0">
                <a:solidFill>
                  <a:srgbClr val="D9D9D9"/>
                </a:solidFill>
              </a:rPr>
              <a:t> </a:t>
            </a:r>
            <a:r>
              <a:rPr lang="en-US" altLang="de-DE" b="0" dirty="0" err="1">
                <a:solidFill>
                  <a:srgbClr val="D9D9D9"/>
                </a:solidFill>
              </a:rPr>
              <a:t>durch</a:t>
            </a:r>
            <a:r>
              <a:rPr lang="en-US" altLang="de-DE" b="0" dirty="0">
                <a:solidFill>
                  <a:srgbClr val="D9D9D9"/>
                </a:solidFill>
              </a:rPr>
              <a:t> </a:t>
            </a:r>
            <a:r>
              <a:rPr lang="en-US" altLang="de-DE" b="0" dirty="0" err="1">
                <a:solidFill>
                  <a:srgbClr val="D9D9D9"/>
                </a:solidFill>
              </a:rPr>
              <a:t>Bestimmung</a:t>
            </a:r>
            <a:r>
              <a:rPr lang="en-US" altLang="de-DE" b="0" dirty="0">
                <a:solidFill>
                  <a:srgbClr val="D9D9D9"/>
                </a:solidFill>
              </a:rPr>
              <a:t> </a:t>
            </a:r>
            <a:r>
              <a:rPr lang="en-US" altLang="de-DE" b="0" dirty="0" err="1">
                <a:solidFill>
                  <a:srgbClr val="D9D9D9"/>
                </a:solidFill>
              </a:rPr>
              <a:t>weitere</a:t>
            </a:r>
            <a:r>
              <a:rPr lang="en-US" altLang="de-DE" b="0" dirty="0">
                <a:solidFill>
                  <a:srgbClr val="D9D9D9"/>
                </a:solidFill>
              </a:rPr>
              <a:t> Parameter</a:t>
            </a:r>
          </a:p>
          <a:p>
            <a:pPr marL="993775" lvl="1" indent="-457200">
              <a:buFont typeface="Arial" panose="020B0604020202020204" pitchFamily="34" charset="0"/>
              <a:buChar char="•"/>
              <a:defRPr/>
            </a:pPr>
            <a:r>
              <a:rPr lang="en-US" altLang="de-DE" dirty="0">
                <a:solidFill>
                  <a:srgbClr val="D9D9D9"/>
                </a:solidFill>
              </a:rPr>
              <a:t>Anionenlücke</a:t>
            </a:r>
          </a:p>
          <a:p>
            <a:pPr marL="993775" lvl="1" indent="-457200">
              <a:buFont typeface="Arial" panose="020B0604020202020204" pitchFamily="34" charset="0"/>
              <a:buChar char="•"/>
              <a:defRPr/>
            </a:pPr>
            <a:r>
              <a:rPr lang="en-US" altLang="de-DE" dirty="0" err="1">
                <a:solidFill>
                  <a:srgbClr val="D9D9D9"/>
                </a:solidFill>
              </a:rPr>
              <a:t>Kalium</a:t>
            </a:r>
            <a:endParaRPr lang="en-US" altLang="de-DE" dirty="0">
              <a:solidFill>
                <a:srgbClr val="D9D9D9"/>
              </a:solidFill>
            </a:endParaRPr>
          </a:p>
          <a:p>
            <a:pPr marL="993775" lvl="1" indent="-457200">
              <a:buFont typeface="Arial" panose="020B0604020202020204" pitchFamily="34" charset="0"/>
              <a:buChar char="•"/>
              <a:defRPr/>
            </a:pPr>
            <a:r>
              <a:rPr lang="en-US" altLang="de-DE" dirty="0">
                <a:solidFill>
                  <a:srgbClr val="D9D9D9"/>
                </a:solidFill>
              </a:rPr>
              <a:t>Ketone, </a:t>
            </a:r>
            <a:r>
              <a:rPr lang="en-US" altLang="de-DE" dirty="0" err="1">
                <a:solidFill>
                  <a:srgbClr val="D9D9D9"/>
                </a:solidFill>
              </a:rPr>
              <a:t>Lactat</a:t>
            </a:r>
            <a:r>
              <a:rPr lang="en-US" altLang="de-DE" dirty="0">
                <a:solidFill>
                  <a:srgbClr val="D9D9D9"/>
                </a:solidFill>
              </a:rPr>
              <a:t>, Methanol, </a:t>
            </a:r>
            <a:r>
              <a:rPr lang="en-US" altLang="de-DE" dirty="0" err="1">
                <a:solidFill>
                  <a:srgbClr val="D9D9D9"/>
                </a:solidFill>
              </a:rPr>
              <a:t>Ethylenglykol</a:t>
            </a:r>
            <a:r>
              <a:rPr lang="en-US" altLang="de-DE" dirty="0">
                <a:solidFill>
                  <a:srgbClr val="D9D9D9"/>
                </a:solidFill>
              </a:rPr>
              <a:t>, </a:t>
            </a:r>
            <a:r>
              <a:rPr lang="en-US" altLang="de-DE" dirty="0" err="1">
                <a:solidFill>
                  <a:srgbClr val="D9D9D9"/>
                </a:solidFill>
              </a:rPr>
              <a:t>Salicylat</a:t>
            </a:r>
            <a:endParaRPr lang="en-US" altLang="de-DE" dirty="0">
              <a:solidFill>
                <a:srgbClr val="D9D9D9"/>
              </a:solidFill>
            </a:endParaRPr>
          </a:p>
          <a:p>
            <a:pPr marL="993775" lvl="1" indent="-457200">
              <a:buFont typeface="Arial" panose="020B0604020202020204" pitchFamily="34" charset="0"/>
              <a:buChar char="•"/>
              <a:defRPr/>
            </a:pPr>
            <a:r>
              <a:rPr lang="en-US" altLang="de-DE" dirty="0" err="1">
                <a:solidFill>
                  <a:srgbClr val="D9D9D9"/>
                </a:solidFill>
              </a:rPr>
              <a:t>Urin-Elektrolyte</a:t>
            </a:r>
            <a:r>
              <a:rPr lang="en-US" altLang="de-DE" dirty="0">
                <a:solidFill>
                  <a:srgbClr val="D9D9D9"/>
                </a:solidFill>
              </a:rPr>
              <a:t> und pH </a:t>
            </a:r>
            <a:r>
              <a:rPr lang="en-US" altLang="de-DE" dirty="0">
                <a:solidFill>
                  <a:srgbClr val="D9D9D9"/>
                </a:solidFill>
                <a:sym typeface="Wingdings" panose="05000000000000000000" pitchFamily="2" charset="2"/>
              </a:rPr>
              <a:t> </a:t>
            </a:r>
            <a:r>
              <a:rPr lang="en-US" altLang="de-DE" dirty="0" err="1">
                <a:solidFill>
                  <a:srgbClr val="D9D9D9"/>
                </a:solidFill>
                <a:sym typeface="Wingdings" panose="05000000000000000000" pitchFamily="2" charset="2"/>
              </a:rPr>
              <a:t>Urin</a:t>
            </a:r>
            <a:r>
              <a:rPr lang="en-US" altLang="de-DE" dirty="0">
                <a:solidFill>
                  <a:srgbClr val="D9D9D9"/>
                </a:solidFill>
                <a:sym typeface="Wingdings" panose="05000000000000000000" pitchFamily="2" charset="2"/>
              </a:rPr>
              <a:t>-Anionenlücke</a:t>
            </a:r>
          </a:p>
        </p:txBody>
      </p:sp>
    </p:spTree>
  </p:cSld>
  <p:clrMapOvr>
    <a:masterClrMapping/>
  </p:clrMapOvr>
  <p:transition spd="slow">
    <p:push dir="u"/>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EB62B3-2350-4393-9029-A2B5666A288F}"/>
              </a:ext>
            </a:extLst>
          </p:cNvPr>
          <p:cNvSpPr>
            <a:spLocks noGrp="1"/>
          </p:cNvSpPr>
          <p:nvPr>
            <p:ph type="title"/>
          </p:nvPr>
        </p:nvSpPr>
        <p:spPr/>
        <p:txBody>
          <a:bodyPr/>
          <a:lstStyle/>
          <a:p>
            <a:pPr>
              <a:defRPr/>
            </a:pPr>
            <a:r>
              <a:rPr lang="en-US" sz="3200" kern="1200" dirty="0" err="1">
                <a:solidFill>
                  <a:schemeClr val="tx1"/>
                </a:solidFill>
              </a:rPr>
              <a:t>Hinweise</a:t>
            </a:r>
            <a:r>
              <a:rPr lang="en-US" sz="3200" kern="1200" dirty="0">
                <a:solidFill>
                  <a:schemeClr val="tx1"/>
                </a:solidFill>
              </a:rPr>
              <a:t> </a:t>
            </a:r>
            <a:r>
              <a:rPr lang="en-US" sz="3200" kern="1200" dirty="0" err="1">
                <a:solidFill>
                  <a:schemeClr val="tx1"/>
                </a:solidFill>
              </a:rPr>
              <a:t>für</a:t>
            </a:r>
            <a:r>
              <a:rPr lang="en-US" sz="3200" kern="1200" dirty="0">
                <a:solidFill>
                  <a:schemeClr val="tx1"/>
                </a:solidFill>
              </a:rPr>
              <a:t> SBH – </a:t>
            </a:r>
            <a:r>
              <a:rPr lang="en-US" sz="3200" kern="1200" dirty="0" err="1">
                <a:solidFill>
                  <a:schemeClr val="tx1"/>
                </a:solidFill>
              </a:rPr>
              <a:t>Störungen</a:t>
            </a:r>
            <a:r>
              <a:rPr lang="en-US" sz="3200" kern="1200" dirty="0">
                <a:solidFill>
                  <a:schemeClr val="tx1"/>
                </a:solidFill>
              </a:rPr>
              <a:t>? </a:t>
            </a:r>
            <a:endParaRPr lang="de-DE" sz="2000" dirty="0"/>
          </a:p>
        </p:txBody>
      </p:sp>
      <p:sp>
        <p:nvSpPr>
          <p:cNvPr id="3" name="Inhaltsplatzhalter 2">
            <a:extLst>
              <a:ext uri="{FF2B5EF4-FFF2-40B4-BE49-F238E27FC236}">
                <a16:creationId xmlns:a16="http://schemas.microsoft.com/office/drawing/2014/main" id="{67EB7689-8D27-4980-8003-E41A53D06C02}"/>
              </a:ext>
            </a:extLst>
          </p:cNvPr>
          <p:cNvSpPr>
            <a:spLocks noGrp="1"/>
          </p:cNvSpPr>
          <p:nvPr>
            <p:ph idx="1"/>
          </p:nvPr>
        </p:nvSpPr>
        <p:spPr>
          <a:xfrm>
            <a:off x="900113" y="1341438"/>
            <a:ext cx="7632700" cy="4176712"/>
          </a:xfrm>
        </p:spPr>
        <p:txBody>
          <a:bodyPr/>
          <a:lstStyle/>
          <a:p>
            <a:pPr marL="342900" indent="-342900">
              <a:buFont typeface="Arial" panose="020B0604020202020204" pitchFamily="34" charset="0"/>
              <a:buChar char="•"/>
              <a:defRPr/>
            </a:pPr>
            <a:r>
              <a:rPr lang="de-DE" dirty="0"/>
              <a:t>Diabetes mellitus </a:t>
            </a:r>
          </a:p>
          <a:p>
            <a:pPr marL="879475" lvl="1" indent="-342900">
              <a:buFont typeface="Wingdings" panose="05000000000000000000" pitchFamily="2" charset="2"/>
              <a:buChar char="à"/>
              <a:defRPr/>
            </a:pPr>
            <a:r>
              <a:rPr lang="de-DE" dirty="0">
                <a:sym typeface="Wingdings" panose="05000000000000000000" pitchFamily="2" charset="2"/>
              </a:rPr>
              <a:t>renal tubuläre Azidose IV</a:t>
            </a:r>
          </a:p>
          <a:p>
            <a:pPr marL="1330325" lvl="2" indent="-342900">
              <a:buFont typeface="Wingdings" panose="05000000000000000000" pitchFamily="2" charset="2"/>
              <a:buChar char="à"/>
              <a:defRPr/>
            </a:pPr>
            <a:r>
              <a:rPr lang="de-DE" dirty="0">
                <a:sym typeface="Wingdings" panose="05000000000000000000" pitchFamily="2" charset="2"/>
              </a:rPr>
              <a:t>Unwahrscheinlich bei initial normaler Nierenfunktion</a:t>
            </a:r>
          </a:p>
          <a:p>
            <a:pPr marL="342900" indent="-342900">
              <a:buFont typeface="Arial" panose="020B0604020202020204" pitchFamily="34" charset="0"/>
              <a:buChar char="•"/>
              <a:defRPr/>
            </a:pPr>
            <a:endParaRPr lang="de-DE" dirty="0">
              <a:sym typeface="Wingdings" panose="05000000000000000000" pitchFamily="2" charset="2"/>
            </a:endParaRPr>
          </a:p>
          <a:p>
            <a:pPr marL="342900" indent="-342900">
              <a:buFont typeface="Arial" panose="020B0604020202020204" pitchFamily="34" charset="0"/>
              <a:buChar char="•"/>
              <a:defRPr/>
            </a:pPr>
            <a:r>
              <a:rPr lang="de-DE" dirty="0">
                <a:sym typeface="Wingdings" panose="05000000000000000000" pitchFamily="2" charset="2"/>
              </a:rPr>
              <a:t>Sepsis </a:t>
            </a:r>
          </a:p>
          <a:p>
            <a:pPr marL="879475" lvl="1" indent="-342900">
              <a:buFont typeface="Wingdings" panose="05000000000000000000" pitchFamily="2" charset="2"/>
              <a:buChar char="à"/>
              <a:defRPr/>
            </a:pPr>
            <a:r>
              <a:rPr lang="de-DE" b="1" dirty="0">
                <a:sym typeface="Wingdings" panose="05000000000000000000" pitchFamily="2" charset="2"/>
              </a:rPr>
              <a:t>Respiratorische Alkalose </a:t>
            </a:r>
          </a:p>
          <a:p>
            <a:pPr lvl="2" indent="0">
              <a:buFontTx/>
              <a:buNone/>
              <a:defRPr/>
            </a:pPr>
            <a:r>
              <a:rPr lang="de-DE" dirty="0">
                <a:sym typeface="Wingdings" panose="05000000000000000000" pitchFamily="2" charset="2"/>
              </a:rPr>
              <a:t>(häufigste SB- Störung in ICU) </a:t>
            </a:r>
          </a:p>
          <a:p>
            <a:pPr marL="879475" lvl="1" indent="-342900">
              <a:buFont typeface="Wingdings" panose="05000000000000000000" pitchFamily="2" charset="2"/>
              <a:buChar char="à"/>
              <a:defRPr/>
            </a:pPr>
            <a:r>
              <a:rPr lang="de-DE" b="1" dirty="0">
                <a:sym typeface="Wingdings" panose="05000000000000000000" pitchFamily="2" charset="2"/>
              </a:rPr>
              <a:t>Laktatazidose</a:t>
            </a:r>
          </a:p>
          <a:p>
            <a:pPr marL="342900" indent="-342900">
              <a:buFont typeface="Arial" panose="020B0604020202020204" pitchFamily="34" charset="0"/>
              <a:buChar char="•"/>
              <a:defRPr/>
            </a:pPr>
            <a:endParaRPr lang="de-DE" dirty="0">
              <a:sym typeface="Wingdings" panose="05000000000000000000" pitchFamily="2" charset="2"/>
            </a:endParaRPr>
          </a:p>
          <a:p>
            <a:pPr marL="342900" indent="-342900">
              <a:buFont typeface="Arial" panose="020B0604020202020204" pitchFamily="34" charset="0"/>
              <a:buChar char="•"/>
              <a:defRPr/>
            </a:pPr>
            <a:r>
              <a:rPr lang="de-DE" dirty="0">
                <a:sym typeface="Wingdings" panose="05000000000000000000" pitchFamily="2" charset="2"/>
              </a:rPr>
              <a:t>Übelkeit und Erbrechen</a:t>
            </a:r>
          </a:p>
          <a:p>
            <a:pPr marL="879475" lvl="1" indent="-342900">
              <a:buFont typeface="Wingdings" panose="05000000000000000000" pitchFamily="2" charset="2"/>
              <a:buChar char="à"/>
              <a:defRPr/>
            </a:pPr>
            <a:r>
              <a:rPr lang="de-DE" b="1" dirty="0">
                <a:sym typeface="Wingdings" panose="05000000000000000000" pitchFamily="2" charset="2"/>
              </a:rPr>
              <a:t>Metabolische Alkalose </a:t>
            </a:r>
          </a:p>
          <a:p>
            <a:pPr lvl="2" indent="0">
              <a:buFontTx/>
              <a:buNone/>
              <a:defRPr/>
            </a:pPr>
            <a:r>
              <a:rPr lang="de-DE" dirty="0">
                <a:sym typeface="Wingdings" panose="05000000000000000000" pitchFamily="2" charset="2"/>
              </a:rPr>
              <a:t>häufigste SB- Störung in „real </a:t>
            </a:r>
            <a:r>
              <a:rPr lang="de-DE" dirty="0" err="1">
                <a:sym typeface="Wingdings" panose="05000000000000000000" pitchFamily="2" charset="2"/>
              </a:rPr>
              <a:t>world</a:t>
            </a:r>
            <a:r>
              <a:rPr lang="de-DE" dirty="0">
                <a:sym typeface="Wingdings" panose="05000000000000000000" pitchFamily="2" charset="2"/>
              </a:rPr>
              <a:t>“</a:t>
            </a:r>
          </a:p>
          <a:p>
            <a:pPr>
              <a:defRPr/>
            </a:pPr>
            <a:endParaRPr lang="de-DE" dirty="0"/>
          </a:p>
          <a:p>
            <a:pPr marL="879475" lvl="1" indent="-342900">
              <a:buFont typeface="Wingdings" panose="05000000000000000000" pitchFamily="2" charset="2"/>
              <a:buChar char="à"/>
              <a:defRPr/>
            </a:pPr>
            <a:endParaRPr lang="de-DE"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el 1">
            <a:extLst>
              <a:ext uri="{FF2B5EF4-FFF2-40B4-BE49-F238E27FC236}">
                <a16:creationId xmlns:a16="http://schemas.microsoft.com/office/drawing/2014/main" id="{4EDDF868-B06F-421B-AAFC-6F506EF76588}"/>
              </a:ext>
            </a:extLst>
          </p:cNvPr>
          <p:cNvSpPr>
            <a:spLocks noGrp="1"/>
          </p:cNvSpPr>
          <p:nvPr>
            <p:ph type="title"/>
          </p:nvPr>
        </p:nvSpPr>
        <p:spPr/>
        <p:txBody>
          <a:bodyPr/>
          <a:lstStyle/>
          <a:p>
            <a:r>
              <a:rPr lang="de-DE" altLang="de-DE"/>
              <a:t>Labor und Diagnosen: </a:t>
            </a:r>
          </a:p>
        </p:txBody>
      </p:sp>
      <p:sp>
        <p:nvSpPr>
          <p:cNvPr id="3" name="Inhaltsplatzhalter 2">
            <a:extLst>
              <a:ext uri="{FF2B5EF4-FFF2-40B4-BE49-F238E27FC236}">
                <a16:creationId xmlns:a16="http://schemas.microsoft.com/office/drawing/2014/main" id="{5DBF1701-E006-483F-9FDE-EA9A0817BBD1}"/>
              </a:ext>
            </a:extLst>
          </p:cNvPr>
          <p:cNvSpPr>
            <a:spLocks noGrp="1"/>
          </p:cNvSpPr>
          <p:nvPr>
            <p:ph idx="1"/>
          </p:nvPr>
        </p:nvSpPr>
        <p:spPr>
          <a:xfrm>
            <a:off x="900113" y="3429000"/>
            <a:ext cx="7632700" cy="1873250"/>
          </a:xfrm>
        </p:spPr>
        <p:txBody>
          <a:bodyPr/>
          <a:lstStyle/>
          <a:p>
            <a:pPr>
              <a:defRPr/>
            </a:pPr>
            <a:r>
              <a:rPr lang="de-DE" sz="1800" dirty="0"/>
              <a:t>Lactat: 11,8 </a:t>
            </a:r>
            <a:r>
              <a:rPr lang="de-DE" sz="1800" dirty="0" err="1"/>
              <a:t>mol</a:t>
            </a:r>
            <a:r>
              <a:rPr lang="de-DE" sz="1800" dirty="0"/>
              <a:t>/l</a:t>
            </a:r>
          </a:p>
          <a:p>
            <a:pPr>
              <a:defRPr/>
            </a:pPr>
            <a:r>
              <a:rPr lang="de-DE" sz="1800" dirty="0"/>
              <a:t>Blutkultur: gramnegative Stäbchen</a:t>
            </a:r>
          </a:p>
          <a:p>
            <a:pPr>
              <a:defRPr/>
            </a:pPr>
            <a:endParaRPr lang="de-DE" dirty="0"/>
          </a:p>
          <a:p>
            <a:pPr marL="457200" indent="-457200">
              <a:buFont typeface="+mj-lt"/>
              <a:buAutoNum type="arabicPeriod"/>
              <a:defRPr/>
            </a:pPr>
            <a:r>
              <a:rPr lang="de-DE" sz="2000" dirty="0"/>
              <a:t>Gramnegative Sepsis mit AKI 3</a:t>
            </a:r>
          </a:p>
        </p:txBody>
      </p:sp>
      <p:graphicFrame>
        <p:nvGraphicFramePr>
          <p:cNvPr id="4" name="Group 220">
            <a:extLst>
              <a:ext uri="{FF2B5EF4-FFF2-40B4-BE49-F238E27FC236}">
                <a16:creationId xmlns:a16="http://schemas.microsoft.com/office/drawing/2014/main" id="{3C0CBBF6-C869-40D3-B3E5-DDA81A277DF0}"/>
              </a:ext>
            </a:extLst>
          </p:cNvPr>
          <p:cNvGraphicFramePr>
            <a:graphicFrameLocks/>
          </p:cNvGraphicFramePr>
          <p:nvPr/>
        </p:nvGraphicFramePr>
        <p:xfrm>
          <a:off x="23813" y="1196975"/>
          <a:ext cx="9120186" cy="2260600"/>
        </p:xfrm>
        <a:graphic>
          <a:graphicData uri="http://schemas.openxmlformats.org/drawingml/2006/table">
            <a:tbl>
              <a:tblPr/>
              <a:tblGrid>
                <a:gridCol w="2281412">
                  <a:extLst>
                    <a:ext uri="{9D8B030D-6E8A-4147-A177-3AD203B41FA5}">
                      <a16:colId xmlns:a16="http://schemas.microsoft.com/office/drawing/2014/main" val="20000"/>
                    </a:ext>
                  </a:extLst>
                </a:gridCol>
                <a:gridCol w="2256570">
                  <a:extLst>
                    <a:ext uri="{9D8B030D-6E8A-4147-A177-3AD203B41FA5}">
                      <a16:colId xmlns:a16="http://schemas.microsoft.com/office/drawing/2014/main" val="20001"/>
                    </a:ext>
                  </a:extLst>
                </a:gridCol>
                <a:gridCol w="2300790">
                  <a:extLst>
                    <a:ext uri="{9D8B030D-6E8A-4147-A177-3AD203B41FA5}">
                      <a16:colId xmlns:a16="http://schemas.microsoft.com/office/drawing/2014/main" val="20002"/>
                    </a:ext>
                  </a:extLst>
                </a:gridCol>
                <a:gridCol w="2281414">
                  <a:extLst>
                    <a:ext uri="{9D8B030D-6E8A-4147-A177-3AD203B41FA5}">
                      <a16:colId xmlns:a16="http://schemas.microsoft.com/office/drawing/2014/main" val="20003"/>
                    </a:ext>
                  </a:extLst>
                </a:gridCol>
              </a:tblGrid>
              <a:tr h="43121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Na</a:t>
                      </a:r>
                    </a:p>
                  </a:txBody>
                  <a:tcPr marL="91427" marR="91427" marT="45734" marB="45734" horzOverflow="overflow">
                    <a:lnL cap="flat">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K</a:t>
                      </a:r>
                    </a:p>
                  </a:txBody>
                  <a:tcPr marL="91427" marR="91427" marT="45734" marB="45734" horzOverflow="overflow">
                    <a:lnL>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Cl</a:t>
                      </a:r>
                    </a:p>
                  </a:txBody>
                  <a:tcPr marL="91427" marR="91427" marT="45734" marB="45734" horzOverflow="overflow">
                    <a:lnL>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err="1">
                          <a:ln>
                            <a:noFill/>
                          </a:ln>
                          <a:solidFill>
                            <a:schemeClr val="bg1"/>
                          </a:solidFill>
                          <a:effectLst/>
                          <a:latin typeface="Arial" charset="0"/>
                        </a:rPr>
                        <a:t>Osmolalität</a:t>
                      </a:r>
                      <a:endParaRPr kumimoji="0" lang="de-DE" sz="1800" b="1" i="0" u="none" strike="noStrike" cap="none" normalizeH="0" baseline="0" dirty="0">
                        <a:ln>
                          <a:noFill/>
                        </a:ln>
                        <a:solidFill>
                          <a:schemeClr val="bg1"/>
                        </a:solidFill>
                        <a:effectLst/>
                        <a:latin typeface="Arial" charset="0"/>
                      </a:endParaRPr>
                    </a:p>
                  </a:txBody>
                  <a:tcPr marL="91427" marR="91427" marT="45734" marB="45734" horzOverflow="overflow">
                    <a:lnL>
                      <a:noFill/>
                    </a:lnL>
                    <a:lnR>
                      <a:noFill/>
                    </a:lnR>
                    <a:lnT cap="flat">
                      <a:noFill/>
                    </a:lnT>
                    <a:lnB>
                      <a:noFill/>
                    </a:lnB>
                    <a:lnTlToBr>
                      <a:noFill/>
                    </a:lnTlToBr>
                    <a:lnBlToTr>
                      <a:noFill/>
                    </a:lnBlToTr>
                    <a:solidFill>
                      <a:srgbClr val="0066FF"/>
                    </a:solidFill>
                  </a:tcPr>
                </a:tc>
                <a:extLst>
                  <a:ext uri="{0D108BD9-81ED-4DB2-BD59-A6C34878D82A}">
                    <a16:rowId xmlns:a16="http://schemas.microsoft.com/office/drawing/2014/main" val="10000"/>
                  </a:ext>
                </a:extLst>
              </a:tr>
              <a:tr h="36587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126</a:t>
                      </a:r>
                    </a:p>
                  </a:txBody>
                  <a:tcPr marL="91427" marR="91427" marT="45734" marB="45734" horzOverflow="overflow">
                    <a:lnL cap="flat">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6,0</a:t>
                      </a:r>
                    </a:p>
                  </a:txBody>
                  <a:tcPr marL="91427" marR="91427" marT="45734" marB="45734" horzOverflow="overflow">
                    <a:lnL>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91</a:t>
                      </a:r>
                    </a:p>
                  </a:txBody>
                  <a:tcPr marL="91427" marR="91427" marT="45734" marB="45734" horzOverflow="overflow">
                    <a:lnL>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298</a:t>
                      </a:r>
                    </a:p>
                  </a:txBody>
                  <a:tcPr marL="91427" marR="91427" marT="45734" marB="45734" horzOverflow="overflow">
                    <a:lnL>
                      <a:noFill/>
                    </a:lnL>
                    <a:lnR>
                      <a:noFill/>
                    </a:lnR>
                    <a:lnT>
                      <a:noFill/>
                    </a:lnT>
                    <a:lnB>
                      <a:noFill/>
                    </a:lnB>
                    <a:lnTlToBr>
                      <a:noFill/>
                    </a:lnTlToBr>
                    <a:lnBlToTr>
                      <a:noFill/>
                    </a:lnBlToTr>
                    <a:solidFill>
                      <a:srgbClr val="0066FF"/>
                    </a:solidFill>
                  </a:tcPr>
                </a:tc>
                <a:extLst>
                  <a:ext uri="{0D108BD9-81ED-4DB2-BD59-A6C34878D82A}">
                    <a16:rowId xmlns:a16="http://schemas.microsoft.com/office/drawing/2014/main" val="10001"/>
                  </a:ext>
                </a:extLst>
              </a:tr>
              <a:tr h="36587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pH</a:t>
                      </a:r>
                    </a:p>
                  </a:txBody>
                  <a:tcPr marL="91427" marR="91427" marT="45734" marB="45734" horzOverflow="overflow">
                    <a:lnL cap="flat">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PaO</a:t>
                      </a:r>
                      <a:r>
                        <a:rPr kumimoji="0" lang="de-DE" sz="1800" b="1" i="0" u="none" strike="noStrike" cap="none" normalizeH="0" baseline="-25000" dirty="0">
                          <a:ln>
                            <a:noFill/>
                          </a:ln>
                          <a:solidFill>
                            <a:schemeClr val="tx1"/>
                          </a:solidFill>
                          <a:effectLst/>
                          <a:latin typeface="Arial" charset="0"/>
                        </a:rPr>
                        <a:t>2</a:t>
                      </a:r>
                      <a:endParaRPr kumimoji="0" lang="de-DE" sz="1800" b="1" i="0" u="none" strike="noStrike" cap="none" normalizeH="0" baseline="0" dirty="0">
                        <a:ln>
                          <a:noFill/>
                        </a:ln>
                        <a:solidFill>
                          <a:schemeClr val="tx1"/>
                        </a:solidFill>
                        <a:effectLst/>
                        <a:latin typeface="Arial" charset="0"/>
                      </a:endParaRPr>
                    </a:p>
                  </a:txBody>
                  <a:tcPr marL="91427" marR="91427" marT="45734" marB="45734" horzOverflow="overflow">
                    <a:lnL>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PaCO</a:t>
                      </a:r>
                      <a:r>
                        <a:rPr kumimoji="0" lang="de-DE" sz="1800" b="1" i="0" u="none" strike="noStrike" cap="none" normalizeH="0" baseline="-25000" dirty="0">
                          <a:ln>
                            <a:noFill/>
                          </a:ln>
                          <a:solidFill>
                            <a:schemeClr val="tx1"/>
                          </a:solidFill>
                          <a:effectLst/>
                          <a:latin typeface="Arial" charset="0"/>
                        </a:rPr>
                        <a:t>2</a:t>
                      </a:r>
                    </a:p>
                  </a:txBody>
                  <a:tcPr marL="91427" marR="91427" marT="45734" marB="45734" horzOverflow="overflow">
                    <a:lnL>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HCO</a:t>
                      </a:r>
                      <a:r>
                        <a:rPr kumimoji="0" lang="de-DE" sz="1800" b="1" i="0" u="none" strike="noStrike" cap="none" normalizeH="0" baseline="-25000" dirty="0">
                          <a:ln>
                            <a:noFill/>
                          </a:ln>
                          <a:solidFill>
                            <a:schemeClr val="tx1"/>
                          </a:solidFill>
                          <a:effectLst/>
                          <a:latin typeface="Arial" charset="0"/>
                        </a:rPr>
                        <a:t>3</a:t>
                      </a:r>
                    </a:p>
                  </a:txBody>
                  <a:tcPr marL="91427" marR="91427" marT="45734" marB="45734" horzOverflow="overflow">
                    <a:lnL>
                      <a:noFill/>
                    </a:lnL>
                    <a:lnR>
                      <a:noFill/>
                    </a:lnR>
                    <a:lnT>
                      <a:noFill/>
                    </a:lnT>
                    <a:lnB>
                      <a:noFill/>
                    </a:lnB>
                    <a:lnTlToBr>
                      <a:noFill/>
                    </a:lnTlToBr>
                    <a:lnBlToTr>
                      <a:noFill/>
                    </a:lnBlToTr>
                    <a:solidFill>
                      <a:srgbClr val="00CC00"/>
                    </a:solidFill>
                  </a:tcPr>
                </a:tc>
                <a:extLst>
                  <a:ext uri="{0D108BD9-81ED-4DB2-BD59-A6C34878D82A}">
                    <a16:rowId xmlns:a16="http://schemas.microsoft.com/office/drawing/2014/main" val="10002"/>
                  </a:ext>
                </a:extLst>
              </a:tr>
              <a:tr h="36587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7,31</a:t>
                      </a:r>
                    </a:p>
                  </a:txBody>
                  <a:tcPr marL="91427" marR="91427" marT="45734" marB="45734" horzOverflow="overflow">
                    <a:lnL cap="flat">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111</a:t>
                      </a:r>
                    </a:p>
                  </a:txBody>
                  <a:tcPr marL="91427" marR="91427" marT="45734" marB="45734"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20</a:t>
                      </a:r>
                    </a:p>
                  </a:txBody>
                  <a:tcPr marL="91427" marR="91427" marT="45734" marB="45734"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12</a:t>
                      </a:r>
                    </a:p>
                  </a:txBody>
                  <a:tcPr marL="91427" marR="91427" marT="45734" marB="45734" horzOverflow="overflow">
                    <a:lnL>
                      <a:noFill/>
                    </a:lnL>
                    <a:lnR>
                      <a:noFill/>
                    </a:lnR>
                    <a:lnT>
                      <a:noFill/>
                    </a:lnT>
                    <a:lnB cap="flat">
                      <a:noFill/>
                    </a:lnB>
                    <a:lnTlToBr>
                      <a:noFill/>
                    </a:lnTlToBr>
                    <a:lnBlToTr>
                      <a:noFill/>
                    </a:lnBlToTr>
                    <a:solidFill>
                      <a:srgbClr val="00CC00"/>
                    </a:solidFill>
                  </a:tcPr>
                </a:tc>
                <a:extLst>
                  <a:ext uri="{0D108BD9-81ED-4DB2-BD59-A6C34878D82A}">
                    <a16:rowId xmlns:a16="http://schemas.microsoft.com/office/drawing/2014/main" val="10003"/>
                  </a:ext>
                </a:extLst>
              </a:tr>
              <a:tr h="36587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Kreatinin</a:t>
                      </a:r>
                    </a:p>
                  </a:txBody>
                  <a:tcPr marL="91427" marR="91427" marT="45734" marB="45734" horzOverflow="overflow">
                    <a:lnL cap="flat">
                      <a:noFill/>
                    </a:lnL>
                    <a:lnR>
                      <a:noFill/>
                    </a:lnR>
                    <a:lnT>
                      <a:noFill/>
                    </a:lnT>
                    <a:lnB cap="flat">
                      <a:noFill/>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Harnstoff</a:t>
                      </a:r>
                    </a:p>
                  </a:txBody>
                  <a:tcPr marL="91427" marR="91427" marT="45734" marB="45734" horzOverflow="overflow">
                    <a:lnL>
                      <a:noFill/>
                    </a:lnL>
                    <a:lnR>
                      <a:noFill/>
                    </a:lnR>
                    <a:lnT>
                      <a:noFill/>
                    </a:lnT>
                    <a:lnB cap="flat">
                      <a:noFill/>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Glucose</a:t>
                      </a:r>
                    </a:p>
                  </a:txBody>
                  <a:tcPr marL="91427" marR="91427" marT="45734" marB="45734" horzOverflow="overflow">
                    <a:lnL>
                      <a:noFill/>
                    </a:lnL>
                    <a:lnR>
                      <a:noFill/>
                    </a:lnR>
                    <a:lnT>
                      <a:noFill/>
                    </a:lnT>
                    <a:lnB cap="flat">
                      <a:noFill/>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Albumin</a:t>
                      </a:r>
                    </a:p>
                  </a:txBody>
                  <a:tcPr marL="91427" marR="91427" marT="45734" marB="45734" horzOverflow="overflow">
                    <a:lnL>
                      <a:noFill/>
                    </a:lnL>
                    <a:lnR>
                      <a:noFill/>
                    </a:lnR>
                    <a:lnT>
                      <a:noFill/>
                    </a:lnT>
                    <a:lnB cap="flat">
                      <a:noFill/>
                    </a:lnB>
                    <a:lnTlToBr>
                      <a:noFill/>
                    </a:lnTlToBr>
                    <a:lnBlToTr>
                      <a:noFill/>
                    </a:lnBlToTr>
                    <a:solidFill>
                      <a:schemeClr val="accent2"/>
                    </a:solidFill>
                  </a:tcPr>
                </a:tc>
                <a:extLst>
                  <a:ext uri="{0D108BD9-81ED-4DB2-BD59-A6C34878D82A}">
                    <a16:rowId xmlns:a16="http://schemas.microsoft.com/office/drawing/2014/main" val="10004"/>
                  </a:ext>
                </a:extLst>
              </a:tr>
              <a:tr h="36587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283 </a:t>
                      </a:r>
                      <a:r>
                        <a:rPr kumimoji="0" lang="de-DE" sz="1800" b="0" i="0" u="none" strike="noStrike" cap="none" normalizeH="0" baseline="0" dirty="0">
                          <a:ln>
                            <a:noFill/>
                          </a:ln>
                          <a:solidFill>
                            <a:schemeClr val="tx1"/>
                          </a:solidFill>
                          <a:effectLst/>
                          <a:latin typeface="Arial" charset="0"/>
                        </a:rPr>
                        <a:t>µM </a:t>
                      </a:r>
                      <a:r>
                        <a:rPr kumimoji="0" lang="de-DE" sz="1800" b="1" i="0" u="none" strike="noStrike" cap="none" normalizeH="0" baseline="0" dirty="0">
                          <a:ln>
                            <a:noFill/>
                          </a:ln>
                          <a:solidFill>
                            <a:schemeClr val="tx1"/>
                          </a:solidFill>
                          <a:effectLst/>
                          <a:latin typeface="Arial" charset="0"/>
                        </a:rPr>
                        <a:t>(3,2 </a:t>
                      </a:r>
                      <a:r>
                        <a:rPr kumimoji="0" lang="de-DE" sz="1800" b="0" i="0" u="none" strike="noStrike" cap="none" normalizeH="0" baseline="0" dirty="0">
                          <a:ln>
                            <a:noFill/>
                          </a:ln>
                          <a:solidFill>
                            <a:schemeClr val="tx1"/>
                          </a:solidFill>
                          <a:effectLst/>
                          <a:latin typeface="Arial" charset="0"/>
                        </a:rPr>
                        <a:t>mg/dl</a:t>
                      </a:r>
                      <a:r>
                        <a:rPr kumimoji="0" lang="de-DE" sz="1800" b="1" i="0" u="none" strike="noStrike" cap="none" normalizeH="0" baseline="0" dirty="0">
                          <a:ln>
                            <a:noFill/>
                          </a:ln>
                          <a:solidFill>
                            <a:schemeClr val="tx1"/>
                          </a:solidFill>
                          <a:effectLst/>
                          <a:latin typeface="Arial" charset="0"/>
                        </a:rPr>
                        <a:t>)</a:t>
                      </a:r>
                    </a:p>
                  </a:txBody>
                  <a:tcPr marL="91427" marR="91427" marT="45734" marB="45734" horzOverflow="overflow">
                    <a:lnL cap="flat">
                      <a:noFill/>
                    </a:lnL>
                    <a:lnR>
                      <a:noFill/>
                    </a:lnR>
                    <a:lnT>
                      <a:noFill/>
                    </a:lnT>
                    <a:lnB cap="flat">
                      <a:noFill/>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21,4 </a:t>
                      </a:r>
                      <a:r>
                        <a:rPr kumimoji="0" lang="de-DE" sz="1800" b="0" i="0" u="none" strike="noStrike" cap="none" normalizeH="0" baseline="0" dirty="0" err="1">
                          <a:ln>
                            <a:noFill/>
                          </a:ln>
                          <a:solidFill>
                            <a:schemeClr val="tx1"/>
                          </a:solidFill>
                          <a:effectLst/>
                          <a:latin typeface="Arial" charset="0"/>
                        </a:rPr>
                        <a:t>mM</a:t>
                      </a:r>
                      <a:r>
                        <a:rPr kumimoji="0" lang="de-DE" sz="1800" b="0" i="0" u="none" strike="noStrike" cap="none" normalizeH="0" baseline="0" dirty="0">
                          <a:ln>
                            <a:noFill/>
                          </a:ln>
                          <a:solidFill>
                            <a:schemeClr val="tx1"/>
                          </a:solidFill>
                          <a:effectLst/>
                          <a:latin typeface="Arial" charset="0"/>
                        </a:rPr>
                        <a:t> </a:t>
                      </a:r>
                      <a:r>
                        <a:rPr kumimoji="0" lang="de-DE" sz="1800" b="1" i="0" u="none" strike="noStrike" cap="none" normalizeH="0" baseline="0" dirty="0">
                          <a:ln>
                            <a:noFill/>
                          </a:ln>
                          <a:solidFill>
                            <a:schemeClr val="tx1"/>
                          </a:solidFill>
                          <a:effectLst/>
                          <a:latin typeface="Arial" charset="0"/>
                        </a:rPr>
                        <a:t>(60 </a:t>
                      </a:r>
                      <a:r>
                        <a:rPr kumimoji="0" lang="de-DE" sz="1800" b="0" i="0" u="none" strike="noStrike" cap="none" normalizeH="0" baseline="0" dirty="0">
                          <a:ln>
                            <a:noFill/>
                          </a:ln>
                          <a:solidFill>
                            <a:schemeClr val="tx1"/>
                          </a:solidFill>
                          <a:effectLst/>
                          <a:latin typeface="Arial" charset="0"/>
                        </a:rPr>
                        <a:t>mg/dl</a:t>
                      </a:r>
                      <a:r>
                        <a:rPr kumimoji="0" lang="de-DE" sz="1800" b="1" i="0" u="none" strike="noStrike" cap="none" normalizeH="0" baseline="0" dirty="0">
                          <a:ln>
                            <a:noFill/>
                          </a:ln>
                          <a:solidFill>
                            <a:schemeClr val="tx1"/>
                          </a:solidFill>
                          <a:effectLst/>
                          <a:latin typeface="Arial" charset="0"/>
                        </a:rPr>
                        <a:t>)</a:t>
                      </a:r>
                    </a:p>
                  </a:txBody>
                  <a:tcPr marL="91427" marR="91427" marT="45734" marB="45734" horzOverflow="overflow">
                    <a:lnL>
                      <a:noFill/>
                    </a:lnL>
                    <a:lnR>
                      <a:noFill/>
                    </a:lnR>
                    <a:lnT>
                      <a:noFill/>
                    </a:lnT>
                    <a:lnB cap="flat">
                      <a:noFill/>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4,2 </a:t>
                      </a:r>
                      <a:r>
                        <a:rPr kumimoji="0" lang="de-DE" sz="1800" b="1" i="0" u="none" strike="noStrike" cap="none" normalizeH="0" baseline="0" dirty="0" err="1">
                          <a:ln>
                            <a:noFill/>
                          </a:ln>
                          <a:solidFill>
                            <a:schemeClr val="tx1"/>
                          </a:solidFill>
                          <a:effectLst/>
                          <a:latin typeface="Arial" charset="0"/>
                        </a:rPr>
                        <a:t>mM</a:t>
                      </a:r>
                      <a:r>
                        <a:rPr kumimoji="0" lang="de-DE" sz="1800" b="1" i="0" u="none" strike="noStrike" cap="none" normalizeH="0" baseline="0" dirty="0">
                          <a:ln>
                            <a:noFill/>
                          </a:ln>
                          <a:solidFill>
                            <a:schemeClr val="tx1"/>
                          </a:solidFill>
                          <a:effectLst/>
                          <a:latin typeface="Arial" charset="0"/>
                        </a:rPr>
                        <a:t> (75 </a:t>
                      </a:r>
                      <a:r>
                        <a:rPr kumimoji="0" lang="de-DE" sz="1800" b="0" i="0" u="none" strike="noStrike" cap="none" normalizeH="0" baseline="0" dirty="0">
                          <a:ln>
                            <a:noFill/>
                          </a:ln>
                          <a:solidFill>
                            <a:schemeClr val="tx1"/>
                          </a:solidFill>
                          <a:effectLst/>
                          <a:latin typeface="Arial" charset="0"/>
                        </a:rPr>
                        <a:t>mg/dl</a:t>
                      </a:r>
                      <a:r>
                        <a:rPr kumimoji="0" lang="de-DE" sz="1800" b="1" i="0" u="none" strike="noStrike" cap="none" normalizeH="0" baseline="0" dirty="0">
                          <a:ln>
                            <a:noFill/>
                          </a:ln>
                          <a:solidFill>
                            <a:schemeClr val="tx1"/>
                          </a:solidFill>
                          <a:effectLst/>
                          <a:latin typeface="Arial" charset="0"/>
                        </a:rPr>
                        <a:t>)</a:t>
                      </a:r>
                    </a:p>
                  </a:txBody>
                  <a:tcPr marL="91427" marR="91427" marT="45734" marB="45734" horzOverflow="overflow">
                    <a:lnL>
                      <a:noFill/>
                    </a:lnL>
                    <a:lnR>
                      <a:noFill/>
                    </a:lnR>
                    <a:lnT>
                      <a:noFill/>
                    </a:lnT>
                    <a:lnB cap="flat">
                      <a:noFill/>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25 g/dl</a:t>
                      </a:r>
                    </a:p>
                  </a:txBody>
                  <a:tcPr marL="91427" marR="91427" marT="45734" marB="45734" horzOverflow="overflow">
                    <a:lnL>
                      <a:noFill/>
                    </a:lnL>
                    <a:lnR>
                      <a:noFill/>
                    </a:lnR>
                    <a:lnT>
                      <a:noFill/>
                    </a:lnT>
                    <a:lnB cap="flat">
                      <a:noFill/>
                    </a:lnB>
                    <a:lnTlToBr>
                      <a:noFill/>
                    </a:lnTlToBr>
                    <a:lnBlToTr>
                      <a:noFill/>
                    </a:lnBlToTr>
                    <a:solidFill>
                      <a:schemeClr val="accent2"/>
                    </a:solidFill>
                  </a:tcPr>
                </a:tc>
                <a:extLst>
                  <a:ext uri="{0D108BD9-81ED-4DB2-BD59-A6C34878D82A}">
                    <a16:rowId xmlns:a16="http://schemas.microsoft.com/office/drawing/2014/main" val="10005"/>
                  </a:ext>
                </a:extLst>
              </a:tr>
            </a:tbl>
          </a:graphicData>
        </a:graphic>
      </p:graphicFrame>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D2CD86C7-B21F-45D0-B678-8ED10885AB39}"/>
              </a:ext>
            </a:extLst>
          </p:cNvPr>
          <p:cNvSpPr>
            <a:spLocks noGrp="1" noChangeArrowheads="1"/>
          </p:cNvSpPr>
          <p:nvPr>
            <p:ph type="title" sz="quarter" idx="4294967295"/>
          </p:nvPr>
        </p:nvSpPr>
        <p:spPr>
          <a:xfrm>
            <a:off x="539750" y="115888"/>
            <a:ext cx="7920038" cy="649287"/>
          </a:xfrm>
        </p:spPr>
        <p:txBody>
          <a:bodyPr/>
          <a:lstStyle/>
          <a:p>
            <a:pPr eaLnBrk="1" hangingPunct="1"/>
            <a:r>
              <a:rPr lang="de-DE" altLang="de-DE" sz="2800"/>
              <a:t>Frage</a:t>
            </a:r>
          </a:p>
        </p:txBody>
      </p:sp>
      <p:graphicFrame>
        <p:nvGraphicFramePr>
          <p:cNvPr id="303158" name="Group 54">
            <a:extLst>
              <a:ext uri="{FF2B5EF4-FFF2-40B4-BE49-F238E27FC236}">
                <a16:creationId xmlns:a16="http://schemas.microsoft.com/office/drawing/2014/main" id="{FF64D073-AD9D-49BD-AA3E-33003B6B4A28}"/>
              </a:ext>
            </a:extLst>
          </p:cNvPr>
          <p:cNvGraphicFramePr>
            <a:graphicFrameLocks noGrp="1"/>
          </p:cNvGraphicFramePr>
          <p:nvPr>
            <p:ph sz="quarter" idx="4294967295"/>
          </p:nvPr>
        </p:nvGraphicFramePr>
        <p:xfrm>
          <a:off x="0" y="3044825"/>
          <a:ext cx="9144000" cy="549275"/>
        </p:xfrm>
        <a:graphic>
          <a:graphicData uri="http://schemas.openxmlformats.org/drawingml/2006/table">
            <a:tbl>
              <a:tblPr/>
              <a:tblGrid>
                <a:gridCol w="558800">
                  <a:extLst>
                    <a:ext uri="{9D8B030D-6E8A-4147-A177-3AD203B41FA5}">
                      <a16:colId xmlns:a16="http://schemas.microsoft.com/office/drawing/2014/main" val="20000"/>
                    </a:ext>
                  </a:extLst>
                </a:gridCol>
                <a:gridCol w="8585200">
                  <a:extLst>
                    <a:ext uri="{9D8B030D-6E8A-4147-A177-3AD203B41FA5}">
                      <a16:colId xmlns:a16="http://schemas.microsoft.com/office/drawing/2014/main" val="20001"/>
                    </a:ext>
                  </a:extLst>
                </a:gridCol>
              </a:tblGrid>
              <a:tr h="5492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3000" b="1" i="0" u="none" strike="noStrike" cap="none" normalizeH="0" baseline="0" dirty="0">
                          <a:ln>
                            <a:noFill/>
                          </a:ln>
                          <a:solidFill>
                            <a:schemeClr val="tx1"/>
                          </a:solidFill>
                          <a:effectLst/>
                          <a:latin typeface="Arial" charset="0"/>
                        </a:rPr>
                        <a:t>A</a:t>
                      </a:r>
                    </a:p>
                  </a:txBody>
                  <a:tcPr marT="45773" marB="4577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Metabolische Azidose bei AKI</a:t>
                      </a:r>
                    </a:p>
                  </a:txBody>
                  <a:tcPr marT="45773" marB="4577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303115" name="Group 11">
            <a:extLst>
              <a:ext uri="{FF2B5EF4-FFF2-40B4-BE49-F238E27FC236}">
                <a16:creationId xmlns:a16="http://schemas.microsoft.com/office/drawing/2014/main" id="{9033E8FF-8F38-4C02-9B8B-492C0F26325B}"/>
              </a:ext>
            </a:extLst>
          </p:cNvPr>
          <p:cNvGraphicFramePr>
            <a:graphicFrameLocks noGrp="1"/>
          </p:cNvGraphicFramePr>
          <p:nvPr>
            <p:ph sz="quarter" idx="4294967295"/>
          </p:nvPr>
        </p:nvGraphicFramePr>
        <p:xfrm>
          <a:off x="-7938" y="3608388"/>
          <a:ext cx="9144001" cy="549275"/>
        </p:xfrm>
        <a:graphic>
          <a:graphicData uri="http://schemas.openxmlformats.org/drawingml/2006/table">
            <a:tbl>
              <a:tblPr/>
              <a:tblGrid>
                <a:gridCol w="560388">
                  <a:extLst>
                    <a:ext uri="{9D8B030D-6E8A-4147-A177-3AD203B41FA5}">
                      <a16:colId xmlns:a16="http://schemas.microsoft.com/office/drawing/2014/main" val="20000"/>
                    </a:ext>
                  </a:extLst>
                </a:gridCol>
                <a:gridCol w="8583613">
                  <a:extLst>
                    <a:ext uri="{9D8B030D-6E8A-4147-A177-3AD203B41FA5}">
                      <a16:colId xmlns:a16="http://schemas.microsoft.com/office/drawing/2014/main" val="20001"/>
                    </a:ext>
                  </a:extLst>
                </a:gridCol>
              </a:tblGrid>
              <a:tr h="5492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3000" b="1" i="0" u="none" strike="noStrike" cap="none" normalizeH="0" baseline="0" dirty="0">
                          <a:ln>
                            <a:noFill/>
                          </a:ln>
                          <a:solidFill>
                            <a:schemeClr val="tx1"/>
                          </a:solidFill>
                          <a:effectLst/>
                          <a:latin typeface="Arial" charset="0"/>
                        </a:rPr>
                        <a:t>B</a:t>
                      </a:r>
                    </a:p>
                  </a:txBody>
                  <a:tcPr marT="45773" marB="4577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Laktatazidose</a:t>
                      </a:r>
                    </a:p>
                  </a:txBody>
                  <a:tcPr marT="45773" marB="4577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303123" name="Group 19">
            <a:extLst>
              <a:ext uri="{FF2B5EF4-FFF2-40B4-BE49-F238E27FC236}">
                <a16:creationId xmlns:a16="http://schemas.microsoft.com/office/drawing/2014/main" id="{52992898-594D-47E1-BD08-70EE78AAB5F3}"/>
              </a:ext>
            </a:extLst>
          </p:cNvPr>
          <p:cNvGraphicFramePr>
            <a:graphicFrameLocks noGrp="1"/>
          </p:cNvGraphicFramePr>
          <p:nvPr>
            <p:ph sz="quarter" idx="4294967295"/>
          </p:nvPr>
        </p:nvGraphicFramePr>
        <p:xfrm>
          <a:off x="17463" y="4173538"/>
          <a:ext cx="9144000" cy="549275"/>
        </p:xfrm>
        <a:graphic>
          <a:graphicData uri="http://schemas.openxmlformats.org/drawingml/2006/table">
            <a:tbl>
              <a:tblPr/>
              <a:tblGrid>
                <a:gridCol w="560388">
                  <a:extLst>
                    <a:ext uri="{9D8B030D-6E8A-4147-A177-3AD203B41FA5}">
                      <a16:colId xmlns:a16="http://schemas.microsoft.com/office/drawing/2014/main" val="20000"/>
                    </a:ext>
                  </a:extLst>
                </a:gridCol>
                <a:gridCol w="8583612">
                  <a:extLst>
                    <a:ext uri="{9D8B030D-6E8A-4147-A177-3AD203B41FA5}">
                      <a16:colId xmlns:a16="http://schemas.microsoft.com/office/drawing/2014/main" val="20001"/>
                    </a:ext>
                  </a:extLst>
                </a:gridCol>
              </a:tblGrid>
              <a:tr h="5492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3000" b="1" i="0" u="none" strike="noStrike" cap="none" normalizeH="0" baseline="0" dirty="0">
                          <a:ln>
                            <a:noFill/>
                          </a:ln>
                          <a:solidFill>
                            <a:schemeClr val="bg1"/>
                          </a:solidFill>
                          <a:effectLst/>
                          <a:latin typeface="Arial" charset="0"/>
                        </a:rPr>
                        <a:t>C</a:t>
                      </a: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Akute respiratorische Alkalose</a:t>
                      </a: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303131" name="Group 27">
            <a:extLst>
              <a:ext uri="{FF2B5EF4-FFF2-40B4-BE49-F238E27FC236}">
                <a16:creationId xmlns:a16="http://schemas.microsoft.com/office/drawing/2014/main" id="{3289C866-8350-4D3F-BEFE-D1F9409B097D}"/>
              </a:ext>
            </a:extLst>
          </p:cNvPr>
          <p:cNvGraphicFramePr>
            <a:graphicFrameLocks noGrp="1"/>
          </p:cNvGraphicFramePr>
          <p:nvPr>
            <p:ph sz="quarter" idx="4294967295"/>
          </p:nvPr>
        </p:nvGraphicFramePr>
        <p:xfrm>
          <a:off x="17463" y="4724400"/>
          <a:ext cx="9163050" cy="549275"/>
        </p:xfrm>
        <a:graphic>
          <a:graphicData uri="http://schemas.openxmlformats.org/drawingml/2006/table">
            <a:tbl>
              <a:tblPr/>
              <a:tblGrid>
                <a:gridCol w="557170">
                  <a:extLst>
                    <a:ext uri="{9D8B030D-6E8A-4147-A177-3AD203B41FA5}">
                      <a16:colId xmlns:a16="http://schemas.microsoft.com/office/drawing/2014/main" val="20000"/>
                    </a:ext>
                  </a:extLst>
                </a:gridCol>
                <a:gridCol w="8605880">
                  <a:extLst>
                    <a:ext uri="{9D8B030D-6E8A-4147-A177-3AD203B41FA5}">
                      <a16:colId xmlns:a16="http://schemas.microsoft.com/office/drawing/2014/main" val="20001"/>
                    </a:ext>
                  </a:extLst>
                </a:gridCol>
              </a:tblGrid>
              <a:tr h="5492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3000" b="1" i="0" u="none" strike="noStrike" cap="none" normalizeH="0" baseline="0" dirty="0">
                          <a:ln>
                            <a:noFill/>
                          </a:ln>
                          <a:solidFill>
                            <a:schemeClr val="tx1"/>
                          </a:solidFill>
                          <a:effectLst/>
                          <a:latin typeface="Arial" charset="0"/>
                        </a:rPr>
                        <a:t>D</a:t>
                      </a:r>
                    </a:p>
                  </a:txBody>
                  <a:tcPr marL="91433" marR="91433" marT="45773" marB="4577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Akute respiratorische Azidose</a:t>
                      </a:r>
                    </a:p>
                  </a:txBody>
                  <a:tcPr marL="91433" marR="91433" marT="45773" marB="4577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303139" name="Group 35">
            <a:extLst>
              <a:ext uri="{FF2B5EF4-FFF2-40B4-BE49-F238E27FC236}">
                <a16:creationId xmlns:a16="http://schemas.microsoft.com/office/drawing/2014/main" id="{842EF196-F41C-4174-A57F-03585483C664}"/>
              </a:ext>
            </a:extLst>
          </p:cNvPr>
          <p:cNvGraphicFramePr>
            <a:graphicFrameLocks noGrp="1"/>
          </p:cNvGraphicFramePr>
          <p:nvPr/>
        </p:nvGraphicFramePr>
        <p:xfrm>
          <a:off x="4763" y="5280025"/>
          <a:ext cx="9163050" cy="549275"/>
        </p:xfrm>
        <a:graphic>
          <a:graphicData uri="http://schemas.openxmlformats.org/drawingml/2006/table">
            <a:tbl>
              <a:tblPr/>
              <a:tblGrid>
                <a:gridCol w="550820">
                  <a:extLst>
                    <a:ext uri="{9D8B030D-6E8A-4147-A177-3AD203B41FA5}">
                      <a16:colId xmlns:a16="http://schemas.microsoft.com/office/drawing/2014/main" val="20000"/>
                    </a:ext>
                  </a:extLst>
                </a:gridCol>
                <a:gridCol w="8612230">
                  <a:extLst>
                    <a:ext uri="{9D8B030D-6E8A-4147-A177-3AD203B41FA5}">
                      <a16:colId xmlns:a16="http://schemas.microsoft.com/office/drawing/2014/main" val="20001"/>
                    </a:ext>
                  </a:extLst>
                </a:gridCol>
              </a:tblGrid>
              <a:tr h="5492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3000" b="1" i="0" u="none" strike="noStrike" cap="none" normalizeH="0" baseline="0" dirty="0">
                          <a:ln>
                            <a:noFill/>
                          </a:ln>
                          <a:solidFill>
                            <a:schemeClr val="tx1"/>
                          </a:solidFill>
                          <a:effectLst/>
                          <a:latin typeface="Arial" charset="0"/>
                        </a:rPr>
                        <a:t>E</a:t>
                      </a:r>
                    </a:p>
                  </a:txBody>
                  <a:tcPr marL="91433" marR="91433" marT="45773" marB="4577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66E4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Metabolische Alkalose</a:t>
                      </a:r>
                    </a:p>
                  </a:txBody>
                  <a:tcPr marL="91433" marR="91433" marT="45773" marB="4577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303147" name="Group 43">
            <a:extLst>
              <a:ext uri="{FF2B5EF4-FFF2-40B4-BE49-F238E27FC236}">
                <a16:creationId xmlns:a16="http://schemas.microsoft.com/office/drawing/2014/main" id="{E20769BA-2973-49A0-9A21-E0B1FF2A72AE}"/>
              </a:ext>
            </a:extLst>
          </p:cNvPr>
          <p:cNvGraphicFramePr>
            <a:graphicFrameLocks noGrp="1"/>
          </p:cNvGraphicFramePr>
          <p:nvPr/>
        </p:nvGraphicFramePr>
        <p:xfrm>
          <a:off x="-36513" y="2349500"/>
          <a:ext cx="9144001" cy="639996"/>
        </p:xfrm>
        <a:graphic>
          <a:graphicData uri="http://schemas.openxmlformats.org/drawingml/2006/table">
            <a:tbl>
              <a:tblPr/>
              <a:tblGrid>
                <a:gridCol w="9144001">
                  <a:extLst>
                    <a:ext uri="{9D8B030D-6E8A-4147-A177-3AD203B41FA5}">
                      <a16:colId xmlns:a16="http://schemas.microsoft.com/office/drawing/2014/main" val="20000"/>
                    </a:ext>
                  </a:extLst>
                </a:gridCol>
              </a:tblGrid>
              <a:tr h="6397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3600" b="1" i="0" u="none" strike="noStrike" cap="none" normalizeH="0" baseline="0" dirty="0">
                          <a:ln>
                            <a:noFill/>
                          </a:ln>
                          <a:solidFill>
                            <a:schemeClr val="tx1"/>
                          </a:solidFill>
                          <a:effectLst/>
                          <a:latin typeface="Arial" charset="0"/>
                        </a:rPr>
                        <a:t>Welche Säure Basen Störung liegt vor?</a:t>
                      </a:r>
                    </a:p>
                  </a:txBody>
                  <a:tcPr marT="45678" marB="45678"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9" name="Group 220">
            <a:extLst>
              <a:ext uri="{FF2B5EF4-FFF2-40B4-BE49-F238E27FC236}">
                <a16:creationId xmlns:a16="http://schemas.microsoft.com/office/drawing/2014/main" id="{01741B67-FB6F-41C3-B8CD-EFD8CC47D67B}"/>
              </a:ext>
            </a:extLst>
          </p:cNvPr>
          <p:cNvGraphicFramePr>
            <a:graphicFrameLocks/>
          </p:cNvGraphicFramePr>
          <p:nvPr/>
        </p:nvGraphicFramePr>
        <p:xfrm>
          <a:off x="23813" y="160338"/>
          <a:ext cx="9120186" cy="2260600"/>
        </p:xfrm>
        <a:graphic>
          <a:graphicData uri="http://schemas.openxmlformats.org/drawingml/2006/table">
            <a:tbl>
              <a:tblPr/>
              <a:tblGrid>
                <a:gridCol w="2281412">
                  <a:extLst>
                    <a:ext uri="{9D8B030D-6E8A-4147-A177-3AD203B41FA5}">
                      <a16:colId xmlns:a16="http://schemas.microsoft.com/office/drawing/2014/main" val="20000"/>
                    </a:ext>
                  </a:extLst>
                </a:gridCol>
                <a:gridCol w="2256570">
                  <a:extLst>
                    <a:ext uri="{9D8B030D-6E8A-4147-A177-3AD203B41FA5}">
                      <a16:colId xmlns:a16="http://schemas.microsoft.com/office/drawing/2014/main" val="20001"/>
                    </a:ext>
                  </a:extLst>
                </a:gridCol>
                <a:gridCol w="2300790">
                  <a:extLst>
                    <a:ext uri="{9D8B030D-6E8A-4147-A177-3AD203B41FA5}">
                      <a16:colId xmlns:a16="http://schemas.microsoft.com/office/drawing/2014/main" val="20002"/>
                    </a:ext>
                  </a:extLst>
                </a:gridCol>
                <a:gridCol w="2281414">
                  <a:extLst>
                    <a:ext uri="{9D8B030D-6E8A-4147-A177-3AD203B41FA5}">
                      <a16:colId xmlns:a16="http://schemas.microsoft.com/office/drawing/2014/main" val="20003"/>
                    </a:ext>
                  </a:extLst>
                </a:gridCol>
              </a:tblGrid>
              <a:tr h="43121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Na</a:t>
                      </a:r>
                    </a:p>
                  </a:txBody>
                  <a:tcPr marL="91427" marR="91427" marT="45734" marB="45734" horzOverflow="overflow">
                    <a:lnL cap="flat">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K</a:t>
                      </a:r>
                    </a:p>
                  </a:txBody>
                  <a:tcPr marL="91427" marR="91427" marT="45734" marB="45734" horzOverflow="overflow">
                    <a:lnL>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Cl</a:t>
                      </a:r>
                    </a:p>
                  </a:txBody>
                  <a:tcPr marL="91427" marR="91427" marT="45734" marB="45734" horzOverflow="overflow">
                    <a:lnL>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err="1">
                          <a:ln>
                            <a:noFill/>
                          </a:ln>
                          <a:solidFill>
                            <a:schemeClr val="bg1"/>
                          </a:solidFill>
                          <a:effectLst/>
                          <a:latin typeface="Arial" charset="0"/>
                        </a:rPr>
                        <a:t>Osmolalität</a:t>
                      </a:r>
                      <a:endParaRPr kumimoji="0" lang="de-DE" sz="1800" b="1" i="0" u="none" strike="noStrike" cap="none" normalizeH="0" baseline="0" dirty="0">
                        <a:ln>
                          <a:noFill/>
                        </a:ln>
                        <a:solidFill>
                          <a:schemeClr val="bg1"/>
                        </a:solidFill>
                        <a:effectLst/>
                        <a:latin typeface="Arial" charset="0"/>
                      </a:endParaRPr>
                    </a:p>
                  </a:txBody>
                  <a:tcPr marL="91427" marR="91427" marT="45734" marB="45734" horzOverflow="overflow">
                    <a:lnL>
                      <a:noFill/>
                    </a:lnL>
                    <a:lnR>
                      <a:noFill/>
                    </a:lnR>
                    <a:lnT cap="flat">
                      <a:noFill/>
                    </a:lnT>
                    <a:lnB>
                      <a:noFill/>
                    </a:lnB>
                    <a:lnTlToBr>
                      <a:noFill/>
                    </a:lnTlToBr>
                    <a:lnBlToTr>
                      <a:noFill/>
                    </a:lnBlToTr>
                    <a:solidFill>
                      <a:srgbClr val="0066FF"/>
                    </a:solidFill>
                  </a:tcPr>
                </a:tc>
                <a:extLst>
                  <a:ext uri="{0D108BD9-81ED-4DB2-BD59-A6C34878D82A}">
                    <a16:rowId xmlns:a16="http://schemas.microsoft.com/office/drawing/2014/main" val="10000"/>
                  </a:ext>
                </a:extLst>
              </a:tr>
              <a:tr h="36587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126</a:t>
                      </a:r>
                    </a:p>
                  </a:txBody>
                  <a:tcPr marL="91427" marR="91427" marT="45734" marB="45734" horzOverflow="overflow">
                    <a:lnL cap="flat">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6,0</a:t>
                      </a:r>
                    </a:p>
                  </a:txBody>
                  <a:tcPr marL="91427" marR="91427" marT="45734" marB="45734" horzOverflow="overflow">
                    <a:lnL>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91</a:t>
                      </a:r>
                    </a:p>
                  </a:txBody>
                  <a:tcPr marL="91427" marR="91427" marT="45734" marB="45734" horzOverflow="overflow">
                    <a:lnL>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298</a:t>
                      </a:r>
                    </a:p>
                  </a:txBody>
                  <a:tcPr marL="91427" marR="91427" marT="45734" marB="45734" horzOverflow="overflow">
                    <a:lnL>
                      <a:noFill/>
                    </a:lnL>
                    <a:lnR>
                      <a:noFill/>
                    </a:lnR>
                    <a:lnT>
                      <a:noFill/>
                    </a:lnT>
                    <a:lnB>
                      <a:noFill/>
                    </a:lnB>
                    <a:lnTlToBr>
                      <a:noFill/>
                    </a:lnTlToBr>
                    <a:lnBlToTr>
                      <a:noFill/>
                    </a:lnBlToTr>
                    <a:solidFill>
                      <a:srgbClr val="0066FF"/>
                    </a:solidFill>
                  </a:tcPr>
                </a:tc>
                <a:extLst>
                  <a:ext uri="{0D108BD9-81ED-4DB2-BD59-A6C34878D82A}">
                    <a16:rowId xmlns:a16="http://schemas.microsoft.com/office/drawing/2014/main" val="10001"/>
                  </a:ext>
                </a:extLst>
              </a:tr>
              <a:tr h="36587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pH</a:t>
                      </a:r>
                    </a:p>
                  </a:txBody>
                  <a:tcPr marL="91427" marR="91427" marT="45734" marB="45734" horzOverflow="overflow">
                    <a:lnL cap="flat">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PaO</a:t>
                      </a:r>
                      <a:r>
                        <a:rPr kumimoji="0" lang="de-DE" sz="1800" b="1" i="0" u="none" strike="noStrike" cap="none" normalizeH="0" baseline="-25000" dirty="0">
                          <a:ln>
                            <a:noFill/>
                          </a:ln>
                          <a:solidFill>
                            <a:schemeClr val="tx1"/>
                          </a:solidFill>
                          <a:effectLst/>
                          <a:latin typeface="Arial" charset="0"/>
                        </a:rPr>
                        <a:t>2</a:t>
                      </a:r>
                      <a:endParaRPr kumimoji="0" lang="de-DE" sz="1800" b="1" i="0" u="none" strike="noStrike" cap="none" normalizeH="0" baseline="0" dirty="0">
                        <a:ln>
                          <a:noFill/>
                        </a:ln>
                        <a:solidFill>
                          <a:schemeClr val="tx1"/>
                        </a:solidFill>
                        <a:effectLst/>
                        <a:latin typeface="Arial" charset="0"/>
                      </a:endParaRPr>
                    </a:p>
                  </a:txBody>
                  <a:tcPr marL="91427" marR="91427" marT="45734" marB="45734" horzOverflow="overflow">
                    <a:lnL>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PaCO</a:t>
                      </a:r>
                      <a:r>
                        <a:rPr kumimoji="0" lang="de-DE" sz="1800" b="1" i="0" u="none" strike="noStrike" cap="none" normalizeH="0" baseline="-25000" dirty="0">
                          <a:ln>
                            <a:noFill/>
                          </a:ln>
                          <a:solidFill>
                            <a:schemeClr val="tx1"/>
                          </a:solidFill>
                          <a:effectLst/>
                          <a:latin typeface="Arial" charset="0"/>
                        </a:rPr>
                        <a:t>2</a:t>
                      </a:r>
                    </a:p>
                  </a:txBody>
                  <a:tcPr marL="91427" marR="91427" marT="45734" marB="45734" horzOverflow="overflow">
                    <a:lnL>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HCO</a:t>
                      </a:r>
                      <a:r>
                        <a:rPr kumimoji="0" lang="de-DE" sz="1800" b="1" i="0" u="none" strike="noStrike" cap="none" normalizeH="0" baseline="-25000" dirty="0">
                          <a:ln>
                            <a:noFill/>
                          </a:ln>
                          <a:solidFill>
                            <a:schemeClr val="tx1"/>
                          </a:solidFill>
                          <a:effectLst/>
                          <a:latin typeface="Arial" charset="0"/>
                        </a:rPr>
                        <a:t>3</a:t>
                      </a:r>
                    </a:p>
                  </a:txBody>
                  <a:tcPr marL="91427" marR="91427" marT="45734" marB="45734" horzOverflow="overflow">
                    <a:lnL>
                      <a:noFill/>
                    </a:lnL>
                    <a:lnR>
                      <a:noFill/>
                    </a:lnR>
                    <a:lnT>
                      <a:noFill/>
                    </a:lnT>
                    <a:lnB>
                      <a:noFill/>
                    </a:lnB>
                    <a:lnTlToBr>
                      <a:noFill/>
                    </a:lnTlToBr>
                    <a:lnBlToTr>
                      <a:noFill/>
                    </a:lnBlToTr>
                    <a:solidFill>
                      <a:srgbClr val="00CC00"/>
                    </a:solidFill>
                  </a:tcPr>
                </a:tc>
                <a:extLst>
                  <a:ext uri="{0D108BD9-81ED-4DB2-BD59-A6C34878D82A}">
                    <a16:rowId xmlns:a16="http://schemas.microsoft.com/office/drawing/2014/main" val="10002"/>
                  </a:ext>
                </a:extLst>
              </a:tr>
              <a:tr h="36587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7,31</a:t>
                      </a:r>
                    </a:p>
                  </a:txBody>
                  <a:tcPr marL="91427" marR="91427" marT="45734" marB="45734" horzOverflow="overflow">
                    <a:lnL cap="flat">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111</a:t>
                      </a:r>
                    </a:p>
                  </a:txBody>
                  <a:tcPr marL="91427" marR="91427" marT="45734" marB="45734"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20</a:t>
                      </a:r>
                    </a:p>
                  </a:txBody>
                  <a:tcPr marL="91427" marR="91427" marT="45734" marB="45734"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12</a:t>
                      </a:r>
                    </a:p>
                  </a:txBody>
                  <a:tcPr marL="91427" marR="91427" marT="45734" marB="45734" horzOverflow="overflow">
                    <a:lnL>
                      <a:noFill/>
                    </a:lnL>
                    <a:lnR>
                      <a:noFill/>
                    </a:lnR>
                    <a:lnT>
                      <a:noFill/>
                    </a:lnT>
                    <a:lnB cap="flat">
                      <a:noFill/>
                    </a:lnB>
                    <a:lnTlToBr>
                      <a:noFill/>
                    </a:lnTlToBr>
                    <a:lnBlToTr>
                      <a:noFill/>
                    </a:lnBlToTr>
                    <a:solidFill>
                      <a:srgbClr val="00CC00"/>
                    </a:solidFill>
                  </a:tcPr>
                </a:tc>
                <a:extLst>
                  <a:ext uri="{0D108BD9-81ED-4DB2-BD59-A6C34878D82A}">
                    <a16:rowId xmlns:a16="http://schemas.microsoft.com/office/drawing/2014/main" val="10003"/>
                  </a:ext>
                </a:extLst>
              </a:tr>
              <a:tr h="36587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Kreatinin</a:t>
                      </a:r>
                    </a:p>
                  </a:txBody>
                  <a:tcPr marL="91427" marR="91427" marT="45734" marB="45734" horzOverflow="overflow">
                    <a:lnL cap="flat">
                      <a:noFill/>
                    </a:lnL>
                    <a:lnR>
                      <a:noFill/>
                    </a:lnR>
                    <a:lnT>
                      <a:noFill/>
                    </a:lnT>
                    <a:lnB cap="flat">
                      <a:noFill/>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Harnstoff</a:t>
                      </a:r>
                    </a:p>
                  </a:txBody>
                  <a:tcPr marL="91427" marR="91427" marT="45734" marB="45734" horzOverflow="overflow">
                    <a:lnL>
                      <a:noFill/>
                    </a:lnL>
                    <a:lnR>
                      <a:noFill/>
                    </a:lnR>
                    <a:lnT>
                      <a:noFill/>
                    </a:lnT>
                    <a:lnB cap="flat">
                      <a:noFill/>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Lactat</a:t>
                      </a:r>
                    </a:p>
                  </a:txBody>
                  <a:tcPr marL="91427" marR="91427" marT="45734" marB="45734" horzOverflow="overflow">
                    <a:lnL>
                      <a:noFill/>
                    </a:lnL>
                    <a:lnR>
                      <a:noFill/>
                    </a:lnR>
                    <a:lnT>
                      <a:noFill/>
                    </a:lnT>
                    <a:lnB cap="flat">
                      <a:noFill/>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Albumin</a:t>
                      </a:r>
                    </a:p>
                  </a:txBody>
                  <a:tcPr marL="91427" marR="91427" marT="45734" marB="45734" horzOverflow="overflow">
                    <a:lnL>
                      <a:noFill/>
                    </a:lnL>
                    <a:lnR>
                      <a:noFill/>
                    </a:lnR>
                    <a:lnT>
                      <a:noFill/>
                    </a:lnT>
                    <a:lnB cap="flat">
                      <a:noFill/>
                    </a:lnB>
                    <a:lnTlToBr>
                      <a:noFill/>
                    </a:lnTlToBr>
                    <a:lnBlToTr>
                      <a:noFill/>
                    </a:lnBlToTr>
                    <a:solidFill>
                      <a:schemeClr val="accent2"/>
                    </a:solidFill>
                  </a:tcPr>
                </a:tc>
                <a:extLst>
                  <a:ext uri="{0D108BD9-81ED-4DB2-BD59-A6C34878D82A}">
                    <a16:rowId xmlns:a16="http://schemas.microsoft.com/office/drawing/2014/main" val="10004"/>
                  </a:ext>
                </a:extLst>
              </a:tr>
              <a:tr h="36587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283 </a:t>
                      </a:r>
                      <a:r>
                        <a:rPr kumimoji="0" lang="de-DE" sz="1800" b="0" i="0" u="none" strike="noStrike" cap="none" normalizeH="0" baseline="0" dirty="0">
                          <a:ln>
                            <a:noFill/>
                          </a:ln>
                          <a:solidFill>
                            <a:schemeClr val="tx1"/>
                          </a:solidFill>
                          <a:effectLst/>
                          <a:latin typeface="Arial" charset="0"/>
                        </a:rPr>
                        <a:t>µM </a:t>
                      </a:r>
                      <a:r>
                        <a:rPr kumimoji="0" lang="de-DE" sz="1800" b="1" i="0" u="none" strike="noStrike" cap="none" normalizeH="0" baseline="0" dirty="0">
                          <a:ln>
                            <a:noFill/>
                          </a:ln>
                          <a:solidFill>
                            <a:schemeClr val="tx1"/>
                          </a:solidFill>
                          <a:effectLst/>
                          <a:latin typeface="Arial" charset="0"/>
                        </a:rPr>
                        <a:t>(3,2 </a:t>
                      </a:r>
                      <a:r>
                        <a:rPr kumimoji="0" lang="de-DE" sz="1800" b="0" i="0" u="none" strike="noStrike" cap="none" normalizeH="0" baseline="0" dirty="0">
                          <a:ln>
                            <a:noFill/>
                          </a:ln>
                          <a:solidFill>
                            <a:schemeClr val="tx1"/>
                          </a:solidFill>
                          <a:effectLst/>
                          <a:latin typeface="Arial" charset="0"/>
                        </a:rPr>
                        <a:t>mg/dl</a:t>
                      </a:r>
                      <a:r>
                        <a:rPr kumimoji="0" lang="de-DE" sz="1800" b="1" i="0" u="none" strike="noStrike" cap="none" normalizeH="0" baseline="0" dirty="0">
                          <a:ln>
                            <a:noFill/>
                          </a:ln>
                          <a:solidFill>
                            <a:schemeClr val="tx1"/>
                          </a:solidFill>
                          <a:effectLst/>
                          <a:latin typeface="Arial" charset="0"/>
                        </a:rPr>
                        <a:t>)</a:t>
                      </a:r>
                    </a:p>
                  </a:txBody>
                  <a:tcPr marL="91427" marR="91427" marT="45734" marB="45734" horzOverflow="overflow">
                    <a:lnL cap="flat">
                      <a:noFill/>
                    </a:lnL>
                    <a:lnR>
                      <a:noFill/>
                    </a:lnR>
                    <a:lnT>
                      <a:noFill/>
                    </a:lnT>
                    <a:lnB cap="flat">
                      <a:noFill/>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21,4 </a:t>
                      </a:r>
                      <a:r>
                        <a:rPr kumimoji="0" lang="de-DE" sz="1800" b="0" i="0" u="none" strike="noStrike" cap="none" normalizeH="0" baseline="0" dirty="0" err="1">
                          <a:ln>
                            <a:noFill/>
                          </a:ln>
                          <a:solidFill>
                            <a:schemeClr val="tx1"/>
                          </a:solidFill>
                          <a:effectLst/>
                          <a:latin typeface="Arial" charset="0"/>
                        </a:rPr>
                        <a:t>mM</a:t>
                      </a:r>
                      <a:r>
                        <a:rPr kumimoji="0" lang="de-DE" sz="1800" b="0" i="0" u="none" strike="noStrike" cap="none" normalizeH="0" baseline="0" dirty="0">
                          <a:ln>
                            <a:noFill/>
                          </a:ln>
                          <a:solidFill>
                            <a:schemeClr val="tx1"/>
                          </a:solidFill>
                          <a:effectLst/>
                          <a:latin typeface="Arial" charset="0"/>
                        </a:rPr>
                        <a:t> </a:t>
                      </a:r>
                      <a:r>
                        <a:rPr kumimoji="0" lang="de-DE" sz="1800" b="1" i="0" u="none" strike="noStrike" cap="none" normalizeH="0" baseline="0" dirty="0">
                          <a:ln>
                            <a:noFill/>
                          </a:ln>
                          <a:solidFill>
                            <a:schemeClr val="tx1"/>
                          </a:solidFill>
                          <a:effectLst/>
                          <a:latin typeface="Arial" charset="0"/>
                        </a:rPr>
                        <a:t>(60 </a:t>
                      </a:r>
                      <a:r>
                        <a:rPr kumimoji="0" lang="de-DE" sz="1800" b="0" i="0" u="none" strike="noStrike" cap="none" normalizeH="0" baseline="0" dirty="0">
                          <a:ln>
                            <a:noFill/>
                          </a:ln>
                          <a:solidFill>
                            <a:schemeClr val="tx1"/>
                          </a:solidFill>
                          <a:effectLst/>
                          <a:latin typeface="Arial" charset="0"/>
                        </a:rPr>
                        <a:t>mg/dl</a:t>
                      </a:r>
                      <a:r>
                        <a:rPr kumimoji="0" lang="de-DE" sz="1800" b="1" i="0" u="none" strike="noStrike" cap="none" normalizeH="0" baseline="0" dirty="0">
                          <a:ln>
                            <a:noFill/>
                          </a:ln>
                          <a:solidFill>
                            <a:schemeClr val="tx1"/>
                          </a:solidFill>
                          <a:effectLst/>
                          <a:latin typeface="Arial" charset="0"/>
                        </a:rPr>
                        <a:t>)</a:t>
                      </a:r>
                    </a:p>
                  </a:txBody>
                  <a:tcPr marL="91427" marR="91427" marT="45734" marB="45734" horzOverflow="overflow">
                    <a:lnL>
                      <a:noFill/>
                    </a:lnL>
                    <a:lnR>
                      <a:noFill/>
                    </a:lnR>
                    <a:lnT>
                      <a:noFill/>
                    </a:lnT>
                    <a:lnB cap="flat">
                      <a:noFill/>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11,8 </a:t>
                      </a:r>
                      <a:r>
                        <a:rPr kumimoji="0" lang="de-DE" sz="1800" b="1" i="0" u="none" strike="noStrike" cap="none" normalizeH="0" baseline="0" dirty="0" err="1">
                          <a:ln>
                            <a:noFill/>
                          </a:ln>
                          <a:solidFill>
                            <a:schemeClr val="tx1"/>
                          </a:solidFill>
                          <a:effectLst/>
                          <a:latin typeface="Arial" charset="0"/>
                        </a:rPr>
                        <a:t>mM</a:t>
                      </a:r>
                      <a:endParaRPr kumimoji="0" lang="de-DE" sz="1800" b="1" i="0" u="none" strike="noStrike" cap="none" normalizeH="0" baseline="0" dirty="0">
                        <a:ln>
                          <a:noFill/>
                        </a:ln>
                        <a:solidFill>
                          <a:schemeClr val="tx1"/>
                        </a:solidFill>
                        <a:effectLst/>
                        <a:latin typeface="Arial" charset="0"/>
                      </a:endParaRPr>
                    </a:p>
                  </a:txBody>
                  <a:tcPr marL="91427" marR="91427" marT="45734" marB="45734" horzOverflow="overflow">
                    <a:lnL>
                      <a:noFill/>
                    </a:lnL>
                    <a:lnR>
                      <a:noFill/>
                    </a:lnR>
                    <a:lnT>
                      <a:noFill/>
                    </a:lnT>
                    <a:lnB cap="flat">
                      <a:noFill/>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25 g/dl</a:t>
                      </a:r>
                    </a:p>
                  </a:txBody>
                  <a:tcPr marL="91427" marR="91427" marT="45734" marB="45734" horzOverflow="overflow">
                    <a:lnL>
                      <a:noFill/>
                    </a:lnL>
                    <a:lnR>
                      <a:noFill/>
                    </a:lnR>
                    <a:lnT>
                      <a:noFill/>
                    </a:lnT>
                    <a:lnB cap="flat">
                      <a:noFill/>
                    </a:lnB>
                    <a:lnTlToBr>
                      <a:noFill/>
                    </a:lnTlToBr>
                    <a:lnBlToTr>
                      <a:noFill/>
                    </a:lnBlToTr>
                    <a:solidFill>
                      <a:schemeClr val="accent2"/>
                    </a:solidFill>
                  </a:tcPr>
                </a:tc>
                <a:extLst>
                  <a:ext uri="{0D108BD9-81ED-4DB2-BD59-A6C34878D82A}">
                    <a16:rowId xmlns:a16="http://schemas.microsoft.com/office/drawing/2014/main" val="10005"/>
                  </a:ext>
                </a:extLst>
              </a:tr>
            </a:tbl>
          </a:graphicData>
        </a:graphic>
      </p:graphicFrame>
      <p:graphicFrame>
        <p:nvGraphicFramePr>
          <p:cNvPr id="10" name="Group 35">
            <a:extLst>
              <a:ext uri="{FF2B5EF4-FFF2-40B4-BE49-F238E27FC236}">
                <a16:creationId xmlns:a16="http://schemas.microsoft.com/office/drawing/2014/main" id="{A0DD8AA5-872C-4935-A7D9-D27775ACBC83}"/>
              </a:ext>
            </a:extLst>
          </p:cNvPr>
          <p:cNvGraphicFramePr>
            <a:graphicFrameLocks noGrp="1"/>
          </p:cNvGraphicFramePr>
          <p:nvPr/>
        </p:nvGraphicFramePr>
        <p:xfrm>
          <a:off x="17463" y="5805488"/>
          <a:ext cx="9163050" cy="549275"/>
        </p:xfrm>
        <a:graphic>
          <a:graphicData uri="http://schemas.openxmlformats.org/drawingml/2006/table">
            <a:tbl>
              <a:tblPr/>
              <a:tblGrid>
                <a:gridCol w="550820">
                  <a:extLst>
                    <a:ext uri="{9D8B030D-6E8A-4147-A177-3AD203B41FA5}">
                      <a16:colId xmlns:a16="http://schemas.microsoft.com/office/drawing/2014/main" val="20000"/>
                    </a:ext>
                  </a:extLst>
                </a:gridCol>
                <a:gridCol w="8612230">
                  <a:extLst>
                    <a:ext uri="{9D8B030D-6E8A-4147-A177-3AD203B41FA5}">
                      <a16:colId xmlns:a16="http://schemas.microsoft.com/office/drawing/2014/main" val="20001"/>
                    </a:ext>
                  </a:extLst>
                </a:gridCol>
              </a:tblGrid>
              <a:tr h="5492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3000" b="1" i="0" u="none" strike="noStrike" cap="none" normalizeH="0" baseline="0" dirty="0">
                          <a:ln>
                            <a:noFill/>
                          </a:ln>
                          <a:solidFill>
                            <a:schemeClr val="tx1"/>
                          </a:solidFill>
                          <a:effectLst/>
                          <a:latin typeface="Arial" charset="0"/>
                        </a:rPr>
                        <a:t>E</a:t>
                      </a:r>
                    </a:p>
                  </a:txBody>
                  <a:tcPr marL="91433" marR="91433"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Metabolische Azidose bei </a:t>
                      </a:r>
                      <a:r>
                        <a:rPr kumimoji="0" lang="de-DE" sz="1800" b="1" i="0" u="none" strike="noStrike" cap="none" normalizeH="0" baseline="0" dirty="0" err="1">
                          <a:ln>
                            <a:noFill/>
                          </a:ln>
                          <a:solidFill>
                            <a:schemeClr val="tx1"/>
                          </a:solidFill>
                          <a:effectLst/>
                          <a:latin typeface="Arial" charset="0"/>
                        </a:rPr>
                        <a:t>Bicarbonatverlust</a:t>
                      </a:r>
                      <a:endParaRPr kumimoji="0" lang="de-DE" sz="1800" b="1" i="0" u="none" strike="noStrike" cap="none" normalizeH="0" baseline="0" dirty="0">
                        <a:ln>
                          <a:noFill/>
                        </a:ln>
                        <a:solidFill>
                          <a:schemeClr val="tx1"/>
                        </a:solidFill>
                        <a:effectLst/>
                        <a:latin typeface="Arial" charset="0"/>
                      </a:endParaRPr>
                    </a:p>
                  </a:txBody>
                  <a:tcPr marL="91433" marR="91433"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bl>
          </a:graphicData>
        </a:graphic>
      </p:graphicFrame>
      <p:sp>
        <p:nvSpPr>
          <p:cNvPr id="2" name="Rechteck 1">
            <a:extLst>
              <a:ext uri="{FF2B5EF4-FFF2-40B4-BE49-F238E27FC236}">
                <a16:creationId xmlns:a16="http://schemas.microsoft.com/office/drawing/2014/main" id="{63A13C2A-8A4E-4D44-ADB0-98180C944FFD}"/>
              </a:ext>
            </a:extLst>
          </p:cNvPr>
          <p:cNvSpPr>
            <a:spLocks noChangeArrowheads="1"/>
          </p:cNvSpPr>
          <p:nvPr/>
        </p:nvSpPr>
        <p:spPr bwMode="auto">
          <a:xfrm>
            <a:off x="7019925" y="3032125"/>
            <a:ext cx="6477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de-DE" altLang="de-DE" sz="3200">
                <a:solidFill>
                  <a:srgbClr val="00CC00"/>
                </a:solidFill>
              </a:rPr>
              <a:t>√</a:t>
            </a:r>
          </a:p>
        </p:txBody>
      </p:sp>
      <p:sp>
        <p:nvSpPr>
          <p:cNvPr id="15" name="Rechteck 14">
            <a:extLst>
              <a:ext uri="{FF2B5EF4-FFF2-40B4-BE49-F238E27FC236}">
                <a16:creationId xmlns:a16="http://schemas.microsoft.com/office/drawing/2014/main" id="{16B366F0-47AE-4975-A3E5-9D78ABFE5D92}"/>
              </a:ext>
            </a:extLst>
          </p:cNvPr>
          <p:cNvSpPr>
            <a:spLocks noChangeArrowheads="1"/>
          </p:cNvSpPr>
          <p:nvPr/>
        </p:nvSpPr>
        <p:spPr bwMode="auto">
          <a:xfrm>
            <a:off x="7019925" y="3636963"/>
            <a:ext cx="647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de-DE" altLang="de-DE" sz="3200">
                <a:solidFill>
                  <a:srgbClr val="00CC00"/>
                </a:solidFill>
              </a:rPr>
              <a:t>√</a:t>
            </a:r>
          </a:p>
        </p:txBody>
      </p:sp>
      <p:sp>
        <p:nvSpPr>
          <p:cNvPr id="16" name="Rechteck 15">
            <a:extLst>
              <a:ext uri="{FF2B5EF4-FFF2-40B4-BE49-F238E27FC236}">
                <a16:creationId xmlns:a16="http://schemas.microsoft.com/office/drawing/2014/main" id="{6C9D3904-460E-4D4E-849D-2571CFEE015E}"/>
              </a:ext>
            </a:extLst>
          </p:cNvPr>
          <p:cNvSpPr>
            <a:spLocks noChangeArrowheads="1"/>
          </p:cNvSpPr>
          <p:nvPr/>
        </p:nvSpPr>
        <p:spPr bwMode="auto">
          <a:xfrm>
            <a:off x="7019925" y="4140200"/>
            <a:ext cx="647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de-DE" altLang="de-DE" sz="3200">
                <a:solidFill>
                  <a:srgbClr val="00CC00"/>
                </a:solidFill>
              </a:rPr>
              <a:t>√</a:t>
            </a:r>
          </a:p>
        </p:txBody>
      </p:sp>
      <p:sp>
        <p:nvSpPr>
          <p:cNvPr id="17" name="Rechteck 16">
            <a:extLst>
              <a:ext uri="{FF2B5EF4-FFF2-40B4-BE49-F238E27FC236}">
                <a16:creationId xmlns:a16="http://schemas.microsoft.com/office/drawing/2014/main" id="{118E8314-3716-4BC9-9311-6A11A000E827}"/>
              </a:ext>
            </a:extLst>
          </p:cNvPr>
          <p:cNvSpPr>
            <a:spLocks noChangeArrowheads="1"/>
          </p:cNvSpPr>
          <p:nvPr/>
        </p:nvSpPr>
        <p:spPr bwMode="auto">
          <a:xfrm>
            <a:off x="6973888" y="4724400"/>
            <a:ext cx="11271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de-DE" altLang="de-DE" sz="3200">
                <a:solidFill>
                  <a:schemeClr val="accent2"/>
                </a:solidFill>
              </a:rPr>
              <a:t>nein</a:t>
            </a:r>
          </a:p>
        </p:txBody>
      </p:sp>
      <p:sp>
        <p:nvSpPr>
          <p:cNvPr id="18" name="Rechteck 17">
            <a:extLst>
              <a:ext uri="{FF2B5EF4-FFF2-40B4-BE49-F238E27FC236}">
                <a16:creationId xmlns:a16="http://schemas.microsoft.com/office/drawing/2014/main" id="{646DF2B4-1E81-4335-BAC9-628F31BA846C}"/>
              </a:ext>
            </a:extLst>
          </p:cNvPr>
          <p:cNvSpPr>
            <a:spLocks noChangeArrowheads="1"/>
          </p:cNvSpPr>
          <p:nvPr/>
        </p:nvSpPr>
        <p:spPr bwMode="auto">
          <a:xfrm>
            <a:off x="7000875" y="5259388"/>
            <a:ext cx="6477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de-DE" altLang="de-DE" sz="3200">
                <a:solidFill>
                  <a:srgbClr val="00CC00"/>
                </a:solidFill>
              </a:rPr>
              <a:t>√</a:t>
            </a:r>
          </a:p>
        </p:txBody>
      </p:sp>
      <p:sp>
        <p:nvSpPr>
          <p:cNvPr id="19" name="Rechteck 18">
            <a:extLst>
              <a:ext uri="{FF2B5EF4-FFF2-40B4-BE49-F238E27FC236}">
                <a16:creationId xmlns:a16="http://schemas.microsoft.com/office/drawing/2014/main" id="{034DDEFC-B8DA-4C00-8080-EEDE2F058740}"/>
              </a:ext>
            </a:extLst>
          </p:cNvPr>
          <p:cNvSpPr>
            <a:spLocks noChangeArrowheads="1"/>
          </p:cNvSpPr>
          <p:nvPr/>
        </p:nvSpPr>
        <p:spPr bwMode="auto">
          <a:xfrm>
            <a:off x="6948488" y="5845175"/>
            <a:ext cx="1152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de-DE" altLang="de-DE" sz="3200">
                <a:solidFill>
                  <a:schemeClr val="accent2"/>
                </a:solidFill>
              </a:rPr>
              <a:t>nein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03158"/>
                                        </p:tgtEl>
                                        <p:attrNameLst>
                                          <p:attrName>style.visibility</p:attrName>
                                        </p:attrNameLst>
                                      </p:cBhvr>
                                      <p:to>
                                        <p:strVal val="visible"/>
                                      </p:to>
                                    </p:set>
                                    <p:anim calcmode="lin" valueType="num">
                                      <p:cBhvr additive="base">
                                        <p:cTn id="7" dur="500" fill="hold"/>
                                        <p:tgtEl>
                                          <p:spTgt spid="303158"/>
                                        </p:tgtEl>
                                        <p:attrNameLst>
                                          <p:attrName>ppt_x</p:attrName>
                                        </p:attrNameLst>
                                      </p:cBhvr>
                                      <p:tavLst>
                                        <p:tav tm="0">
                                          <p:val>
                                            <p:strVal val="#ppt_x"/>
                                          </p:val>
                                        </p:tav>
                                        <p:tav tm="100000">
                                          <p:val>
                                            <p:strVal val="#ppt_x"/>
                                          </p:val>
                                        </p:tav>
                                      </p:tavLst>
                                    </p:anim>
                                    <p:anim calcmode="lin" valueType="num">
                                      <p:cBhvr additive="base">
                                        <p:cTn id="8" dur="500" fill="hold"/>
                                        <p:tgtEl>
                                          <p:spTgt spid="30315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303115"/>
                                        </p:tgtEl>
                                        <p:attrNameLst>
                                          <p:attrName>style.visibility</p:attrName>
                                        </p:attrNameLst>
                                      </p:cBhvr>
                                      <p:to>
                                        <p:strVal val="visible"/>
                                      </p:to>
                                    </p:set>
                                    <p:anim calcmode="lin" valueType="num">
                                      <p:cBhvr additive="base">
                                        <p:cTn id="12" dur="2000" fill="hold"/>
                                        <p:tgtEl>
                                          <p:spTgt spid="303115"/>
                                        </p:tgtEl>
                                        <p:attrNameLst>
                                          <p:attrName>ppt_x</p:attrName>
                                        </p:attrNameLst>
                                      </p:cBhvr>
                                      <p:tavLst>
                                        <p:tav tm="0">
                                          <p:val>
                                            <p:strVal val="#ppt_x"/>
                                          </p:val>
                                        </p:tav>
                                        <p:tav tm="100000">
                                          <p:val>
                                            <p:strVal val="#ppt_x"/>
                                          </p:val>
                                        </p:tav>
                                      </p:tavLst>
                                    </p:anim>
                                    <p:anim calcmode="lin" valueType="num">
                                      <p:cBhvr additive="base">
                                        <p:cTn id="13" dur="2000" fill="hold"/>
                                        <p:tgtEl>
                                          <p:spTgt spid="303115"/>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2500"/>
                            </p:stCondLst>
                            <p:childTnLst>
                              <p:par>
                                <p:cTn id="15" presetID="2" presetClass="entr" presetSubtype="4" fill="hold" nodeType="afterEffect">
                                  <p:stCondLst>
                                    <p:cond delay="0"/>
                                  </p:stCondLst>
                                  <p:childTnLst>
                                    <p:set>
                                      <p:cBhvr>
                                        <p:cTn id="16" dur="1" fill="hold">
                                          <p:stCondLst>
                                            <p:cond delay="0"/>
                                          </p:stCondLst>
                                        </p:cTn>
                                        <p:tgtEl>
                                          <p:spTgt spid="303123"/>
                                        </p:tgtEl>
                                        <p:attrNameLst>
                                          <p:attrName>style.visibility</p:attrName>
                                        </p:attrNameLst>
                                      </p:cBhvr>
                                      <p:to>
                                        <p:strVal val="visible"/>
                                      </p:to>
                                    </p:set>
                                    <p:anim calcmode="lin" valueType="num">
                                      <p:cBhvr additive="base">
                                        <p:cTn id="17" dur="2000" fill="hold"/>
                                        <p:tgtEl>
                                          <p:spTgt spid="303123"/>
                                        </p:tgtEl>
                                        <p:attrNameLst>
                                          <p:attrName>ppt_x</p:attrName>
                                        </p:attrNameLst>
                                      </p:cBhvr>
                                      <p:tavLst>
                                        <p:tav tm="0">
                                          <p:val>
                                            <p:strVal val="#ppt_x"/>
                                          </p:val>
                                        </p:tav>
                                        <p:tav tm="100000">
                                          <p:val>
                                            <p:strVal val="#ppt_x"/>
                                          </p:val>
                                        </p:tav>
                                      </p:tavLst>
                                    </p:anim>
                                    <p:anim calcmode="lin" valueType="num">
                                      <p:cBhvr additive="base">
                                        <p:cTn id="18" dur="2000" fill="hold"/>
                                        <p:tgtEl>
                                          <p:spTgt spid="303123"/>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4500"/>
                            </p:stCondLst>
                            <p:childTnLst>
                              <p:par>
                                <p:cTn id="20" presetID="2" presetClass="entr" presetSubtype="4" fill="hold" nodeType="afterEffect">
                                  <p:stCondLst>
                                    <p:cond delay="0"/>
                                  </p:stCondLst>
                                  <p:childTnLst>
                                    <p:set>
                                      <p:cBhvr>
                                        <p:cTn id="21" dur="1" fill="hold">
                                          <p:stCondLst>
                                            <p:cond delay="0"/>
                                          </p:stCondLst>
                                        </p:cTn>
                                        <p:tgtEl>
                                          <p:spTgt spid="303131"/>
                                        </p:tgtEl>
                                        <p:attrNameLst>
                                          <p:attrName>style.visibility</p:attrName>
                                        </p:attrNameLst>
                                      </p:cBhvr>
                                      <p:to>
                                        <p:strVal val="visible"/>
                                      </p:to>
                                    </p:set>
                                    <p:anim calcmode="lin" valueType="num">
                                      <p:cBhvr additive="base">
                                        <p:cTn id="22" dur="2000" fill="hold"/>
                                        <p:tgtEl>
                                          <p:spTgt spid="303131"/>
                                        </p:tgtEl>
                                        <p:attrNameLst>
                                          <p:attrName>ppt_x</p:attrName>
                                        </p:attrNameLst>
                                      </p:cBhvr>
                                      <p:tavLst>
                                        <p:tav tm="0">
                                          <p:val>
                                            <p:strVal val="#ppt_x"/>
                                          </p:val>
                                        </p:tav>
                                        <p:tav tm="100000">
                                          <p:val>
                                            <p:strVal val="#ppt_x"/>
                                          </p:val>
                                        </p:tav>
                                      </p:tavLst>
                                    </p:anim>
                                    <p:anim calcmode="lin" valueType="num">
                                      <p:cBhvr additive="base">
                                        <p:cTn id="23" dur="2000" fill="hold"/>
                                        <p:tgtEl>
                                          <p:spTgt spid="303131"/>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6500"/>
                            </p:stCondLst>
                            <p:childTnLst>
                              <p:par>
                                <p:cTn id="25" presetID="2" presetClass="entr" presetSubtype="4" fill="hold" nodeType="afterEffect">
                                  <p:stCondLst>
                                    <p:cond delay="0"/>
                                  </p:stCondLst>
                                  <p:childTnLst>
                                    <p:set>
                                      <p:cBhvr>
                                        <p:cTn id="26" dur="1" fill="hold">
                                          <p:stCondLst>
                                            <p:cond delay="0"/>
                                          </p:stCondLst>
                                        </p:cTn>
                                        <p:tgtEl>
                                          <p:spTgt spid="303139"/>
                                        </p:tgtEl>
                                        <p:attrNameLst>
                                          <p:attrName>style.visibility</p:attrName>
                                        </p:attrNameLst>
                                      </p:cBhvr>
                                      <p:to>
                                        <p:strVal val="visible"/>
                                      </p:to>
                                    </p:set>
                                    <p:anim calcmode="lin" valueType="num">
                                      <p:cBhvr additive="base">
                                        <p:cTn id="27" dur="2000" fill="hold"/>
                                        <p:tgtEl>
                                          <p:spTgt spid="303139"/>
                                        </p:tgtEl>
                                        <p:attrNameLst>
                                          <p:attrName>ppt_x</p:attrName>
                                        </p:attrNameLst>
                                      </p:cBhvr>
                                      <p:tavLst>
                                        <p:tav tm="0">
                                          <p:val>
                                            <p:strVal val="#ppt_x"/>
                                          </p:val>
                                        </p:tav>
                                        <p:tav tm="100000">
                                          <p:val>
                                            <p:strVal val="#ppt_x"/>
                                          </p:val>
                                        </p:tav>
                                      </p:tavLst>
                                    </p:anim>
                                    <p:anim calcmode="lin" valueType="num">
                                      <p:cBhvr additive="base">
                                        <p:cTn id="28" dur="2000" fill="hold"/>
                                        <p:tgtEl>
                                          <p:spTgt spid="303139"/>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8500"/>
                            </p:stCondLst>
                            <p:childTnLst>
                              <p:par>
                                <p:cTn id="30" presetID="2" presetClass="entr" presetSubtype="4"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2000" fill="hold"/>
                                        <p:tgtEl>
                                          <p:spTgt spid="10"/>
                                        </p:tgtEl>
                                        <p:attrNameLst>
                                          <p:attrName>ppt_x</p:attrName>
                                        </p:attrNameLst>
                                      </p:cBhvr>
                                      <p:tavLst>
                                        <p:tav tm="0">
                                          <p:val>
                                            <p:strVal val="#ppt_x"/>
                                          </p:val>
                                        </p:tav>
                                        <p:tav tm="100000">
                                          <p:val>
                                            <p:strVal val="#ppt_x"/>
                                          </p:val>
                                        </p:tav>
                                      </p:tavLst>
                                    </p:anim>
                                    <p:anim calcmode="lin" valueType="num">
                                      <p:cBhvr additive="base">
                                        <p:cTn id="33" dur="2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childTnLst>
                                </p:cTn>
                              </p:par>
                            </p:childTnLst>
                          </p:cTn>
                        </p:par>
                      </p:childTnLst>
                    </p:cTn>
                  </p:par>
                  <p:par>
                    <p:cTn id="50" fill="hold" nodeType="clickPar">
                      <p:stCondLst>
                        <p:cond delay="indefinite"/>
                      </p:stCondLst>
                      <p:childTnLst>
                        <p:par>
                          <p:cTn id="51" fill="hold" nodeType="withGroup">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6" grpId="0"/>
      <p:bldP spid="17" grpId="0"/>
      <p:bldP spid="18" grpId="0"/>
      <p:bldP spid="19" grpId="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1">
            <a:extLst>
              <a:ext uri="{FF2B5EF4-FFF2-40B4-BE49-F238E27FC236}">
                <a16:creationId xmlns:a16="http://schemas.microsoft.com/office/drawing/2014/main" id="{A16543E1-3FD8-4A09-B62A-C74DFB877916}"/>
              </a:ext>
            </a:extLst>
          </p:cNvPr>
          <p:cNvSpPr>
            <a:spLocks noGrp="1"/>
          </p:cNvSpPr>
          <p:nvPr>
            <p:ph type="title"/>
          </p:nvPr>
        </p:nvSpPr>
        <p:spPr/>
        <p:txBody>
          <a:bodyPr/>
          <a:lstStyle/>
          <a:p>
            <a:r>
              <a:rPr lang="de-DE" altLang="de-DE"/>
              <a:t>Diagnostischer Ansatz</a:t>
            </a:r>
          </a:p>
        </p:txBody>
      </p:sp>
      <p:sp>
        <p:nvSpPr>
          <p:cNvPr id="3" name="Inhaltsplatzhalter 2">
            <a:extLst>
              <a:ext uri="{FF2B5EF4-FFF2-40B4-BE49-F238E27FC236}">
                <a16:creationId xmlns:a16="http://schemas.microsoft.com/office/drawing/2014/main" id="{E948F066-83ED-4C98-AEC3-9EA8EDB7DEA8}"/>
              </a:ext>
            </a:extLst>
          </p:cNvPr>
          <p:cNvSpPr>
            <a:spLocks noGrp="1"/>
          </p:cNvSpPr>
          <p:nvPr>
            <p:ph idx="1"/>
          </p:nvPr>
        </p:nvSpPr>
        <p:spPr>
          <a:xfrm>
            <a:off x="827088" y="1557338"/>
            <a:ext cx="7632700" cy="4176712"/>
          </a:xfrm>
        </p:spPr>
        <p:txBody>
          <a:bodyPr/>
          <a:lstStyle/>
          <a:p>
            <a:pPr marL="457200" indent="-457200">
              <a:buFontTx/>
              <a:buAutoNum type="arabicPeriod"/>
              <a:defRPr/>
            </a:pPr>
            <a:r>
              <a:rPr lang="en-US" altLang="de-DE" b="0">
                <a:solidFill>
                  <a:srgbClr val="D9D9D9"/>
                </a:solidFill>
              </a:rPr>
              <a:t>Klinische und anamnestische Hinweise für eine bestimmte SBH – Störung? </a:t>
            </a:r>
          </a:p>
          <a:p>
            <a:pPr marL="457200" indent="-457200">
              <a:buFontTx/>
              <a:buAutoNum type="arabicPeriod"/>
              <a:defRPr/>
            </a:pPr>
            <a:r>
              <a:rPr lang="en-US" altLang="de-DE">
                <a:effectLst>
                  <a:outerShdw blurRad="38100" dist="38100" dir="2700000" algn="tl">
                    <a:srgbClr val="C0C0C0"/>
                  </a:outerShdw>
                </a:effectLst>
              </a:rPr>
              <a:t>Identifikation der dominanten Störung</a:t>
            </a:r>
          </a:p>
          <a:p>
            <a:pPr marL="457200" indent="-457200">
              <a:buFontTx/>
              <a:buAutoNum type="arabicPeriod"/>
              <a:defRPr/>
            </a:pPr>
            <a:r>
              <a:rPr lang="en-US" altLang="de-DE" b="0">
                <a:solidFill>
                  <a:srgbClr val="D9D9D9"/>
                </a:solidFill>
              </a:rPr>
              <a:t>Abschätzen der Kompensation und </a:t>
            </a:r>
            <a:br>
              <a:rPr lang="en-US" altLang="de-DE" b="0">
                <a:solidFill>
                  <a:srgbClr val="D9D9D9"/>
                </a:solidFill>
              </a:rPr>
            </a:br>
            <a:r>
              <a:rPr lang="en-US" altLang="de-DE" b="0">
                <a:solidFill>
                  <a:srgbClr val="D9D9D9"/>
                </a:solidFill>
              </a:rPr>
              <a:t>Abklärung einer sekundären Störung</a:t>
            </a:r>
          </a:p>
          <a:p>
            <a:pPr marL="457200" indent="-457200">
              <a:buFontTx/>
              <a:buAutoNum type="arabicPeriod"/>
              <a:defRPr/>
            </a:pPr>
            <a:r>
              <a:rPr lang="en-US" altLang="de-DE" b="0">
                <a:solidFill>
                  <a:srgbClr val="D9D9D9"/>
                </a:solidFill>
              </a:rPr>
              <a:t>Diagnose der Ursache durch Bestimmung weiterer Parameter</a:t>
            </a:r>
          </a:p>
          <a:p>
            <a:pPr marL="993775" lvl="1" indent="-457200">
              <a:buFont typeface="Arial" panose="020B0604020202020204" pitchFamily="34" charset="0"/>
              <a:buChar char="•"/>
              <a:defRPr/>
            </a:pPr>
            <a:r>
              <a:rPr lang="en-US" altLang="de-DE">
                <a:solidFill>
                  <a:srgbClr val="D9D9D9"/>
                </a:solidFill>
              </a:rPr>
              <a:t>Anionenlücke</a:t>
            </a:r>
          </a:p>
          <a:p>
            <a:pPr marL="993775" lvl="1" indent="-457200">
              <a:buFont typeface="Arial" panose="020B0604020202020204" pitchFamily="34" charset="0"/>
              <a:buChar char="•"/>
              <a:defRPr/>
            </a:pPr>
            <a:r>
              <a:rPr lang="en-US" altLang="de-DE">
                <a:solidFill>
                  <a:srgbClr val="D9D9D9"/>
                </a:solidFill>
              </a:rPr>
              <a:t>Kalium</a:t>
            </a:r>
          </a:p>
          <a:p>
            <a:pPr marL="993775" lvl="1" indent="-457200">
              <a:buFont typeface="Arial" panose="020B0604020202020204" pitchFamily="34" charset="0"/>
              <a:buChar char="•"/>
              <a:defRPr/>
            </a:pPr>
            <a:r>
              <a:rPr lang="en-US" altLang="de-DE">
                <a:solidFill>
                  <a:srgbClr val="D9D9D9"/>
                </a:solidFill>
              </a:rPr>
              <a:t>Ketone, Lactat, Methanol, Ethylenglykol, Salicylat</a:t>
            </a:r>
          </a:p>
          <a:p>
            <a:pPr marL="993775" lvl="1" indent="-457200">
              <a:buFont typeface="Arial" panose="020B0604020202020204" pitchFamily="34" charset="0"/>
              <a:buChar char="•"/>
              <a:defRPr/>
            </a:pPr>
            <a:r>
              <a:rPr lang="en-US" altLang="de-DE">
                <a:solidFill>
                  <a:srgbClr val="D9D9D9"/>
                </a:solidFill>
              </a:rPr>
              <a:t>Urin-Elektrolyte und pH </a:t>
            </a:r>
            <a:r>
              <a:rPr lang="en-US" altLang="de-DE">
                <a:solidFill>
                  <a:srgbClr val="D9D9D9"/>
                </a:solidFill>
                <a:sym typeface="Wingdings" panose="05000000000000000000" pitchFamily="2" charset="2"/>
              </a:rPr>
              <a:t> Urin-Anionenlücke</a:t>
            </a:r>
          </a:p>
        </p:txBody>
      </p:sp>
    </p:spTree>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04FBCBC-5014-4FFF-8BC0-A75E5A67AEC8}"/>
              </a:ext>
            </a:extLst>
          </p:cNvPr>
          <p:cNvSpPr>
            <a:spLocks noGrp="1"/>
          </p:cNvSpPr>
          <p:nvPr>
            <p:ph type="title"/>
          </p:nvPr>
        </p:nvSpPr>
        <p:spPr/>
        <p:txBody>
          <a:bodyPr/>
          <a:lstStyle/>
          <a:p>
            <a:r>
              <a:rPr lang="de-DE" dirty="0"/>
              <a:t>Anionenlücke</a:t>
            </a:r>
          </a:p>
        </p:txBody>
      </p:sp>
      <p:pic>
        <p:nvPicPr>
          <p:cNvPr id="6" name="Grafik 5">
            <a:extLst>
              <a:ext uri="{FF2B5EF4-FFF2-40B4-BE49-F238E27FC236}">
                <a16:creationId xmlns:a16="http://schemas.microsoft.com/office/drawing/2014/main" id="{F27B0866-1303-4833-A15F-276703055209}"/>
              </a:ext>
            </a:extLst>
          </p:cNvPr>
          <p:cNvPicPr>
            <a:picLocks noChangeAspect="1"/>
          </p:cNvPicPr>
          <p:nvPr/>
        </p:nvPicPr>
        <p:blipFill>
          <a:blip r:embed="rId3"/>
          <a:stretch>
            <a:fillRect/>
          </a:stretch>
        </p:blipFill>
        <p:spPr>
          <a:xfrm>
            <a:off x="539552" y="1412776"/>
            <a:ext cx="8352927" cy="4176463"/>
          </a:xfrm>
          <a:prstGeom prst="rect">
            <a:avLst/>
          </a:prstGeom>
        </p:spPr>
      </p:pic>
      <p:sp>
        <p:nvSpPr>
          <p:cNvPr id="7" name="Rechteck 6">
            <a:extLst>
              <a:ext uri="{FF2B5EF4-FFF2-40B4-BE49-F238E27FC236}">
                <a16:creationId xmlns:a16="http://schemas.microsoft.com/office/drawing/2014/main" id="{931402AE-C061-40B0-8C57-19F9E958AA8A}"/>
              </a:ext>
            </a:extLst>
          </p:cNvPr>
          <p:cNvSpPr/>
          <p:nvPr/>
        </p:nvSpPr>
        <p:spPr>
          <a:xfrm>
            <a:off x="1043608" y="6391865"/>
            <a:ext cx="6492912" cy="482633"/>
          </a:xfrm>
          <a:prstGeom prst="rect">
            <a:avLst/>
          </a:prstGeom>
          <a:solidFill>
            <a:schemeClr val="bg1"/>
          </a:solidFill>
        </p:spPr>
        <p:txBody>
          <a:bodyPr wrap="square">
            <a:spAutoFit/>
          </a:bodyPr>
          <a:lstStyle/>
          <a:p>
            <a:pPr algn="r"/>
            <a:r>
              <a:rPr lang="en-US" sz="1200" dirty="0" err="1">
                <a:solidFill>
                  <a:srgbClr val="00799B"/>
                </a:solidFill>
                <a:latin typeface="Segoe UI" panose="020B0502040204020203" pitchFamily="34" charset="0"/>
              </a:rPr>
              <a:t>Achanti</a:t>
            </a:r>
            <a:r>
              <a:rPr lang="en-US" sz="1200" dirty="0">
                <a:solidFill>
                  <a:srgbClr val="00799B"/>
                </a:solidFill>
                <a:latin typeface="Segoe UI" panose="020B0502040204020203" pitchFamily="34" charset="0"/>
              </a:rPr>
              <a:t>, A. and H. M. </a:t>
            </a:r>
            <a:r>
              <a:rPr lang="en-US" sz="1200" dirty="0" err="1">
                <a:solidFill>
                  <a:srgbClr val="00799B"/>
                </a:solidFill>
                <a:latin typeface="Segoe UI" panose="020B0502040204020203" pitchFamily="34" charset="0"/>
              </a:rPr>
              <a:t>Szerlip</a:t>
            </a:r>
            <a:r>
              <a:rPr lang="en-US" sz="1200" dirty="0">
                <a:solidFill>
                  <a:srgbClr val="00799B"/>
                </a:solidFill>
                <a:latin typeface="Segoe UI" panose="020B0502040204020203" pitchFamily="34" charset="0"/>
              </a:rPr>
              <a:t> (2022). </a:t>
            </a:r>
            <a:r>
              <a:rPr lang="en-US" sz="1200" b="1" dirty="0">
                <a:solidFill>
                  <a:srgbClr val="00799B"/>
                </a:solidFill>
                <a:latin typeface="Segoe UI" panose="020B0502040204020203" pitchFamily="34" charset="0"/>
              </a:rPr>
              <a:t>"Acid-Base Disorders in the Critically Ill Patient." </a:t>
            </a:r>
            <a:r>
              <a:rPr lang="en-US" sz="1200" dirty="0">
                <a:solidFill>
                  <a:srgbClr val="00799B"/>
                </a:solidFill>
                <a:latin typeface="Segoe UI" panose="020B0502040204020203" pitchFamily="34" charset="0"/>
              </a:rPr>
              <a:t>Clinical Journal of the American Society of Nephrology: CJN.04500422.</a:t>
            </a:r>
            <a:endParaRPr lang="de-DE" sz="1200" dirty="0">
              <a:solidFill>
                <a:srgbClr val="00799B"/>
              </a:solidFill>
              <a:latin typeface="Segoe UI" panose="020B0502040204020203" pitchFamily="34" charset="0"/>
            </a:endParaRPr>
          </a:p>
        </p:txBody>
      </p:sp>
    </p:spTree>
    <p:extLst>
      <p:ext uri="{BB962C8B-B14F-4D97-AF65-F5344CB8AC3E}">
        <p14:creationId xmlns:p14="http://schemas.microsoft.com/office/powerpoint/2010/main" val="1533923946"/>
      </p:ext>
    </p:extLst>
  </p:cSld>
  <p:clrMapOvr>
    <a:masterClrMapping/>
  </p:clrMapOvr>
  <p:transition spd="slow">
    <p:push dir="u"/>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el 1">
            <a:extLst>
              <a:ext uri="{FF2B5EF4-FFF2-40B4-BE49-F238E27FC236}">
                <a16:creationId xmlns:a16="http://schemas.microsoft.com/office/drawing/2014/main" id="{36353812-C846-4F2F-92A3-17D0C220EB8D}"/>
              </a:ext>
            </a:extLst>
          </p:cNvPr>
          <p:cNvSpPr>
            <a:spLocks noGrp="1"/>
          </p:cNvSpPr>
          <p:nvPr>
            <p:ph type="title"/>
          </p:nvPr>
        </p:nvSpPr>
        <p:spPr/>
        <p:txBody>
          <a:bodyPr/>
          <a:lstStyle/>
          <a:p>
            <a:r>
              <a:rPr lang="de-DE" altLang="de-DE"/>
              <a:t>Dominante Störung</a:t>
            </a:r>
          </a:p>
        </p:txBody>
      </p:sp>
      <p:sp>
        <p:nvSpPr>
          <p:cNvPr id="3" name="Inhaltsplatzhalter 2">
            <a:extLst>
              <a:ext uri="{FF2B5EF4-FFF2-40B4-BE49-F238E27FC236}">
                <a16:creationId xmlns:a16="http://schemas.microsoft.com/office/drawing/2014/main" id="{A48A67F0-D914-4FC5-9486-60FA7D18C38A}"/>
              </a:ext>
            </a:extLst>
          </p:cNvPr>
          <p:cNvSpPr>
            <a:spLocks noGrp="1"/>
          </p:cNvSpPr>
          <p:nvPr>
            <p:ph idx="1"/>
          </p:nvPr>
        </p:nvSpPr>
        <p:spPr>
          <a:xfrm>
            <a:off x="827088" y="3141663"/>
            <a:ext cx="7632700" cy="2879725"/>
          </a:xfrm>
        </p:spPr>
        <p:txBody>
          <a:bodyPr/>
          <a:lstStyle/>
          <a:p>
            <a:pPr>
              <a:defRPr/>
            </a:pPr>
            <a:r>
              <a:rPr lang="de-DE" dirty="0"/>
              <a:t>Bicarbonat erniedrigt:</a:t>
            </a:r>
          </a:p>
          <a:p>
            <a:pPr marL="457200" indent="-457200">
              <a:buFont typeface="+mj-lt"/>
              <a:buAutoNum type="arabicPeriod"/>
              <a:defRPr/>
            </a:pPr>
            <a:r>
              <a:rPr lang="de-DE" dirty="0"/>
              <a:t>Metabolische Azidose</a:t>
            </a:r>
          </a:p>
          <a:p>
            <a:pPr marL="457200" indent="-457200">
              <a:buFont typeface="+mj-lt"/>
              <a:buAutoNum type="arabicPeriod"/>
              <a:defRPr/>
            </a:pPr>
            <a:r>
              <a:rPr lang="de-DE" dirty="0"/>
              <a:t>Respiratorische Alkalose </a:t>
            </a:r>
          </a:p>
        </p:txBody>
      </p:sp>
      <p:graphicFrame>
        <p:nvGraphicFramePr>
          <p:cNvPr id="4" name="Tabelle 3">
            <a:extLst>
              <a:ext uri="{FF2B5EF4-FFF2-40B4-BE49-F238E27FC236}">
                <a16:creationId xmlns:a16="http://schemas.microsoft.com/office/drawing/2014/main" id="{D5AA6D76-D8C6-4530-98A9-BD75767F9E58}"/>
              </a:ext>
            </a:extLst>
          </p:cNvPr>
          <p:cNvGraphicFramePr>
            <a:graphicFrameLocks noGrp="1"/>
          </p:cNvGraphicFramePr>
          <p:nvPr/>
        </p:nvGraphicFramePr>
        <p:xfrm>
          <a:off x="34925" y="1412875"/>
          <a:ext cx="9120188" cy="1528762"/>
        </p:xfrm>
        <a:graphic>
          <a:graphicData uri="http://schemas.openxmlformats.org/drawingml/2006/table">
            <a:tbl>
              <a:tblPr/>
              <a:tblGrid>
                <a:gridCol w="2281413">
                  <a:extLst>
                    <a:ext uri="{9D8B030D-6E8A-4147-A177-3AD203B41FA5}">
                      <a16:colId xmlns:a16="http://schemas.microsoft.com/office/drawing/2014/main" val="20000"/>
                    </a:ext>
                  </a:extLst>
                </a:gridCol>
                <a:gridCol w="2256570">
                  <a:extLst>
                    <a:ext uri="{9D8B030D-6E8A-4147-A177-3AD203B41FA5}">
                      <a16:colId xmlns:a16="http://schemas.microsoft.com/office/drawing/2014/main" val="20001"/>
                    </a:ext>
                  </a:extLst>
                </a:gridCol>
                <a:gridCol w="2300790">
                  <a:extLst>
                    <a:ext uri="{9D8B030D-6E8A-4147-A177-3AD203B41FA5}">
                      <a16:colId xmlns:a16="http://schemas.microsoft.com/office/drawing/2014/main" val="20002"/>
                    </a:ext>
                  </a:extLst>
                </a:gridCol>
                <a:gridCol w="2281415">
                  <a:extLst>
                    <a:ext uri="{9D8B030D-6E8A-4147-A177-3AD203B41FA5}">
                      <a16:colId xmlns:a16="http://schemas.microsoft.com/office/drawing/2014/main" val="20003"/>
                    </a:ext>
                  </a:extLst>
                </a:gridCol>
              </a:tblGrid>
              <a:tr h="431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Na</a:t>
                      </a:r>
                    </a:p>
                  </a:txBody>
                  <a:tcPr marL="91428" marR="91428" marT="45732" marB="45732" horzOverflow="overflow">
                    <a:lnL cap="flat">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K</a:t>
                      </a:r>
                    </a:p>
                  </a:txBody>
                  <a:tcPr marL="91428" marR="91428" marT="45732" marB="45732" horzOverflow="overflow">
                    <a:lnL>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Cl</a:t>
                      </a:r>
                    </a:p>
                  </a:txBody>
                  <a:tcPr marL="91428" marR="91428" marT="45732" marB="45732" horzOverflow="overflow">
                    <a:lnL>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err="1">
                          <a:ln>
                            <a:noFill/>
                          </a:ln>
                          <a:solidFill>
                            <a:schemeClr val="bg1"/>
                          </a:solidFill>
                          <a:effectLst/>
                          <a:latin typeface="Arial" charset="0"/>
                        </a:rPr>
                        <a:t>Osmolalität</a:t>
                      </a:r>
                      <a:endParaRPr kumimoji="0" lang="de-DE" sz="1800" b="1" i="0" u="none" strike="noStrike" cap="none" normalizeH="0" baseline="0" dirty="0">
                        <a:ln>
                          <a:noFill/>
                        </a:ln>
                        <a:solidFill>
                          <a:schemeClr val="bg1"/>
                        </a:solidFill>
                        <a:effectLst/>
                        <a:latin typeface="Arial" charset="0"/>
                      </a:endParaRPr>
                    </a:p>
                  </a:txBody>
                  <a:tcPr marL="91428" marR="91428" marT="45732" marB="45732" horzOverflow="overflow">
                    <a:lnL>
                      <a:noFill/>
                    </a:lnL>
                    <a:lnR>
                      <a:noFill/>
                    </a:lnR>
                    <a:lnT cap="flat">
                      <a:noFill/>
                    </a:lnT>
                    <a:lnB>
                      <a:noFill/>
                    </a:lnB>
                    <a:lnTlToBr>
                      <a:noFill/>
                    </a:lnTlToBr>
                    <a:lnBlToTr>
                      <a:noFill/>
                    </a:lnBlToTr>
                    <a:solidFill>
                      <a:srgbClr val="0066FF"/>
                    </a:solidFill>
                  </a:tcPr>
                </a:tc>
                <a:extLst>
                  <a:ext uri="{0D108BD9-81ED-4DB2-BD59-A6C34878D82A}">
                    <a16:rowId xmlns:a16="http://schemas.microsoft.com/office/drawing/2014/main" val="10000"/>
                  </a:ext>
                </a:extLst>
              </a:tr>
              <a:tr h="3658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126</a:t>
                      </a:r>
                    </a:p>
                  </a:txBody>
                  <a:tcPr marL="91428" marR="91428" marT="45732" marB="45732" horzOverflow="overflow">
                    <a:lnL cap="flat">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6,0</a:t>
                      </a:r>
                    </a:p>
                  </a:txBody>
                  <a:tcPr marL="91428" marR="91428" marT="45732" marB="45732" horzOverflow="overflow">
                    <a:lnL>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91</a:t>
                      </a:r>
                    </a:p>
                  </a:txBody>
                  <a:tcPr marL="91428" marR="91428" marT="45732" marB="45732" horzOverflow="overflow">
                    <a:lnL>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298</a:t>
                      </a:r>
                    </a:p>
                  </a:txBody>
                  <a:tcPr marL="91428" marR="91428" marT="45732" marB="45732" horzOverflow="overflow">
                    <a:lnL>
                      <a:noFill/>
                    </a:lnL>
                    <a:lnR>
                      <a:noFill/>
                    </a:lnR>
                    <a:lnT>
                      <a:noFill/>
                    </a:lnT>
                    <a:lnB>
                      <a:noFill/>
                    </a:lnB>
                    <a:lnTlToBr>
                      <a:noFill/>
                    </a:lnTlToBr>
                    <a:lnBlToTr>
                      <a:noFill/>
                    </a:lnBlToTr>
                    <a:solidFill>
                      <a:srgbClr val="0066FF"/>
                    </a:solidFill>
                  </a:tcPr>
                </a:tc>
                <a:extLst>
                  <a:ext uri="{0D108BD9-81ED-4DB2-BD59-A6C34878D82A}">
                    <a16:rowId xmlns:a16="http://schemas.microsoft.com/office/drawing/2014/main" val="10001"/>
                  </a:ext>
                </a:extLst>
              </a:tr>
              <a:tr h="3658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pH</a:t>
                      </a:r>
                    </a:p>
                  </a:txBody>
                  <a:tcPr marL="91428" marR="91428" marT="45732" marB="45732" horzOverflow="overflow">
                    <a:lnL cap="flat">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PaO</a:t>
                      </a:r>
                      <a:r>
                        <a:rPr kumimoji="0" lang="de-DE" sz="1800" b="1" i="0" u="none" strike="noStrike" cap="none" normalizeH="0" baseline="-25000" dirty="0">
                          <a:ln>
                            <a:noFill/>
                          </a:ln>
                          <a:solidFill>
                            <a:schemeClr val="tx1"/>
                          </a:solidFill>
                          <a:effectLst/>
                          <a:latin typeface="Arial" charset="0"/>
                        </a:rPr>
                        <a:t>2</a:t>
                      </a:r>
                      <a:endParaRPr kumimoji="0" lang="de-DE" sz="1800" b="1" i="0" u="none" strike="noStrike" cap="none" normalizeH="0" baseline="0" dirty="0">
                        <a:ln>
                          <a:noFill/>
                        </a:ln>
                        <a:solidFill>
                          <a:schemeClr val="tx1"/>
                        </a:solidFill>
                        <a:effectLst/>
                        <a:latin typeface="Arial" charset="0"/>
                      </a:endParaRPr>
                    </a:p>
                  </a:txBody>
                  <a:tcPr marL="91428" marR="91428" marT="45732" marB="45732" horzOverflow="overflow">
                    <a:lnL>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PaCO</a:t>
                      </a:r>
                      <a:r>
                        <a:rPr kumimoji="0" lang="de-DE" sz="1800" b="1" i="0" u="none" strike="noStrike" cap="none" normalizeH="0" baseline="-25000" dirty="0">
                          <a:ln>
                            <a:noFill/>
                          </a:ln>
                          <a:solidFill>
                            <a:schemeClr val="tx1"/>
                          </a:solidFill>
                          <a:effectLst/>
                          <a:latin typeface="Arial" charset="0"/>
                        </a:rPr>
                        <a:t>2</a:t>
                      </a:r>
                    </a:p>
                  </a:txBody>
                  <a:tcPr marL="91428" marR="91428" marT="45732" marB="45732" horzOverflow="overflow">
                    <a:lnL>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rgbClr val="FF0000"/>
                          </a:solidFill>
                          <a:effectLst/>
                          <a:latin typeface="Arial" charset="0"/>
                        </a:rPr>
                        <a:t>HCO</a:t>
                      </a:r>
                      <a:r>
                        <a:rPr kumimoji="0" lang="de-DE" sz="1800" b="1" i="0" u="none" strike="noStrike" cap="none" normalizeH="0" baseline="-25000" dirty="0">
                          <a:ln>
                            <a:noFill/>
                          </a:ln>
                          <a:solidFill>
                            <a:srgbClr val="FF0000"/>
                          </a:solidFill>
                          <a:effectLst/>
                          <a:latin typeface="Arial" charset="0"/>
                        </a:rPr>
                        <a:t>3</a:t>
                      </a:r>
                    </a:p>
                  </a:txBody>
                  <a:tcPr marL="91428" marR="91428" marT="45732" marB="45732" horzOverflow="overflow">
                    <a:lnL>
                      <a:noFill/>
                    </a:lnL>
                    <a:lnR>
                      <a:noFill/>
                    </a:lnR>
                    <a:lnT>
                      <a:noFill/>
                    </a:lnT>
                    <a:lnB>
                      <a:noFill/>
                    </a:lnB>
                    <a:lnTlToBr>
                      <a:noFill/>
                    </a:lnTlToBr>
                    <a:lnBlToTr>
                      <a:noFill/>
                    </a:lnBlToTr>
                    <a:solidFill>
                      <a:srgbClr val="00CC00"/>
                    </a:solidFill>
                  </a:tcPr>
                </a:tc>
                <a:extLst>
                  <a:ext uri="{0D108BD9-81ED-4DB2-BD59-A6C34878D82A}">
                    <a16:rowId xmlns:a16="http://schemas.microsoft.com/office/drawing/2014/main" val="10002"/>
                  </a:ext>
                </a:extLst>
              </a:tr>
              <a:tr h="3658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7,31</a:t>
                      </a:r>
                    </a:p>
                  </a:txBody>
                  <a:tcPr marL="91428" marR="91428" marT="45732" marB="45732" horzOverflow="overflow">
                    <a:lnL cap="flat">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111</a:t>
                      </a:r>
                    </a:p>
                  </a:txBody>
                  <a:tcPr marL="91428" marR="91428" marT="45732" marB="45732"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20</a:t>
                      </a:r>
                    </a:p>
                  </a:txBody>
                  <a:tcPr marL="91428" marR="91428" marT="45732" marB="45732"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rgbClr val="FF0000"/>
                          </a:solidFill>
                          <a:effectLst/>
                          <a:latin typeface="Arial" charset="0"/>
                        </a:rPr>
                        <a:t>12</a:t>
                      </a:r>
                    </a:p>
                  </a:txBody>
                  <a:tcPr marL="91428" marR="91428" marT="45732" marB="45732" horzOverflow="overflow">
                    <a:lnL>
                      <a:noFill/>
                    </a:lnL>
                    <a:lnR>
                      <a:noFill/>
                    </a:lnR>
                    <a:lnT>
                      <a:noFill/>
                    </a:lnT>
                    <a:lnB cap="flat">
                      <a:noFill/>
                    </a:lnB>
                    <a:lnTlToBr>
                      <a:noFill/>
                    </a:lnTlToBr>
                    <a:lnBlToTr>
                      <a:noFill/>
                    </a:lnBlToTr>
                    <a:solidFill>
                      <a:srgbClr val="00CC00"/>
                    </a:solidFill>
                  </a:tcPr>
                </a:tc>
                <a:extLst>
                  <a:ext uri="{0D108BD9-81ED-4DB2-BD59-A6C34878D82A}">
                    <a16:rowId xmlns:a16="http://schemas.microsoft.com/office/drawing/2014/main" val="10003"/>
                  </a:ext>
                </a:extLst>
              </a:tr>
            </a:tbl>
          </a:graphicData>
        </a:graphic>
      </p:graphicFrame>
      <p:sp>
        <p:nvSpPr>
          <p:cNvPr id="5" name="Ellipse 4">
            <a:extLst>
              <a:ext uri="{FF2B5EF4-FFF2-40B4-BE49-F238E27FC236}">
                <a16:creationId xmlns:a16="http://schemas.microsoft.com/office/drawing/2014/main" id="{59E0B006-ECC7-4E38-BD2E-77D6BE1C0EC9}"/>
              </a:ext>
            </a:extLst>
          </p:cNvPr>
          <p:cNvSpPr>
            <a:spLocks noChangeArrowheads="1"/>
          </p:cNvSpPr>
          <p:nvPr/>
        </p:nvSpPr>
        <p:spPr bwMode="auto">
          <a:xfrm>
            <a:off x="684213" y="2205038"/>
            <a:ext cx="1008062" cy="719137"/>
          </a:xfrm>
          <a:prstGeom prst="ellipse">
            <a:avLst/>
          </a:prstGeom>
          <a:noFill/>
          <a:ln w="63500"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de-DE" altLang="de-DE"/>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xit" presetSubtype="4" fill="hold" nodeType="clickEffect">
                                  <p:stCondLst>
                                    <p:cond delay="0"/>
                                  </p:stCondLst>
                                  <p:childTnLst>
                                    <p:anim calcmode="lin" valueType="num">
                                      <p:cBhvr additive="base">
                                        <p:cTn id="24" dur="500"/>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p:tgtEl>
                                          <p:spTgt spid="3">
                                            <p:txEl>
                                              <p:pRg st="2" end="2"/>
                                            </p:txEl>
                                          </p:spTgt>
                                        </p:tgtEl>
                                        <p:attrNameLst>
                                          <p:attrName>ppt_y</p:attrName>
                                        </p:attrNameLst>
                                      </p:cBhvr>
                                      <p:tavLst>
                                        <p:tav tm="0">
                                          <p:val>
                                            <p:strVal val="ppt_y"/>
                                          </p:val>
                                        </p:tav>
                                        <p:tav tm="100000">
                                          <p:val>
                                            <p:strVal val="1+ppt_h/2"/>
                                          </p:val>
                                        </p:tav>
                                      </p:tavLst>
                                    </p:anim>
                                    <p:set>
                                      <p:cBhvr>
                                        <p:cTn id="26" dur="1" fill="hold">
                                          <p:stCondLst>
                                            <p:cond delay="499"/>
                                          </p:stCondLst>
                                        </p:cTn>
                                        <p:tgtEl>
                                          <p:spTgt spid="3">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el 1">
            <a:extLst>
              <a:ext uri="{FF2B5EF4-FFF2-40B4-BE49-F238E27FC236}">
                <a16:creationId xmlns:a16="http://schemas.microsoft.com/office/drawing/2014/main" id="{13E43E28-2DF5-46EB-AF8E-46E3F935FBF7}"/>
              </a:ext>
            </a:extLst>
          </p:cNvPr>
          <p:cNvSpPr>
            <a:spLocks noGrp="1"/>
          </p:cNvSpPr>
          <p:nvPr>
            <p:ph type="title"/>
          </p:nvPr>
        </p:nvSpPr>
        <p:spPr/>
        <p:txBody>
          <a:bodyPr/>
          <a:lstStyle/>
          <a:p>
            <a:r>
              <a:rPr lang="de-DE" altLang="de-DE"/>
              <a:t>Metabolische Azidose</a:t>
            </a:r>
          </a:p>
        </p:txBody>
      </p:sp>
      <p:sp>
        <p:nvSpPr>
          <p:cNvPr id="38915" name="Inhaltsplatzhalter 2">
            <a:extLst>
              <a:ext uri="{FF2B5EF4-FFF2-40B4-BE49-F238E27FC236}">
                <a16:creationId xmlns:a16="http://schemas.microsoft.com/office/drawing/2014/main" id="{008784D6-507E-439B-A31A-4869B756C9D1}"/>
              </a:ext>
            </a:extLst>
          </p:cNvPr>
          <p:cNvSpPr>
            <a:spLocks noGrp="1"/>
          </p:cNvSpPr>
          <p:nvPr>
            <p:ph idx="1"/>
          </p:nvPr>
        </p:nvSpPr>
        <p:spPr/>
        <p:txBody>
          <a:bodyPr/>
          <a:lstStyle/>
          <a:p>
            <a:pPr marL="457200" indent="-457200">
              <a:buFontTx/>
              <a:buAutoNum type="arabicPeriod"/>
            </a:pPr>
            <a:r>
              <a:rPr lang="de-DE" altLang="de-DE"/>
              <a:t>Liegt eine relevante Bedrohung für den Patienten vor?</a:t>
            </a:r>
          </a:p>
          <a:p>
            <a:pPr marL="457200" indent="-457200">
              <a:buFontTx/>
              <a:buAutoNum type="arabicPeriod"/>
            </a:pPr>
            <a:r>
              <a:rPr lang="de-DE" altLang="de-DE"/>
              <a:t>Wird die Azidose adäquat gepuffert?</a:t>
            </a:r>
          </a:p>
          <a:p>
            <a:pPr marL="993775" lvl="1" indent="-457200"/>
            <a:r>
              <a:rPr lang="de-DE" altLang="de-DE"/>
              <a:t>(zentral-)venöses Gas! </a:t>
            </a:r>
          </a:p>
          <a:p>
            <a:pPr marL="457200" indent="-457200">
              <a:buFontTx/>
              <a:buAutoNum type="arabicPeriod"/>
            </a:pPr>
            <a:r>
              <a:rPr lang="de-DE" altLang="de-DE"/>
              <a:t>Ursache?</a:t>
            </a:r>
          </a:p>
          <a:p>
            <a:pPr marL="993775" lvl="1" indent="-457200"/>
            <a:r>
              <a:rPr lang="de-DE" altLang="de-DE"/>
              <a:t>Zufuhr von Säuren oder</a:t>
            </a:r>
          </a:p>
          <a:p>
            <a:pPr marL="993775" lvl="1" indent="-457200"/>
            <a:r>
              <a:rPr lang="de-DE" altLang="de-DE"/>
              <a:t>Verlust von Bicarbonat</a:t>
            </a:r>
          </a:p>
        </p:txBody>
      </p:sp>
    </p:spTree>
  </p:cSld>
  <p:clrMapOvr>
    <a:masterClrMapping/>
  </p:clrMapOvr>
  <p:transition spd="slow">
    <p:push dir="u"/>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el 1">
            <a:extLst>
              <a:ext uri="{FF2B5EF4-FFF2-40B4-BE49-F238E27FC236}">
                <a16:creationId xmlns:a16="http://schemas.microsoft.com/office/drawing/2014/main" id="{7D4F4D19-DF1B-4332-95B1-B8427ED91CB3}"/>
              </a:ext>
            </a:extLst>
          </p:cNvPr>
          <p:cNvSpPr>
            <a:spLocks noGrp="1"/>
          </p:cNvSpPr>
          <p:nvPr>
            <p:ph type="title"/>
          </p:nvPr>
        </p:nvSpPr>
        <p:spPr/>
        <p:txBody>
          <a:bodyPr/>
          <a:lstStyle/>
          <a:p>
            <a:r>
              <a:rPr lang="de-DE" altLang="de-DE"/>
              <a:t>Lebensbedrohlich ?</a:t>
            </a:r>
          </a:p>
        </p:txBody>
      </p:sp>
      <p:sp>
        <p:nvSpPr>
          <p:cNvPr id="39939" name="Inhaltsplatzhalter 2">
            <a:extLst>
              <a:ext uri="{FF2B5EF4-FFF2-40B4-BE49-F238E27FC236}">
                <a16:creationId xmlns:a16="http://schemas.microsoft.com/office/drawing/2014/main" id="{F935E548-0E77-4899-B4E5-12F41A6365F8}"/>
              </a:ext>
            </a:extLst>
          </p:cNvPr>
          <p:cNvSpPr>
            <a:spLocks noGrp="1"/>
          </p:cNvSpPr>
          <p:nvPr>
            <p:ph idx="1"/>
          </p:nvPr>
        </p:nvSpPr>
        <p:spPr/>
        <p:txBody>
          <a:bodyPr/>
          <a:lstStyle/>
          <a:p>
            <a:pPr marL="342900" indent="-342900">
              <a:buFontTx/>
              <a:buChar char="•"/>
            </a:pPr>
            <a:r>
              <a:rPr lang="de-DE" altLang="de-DE"/>
              <a:t>Hämodynamische Instabilität</a:t>
            </a:r>
          </a:p>
          <a:p>
            <a:pPr marL="342900" indent="-342900">
              <a:buFontTx/>
              <a:buChar char="•"/>
            </a:pPr>
            <a:r>
              <a:rPr lang="de-DE" altLang="de-DE"/>
              <a:t>Arrhythmien</a:t>
            </a:r>
          </a:p>
          <a:p>
            <a:pPr marL="342900" indent="-342900">
              <a:buFontTx/>
              <a:buChar char="•"/>
            </a:pPr>
            <a:r>
              <a:rPr lang="de-DE" altLang="de-DE"/>
              <a:t>Respiratorisches Versagen</a:t>
            </a:r>
          </a:p>
          <a:p>
            <a:pPr marL="342900" indent="-342900">
              <a:buFontTx/>
              <a:buChar char="•"/>
            </a:pPr>
            <a:r>
              <a:rPr lang="de-DE" altLang="de-DE"/>
              <a:t>Toxine (Methanol / Ethylenglykol)</a:t>
            </a:r>
          </a:p>
          <a:p>
            <a:pPr marL="342900" indent="-342900">
              <a:buFontTx/>
              <a:buChar char="•"/>
            </a:pPr>
            <a:r>
              <a:rPr lang="de-DE" altLang="de-DE"/>
              <a:t>Nutritive Defizite (Vitamin – B- Komplex)</a:t>
            </a:r>
          </a:p>
          <a:p>
            <a:pPr marL="342900" indent="-342900">
              <a:buFontTx/>
              <a:buChar char="•"/>
            </a:pPr>
            <a:endParaRPr lang="de-DE" altLang="de-DE"/>
          </a:p>
          <a:p>
            <a:pPr marL="342900" indent="-342900">
              <a:buFontTx/>
              <a:buChar char="•"/>
            </a:pPr>
            <a:endParaRPr lang="de-DE" altLang="de-DE"/>
          </a:p>
        </p:txBody>
      </p:sp>
    </p:spTree>
  </p:cSld>
  <p:clrMapOvr>
    <a:masterClrMapping/>
  </p:clrMapOvr>
  <p:transition spd="slow">
    <p:push dir="u"/>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a:extLst>
              <a:ext uri="{FF2B5EF4-FFF2-40B4-BE49-F238E27FC236}">
                <a16:creationId xmlns:a16="http://schemas.microsoft.com/office/drawing/2014/main" id="{8C088834-8506-401C-BAE2-98B34F162F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3" y="0"/>
            <a:ext cx="9172575" cy="609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63" name="Rectangle 5">
            <a:extLst>
              <a:ext uri="{FF2B5EF4-FFF2-40B4-BE49-F238E27FC236}">
                <a16:creationId xmlns:a16="http://schemas.microsoft.com/office/drawing/2014/main" id="{01FEAB7F-4883-4FFD-82A1-264F96E2B4FD}"/>
              </a:ext>
            </a:extLst>
          </p:cNvPr>
          <p:cNvSpPr>
            <a:spLocks noChangeArrowheads="1"/>
          </p:cNvSpPr>
          <p:nvPr/>
        </p:nvSpPr>
        <p:spPr bwMode="auto">
          <a:xfrm>
            <a:off x="2994025" y="5794375"/>
            <a:ext cx="45720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de-DE" b="1">
                <a:ea typeface="MS PGothic" panose="020B0600070205080204" pitchFamily="34" charset="-128"/>
              </a:rPr>
              <a:t>Klinische Manifestationen von Azidosen</a:t>
            </a:r>
          </a:p>
        </p:txBody>
      </p:sp>
      <p:sp>
        <p:nvSpPr>
          <p:cNvPr id="4" name="Text Box 27">
            <a:extLst>
              <a:ext uri="{FF2B5EF4-FFF2-40B4-BE49-F238E27FC236}">
                <a16:creationId xmlns:a16="http://schemas.microsoft.com/office/drawing/2014/main" id="{082A4D70-B8FC-4BFA-B3CD-7B9D662B631C}"/>
              </a:ext>
            </a:extLst>
          </p:cNvPr>
          <p:cNvSpPr txBox="1">
            <a:spLocks noChangeArrowheads="1"/>
          </p:cNvSpPr>
          <p:nvPr/>
        </p:nvSpPr>
        <p:spPr bwMode="auto">
          <a:xfrm>
            <a:off x="6011863" y="692150"/>
            <a:ext cx="1944687" cy="246063"/>
          </a:xfrm>
          <a:prstGeom prst="rect">
            <a:avLst/>
          </a:prstGeom>
          <a:solidFill>
            <a:srgbClr val="00FF0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pPr>
            <a:endParaRPr lang="de-DE" altLang="de-DE" sz="1000" b="0"/>
          </a:p>
        </p:txBody>
      </p:sp>
      <p:sp>
        <p:nvSpPr>
          <p:cNvPr id="5" name="Text Box 27">
            <a:extLst>
              <a:ext uri="{FF2B5EF4-FFF2-40B4-BE49-F238E27FC236}">
                <a16:creationId xmlns:a16="http://schemas.microsoft.com/office/drawing/2014/main" id="{32AC8DAA-7414-465A-80FD-4113D7620700}"/>
              </a:ext>
            </a:extLst>
          </p:cNvPr>
          <p:cNvSpPr txBox="1">
            <a:spLocks noChangeArrowheads="1"/>
          </p:cNvSpPr>
          <p:nvPr/>
        </p:nvSpPr>
        <p:spPr bwMode="auto">
          <a:xfrm>
            <a:off x="5940425" y="1743075"/>
            <a:ext cx="1152525" cy="246063"/>
          </a:xfrm>
          <a:prstGeom prst="rect">
            <a:avLst/>
          </a:prstGeom>
          <a:solidFill>
            <a:srgbClr val="00FF0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pPr>
            <a:endParaRPr lang="de-DE" altLang="de-DE" sz="1000" b="0"/>
          </a:p>
        </p:txBody>
      </p:sp>
      <p:sp>
        <p:nvSpPr>
          <p:cNvPr id="6" name="Text Box 27">
            <a:extLst>
              <a:ext uri="{FF2B5EF4-FFF2-40B4-BE49-F238E27FC236}">
                <a16:creationId xmlns:a16="http://schemas.microsoft.com/office/drawing/2014/main" id="{A91E716C-0E0C-4E09-8DF1-AFB51B6C2310}"/>
              </a:ext>
            </a:extLst>
          </p:cNvPr>
          <p:cNvSpPr txBox="1">
            <a:spLocks noChangeArrowheads="1"/>
          </p:cNvSpPr>
          <p:nvPr/>
        </p:nvSpPr>
        <p:spPr bwMode="auto">
          <a:xfrm>
            <a:off x="6011863" y="2822575"/>
            <a:ext cx="2232025" cy="246063"/>
          </a:xfrm>
          <a:prstGeom prst="rect">
            <a:avLst/>
          </a:prstGeom>
          <a:solidFill>
            <a:srgbClr val="00FF0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pPr>
            <a:endParaRPr lang="de-DE" altLang="de-DE" sz="1000" b="0"/>
          </a:p>
        </p:txBody>
      </p:sp>
      <p:sp>
        <p:nvSpPr>
          <p:cNvPr id="7" name="Text Box 27">
            <a:extLst>
              <a:ext uri="{FF2B5EF4-FFF2-40B4-BE49-F238E27FC236}">
                <a16:creationId xmlns:a16="http://schemas.microsoft.com/office/drawing/2014/main" id="{551D38E4-6271-42EE-B56F-1F0EC6BAB079}"/>
              </a:ext>
            </a:extLst>
          </p:cNvPr>
          <p:cNvSpPr txBox="1">
            <a:spLocks noChangeArrowheads="1"/>
          </p:cNvSpPr>
          <p:nvPr/>
        </p:nvSpPr>
        <p:spPr bwMode="auto">
          <a:xfrm>
            <a:off x="827088" y="5672138"/>
            <a:ext cx="1368425" cy="246062"/>
          </a:xfrm>
          <a:prstGeom prst="rect">
            <a:avLst/>
          </a:prstGeom>
          <a:solidFill>
            <a:srgbClr val="00FF0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pPr>
            <a:endParaRPr lang="de-DE" altLang="de-DE" sz="1000" b="0"/>
          </a:p>
        </p:txBody>
      </p:sp>
      <p:sp>
        <p:nvSpPr>
          <p:cNvPr id="8" name="Text Box 27">
            <a:extLst>
              <a:ext uri="{FF2B5EF4-FFF2-40B4-BE49-F238E27FC236}">
                <a16:creationId xmlns:a16="http://schemas.microsoft.com/office/drawing/2014/main" id="{A3C67617-39FD-4887-AF65-76FF1503BB29}"/>
              </a:ext>
            </a:extLst>
          </p:cNvPr>
          <p:cNvSpPr txBox="1">
            <a:spLocks noChangeArrowheads="1"/>
          </p:cNvSpPr>
          <p:nvPr/>
        </p:nvSpPr>
        <p:spPr bwMode="auto">
          <a:xfrm>
            <a:off x="323850" y="735013"/>
            <a:ext cx="1439863" cy="246062"/>
          </a:xfrm>
          <a:prstGeom prst="rect">
            <a:avLst/>
          </a:prstGeom>
          <a:solidFill>
            <a:srgbClr val="00FF0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pPr>
            <a:endParaRPr lang="de-DE" altLang="de-DE" sz="1000" b="0"/>
          </a:p>
        </p:txBody>
      </p:sp>
      <p:sp>
        <p:nvSpPr>
          <p:cNvPr id="10" name="Text Box 27">
            <a:extLst>
              <a:ext uri="{FF2B5EF4-FFF2-40B4-BE49-F238E27FC236}">
                <a16:creationId xmlns:a16="http://schemas.microsoft.com/office/drawing/2014/main" id="{2008CF24-DFA3-4108-951C-B0EBD12432FD}"/>
              </a:ext>
            </a:extLst>
          </p:cNvPr>
          <p:cNvSpPr txBox="1">
            <a:spLocks noChangeArrowheads="1"/>
          </p:cNvSpPr>
          <p:nvPr/>
        </p:nvSpPr>
        <p:spPr bwMode="auto">
          <a:xfrm>
            <a:off x="334963" y="939800"/>
            <a:ext cx="996950" cy="246063"/>
          </a:xfrm>
          <a:prstGeom prst="rect">
            <a:avLst/>
          </a:prstGeom>
          <a:solidFill>
            <a:srgbClr val="00FF0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pPr>
            <a:endParaRPr lang="de-DE" altLang="de-DE" sz="1000" b="0"/>
          </a:p>
        </p:txBody>
      </p:sp>
      <p:sp>
        <p:nvSpPr>
          <p:cNvPr id="11" name="Text Box 27">
            <a:extLst>
              <a:ext uri="{FF2B5EF4-FFF2-40B4-BE49-F238E27FC236}">
                <a16:creationId xmlns:a16="http://schemas.microsoft.com/office/drawing/2014/main" id="{847D8846-AD68-4895-89E4-9BD55157E313}"/>
              </a:ext>
            </a:extLst>
          </p:cNvPr>
          <p:cNvSpPr txBox="1">
            <a:spLocks noChangeArrowheads="1"/>
          </p:cNvSpPr>
          <p:nvPr/>
        </p:nvSpPr>
        <p:spPr bwMode="auto">
          <a:xfrm>
            <a:off x="323850" y="2268538"/>
            <a:ext cx="1944688" cy="246062"/>
          </a:xfrm>
          <a:prstGeom prst="rect">
            <a:avLst/>
          </a:prstGeom>
          <a:solidFill>
            <a:srgbClr val="00FF0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pPr>
            <a:endParaRPr lang="de-DE" altLang="de-DE" sz="1000" b="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0" grpId="0" animBg="1"/>
      <p:bldP spid="11"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el 1">
            <a:extLst>
              <a:ext uri="{FF2B5EF4-FFF2-40B4-BE49-F238E27FC236}">
                <a16:creationId xmlns:a16="http://schemas.microsoft.com/office/drawing/2014/main" id="{CFA9A199-A7B5-46A6-9243-67617B781691}"/>
              </a:ext>
            </a:extLst>
          </p:cNvPr>
          <p:cNvSpPr>
            <a:spLocks noGrp="1"/>
          </p:cNvSpPr>
          <p:nvPr>
            <p:ph type="title"/>
          </p:nvPr>
        </p:nvSpPr>
        <p:spPr/>
        <p:txBody>
          <a:bodyPr/>
          <a:lstStyle/>
          <a:p>
            <a:r>
              <a:rPr lang="de-DE" altLang="de-DE"/>
              <a:t>Diagnostischer Ansatz</a:t>
            </a:r>
          </a:p>
        </p:txBody>
      </p:sp>
      <p:sp>
        <p:nvSpPr>
          <p:cNvPr id="3" name="Inhaltsplatzhalter 2">
            <a:extLst>
              <a:ext uri="{FF2B5EF4-FFF2-40B4-BE49-F238E27FC236}">
                <a16:creationId xmlns:a16="http://schemas.microsoft.com/office/drawing/2014/main" id="{AF5B100E-BCFA-4189-B848-C31771C3D213}"/>
              </a:ext>
            </a:extLst>
          </p:cNvPr>
          <p:cNvSpPr>
            <a:spLocks noGrp="1"/>
          </p:cNvSpPr>
          <p:nvPr>
            <p:ph idx="1"/>
          </p:nvPr>
        </p:nvSpPr>
        <p:spPr>
          <a:xfrm>
            <a:off x="827088" y="1557338"/>
            <a:ext cx="7632700" cy="4176712"/>
          </a:xfrm>
        </p:spPr>
        <p:txBody>
          <a:bodyPr/>
          <a:lstStyle/>
          <a:p>
            <a:pPr marL="457200" indent="-457200">
              <a:buFontTx/>
              <a:buAutoNum type="arabicPeriod"/>
              <a:defRPr/>
            </a:pPr>
            <a:r>
              <a:rPr lang="en-US" altLang="de-DE" b="0">
                <a:solidFill>
                  <a:srgbClr val="D9D9D9"/>
                </a:solidFill>
              </a:rPr>
              <a:t>Klinische und anamnestische Hinweise für eine bestimmte SBH – Störung? </a:t>
            </a:r>
          </a:p>
          <a:p>
            <a:pPr marL="457200" indent="-457200">
              <a:buFontTx/>
              <a:buAutoNum type="arabicPeriod"/>
              <a:defRPr/>
            </a:pPr>
            <a:r>
              <a:rPr lang="en-US" altLang="de-DE" b="0">
                <a:solidFill>
                  <a:srgbClr val="D9D9D9"/>
                </a:solidFill>
              </a:rPr>
              <a:t>Identifikation der dominanten Störung</a:t>
            </a:r>
          </a:p>
          <a:p>
            <a:pPr marL="457200" indent="-457200">
              <a:buFontTx/>
              <a:buAutoNum type="arabicPeriod"/>
              <a:defRPr/>
            </a:pPr>
            <a:r>
              <a:rPr lang="en-US" altLang="de-DE">
                <a:effectLst>
                  <a:outerShdw blurRad="38100" dist="38100" dir="2700000" algn="tl">
                    <a:srgbClr val="C0C0C0"/>
                  </a:outerShdw>
                </a:effectLst>
              </a:rPr>
              <a:t>Abschätzen der Kompensation und </a:t>
            </a:r>
            <a:br>
              <a:rPr lang="en-US" altLang="de-DE">
                <a:effectLst>
                  <a:outerShdw blurRad="38100" dist="38100" dir="2700000" algn="tl">
                    <a:srgbClr val="C0C0C0"/>
                  </a:outerShdw>
                </a:effectLst>
              </a:rPr>
            </a:br>
            <a:r>
              <a:rPr lang="en-US" altLang="de-DE">
                <a:effectLst>
                  <a:outerShdw blurRad="38100" dist="38100" dir="2700000" algn="tl">
                    <a:srgbClr val="C0C0C0"/>
                  </a:outerShdw>
                </a:effectLst>
              </a:rPr>
              <a:t>Abklärung einer sekundären Störung</a:t>
            </a:r>
          </a:p>
          <a:p>
            <a:pPr marL="457200" indent="-457200">
              <a:buFontTx/>
              <a:buAutoNum type="arabicPeriod"/>
              <a:defRPr/>
            </a:pPr>
            <a:r>
              <a:rPr lang="en-US" altLang="de-DE" b="0">
                <a:solidFill>
                  <a:srgbClr val="D9D9D9"/>
                </a:solidFill>
              </a:rPr>
              <a:t>Diagnose der Ursache durch Bestimmung weiterer Parameter</a:t>
            </a:r>
          </a:p>
          <a:p>
            <a:pPr marL="993775" lvl="1" indent="-457200">
              <a:buFont typeface="Arial" panose="020B0604020202020204" pitchFamily="34" charset="0"/>
              <a:buChar char="•"/>
              <a:defRPr/>
            </a:pPr>
            <a:r>
              <a:rPr lang="en-US" altLang="de-DE">
                <a:solidFill>
                  <a:srgbClr val="D9D9D9"/>
                </a:solidFill>
              </a:rPr>
              <a:t>Anionenlücke</a:t>
            </a:r>
          </a:p>
          <a:p>
            <a:pPr marL="993775" lvl="1" indent="-457200">
              <a:buFont typeface="Arial" panose="020B0604020202020204" pitchFamily="34" charset="0"/>
              <a:buChar char="•"/>
              <a:defRPr/>
            </a:pPr>
            <a:r>
              <a:rPr lang="en-US" altLang="de-DE">
                <a:solidFill>
                  <a:srgbClr val="D9D9D9"/>
                </a:solidFill>
              </a:rPr>
              <a:t>Kalium</a:t>
            </a:r>
          </a:p>
          <a:p>
            <a:pPr marL="993775" lvl="1" indent="-457200">
              <a:buFont typeface="Arial" panose="020B0604020202020204" pitchFamily="34" charset="0"/>
              <a:buChar char="•"/>
              <a:defRPr/>
            </a:pPr>
            <a:r>
              <a:rPr lang="en-US" altLang="de-DE">
                <a:solidFill>
                  <a:srgbClr val="D9D9D9"/>
                </a:solidFill>
              </a:rPr>
              <a:t>Ketone, Lactat, Methanol, Ethylenglykol, Salicylat</a:t>
            </a:r>
          </a:p>
          <a:p>
            <a:pPr marL="993775" lvl="1" indent="-457200">
              <a:buFont typeface="Arial" panose="020B0604020202020204" pitchFamily="34" charset="0"/>
              <a:buChar char="•"/>
              <a:defRPr/>
            </a:pPr>
            <a:r>
              <a:rPr lang="en-US" altLang="de-DE">
                <a:solidFill>
                  <a:srgbClr val="D9D9D9"/>
                </a:solidFill>
              </a:rPr>
              <a:t>Urin-Elektrolyte und pH </a:t>
            </a:r>
            <a:r>
              <a:rPr lang="en-US" altLang="de-DE">
                <a:solidFill>
                  <a:srgbClr val="D9D9D9"/>
                </a:solidFill>
                <a:sym typeface="Wingdings" panose="05000000000000000000" pitchFamily="2" charset="2"/>
              </a:rPr>
              <a:t> Urin-Anionenlücke</a:t>
            </a:r>
          </a:p>
        </p:txBody>
      </p:sp>
    </p:spTree>
  </p:cSld>
  <p:clrMapOvr>
    <a:masterClrMapping/>
  </p:clrMapOvr>
  <p:transition spd="slow">
    <p:push dir="u"/>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AA809B-069E-42FD-B28D-59E9B18DFC01}"/>
              </a:ext>
            </a:extLst>
          </p:cNvPr>
          <p:cNvSpPr>
            <a:spLocks noGrp="1"/>
          </p:cNvSpPr>
          <p:nvPr>
            <p:ph type="title"/>
          </p:nvPr>
        </p:nvSpPr>
        <p:spPr/>
        <p:txBody>
          <a:bodyPr/>
          <a:lstStyle/>
          <a:p>
            <a:pPr>
              <a:defRPr/>
            </a:pPr>
            <a:r>
              <a:rPr lang="en-US" sz="3200" kern="1200" dirty="0" err="1">
                <a:solidFill>
                  <a:schemeClr val="tx1"/>
                </a:solidFill>
              </a:rPr>
              <a:t>Abschätzen</a:t>
            </a:r>
            <a:r>
              <a:rPr lang="en-US" sz="3200" kern="1200" dirty="0">
                <a:solidFill>
                  <a:schemeClr val="tx1"/>
                </a:solidFill>
              </a:rPr>
              <a:t> der </a:t>
            </a:r>
            <a:r>
              <a:rPr lang="en-US" sz="3200" kern="1200" dirty="0" err="1">
                <a:solidFill>
                  <a:schemeClr val="tx1"/>
                </a:solidFill>
              </a:rPr>
              <a:t>Kompensation</a:t>
            </a:r>
            <a:r>
              <a:rPr lang="en-US" sz="3200" kern="1200" dirty="0">
                <a:solidFill>
                  <a:schemeClr val="tx1"/>
                </a:solidFill>
              </a:rPr>
              <a:t> und </a:t>
            </a:r>
            <a:r>
              <a:rPr lang="en-US" sz="3200" kern="1200" dirty="0" err="1"/>
              <a:t>Abklärung</a:t>
            </a:r>
            <a:r>
              <a:rPr lang="en-US" sz="3200" kern="1200" dirty="0"/>
              <a:t> </a:t>
            </a:r>
            <a:r>
              <a:rPr lang="en-US" sz="3200" kern="1200" dirty="0" err="1"/>
              <a:t>einer</a:t>
            </a:r>
            <a:r>
              <a:rPr lang="en-US" sz="3200" kern="1200" dirty="0"/>
              <a:t> </a:t>
            </a:r>
            <a:r>
              <a:rPr lang="en-US" sz="3200" kern="1200" dirty="0" err="1"/>
              <a:t>sekundären</a:t>
            </a:r>
            <a:r>
              <a:rPr lang="en-US" sz="3200" kern="1200" dirty="0"/>
              <a:t> </a:t>
            </a:r>
            <a:r>
              <a:rPr lang="en-US" sz="3200" kern="1200" dirty="0" err="1"/>
              <a:t>Störung</a:t>
            </a:r>
            <a:endParaRPr lang="en-US" sz="3200" kern="1200" dirty="0">
              <a:solidFill>
                <a:schemeClr val="tx1"/>
              </a:solidFill>
            </a:endParaRPr>
          </a:p>
        </p:txBody>
      </p:sp>
      <p:sp>
        <p:nvSpPr>
          <p:cNvPr id="3" name="Inhaltsplatzhalter 2">
            <a:extLst>
              <a:ext uri="{FF2B5EF4-FFF2-40B4-BE49-F238E27FC236}">
                <a16:creationId xmlns:a16="http://schemas.microsoft.com/office/drawing/2014/main" id="{B3AEE93F-AB81-4E31-8168-7B8FC1813C1A}"/>
              </a:ext>
            </a:extLst>
          </p:cNvPr>
          <p:cNvSpPr>
            <a:spLocks noGrp="1"/>
          </p:cNvSpPr>
          <p:nvPr>
            <p:ph idx="1"/>
          </p:nvPr>
        </p:nvSpPr>
        <p:spPr>
          <a:xfrm>
            <a:off x="827088" y="3141663"/>
            <a:ext cx="7632700" cy="2879725"/>
          </a:xfrm>
        </p:spPr>
        <p:txBody>
          <a:bodyPr/>
          <a:lstStyle/>
          <a:p>
            <a:pPr marL="457200" indent="-457200">
              <a:buFontTx/>
              <a:buAutoNum type="arabicPeriod"/>
            </a:pPr>
            <a:r>
              <a:rPr lang="de-DE" altLang="de-DE"/>
              <a:t>Metabolische Azidose</a:t>
            </a:r>
          </a:p>
          <a:p>
            <a:pPr marL="457200" indent="-457200">
              <a:buFontTx/>
              <a:buAutoNum type="arabicPeriod"/>
            </a:pPr>
            <a:endParaRPr lang="de-DE" altLang="de-DE"/>
          </a:p>
          <a:p>
            <a:pPr marL="457200" indent="-457200">
              <a:buFontTx/>
              <a:buAutoNum type="arabicPeriod"/>
            </a:pPr>
            <a:r>
              <a:rPr lang="de-DE" altLang="de-DE"/>
              <a:t>Hypokapnie als Ausdruck der Hyperventilation</a:t>
            </a:r>
          </a:p>
          <a:p>
            <a:pPr marL="993775" lvl="1" indent="-457200"/>
            <a:r>
              <a:rPr lang="de-DE" altLang="de-DE"/>
              <a:t>für 10 mmHg etwa Verdoppelung des Atemminutenvolumens!</a:t>
            </a:r>
          </a:p>
          <a:p>
            <a:pPr marL="1444625" lvl="2" indent="-457200"/>
            <a:r>
              <a:rPr lang="de-DE" altLang="de-DE"/>
              <a:t>hier also etwa 3-4 fach!! </a:t>
            </a:r>
            <a:r>
              <a:rPr lang="de-DE" altLang="de-DE">
                <a:sym typeface="Wingdings" panose="05000000000000000000" pitchFamily="2" charset="2"/>
              </a:rPr>
              <a:t> 15-20 Liter</a:t>
            </a:r>
            <a:endParaRPr lang="de-DE" altLang="de-DE"/>
          </a:p>
        </p:txBody>
      </p:sp>
      <p:graphicFrame>
        <p:nvGraphicFramePr>
          <p:cNvPr id="4" name="Tabelle 3">
            <a:extLst>
              <a:ext uri="{FF2B5EF4-FFF2-40B4-BE49-F238E27FC236}">
                <a16:creationId xmlns:a16="http://schemas.microsoft.com/office/drawing/2014/main" id="{78A2494D-5995-45BC-BBDE-4CA7D9A10D7C}"/>
              </a:ext>
            </a:extLst>
          </p:cNvPr>
          <p:cNvGraphicFramePr>
            <a:graphicFrameLocks noGrp="1"/>
          </p:cNvGraphicFramePr>
          <p:nvPr/>
        </p:nvGraphicFramePr>
        <p:xfrm>
          <a:off x="34925" y="1412875"/>
          <a:ext cx="9120188" cy="1528762"/>
        </p:xfrm>
        <a:graphic>
          <a:graphicData uri="http://schemas.openxmlformats.org/drawingml/2006/table">
            <a:tbl>
              <a:tblPr/>
              <a:tblGrid>
                <a:gridCol w="2281413">
                  <a:extLst>
                    <a:ext uri="{9D8B030D-6E8A-4147-A177-3AD203B41FA5}">
                      <a16:colId xmlns:a16="http://schemas.microsoft.com/office/drawing/2014/main" val="20000"/>
                    </a:ext>
                  </a:extLst>
                </a:gridCol>
                <a:gridCol w="2256570">
                  <a:extLst>
                    <a:ext uri="{9D8B030D-6E8A-4147-A177-3AD203B41FA5}">
                      <a16:colId xmlns:a16="http://schemas.microsoft.com/office/drawing/2014/main" val="20001"/>
                    </a:ext>
                  </a:extLst>
                </a:gridCol>
                <a:gridCol w="2300790">
                  <a:extLst>
                    <a:ext uri="{9D8B030D-6E8A-4147-A177-3AD203B41FA5}">
                      <a16:colId xmlns:a16="http://schemas.microsoft.com/office/drawing/2014/main" val="20002"/>
                    </a:ext>
                  </a:extLst>
                </a:gridCol>
                <a:gridCol w="2281415">
                  <a:extLst>
                    <a:ext uri="{9D8B030D-6E8A-4147-A177-3AD203B41FA5}">
                      <a16:colId xmlns:a16="http://schemas.microsoft.com/office/drawing/2014/main" val="20003"/>
                    </a:ext>
                  </a:extLst>
                </a:gridCol>
              </a:tblGrid>
              <a:tr h="431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Na</a:t>
                      </a:r>
                    </a:p>
                  </a:txBody>
                  <a:tcPr marL="91428" marR="91428" marT="45732" marB="45732" horzOverflow="overflow">
                    <a:lnL cap="flat">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K</a:t>
                      </a:r>
                    </a:p>
                  </a:txBody>
                  <a:tcPr marL="91428" marR="91428" marT="45732" marB="45732" horzOverflow="overflow">
                    <a:lnL>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Cl</a:t>
                      </a:r>
                    </a:p>
                  </a:txBody>
                  <a:tcPr marL="91428" marR="91428" marT="45732" marB="45732" horzOverflow="overflow">
                    <a:lnL>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err="1">
                          <a:ln>
                            <a:noFill/>
                          </a:ln>
                          <a:solidFill>
                            <a:schemeClr val="bg1"/>
                          </a:solidFill>
                          <a:effectLst/>
                          <a:latin typeface="Arial" charset="0"/>
                        </a:rPr>
                        <a:t>Osmolalität</a:t>
                      </a:r>
                      <a:endParaRPr kumimoji="0" lang="de-DE" sz="1800" b="1" i="0" u="none" strike="noStrike" cap="none" normalizeH="0" baseline="0" dirty="0">
                        <a:ln>
                          <a:noFill/>
                        </a:ln>
                        <a:solidFill>
                          <a:schemeClr val="bg1"/>
                        </a:solidFill>
                        <a:effectLst/>
                        <a:latin typeface="Arial" charset="0"/>
                      </a:endParaRPr>
                    </a:p>
                  </a:txBody>
                  <a:tcPr marL="91428" marR="91428" marT="45732" marB="45732" horzOverflow="overflow">
                    <a:lnL>
                      <a:noFill/>
                    </a:lnL>
                    <a:lnR>
                      <a:noFill/>
                    </a:lnR>
                    <a:lnT cap="flat">
                      <a:noFill/>
                    </a:lnT>
                    <a:lnB>
                      <a:noFill/>
                    </a:lnB>
                    <a:lnTlToBr>
                      <a:noFill/>
                    </a:lnTlToBr>
                    <a:lnBlToTr>
                      <a:noFill/>
                    </a:lnBlToTr>
                    <a:solidFill>
                      <a:srgbClr val="0066FF"/>
                    </a:solidFill>
                  </a:tcPr>
                </a:tc>
                <a:extLst>
                  <a:ext uri="{0D108BD9-81ED-4DB2-BD59-A6C34878D82A}">
                    <a16:rowId xmlns:a16="http://schemas.microsoft.com/office/drawing/2014/main" val="10000"/>
                  </a:ext>
                </a:extLst>
              </a:tr>
              <a:tr h="3658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126</a:t>
                      </a:r>
                    </a:p>
                  </a:txBody>
                  <a:tcPr marL="91428" marR="91428" marT="45732" marB="45732" horzOverflow="overflow">
                    <a:lnL cap="flat">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6,0</a:t>
                      </a:r>
                    </a:p>
                  </a:txBody>
                  <a:tcPr marL="91428" marR="91428" marT="45732" marB="45732" horzOverflow="overflow">
                    <a:lnL>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91</a:t>
                      </a:r>
                    </a:p>
                  </a:txBody>
                  <a:tcPr marL="91428" marR="91428" marT="45732" marB="45732" horzOverflow="overflow">
                    <a:lnL>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298</a:t>
                      </a:r>
                    </a:p>
                  </a:txBody>
                  <a:tcPr marL="91428" marR="91428" marT="45732" marB="45732" horzOverflow="overflow">
                    <a:lnL>
                      <a:noFill/>
                    </a:lnL>
                    <a:lnR>
                      <a:noFill/>
                    </a:lnR>
                    <a:lnT>
                      <a:noFill/>
                    </a:lnT>
                    <a:lnB>
                      <a:noFill/>
                    </a:lnB>
                    <a:lnTlToBr>
                      <a:noFill/>
                    </a:lnTlToBr>
                    <a:lnBlToTr>
                      <a:noFill/>
                    </a:lnBlToTr>
                    <a:solidFill>
                      <a:srgbClr val="0066FF"/>
                    </a:solidFill>
                  </a:tcPr>
                </a:tc>
                <a:extLst>
                  <a:ext uri="{0D108BD9-81ED-4DB2-BD59-A6C34878D82A}">
                    <a16:rowId xmlns:a16="http://schemas.microsoft.com/office/drawing/2014/main" val="10001"/>
                  </a:ext>
                </a:extLst>
              </a:tr>
              <a:tr h="3658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pH</a:t>
                      </a:r>
                    </a:p>
                  </a:txBody>
                  <a:tcPr marL="91428" marR="91428" marT="45732" marB="45732" horzOverflow="overflow">
                    <a:lnL cap="flat">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PaO</a:t>
                      </a:r>
                      <a:r>
                        <a:rPr kumimoji="0" lang="de-DE" sz="1800" b="1" i="0" u="none" strike="noStrike" cap="none" normalizeH="0" baseline="-25000" dirty="0">
                          <a:ln>
                            <a:noFill/>
                          </a:ln>
                          <a:solidFill>
                            <a:schemeClr val="tx1"/>
                          </a:solidFill>
                          <a:effectLst/>
                          <a:latin typeface="Arial" charset="0"/>
                        </a:rPr>
                        <a:t>2</a:t>
                      </a:r>
                      <a:endParaRPr kumimoji="0" lang="de-DE" sz="1800" b="1" i="0" u="none" strike="noStrike" cap="none" normalizeH="0" baseline="0" dirty="0">
                        <a:ln>
                          <a:noFill/>
                        </a:ln>
                        <a:solidFill>
                          <a:schemeClr val="tx1"/>
                        </a:solidFill>
                        <a:effectLst/>
                        <a:latin typeface="Arial" charset="0"/>
                      </a:endParaRPr>
                    </a:p>
                  </a:txBody>
                  <a:tcPr marL="91428" marR="91428" marT="45732" marB="45732" horzOverflow="overflow">
                    <a:lnL>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PaCO</a:t>
                      </a:r>
                      <a:r>
                        <a:rPr kumimoji="0" lang="de-DE" sz="1800" b="1" i="0" u="none" strike="noStrike" cap="none" normalizeH="0" baseline="-25000" dirty="0">
                          <a:ln>
                            <a:noFill/>
                          </a:ln>
                          <a:solidFill>
                            <a:schemeClr val="tx1"/>
                          </a:solidFill>
                          <a:effectLst/>
                          <a:latin typeface="Arial" charset="0"/>
                        </a:rPr>
                        <a:t>2</a:t>
                      </a:r>
                    </a:p>
                  </a:txBody>
                  <a:tcPr marL="91428" marR="91428" marT="45732" marB="45732" horzOverflow="overflow">
                    <a:lnL>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HCO</a:t>
                      </a:r>
                      <a:r>
                        <a:rPr kumimoji="0" lang="de-DE" sz="1800" b="1" i="0" u="none" strike="noStrike" cap="none" normalizeH="0" baseline="-25000" dirty="0">
                          <a:ln>
                            <a:noFill/>
                          </a:ln>
                          <a:solidFill>
                            <a:schemeClr val="tx1"/>
                          </a:solidFill>
                          <a:effectLst/>
                          <a:latin typeface="Arial" charset="0"/>
                        </a:rPr>
                        <a:t>3</a:t>
                      </a:r>
                    </a:p>
                  </a:txBody>
                  <a:tcPr marL="91428" marR="91428" marT="45732" marB="45732" horzOverflow="overflow">
                    <a:lnL>
                      <a:noFill/>
                    </a:lnL>
                    <a:lnR>
                      <a:noFill/>
                    </a:lnR>
                    <a:lnT>
                      <a:noFill/>
                    </a:lnT>
                    <a:lnB>
                      <a:noFill/>
                    </a:lnB>
                    <a:lnTlToBr>
                      <a:noFill/>
                    </a:lnTlToBr>
                    <a:lnBlToTr>
                      <a:noFill/>
                    </a:lnBlToTr>
                    <a:solidFill>
                      <a:srgbClr val="00CC00"/>
                    </a:solidFill>
                  </a:tcPr>
                </a:tc>
                <a:extLst>
                  <a:ext uri="{0D108BD9-81ED-4DB2-BD59-A6C34878D82A}">
                    <a16:rowId xmlns:a16="http://schemas.microsoft.com/office/drawing/2014/main" val="10002"/>
                  </a:ext>
                </a:extLst>
              </a:tr>
              <a:tr h="3658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7,31</a:t>
                      </a:r>
                    </a:p>
                  </a:txBody>
                  <a:tcPr marL="91428" marR="91428" marT="45732" marB="45732" horzOverflow="overflow">
                    <a:lnL cap="flat">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111</a:t>
                      </a:r>
                    </a:p>
                  </a:txBody>
                  <a:tcPr marL="91428" marR="91428" marT="45732" marB="45732"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20</a:t>
                      </a:r>
                    </a:p>
                  </a:txBody>
                  <a:tcPr marL="91428" marR="91428" marT="45732" marB="45732"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12</a:t>
                      </a:r>
                    </a:p>
                  </a:txBody>
                  <a:tcPr marL="91428" marR="91428" marT="45732" marB="45732" horzOverflow="overflow">
                    <a:lnL>
                      <a:noFill/>
                    </a:lnL>
                    <a:lnR>
                      <a:noFill/>
                    </a:lnR>
                    <a:lnT>
                      <a:noFill/>
                    </a:lnT>
                    <a:lnB cap="flat">
                      <a:noFill/>
                    </a:lnB>
                    <a:lnTlToBr>
                      <a:noFill/>
                    </a:lnTlToBr>
                    <a:lnBlToTr>
                      <a:noFill/>
                    </a:lnBlToTr>
                    <a:solidFill>
                      <a:srgbClr val="00CC00"/>
                    </a:solidFill>
                  </a:tcPr>
                </a:tc>
                <a:extLst>
                  <a:ext uri="{0D108BD9-81ED-4DB2-BD59-A6C34878D82A}">
                    <a16:rowId xmlns:a16="http://schemas.microsoft.com/office/drawing/2014/main" val="10003"/>
                  </a:ext>
                </a:extLst>
              </a:tr>
            </a:tbl>
          </a:graphicData>
        </a:graphic>
      </p:graphicFrame>
      <p:sp>
        <p:nvSpPr>
          <p:cNvPr id="6" name="Ellipse 5">
            <a:extLst>
              <a:ext uri="{FF2B5EF4-FFF2-40B4-BE49-F238E27FC236}">
                <a16:creationId xmlns:a16="http://schemas.microsoft.com/office/drawing/2014/main" id="{A593A08A-3DFE-44E2-8A28-8E8FB1BB037B}"/>
              </a:ext>
            </a:extLst>
          </p:cNvPr>
          <p:cNvSpPr>
            <a:spLocks noChangeArrowheads="1"/>
          </p:cNvSpPr>
          <p:nvPr/>
        </p:nvSpPr>
        <p:spPr bwMode="auto">
          <a:xfrm>
            <a:off x="5076825" y="2133600"/>
            <a:ext cx="1223963" cy="863600"/>
          </a:xfrm>
          <a:prstGeom prst="ellipse">
            <a:avLst/>
          </a:prstGeom>
          <a:noFill/>
          <a:ln w="63500"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de-DE" altLang="de-DE"/>
          </a:p>
        </p:txBody>
      </p:sp>
      <p:cxnSp>
        <p:nvCxnSpPr>
          <p:cNvPr id="45078" name="Gerade Verbindung mit Pfeil 7">
            <a:extLst>
              <a:ext uri="{FF2B5EF4-FFF2-40B4-BE49-F238E27FC236}">
                <a16:creationId xmlns:a16="http://schemas.microsoft.com/office/drawing/2014/main" id="{47BF6A64-4E3A-45E8-94FE-6233DBB79125}"/>
              </a:ext>
            </a:extLst>
          </p:cNvPr>
          <p:cNvCxnSpPr>
            <a:cxnSpLocks noChangeShapeType="1"/>
          </p:cNvCxnSpPr>
          <p:nvPr/>
        </p:nvCxnSpPr>
        <p:spPr bwMode="auto">
          <a:xfrm>
            <a:off x="10188575" y="4003675"/>
            <a:ext cx="914400" cy="914400"/>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type="triangle" w="med" len="med"/>
              </a14:hiddenLine>
            </a:ext>
          </a:extLst>
        </p:spPr>
      </p:cxnSp>
      <p:cxnSp>
        <p:nvCxnSpPr>
          <p:cNvPr id="10" name="Gerade Verbindung mit Pfeil 9">
            <a:extLst>
              <a:ext uri="{FF2B5EF4-FFF2-40B4-BE49-F238E27FC236}">
                <a16:creationId xmlns:a16="http://schemas.microsoft.com/office/drawing/2014/main" id="{635F8C69-A2EB-447B-A291-A87F85E35396}"/>
              </a:ext>
            </a:extLst>
          </p:cNvPr>
          <p:cNvCxnSpPr>
            <a:cxnSpLocks noChangeShapeType="1"/>
          </p:cNvCxnSpPr>
          <p:nvPr/>
        </p:nvCxnSpPr>
        <p:spPr bwMode="auto">
          <a:xfrm flipH="1">
            <a:off x="4086225" y="2924175"/>
            <a:ext cx="1277938" cy="1223963"/>
          </a:xfrm>
          <a:prstGeom prst="straightConnector1">
            <a:avLst/>
          </a:prstGeom>
          <a:noFill/>
          <a:ln w="63500" algn="ctr">
            <a:solidFill>
              <a:schemeClr val="accent2"/>
            </a:solidFill>
            <a:round/>
            <a:headEnd/>
            <a:tailEnd type="triangle" w="med" len="med"/>
          </a:ln>
          <a:extLst>
            <a:ext uri="{909E8E84-426E-40DD-AFC4-6F175D3DCCD1}">
              <a14:hiddenFill xmlns:a14="http://schemas.microsoft.com/office/drawing/2010/main">
                <a:noFill/>
              </a14:hiddenFill>
            </a:ext>
          </a:extLst>
        </p:spPr>
      </p:cxn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896706F2-89DF-47E1-8B96-BD2BDF943034}"/>
              </a:ext>
            </a:extLst>
          </p:cNvPr>
          <p:cNvSpPr>
            <a:spLocks noGrp="1" noChangeArrowheads="1"/>
          </p:cNvSpPr>
          <p:nvPr>
            <p:ph type="title"/>
          </p:nvPr>
        </p:nvSpPr>
        <p:spPr>
          <a:xfrm>
            <a:off x="971550" y="211138"/>
            <a:ext cx="7272338" cy="914400"/>
          </a:xfrm>
        </p:spPr>
        <p:txBody>
          <a:bodyPr/>
          <a:lstStyle/>
          <a:p>
            <a:pPr eaLnBrk="1" hangingPunct="1"/>
            <a:r>
              <a:rPr lang="de-DE" altLang="de-DE" sz="3200" u="sng"/>
              <a:t>Kompensation</a:t>
            </a:r>
            <a:br>
              <a:rPr lang="de-DE" altLang="de-DE" sz="3200" u="sng"/>
            </a:br>
            <a:r>
              <a:rPr lang="de-DE" altLang="de-DE" sz="3200"/>
              <a:t>Säure – Basen - Störungen</a:t>
            </a:r>
          </a:p>
        </p:txBody>
      </p:sp>
      <p:graphicFrame>
        <p:nvGraphicFramePr>
          <p:cNvPr id="678915" name="Group 3">
            <a:extLst>
              <a:ext uri="{FF2B5EF4-FFF2-40B4-BE49-F238E27FC236}">
                <a16:creationId xmlns:a16="http://schemas.microsoft.com/office/drawing/2014/main" id="{0E54E037-DD0F-42E8-B05D-BA6E3271FDB0}"/>
              </a:ext>
            </a:extLst>
          </p:cNvPr>
          <p:cNvGraphicFramePr>
            <a:graphicFrameLocks noGrp="1"/>
          </p:cNvGraphicFramePr>
          <p:nvPr>
            <p:ph idx="1"/>
          </p:nvPr>
        </p:nvGraphicFramePr>
        <p:xfrm>
          <a:off x="250825" y="1600200"/>
          <a:ext cx="8893175" cy="4565651"/>
        </p:xfrm>
        <a:graphic>
          <a:graphicData uri="http://schemas.openxmlformats.org/drawingml/2006/table">
            <a:tbl>
              <a:tblPr/>
              <a:tblGrid>
                <a:gridCol w="4465638">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1246187">
                  <a:extLst>
                    <a:ext uri="{9D8B030D-6E8A-4147-A177-3AD203B41FA5}">
                      <a16:colId xmlns:a16="http://schemas.microsoft.com/office/drawing/2014/main" val="20002"/>
                    </a:ext>
                  </a:extLst>
                </a:gridCol>
                <a:gridCol w="1120775">
                  <a:extLst>
                    <a:ext uri="{9D8B030D-6E8A-4147-A177-3AD203B41FA5}">
                      <a16:colId xmlns:a16="http://schemas.microsoft.com/office/drawing/2014/main" val="20003"/>
                    </a:ext>
                  </a:extLst>
                </a:gridCol>
                <a:gridCol w="1146175">
                  <a:extLst>
                    <a:ext uri="{9D8B030D-6E8A-4147-A177-3AD203B41FA5}">
                      <a16:colId xmlns:a16="http://schemas.microsoft.com/office/drawing/2014/main" val="20004"/>
                    </a:ext>
                  </a:extLst>
                </a:gridCol>
              </a:tblGrid>
              <a:tr h="904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Störung</a:t>
                      </a:r>
                    </a:p>
                  </a:txBody>
                  <a:tcPr anchor="ctr" horzOverflow="overflow">
                    <a:lnL w="571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a:ln>
                            <a:noFill/>
                          </a:ln>
                          <a:solidFill>
                            <a:schemeClr val="tx1"/>
                          </a:solidFill>
                          <a:effectLst/>
                          <a:latin typeface="Arial" charset="0"/>
                        </a:rPr>
                        <a:t>pH</a:t>
                      </a:r>
                    </a:p>
                  </a:txBody>
                  <a:tcPr anchor="ctr"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a:ln>
                            <a:noFill/>
                          </a:ln>
                          <a:solidFill>
                            <a:srgbClr val="00FF00"/>
                          </a:solidFill>
                          <a:effectLst/>
                          <a:latin typeface="Arial" charset="0"/>
                        </a:rPr>
                        <a:t>HCO</a:t>
                      </a:r>
                      <a:r>
                        <a:rPr kumimoji="0" lang="de-DE" sz="1800" b="1" i="0" u="none" strike="noStrike" cap="none" normalizeH="0" baseline="-25000">
                          <a:ln>
                            <a:noFill/>
                          </a:ln>
                          <a:solidFill>
                            <a:srgbClr val="00FF00"/>
                          </a:solidFill>
                          <a:effectLst/>
                          <a:latin typeface="Arial" charset="0"/>
                        </a:rPr>
                        <a:t>3</a:t>
                      </a:r>
                      <a:r>
                        <a:rPr kumimoji="0" lang="de-DE" sz="1800" b="1" i="0" u="none" strike="noStrike" cap="none" normalizeH="0" baseline="30000">
                          <a:ln>
                            <a:noFill/>
                          </a:ln>
                          <a:solidFill>
                            <a:srgbClr val="00FF00"/>
                          </a:solidFill>
                          <a:effectLst/>
                          <a:latin typeface="Arial" charset="0"/>
                        </a:rPr>
                        <a:t>-</a:t>
                      </a:r>
                      <a:endParaRPr kumimoji="0" lang="de-DE" sz="1800" b="1" i="0" u="none" strike="noStrike" cap="none" normalizeH="0" baseline="0">
                        <a:ln>
                          <a:noFill/>
                        </a:ln>
                        <a:solidFill>
                          <a:srgbClr val="00FF00"/>
                        </a:solidFill>
                        <a:effectLst/>
                        <a:latin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a:ln>
                            <a:noFill/>
                          </a:ln>
                          <a:solidFill>
                            <a:srgbClr val="FF0000"/>
                          </a:solidFill>
                          <a:effectLst/>
                          <a:latin typeface="Arial" charset="0"/>
                        </a:rPr>
                        <a:t>CO</a:t>
                      </a:r>
                      <a:r>
                        <a:rPr kumimoji="0" lang="de-DE" sz="1800" b="1" i="0" u="none" strike="noStrike" cap="none" normalizeH="0" baseline="-25000">
                          <a:ln>
                            <a:noFill/>
                          </a:ln>
                          <a:solidFill>
                            <a:srgbClr val="FF0000"/>
                          </a:solidFill>
                          <a:effectLst/>
                          <a:latin typeface="Arial" charset="0"/>
                        </a:rPr>
                        <a:t>2</a:t>
                      </a:r>
                      <a:endParaRPr kumimoji="0" lang="de-DE" sz="1800" b="1" i="0" u="none" strike="noStrike" cap="none" normalizeH="0" baseline="0">
                        <a:ln>
                          <a:noFill/>
                        </a:ln>
                        <a:solidFill>
                          <a:srgbClr val="FF0000"/>
                        </a:solidFill>
                        <a:effectLst/>
                        <a:latin typeface="Arial" charset="0"/>
                      </a:endParaRPr>
                    </a:p>
                  </a:txBody>
                  <a:tcPr anchor="ctr" horzOverflow="overflow">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400" b="1" i="0" u="none" strike="noStrike" cap="none" normalizeH="0" baseline="0">
                          <a:ln>
                            <a:noFill/>
                          </a:ln>
                          <a:solidFill>
                            <a:schemeClr val="tx1"/>
                          </a:solidFill>
                          <a:effectLst/>
                          <a:latin typeface="Arial" charset="0"/>
                        </a:rPr>
                        <a:t>Komp.</a:t>
                      </a:r>
                    </a:p>
                  </a:txBody>
                  <a:tcPr anchor="ctr"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04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a:ln>
                            <a:noFill/>
                          </a:ln>
                          <a:solidFill>
                            <a:srgbClr val="00FF00"/>
                          </a:solidFill>
                          <a:effectLst/>
                          <a:latin typeface="Arial" charset="0"/>
                        </a:rPr>
                        <a:t>Metabolische</a:t>
                      </a:r>
                      <a:r>
                        <a:rPr kumimoji="0" lang="de-DE" sz="1800" b="1" i="0" u="none" strike="noStrike" cap="none" normalizeH="0" baseline="0">
                          <a:ln>
                            <a:noFill/>
                          </a:ln>
                          <a:solidFill>
                            <a:schemeClr val="tx1"/>
                          </a:solidFill>
                          <a:effectLst/>
                          <a:latin typeface="Arial" charset="0"/>
                        </a:rPr>
                        <a:t> Azidose</a:t>
                      </a:r>
                    </a:p>
                  </a:txBody>
                  <a:tcPr anchor="ctr" horzOverflow="overflow">
                    <a:lnL w="571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a:ln>
                            <a:noFill/>
                          </a:ln>
                          <a:solidFill>
                            <a:schemeClr val="tx1"/>
                          </a:solidFill>
                          <a:effectLst/>
                          <a:latin typeface="Arial" charset="0"/>
                          <a:sym typeface="Symbol" pitchFamily="18" charset="2"/>
                        </a:rPr>
                        <a:t></a:t>
                      </a:r>
                    </a:p>
                  </a:txBody>
                  <a:tcPr anchor="ctr"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a:ln>
                            <a:noFill/>
                          </a:ln>
                          <a:solidFill>
                            <a:srgbClr val="00FF00"/>
                          </a:solidFill>
                          <a:effectLst/>
                          <a:latin typeface="Arial" charset="0"/>
                          <a:sym typeface="Symbol" pitchFamily="18" charset="2"/>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a:ln>
                            <a:noFill/>
                          </a:ln>
                          <a:solidFill>
                            <a:schemeClr val="tx1"/>
                          </a:solidFill>
                          <a:effectLst/>
                          <a:latin typeface="Arial" charset="0"/>
                        </a:rPr>
                        <a:t>=</a:t>
                      </a:r>
                    </a:p>
                  </a:txBody>
                  <a:tcPr anchor="ctr" horzOverflow="overflow">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a:ln>
                            <a:noFill/>
                          </a:ln>
                          <a:solidFill>
                            <a:srgbClr val="FF0000"/>
                          </a:solidFill>
                          <a:effectLst/>
                          <a:latin typeface="Arial" charset="0"/>
                          <a:sym typeface="Symbol" pitchFamily="18" charset="2"/>
                        </a:rPr>
                        <a:t></a:t>
                      </a:r>
                    </a:p>
                  </a:txBody>
                  <a:tcPr anchor="ctr"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064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a:ln>
                            <a:noFill/>
                          </a:ln>
                          <a:solidFill>
                            <a:srgbClr val="00FF00"/>
                          </a:solidFill>
                          <a:effectLst/>
                          <a:latin typeface="Arial" charset="0"/>
                        </a:rPr>
                        <a:t>Metabolische</a:t>
                      </a:r>
                      <a:r>
                        <a:rPr kumimoji="0" lang="de-DE" sz="1800" b="1" i="0" u="none" strike="noStrike" cap="none" normalizeH="0" baseline="0">
                          <a:ln>
                            <a:noFill/>
                          </a:ln>
                          <a:solidFill>
                            <a:schemeClr val="tx1"/>
                          </a:solidFill>
                          <a:effectLst/>
                          <a:latin typeface="Arial" charset="0"/>
                        </a:rPr>
                        <a:t> Alkalose</a:t>
                      </a:r>
                    </a:p>
                  </a:txBody>
                  <a:tcPr anchor="ctr" horzOverflow="overflow">
                    <a:lnL w="571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a:ln>
                            <a:noFill/>
                          </a:ln>
                          <a:solidFill>
                            <a:schemeClr val="tx1"/>
                          </a:solidFill>
                          <a:effectLst/>
                          <a:latin typeface="Arial" charset="0"/>
                          <a:sym typeface="Symbol" pitchFamily="18" charset="2"/>
                        </a:rPr>
                        <a:t></a:t>
                      </a:r>
                    </a:p>
                  </a:txBody>
                  <a:tcPr anchor="ctr"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a:ln>
                            <a:noFill/>
                          </a:ln>
                          <a:solidFill>
                            <a:srgbClr val="00FF00"/>
                          </a:solidFill>
                          <a:effectLst/>
                          <a:latin typeface="Arial" charset="0"/>
                          <a:sym typeface="Symbol" pitchFamily="18" charset="2"/>
                        </a:rPr>
                        <a:t></a:t>
                      </a:r>
                      <a:endParaRPr kumimoji="0" lang="de-DE" sz="1800" b="1" i="0" u="none" strike="noStrike" cap="none" normalizeH="0" baseline="0">
                        <a:ln>
                          <a:noFill/>
                        </a:ln>
                        <a:solidFill>
                          <a:srgbClr val="00FF00"/>
                        </a:solidFill>
                        <a:effectLst/>
                        <a:latin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a:ln>
                            <a:noFill/>
                          </a:ln>
                          <a:solidFill>
                            <a:schemeClr val="tx1"/>
                          </a:solidFill>
                          <a:effectLst/>
                          <a:latin typeface="Arial" charset="0"/>
                        </a:rPr>
                        <a:t>=</a:t>
                      </a:r>
                    </a:p>
                  </a:txBody>
                  <a:tcPr anchor="ctr" horzOverflow="overflow">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a:ln>
                            <a:noFill/>
                          </a:ln>
                          <a:solidFill>
                            <a:srgbClr val="FF0000"/>
                          </a:solidFill>
                          <a:effectLst/>
                          <a:latin typeface="Arial" charset="0"/>
                          <a:sym typeface="Symbol" pitchFamily="18" charset="2"/>
                        </a:rPr>
                        <a:t></a:t>
                      </a:r>
                    </a:p>
                  </a:txBody>
                  <a:tcPr anchor="ctr"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04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a:ln>
                            <a:noFill/>
                          </a:ln>
                          <a:solidFill>
                            <a:srgbClr val="FF0000"/>
                          </a:solidFill>
                          <a:effectLst/>
                          <a:latin typeface="Arial" charset="0"/>
                        </a:rPr>
                        <a:t>Respiratorische</a:t>
                      </a:r>
                      <a:r>
                        <a:rPr kumimoji="0" lang="de-DE" sz="1800" b="1" i="0" u="none" strike="noStrike" cap="none" normalizeH="0" baseline="0">
                          <a:ln>
                            <a:noFill/>
                          </a:ln>
                          <a:solidFill>
                            <a:schemeClr val="tx1"/>
                          </a:solidFill>
                          <a:effectLst/>
                          <a:latin typeface="Arial" charset="0"/>
                        </a:rPr>
                        <a:t> Azidose</a:t>
                      </a:r>
                    </a:p>
                  </a:txBody>
                  <a:tcPr anchor="ctr" horzOverflow="overflow">
                    <a:lnL w="571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0" i="0" u="none" strike="noStrike" cap="none" normalizeH="0" baseline="0">
                          <a:ln>
                            <a:noFill/>
                          </a:ln>
                          <a:solidFill>
                            <a:schemeClr val="tx1"/>
                          </a:solidFill>
                          <a:effectLst/>
                          <a:latin typeface="Arial" charset="0"/>
                          <a:sym typeface="Symbol" pitchFamily="18" charset="2"/>
                        </a:rPr>
                        <a:t></a:t>
                      </a:r>
                    </a:p>
                  </a:txBody>
                  <a:tcPr anchor="ctr"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0" i="0" u="none" strike="noStrike" cap="none" normalizeH="0" baseline="0">
                          <a:ln>
                            <a:noFill/>
                          </a:ln>
                          <a:solidFill>
                            <a:schemeClr val="tx1"/>
                          </a:solidFill>
                          <a:effectLst/>
                          <a:latin typeface="Arial" charset="0"/>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a:ln>
                            <a:noFill/>
                          </a:ln>
                          <a:solidFill>
                            <a:srgbClr val="FF0000"/>
                          </a:solidFill>
                          <a:effectLst/>
                          <a:latin typeface="Arial" charset="0"/>
                          <a:sym typeface="Symbol" pitchFamily="18" charset="2"/>
                        </a:rPr>
                        <a:t></a:t>
                      </a:r>
                      <a:endParaRPr kumimoji="0" lang="de-DE" sz="2000" b="1" i="0" u="none" strike="noStrike" cap="none" normalizeH="0" baseline="0">
                        <a:ln>
                          <a:noFill/>
                        </a:ln>
                        <a:solidFill>
                          <a:srgbClr val="FF0000"/>
                        </a:solidFill>
                        <a:effectLst/>
                        <a:latin typeface="Arial" charset="0"/>
                      </a:endParaRPr>
                    </a:p>
                  </a:txBody>
                  <a:tcPr anchor="ctr" horzOverflow="overflow">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a:ln>
                            <a:noFill/>
                          </a:ln>
                          <a:solidFill>
                            <a:srgbClr val="00FF00"/>
                          </a:solidFill>
                          <a:effectLst/>
                          <a:latin typeface="Arial" charset="0"/>
                          <a:sym typeface="Symbol" pitchFamily="18" charset="2"/>
                        </a:rPr>
                        <a:t></a:t>
                      </a:r>
                    </a:p>
                  </a:txBody>
                  <a:tcPr anchor="ctr"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445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rgbClr val="7030A0"/>
                          </a:solidFill>
                          <a:effectLst/>
                          <a:latin typeface="Arial" charset="0"/>
                        </a:rPr>
                        <a:t>Respiratorische Alkalose</a:t>
                      </a:r>
                    </a:p>
                  </a:txBody>
                  <a:tcPr anchor="ctr" horzOverflow="overflow">
                    <a:lnL w="571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0" i="0" u="none" strike="noStrike" cap="none" normalizeH="0" baseline="0">
                          <a:ln>
                            <a:noFill/>
                          </a:ln>
                          <a:solidFill>
                            <a:schemeClr val="tx1"/>
                          </a:solidFill>
                          <a:effectLst/>
                          <a:latin typeface="Arial" charset="0"/>
                          <a:sym typeface="Symbol" pitchFamily="18" charset="2"/>
                        </a:rPr>
                        <a:t></a:t>
                      </a:r>
                      <a:endParaRPr kumimoji="0" lang="de-DE" sz="1800" b="0" i="0" u="none" strike="noStrike" cap="none" normalizeH="0" baseline="0">
                        <a:ln>
                          <a:noFill/>
                        </a:ln>
                        <a:solidFill>
                          <a:schemeClr val="tx1"/>
                        </a:solidFill>
                        <a:effectLst/>
                        <a:latin typeface="Arial" charset="0"/>
                      </a:endParaRPr>
                    </a:p>
                  </a:txBody>
                  <a:tcPr anchor="ctr"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0" i="0" u="none" strike="noStrike" cap="none" normalizeH="0" baseline="0">
                          <a:ln>
                            <a:noFill/>
                          </a:ln>
                          <a:solidFill>
                            <a:schemeClr val="tx1"/>
                          </a:solidFill>
                          <a:effectLst/>
                          <a:latin typeface="Arial" charset="0"/>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a:ln>
                            <a:noFill/>
                          </a:ln>
                          <a:solidFill>
                            <a:srgbClr val="FF0000"/>
                          </a:solidFill>
                          <a:effectLst/>
                          <a:latin typeface="Arial" charset="0"/>
                          <a:sym typeface="Symbol" pitchFamily="18" charset="2"/>
                        </a:rPr>
                        <a:t></a:t>
                      </a:r>
                    </a:p>
                  </a:txBody>
                  <a:tcPr anchor="ctr" horzOverflow="overflow">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rgbClr val="00FF00"/>
                          </a:solidFill>
                          <a:effectLst/>
                          <a:latin typeface="Arial" charset="0"/>
                          <a:sym typeface="Symbol" pitchFamily="18" charset="2"/>
                        </a:rPr>
                        <a:t></a:t>
                      </a:r>
                    </a:p>
                  </a:txBody>
                  <a:tcPr anchor="ctr"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47146" name="Text Box 54">
            <a:extLst>
              <a:ext uri="{FF2B5EF4-FFF2-40B4-BE49-F238E27FC236}">
                <a16:creationId xmlns:a16="http://schemas.microsoft.com/office/drawing/2014/main" id="{7AD59E12-B790-430B-8E35-C83A3E4E60CC}"/>
              </a:ext>
            </a:extLst>
          </p:cNvPr>
          <p:cNvSpPr txBox="1">
            <a:spLocks noChangeArrowheads="1"/>
          </p:cNvSpPr>
          <p:nvPr/>
        </p:nvSpPr>
        <p:spPr bwMode="auto">
          <a:xfrm>
            <a:off x="2987675" y="27813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50000"/>
              </a:spcBef>
            </a:pPr>
            <a:endParaRPr lang="de-DE" altLang="de-DE" sz="1800" b="0"/>
          </a:p>
        </p:txBody>
      </p:sp>
      <p:sp>
        <p:nvSpPr>
          <p:cNvPr id="678967" name="Text Box 55">
            <a:extLst>
              <a:ext uri="{FF2B5EF4-FFF2-40B4-BE49-F238E27FC236}">
                <a16:creationId xmlns:a16="http://schemas.microsoft.com/office/drawing/2014/main" id="{28C8F3C7-1CE3-4DFC-92C5-4A6D26607FC0}"/>
              </a:ext>
            </a:extLst>
          </p:cNvPr>
          <p:cNvSpPr txBox="1">
            <a:spLocks noChangeArrowheads="1"/>
          </p:cNvSpPr>
          <p:nvPr/>
        </p:nvSpPr>
        <p:spPr bwMode="auto">
          <a:xfrm>
            <a:off x="5795963" y="2679700"/>
            <a:ext cx="2544762" cy="461963"/>
          </a:xfrm>
          <a:prstGeom prst="rect">
            <a:avLst/>
          </a:prstGeom>
          <a:solidFill>
            <a:schemeClr val="bg1"/>
          </a:solidFill>
          <a:ln w="9525">
            <a:noFill/>
            <a:miter lim="800000"/>
            <a:headEnd/>
            <a:tailEnd/>
          </a:ln>
          <a:effectLst/>
        </p:spPr>
        <p:txBody>
          <a:bodyPr wrap="none">
            <a:spAutoFit/>
          </a:bodyPr>
          <a:lstStyle/>
          <a:p>
            <a:pPr eaLnBrk="1" hangingPunct="1">
              <a:defRPr/>
            </a:pPr>
            <a:r>
              <a:rPr lang="de-DE" sz="2400" b="1" dirty="0">
                <a:solidFill>
                  <a:srgbClr val="66FF66"/>
                </a:solidFill>
                <a:effectLst>
                  <a:outerShdw blurRad="38100" dist="38100" dir="2700000" algn="tl">
                    <a:srgbClr val="C0C0C0"/>
                  </a:outerShdw>
                </a:effectLst>
                <a:latin typeface="Arial" charset="0"/>
                <a:cs typeface="Arial" charset="0"/>
              </a:rPr>
              <a:t>∆ </a:t>
            </a:r>
            <a:r>
              <a:rPr lang="de-DE" sz="2400" b="1" dirty="0">
                <a:solidFill>
                  <a:srgbClr val="66FF66"/>
                </a:solidFill>
                <a:latin typeface="Arial" charset="0"/>
                <a:cs typeface="Arial" charset="0"/>
              </a:rPr>
              <a:t>HCO3-</a:t>
            </a:r>
            <a:r>
              <a:rPr lang="de-DE" sz="2400" b="1" dirty="0">
                <a:solidFill>
                  <a:srgbClr val="FF0000"/>
                </a:solidFill>
                <a:effectLst>
                  <a:outerShdw blurRad="38100" dist="38100" dir="2700000" algn="tl">
                    <a:srgbClr val="C0C0C0"/>
                  </a:outerShdw>
                </a:effectLst>
                <a:latin typeface="Arial" charset="0"/>
                <a:cs typeface="Arial" charset="0"/>
              </a:rPr>
              <a:t> x 1-1,2 </a:t>
            </a:r>
          </a:p>
        </p:txBody>
      </p:sp>
      <p:sp>
        <p:nvSpPr>
          <p:cNvPr id="678968" name="Text Box 56">
            <a:extLst>
              <a:ext uri="{FF2B5EF4-FFF2-40B4-BE49-F238E27FC236}">
                <a16:creationId xmlns:a16="http://schemas.microsoft.com/office/drawing/2014/main" id="{7E325299-18BA-486B-9E9D-EDBFB38E549A}"/>
              </a:ext>
            </a:extLst>
          </p:cNvPr>
          <p:cNvSpPr txBox="1">
            <a:spLocks noChangeArrowheads="1"/>
          </p:cNvSpPr>
          <p:nvPr/>
        </p:nvSpPr>
        <p:spPr bwMode="auto">
          <a:xfrm>
            <a:off x="5795963" y="3644900"/>
            <a:ext cx="2249487" cy="457200"/>
          </a:xfrm>
          <a:prstGeom prst="rect">
            <a:avLst/>
          </a:prstGeom>
          <a:solidFill>
            <a:schemeClr val="bg1"/>
          </a:solidFill>
          <a:ln w="9525">
            <a:noFill/>
            <a:miter lim="800000"/>
            <a:headEnd/>
            <a:tailEnd/>
          </a:ln>
          <a:effectLst/>
        </p:spPr>
        <p:txBody>
          <a:bodyPr wrap="none">
            <a:spAutoFit/>
          </a:bodyPr>
          <a:lstStyle/>
          <a:p>
            <a:pPr eaLnBrk="1" hangingPunct="1">
              <a:defRPr/>
            </a:pPr>
            <a:r>
              <a:rPr lang="de-DE" sz="2400" b="1">
                <a:solidFill>
                  <a:srgbClr val="66FF66"/>
                </a:solidFill>
                <a:effectLst>
                  <a:outerShdw blurRad="38100" dist="38100" dir="2700000" algn="tl">
                    <a:srgbClr val="C0C0C0"/>
                  </a:outerShdw>
                </a:effectLst>
                <a:latin typeface="Arial" charset="0"/>
                <a:cs typeface="Arial" charset="0"/>
              </a:rPr>
              <a:t>∆ </a:t>
            </a:r>
            <a:r>
              <a:rPr lang="de-DE" sz="2400" b="1">
                <a:solidFill>
                  <a:srgbClr val="66FF66"/>
                </a:solidFill>
                <a:latin typeface="Arial" charset="0"/>
                <a:cs typeface="Arial" charset="0"/>
              </a:rPr>
              <a:t>HCO3-</a:t>
            </a:r>
            <a:r>
              <a:rPr lang="de-DE" sz="2400" b="1">
                <a:solidFill>
                  <a:srgbClr val="FF0000"/>
                </a:solidFill>
                <a:effectLst>
                  <a:outerShdw blurRad="38100" dist="38100" dir="2700000" algn="tl">
                    <a:srgbClr val="C0C0C0"/>
                  </a:outerShdw>
                </a:effectLst>
                <a:latin typeface="Arial" charset="0"/>
                <a:cs typeface="Arial" charset="0"/>
              </a:rPr>
              <a:t> x 0,7 </a:t>
            </a:r>
          </a:p>
        </p:txBody>
      </p:sp>
      <p:sp>
        <p:nvSpPr>
          <p:cNvPr id="678969" name="Text Box 57">
            <a:extLst>
              <a:ext uri="{FF2B5EF4-FFF2-40B4-BE49-F238E27FC236}">
                <a16:creationId xmlns:a16="http://schemas.microsoft.com/office/drawing/2014/main" id="{A2EE0B59-83F1-4B10-B68C-CF482F09637A}"/>
              </a:ext>
            </a:extLst>
          </p:cNvPr>
          <p:cNvSpPr txBox="1">
            <a:spLocks noChangeArrowheads="1"/>
          </p:cNvSpPr>
          <p:nvPr/>
        </p:nvSpPr>
        <p:spPr bwMode="auto">
          <a:xfrm>
            <a:off x="4816475" y="4456113"/>
            <a:ext cx="3643313" cy="701675"/>
          </a:xfrm>
          <a:prstGeom prst="rect">
            <a:avLst/>
          </a:prstGeom>
          <a:solidFill>
            <a:schemeClr val="bg1"/>
          </a:solidFill>
          <a:ln w="9525">
            <a:noFill/>
            <a:miter lim="800000"/>
            <a:headEnd/>
            <a:tailEnd/>
          </a:ln>
          <a:effectLst/>
        </p:spPr>
        <p:txBody>
          <a:bodyPr>
            <a:spAutoFit/>
          </a:bodyPr>
          <a:lstStyle/>
          <a:p>
            <a:pPr eaLnBrk="1" hangingPunct="1">
              <a:defRPr/>
            </a:pPr>
            <a:r>
              <a:rPr lang="de-DE" sz="2000" b="1">
                <a:solidFill>
                  <a:srgbClr val="FF0000"/>
                </a:solidFill>
                <a:effectLst>
                  <a:outerShdw blurRad="38100" dist="38100" dir="2700000" algn="tl">
                    <a:srgbClr val="C0C0C0"/>
                  </a:outerShdw>
                </a:effectLst>
                <a:latin typeface="Arial" charset="0"/>
                <a:cs typeface="Arial" charset="0"/>
              </a:rPr>
              <a:t>Akut: 		 </a:t>
            </a:r>
            <a:r>
              <a:rPr lang="de-DE" b="1">
                <a:solidFill>
                  <a:srgbClr val="FF0000"/>
                </a:solidFill>
                <a:effectLst>
                  <a:outerShdw blurRad="38100" dist="38100" dir="2700000" algn="tl">
                    <a:srgbClr val="C0C0C0"/>
                  </a:outerShdw>
                </a:effectLst>
                <a:latin typeface="Arial" charset="0"/>
                <a:cs typeface="Arial" charset="0"/>
              </a:rPr>
              <a:t>∆</a:t>
            </a:r>
            <a:r>
              <a:rPr lang="de-DE" sz="2000" b="1">
                <a:solidFill>
                  <a:srgbClr val="FF0000"/>
                </a:solidFill>
                <a:effectLst>
                  <a:outerShdw blurRad="38100" dist="38100" dir="2700000" algn="tl">
                    <a:srgbClr val="C0C0C0"/>
                  </a:outerShdw>
                </a:effectLst>
                <a:latin typeface="Arial" charset="0"/>
                <a:cs typeface="Arial" charset="0"/>
              </a:rPr>
              <a:t> </a:t>
            </a:r>
            <a:r>
              <a:rPr lang="de-DE" sz="2000" b="1">
                <a:solidFill>
                  <a:srgbClr val="FF0000"/>
                </a:solidFill>
                <a:latin typeface="Arial" charset="0"/>
                <a:cs typeface="Arial" charset="0"/>
              </a:rPr>
              <a:t>CO</a:t>
            </a:r>
            <a:r>
              <a:rPr lang="de-DE" sz="2000" b="1" baseline="-25000">
                <a:solidFill>
                  <a:srgbClr val="FF0000"/>
                </a:solidFill>
                <a:latin typeface="Arial" charset="0"/>
                <a:cs typeface="Arial" charset="0"/>
              </a:rPr>
              <a:t>2 	</a:t>
            </a:r>
            <a:r>
              <a:rPr lang="de-DE" sz="2000" b="1">
                <a:solidFill>
                  <a:srgbClr val="66FF66"/>
                </a:solidFill>
                <a:effectLst>
                  <a:outerShdw blurRad="38100" dist="38100" dir="2700000" algn="tl">
                    <a:srgbClr val="C0C0C0"/>
                  </a:outerShdw>
                </a:effectLst>
                <a:latin typeface="Arial" charset="0"/>
                <a:cs typeface="Arial" charset="0"/>
              </a:rPr>
              <a:t>x 0,1</a:t>
            </a:r>
            <a:r>
              <a:rPr lang="de-DE" sz="2000" b="1">
                <a:solidFill>
                  <a:srgbClr val="FF0000"/>
                </a:solidFill>
                <a:effectLst>
                  <a:outerShdw blurRad="38100" dist="38100" dir="2700000" algn="tl">
                    <a:srgbClr val="C0C0C0"/>
                  </a:outerShdw>
                </a:effectLst>
                <a:latin typeface="Arial" charset="0"/>
                <a:cs typeface="Arial" charset="0"/>
              </a:rPr>
              <a:t> </a:t>
            </a:r>
          </a:p>
          <a:p>
            <a:pPr eaLnBrk="1" hangingPunct="1">
              <a:defRPr/>
            </a:pPr>
            <a:r>
              <a:rPr lang="de-DE" sz="2000" b="1">
                <a:solidFill>
                  <a:srgbClr val="FF0000"/>
                </a:solidFill>
                <a:effectLst>
                  <a:outerShdw blurRad="38100" dist="38100" dir="2700000" algn="tl">
                    <a:srgbClr val="C0C0C0"/>
                  </a:outerShdw>
                </a:effectLst>
                <a:latin typeface="Arial" charset="0"/>
                <a:cs typeface="Arial" charset="0"/>
              </a:rPr>
              <a:t>Chronisch: 	</a:t>
            </a:r>
            <a:r>
              <a:rPr lang="de-DE" sz="2000" b="1">
                <a:solidFill>
                  <a:srgbClr val="FF0000"/>
                </a:solidFill>
                <a:latin typeface="Arial" charset="0"/>
                <a:cs typeface="Arial" charset="0"/>
              </a:rPr>
              <a:t> 	</a:t>
            </a:r>
            <a:r>
              <a:rPr lang="de-DE" sz="2000" b="1">
                <a:solidFill>
                  <a:srgbClr val="66FF66"/>
                </a:solidFill>
                <a:effectLst>
                  <a:outerShdw blurRad="38100" dist="38100" dir="2700000" algn="tl">
                    <a:srgbClr val="C0C0C0"/>
                  </a:outerShdw>
                </a:effectLst>
                <a:latin typeface="Arial" charset="0"/>
                <a:cs typeface="Arial" charset="0"/>
              </a:rPr>
              <a:t>x 0,35</a:t>
            </a:r>
          </a:p>
        </p:txBody>
      </p:sp>
      <p:sp>
        <p:nvSpPr>
          <p:cNvPr id="678970" name="Text Box 58">
            <a:extLst>
              <a:ext uri="{FF2B5EF4-FFF2-40B4-BE49-F238E27FC236}">
                <a16:creationId xmlns:a16="http://schemas.microsoft.com/office/drawing/2014/main" id="{97C47045-E978-4C7B-962E-071E7E364735}"/>
              </a:ext>
            </a:extLst>
          </p:cNvPr>
          <p:cNvSpPr txBox="1">
            <a:spLocks noChangeArrowheads="1"/>
          </p:cNvSpPr>
          <p:nvPr/>
        </p:nvSpPr>
        <p:spPr bwMode="auto">
          <a:xfrm>
            <a:off x="4787900" y="5248275"/>
            <a:ext cx="3500438" cy="701675"/>
          </a:xfrm>
          <a:prstGeom prst="rect">
            <a:avLst/>
          </a:prstGeom>
          <a:solidFill>
            <a:schemeClr val="bg1"/>
          </a:solidFill>
          <a:ln w="9525">
            <a:noFill/>
            <a:miter lim="800000"/>
            <a:headEnd/>
            <a:tailEnd/>
          </a:ln>
          <a:effectLst/>
        </p:spPr>
        <p:txBody>
          <a:bodyPr>
            <a:spAutoFit/>
          </a:bodyPr>
          <a:lstStyle/>
          <a:p>
            <a:pPr eaLnBrk="1" hangingPunct="1">
              <a:defRPr/>
            </a:pPr>
            <a:r>
              <a:rPr lang="de-DE" sz="2000" b="1">
                <a:solidFill>
                  <a:srgbClr val="FF0000"/>
                </a:solidFill>
                <a:effectLst>
                  <a:outerShdw blurRad="38100" dist="38100" dir="2700000" algn="tl">
                    <a:srgbClr val="C0C0C0"/>
                  </a:outerShdw>
                </a:effectLst>
                <a:latin typeface="Arial" charset="0"/>
                <a:cs typeface="Arial" charset="0"/>
              </a:rPr>
              <a:t>Akut: 		∆ </a:t>
            </a:r>
            <a:r>
              <a:rPr lang="de-DE" sz="2000" b="1">
                <a:solidFill>
                  <a:srgbClr val="FF0000"/>
                </a:solidFill>
                <a:latin typeface="Arial" charset="0"/>
                <a:cs typeface="Arial" charset="0"/>
              </a:rPr>
              <a:t>CO</a:t>
            </a:r>
            <a:r>
              <a:rPr lang="de-DE" sz="2000" b="1" baseline="-25000">
                <a:solidFill>
                  <a:srgbClr val="FF0000"/>
                </a:solidFill>
                <a:latin typeface="Arial" charset="0"/>
                <a:cs typeface="Arial" charset="0"/>
              </a:rPr>
              <a:t>2 	</a:t>
            </a:r>
            <a:r>
              <a:rPr lang="de-DE" sz="2000" b="1">
                <a:solidFill>
                  <a:srgbClr val="66FF66"/>
                </a:solidFill>
                <a:effectLst>
                  <a:outerShdw blurRad="38100" dist="38100" dir="2700000" algn="tl">
                    <a:srgbClr val="C0C0C0"/>
                  </a:outerShdw>
                </a:effectLst>
                <a:latin typeface="Arial" charset="0"/>
                <a:cs typeface="Arial" charset="0"/>
              </a:rPr>
              <a:t>x 0,2</a:t>
            </a:r>
            <a:r>
              <a:rPr lang="de-DE" sz="2000" b="1">
                <a:solidFill>
                  <a:srgbClr val="FF0000"/>
                </a:solidFill>
                <a:effectLst>
                  <a:outerShdw blurRad="38100" dist="38100" dir="2700000" algn="tl">
                    <a:srgbClr val="C0C0C0"/>
                  </a:outerShdw>
                </a:effectLst>
                <a:latin typeface="Arial" charset="0"/>
                <a:cs typeface="Arial" charset="0"/>
              </a:rPr>
              <a:t> </a:t>
            </a:r>
          </a:p>
          <a:p>
            <a:pPr eaLnBrk="1" hangingPunct="1">
              <a:defRPr/>
            </a:pPr>
            <a:r>
              <a:rPr lang="de-DE" sz="2000" b="1">
                <a:solidFill>
                  <a:srgbClr val="FF0000"/>
                </a:solidFill>
                <a:effectLst>
                  <a:outerShdw blurRad="38100" dist="38100" dir="2700000" algn="tl">
                    <a:srgbClr val="C0C0C0"/>
                  </a:outerShdw>
                </a:effectLst>
                <a:latin typeface="Arial" charset="0"/>
                <a:cs typeface="Arial" charset="0"/>
              </a:rPr>
              <a:t>Chronisch: 	</a:t>
            </a:r>
            <a:r>
              <a:rPr lang="de-DE" sz="2000" b="1">
                <a:solidFill>
                  <a:srgbClr val="FF0000"/>
                </a:solidFill>
                <a:latin typeface="Arial" charset="0"/>
                <a:cs typeface="Arial" charset="0"/>
              </a:rPr>
              <a:t> 	</a:t>
            </a:r>
            <a:r>
              <a:rPr lang="de-DE" sz="2000" b="1">
                <a:solidFill>
                  <a:srgbClr val="66FF66"/>
                </a:solidFill>
                <a:effectLst>
                  <a:outerShdw blurRad="38100" dist="38100" dir="2700000" algn="tl">
                    <a:srgbClr val="C0C0C0"/>
                  </a:outerShdw>
                </a:effectLst>
                <a:latin typeface="Arial" charset="0"/>
                <a:cs typeface="Arial" charset="0"/>
              </a:rPr>
              <a:t>x 0,4</a:t>
            </a:r>
            <a:endParaRPr lang="de-DE" sz="2000">
              <a:latin typeface="Arial" charset="0"/>
              <a:cs typeface="Arial" charset="0"/>
            </a:endParaRPr>
          </a:p>
        </p:txBody>
      </p:sp>
      <p:sp>
        <p:nvSpPr>
          <p:cNvPr id="678971" name="Rectangle 59">
            <a:extLst>
              <a:ext uri="{FF2B5EF4-FFF2-40B4-BE49-F238E27FC236}">
                <a16:creationId xmlns:a16="http://schemas.microsoft.com/office/drawing/2014/main" id="{7611E757-0B98-4A2D-A3C7-727AEE829184}"/>
              </a:ext>
            </a:extLst>
          </p:cNvPr>
          <p:cNvSpPr>
            <a:spLocks noChangeArrowheads="1"/>
          </p:cNvSpPr>
          <p:nvPr/>
        </p:nvSpPr>
        <p:spPr bwMode="auto">
          <a:xfrm>
            <a:off x="0" y="4397375"/>
            <a:ext cx="9036050" cy="1800225"/>
          </a:xfrm>
          <a:prstGeom prst="rect">
            <a:avLst/>
          </a:prstGeom>
          <a:solidFill>
            <a:schemeClr val="bg1">
              <a:alpha val="89803"/>
            </a:schemeClr>
          </a:solidFill>
          <a:ln w="9525">
            <a:solidFill>
              <a:schemeClr val="bg1"/>
            </a:solidFill>
            <a:miter lim="800000"/>
            <a:headEnd/>
            <a:tailEnd/>
          </a:ln>
        </p:spPr>
        <p:txBody>
          <a:bodyPr wrap="none" anchor="ct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pPr>
            <a:endParaRPr lang="de-DE" altLang="de-DE" sz="1800" b="0"/>
          </a:p>
        </p:txBody>
      </p:sp>
      <p:sp>
        <p:nvSpPr>
          <p:cNvPr id="678972" name="Rectangle 60">
            <a:extLst>
              <a:ext uri="{FF2B5EF4-FFF2-40B4-BE49-F238E27FC236}">
                <a16:creationId xmlns:a16="http://schemas.microsoft.com/office/drawing/2014/main" id="{6E31AA02-052F-4F16-BD9B-FA5445941DA0}"/>
              </a:ext>
            </a:extLst>
          </p:cNvPr>
          <p:cNvSpPr>
            <a:spLocks noChangeArrowheads="1"/>
          </p:cNvSpPr>
          <p:nvPr/>
        </p:nvSpPr>
        <p:spPr bwMode="auto">
          <a:xfrm>
            <a:off x="107950" y="2276475"/>
            <a:ext cx="9036050" cy="1943100"/>
          </a:xfrm>
          <a:prstGeom prst="rect">
            <a:avLst/>
          </a:prstGeom>
          <a:solidFill>
            <a:schemeClr val="bg1">
              <a:alpha val="89803"/>
            </a:schemeClr>
          </a:solidFill>
          <a:ln w="9525">
            <a:solidFill>
              <a:schemeClr val="bg1"/>
            </a:solidFill>
            <a:miter lim="800000"/>
            <a:headEnd/>
            <a:tailEnd/>
          </a:ln>
        </p:spPr>
        <p:txBody>
          <a:bodyPr wrap="none" anchor="ct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pPr>
            <a:endParaRPr lang="de-DE" altLang="de-DE" sz="1800" b="0"/>
          </a:p>
        </p:txBody>
      </p:sp>
      <p:sp>
        <p:nvSpPr>
          <p:cNvPr id="678973" name="Rectangle 61">
            <a:extLst>
              <a:ext uri="{FF2B5EF4-FFF2-40B4-BE49-F238E27FC236}">
                <a16:creationId xmlns:a16="http://schemas.microsoft.com/office/drawing/2014/main" id="{14098374-73FB-4CF6-9087-562B0D840192}"/>
              </a:ext>
            </a:extLst>
          </p:cNvPr>
          <p:cNvSpPr>
            <a:spLocks noChangeArrowheads="1"/>
          </p:cNvSpPr>
          <p:nvPr/>
        </p:nvSpPr>
        <p:spPr bwMode="auto">
          <a:xfrm>
            <a:off x="8172450" y="2276475"/>
            <a:ext cx="792163" cy="3889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pPr>
            <a:endParaRPr lang="de-DE" altLang="de-DE" sz="1800" b="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2" fill="hold" grpId="0" nodeType="clickEffect">
                                  <p:stCondLst>
                                    <p:cond delay="0"/>
                                  </p:stCondLst>
                                  <p:childTnLst>
                                    <p:anim calcmode="lin" valueType="num">
                                      <p:cBhvr additive="base">
                                        <p:cTn id="6" dur="500"/>
                                        <p:tgtEl>
                                          <p:spTgt spid="678973"/>
                                        </p:tgtEl>
                                        <p:attrNameLst>
                                          <p:attrName>ppt_x</p:attrName>
                                        </p:attrNameLst>
                                      </p:cBhvr>
                                      <p:tavLst>
                                        <p:tav tm="0">
                                          <p:val>
                                            <p:strVal val="ppt_x"/>
                                          </p:val>
                                        </p:tav>
                                        <p:tav tm="100000">
                                          <p:val>
                                            <p:strVal val="1+ppt_w/2"/>
                                          </p:val>
                                        </p:tav>
                                      </p:tavLst>
                                    </p:anim>
                                    <p:anim calcmode="lin" valueType="num">
                                      <p:cBhvr additive="base">
                                        <p:cTn id="7" dur="500"/>
                                        <p:tgtEl>
                                          <p:spTgt spid="678973"/>
                                        </p:tgtEl>
                                        <p:attrNameLst>
                                          <p:attrName>ppt_y</p:attrName>
                                        </p:attrNameLst>
                                      </p:cBhvr>
                                      <p:tavLst>
                                        <p:tav tm="0">
                                          <p:val>
                                            <p:strVal val="ppt_y"/>
                                          </p:val>
                                        </p:tav>
                                        <p:tav tm="100000">
                                          <p:val>
                                            <p:strVal val="ppt_y"/>
                                          </p:val>
                                        </p:tav>
                                      </p:tavLst>
                                    </p:anim>
                                    <p:set>
                                      <p:cBhvr>
                                        <p:cTn id="8" dur="1" fill="hold">
                                          <p:stCondLst>
                                            <p:cond delay="499"/>
                                          </p:stCondLst>
                                        </p:cTn>
                                        <p:tgtEl>
                                          <p:spTgt spid="678973"/>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678971"/>
                                        </p:tgtEl>
                                        <p:attrNameLst>
                                          <p:attrName>style.visibility</p:attrName>
                                        </p:attrNameLst>
                                      </p:cBhvr>
                                      <p:to>
                                        <p:strVal val="visible"/>
                                      </p:to>
                                    </p:set>
                                    <p:animEffect transition="in" filter="checkerboard(across)">
                                      <p:cBhvr>
                                        <p:cTn id="13" dur="500"/>
                                        <p:tgtEl>
                                          <p:spTgt spid="678971"/>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678967"/>
                                        </p:tgtEl>
                                        <p:attrNameLst>
                                          <p:attrName>style.visibility</p:attrName>
                                        </p:attrNameLst>
                                      </p:cBhvr>
                                      <p:to>
                                        <p:strVal val="visible"/>
                                      </p:to>
                                    </p:set>
                                    <p:animEffect transition="in" filter="wipe(up)">
                                      <p:cBhvr>
                                        <p:cTn id="16" dur="500"/>
                                        <p:tgtEl>
                                          <p:spTgt spid="678967"/>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678968"/>
                                        </p:tgtEl>
                                        <p:attrNameLst>
                                          <p:attrName>style.visibility</p:attrName>
                                        </p:attrNameLst>
                                      </p:cBhvr>
                                      <p:to>
                                        <p:strVal val="visible"/>
                                      </p:to>
                                    </p:set>
                                    <p:animEffect transition="in" filter="wipe(up)">
                                      <p:cBhvr>
                                        <p:cTn id="19" dur="500"/>
                                        <p:tgtEl>
                                          <p:spTgt spid="67896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xit" presetSubtype="10" fill="hold" grpId="1" nodeType="clickEffect">
                                  <p:stCondLst>
                                    <p:cond delay="0"/>
                                  </p:stCondLst>
                                  <p:childTnLst>
                                    <p:animEffect transition="out" filter="checkerboard(across)">
                                      <p:cBhvr>
                                        <p:cTn id="23" dur="500"/>
                                        <p:tgtEl>
                                          <p:spTgt spid="678971"/>
                                        </p:tgtEl>
                                      </p:cBhvr>
                                    </p:animEffect>
                                    <p:set>
                                      <p:cBhvr>
                                        <p:cTn id="24" dur="1" fill="hold">
                                          <p:stCondLst>
                                            <p:cond delay="499"/>
                                          </p:stCondLst>
                                        </p:cTn>
                                        <p:tgtEl>
                                          <p:spTgt spid="678971"/>
                                        </p:tgtEl>
                                        <p:attrNameLst>
                                          <p:attrName>style.visibility</p:attrName>
                                        </p:attrNameLst>
                                      </p:cBhvr>
                                      <p:to>
                                        <p:strVal val="hidden"/>
                                      </p:to>
                                    </p:set>
                                  </p:childTnLst>
                                </p:cTn>
                              </p:par>
                              <p:par>
                                <p:cTn id="25" presetID="5" presetClass="entr" presetSubtype="10" fill="hold" grpId="0" nodeType="withEffect">
                                  <p:stCondLst>
                                    <p:cond delay="0"/>
                                  </p:stCondLst>
                                  <p:childTnLst>
                                    <p:set>
                                      <p:cBhvr>
                                        <p:cTn id="26" dur="1" fill="hold">
                                          <p:stCondLst>
                                            <p:cond delay="0"/>
                                          </p:stCondLst>
                                        </p:cTn>
                                        <p:tgtEl>
                                          <p:spTgt spid="678972"/>
                                        </p:tgtEl>
                                        <p:attrNameLst>
                                          <p:attrName>style.visibility</p:attrName>
                                        </p:attrNameLst>
                                      </p:cBhvr>
                                      <p:to>
                                        <p:strVal val="visible"/>
                                      </p:to>
                                    </p:set>
                                    <p:animEffect transition="in" filter="checkerboard(across)">
                                      <p:cBhvr>
                                        <p:cTn id="27" dur="500"/>
                                        <p:tgtEl>
                                          <p:spTgt spid="67897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678969"/>
                                        </p:tgtEl>
                                        <p:attrNameLst>
                                          <p:attrName>style.visibility</p:attrName>
                                        </p:attrNameLst>
                                      </p:cBhvr>
                                      <p:to>
                                        <p:strVal val="visible"/>
                                      </p:to>
                                    </p:set>
                                    <p:animEffect transition="in" filter="wipe(up)">
                                      <p:cBhvr>
                                        <p:cTn id="32" dur="500"/>
                                        <p:tgtEl>
                                          <p:spTgt spid="678969"/>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678970"/>
                                        </p:tgtEl>
                                        <p:attrNameLst>
                                          <p:attrName>style.visibility</p:attrName>
                                        </p:attrNameLst>
                                      </p:cBhvr>
                                      <p:to>
                                        <p:strVal val="visible"/>
                                      </p:to>
                                    </p:set>
                                    <p:animEffect transition="in" filter="wipe(up)">
                                      <p:cBhvr>
                                        <p:cTn id="35" dur="500"/>
                                        <p:tgtEl>
                                          <p:spTgt spid="67897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 presetClass="exit" presetSubtype="10" fill="hold" grpId="1" nodeType="clickEffect">
                                  <p:stCondLst>
                                    <p:cond delay="0"/>
                                  </p:stCondLst>
                                  <p:childTnLst>
                                    <p:animEffect transition="out" filter="checkerboard(across)">
                                      <p:cBhvr>
                                        <p:cTn id="39" dur="500"/>
                                        <p:tgtEl>
                                          <p:spTgt spid="678972"/>
                                        </p:tgtEl>
                                      </p:cBhvr>
                                    </p:animEffect>
                                    <p:set>
                                      <p:cBhvr>
                                        <p:cTn id="40" dur="1" fill="hold">
                                          <p:stCondLst>
                                            <p:cond delay="499"/>
                                          </p:stCondLst>
                                        </p:cTn>
                                        <p:tgtEl>
                                          <p:spTgt spid="6789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8967" grpId="0" animBg="1"/>
      <p:bldP spid="678968" grpId="0" animBg="1"/>
      <p:bldP spid="678969" grpId="0" animBg="1"/>
      <p:bldP spid="678970" grpId="0" animBg="1"/>
      <p:bldP spid="678971" grpId="0" animBg="1"/>
      <p:bldP spid="678971" grpId="1" animBg="1"/>
      <p:bldP spid="678972" grpId="0" animBg="1"/>
      <p:bldP spid="678972" grpId="1" animBg="1"/>
      <p:bldP spid="678973"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E0CC72-15C2-4447-8498-3D9AEEF374D9}"/>
              </a:ext>
            </a:extLst>
          </p:cNvPr>
          <p:cNvSpPr>
            <a:spLocks noGrp="1"/>
          </p:cNvSpPr>
          <p:nvPr>
            <p:ph type="title"/>
          </p:nvPr>
        </p:nvSpPr>
        <p:spPr/>
        <p:txBody>
          <a:bodyPr/>
          <a:lstStyle/>
          <a:p>
            <a:pPr>
              <a:defRPr/>
            </a:pPr>
            <a:r>
              <a:rPr lang="en-US" sz="3200" kern="1200" dirty="0" err="1">
                <a:solidFill>
                  <a:schemeClr val="tx1"/>
                </a:solidFill>
              </a:rPr>
              <a:t>Abschätzen</a:t>
            </a:r>
            <a:r>
              <a:rPr lang="en-US" sz="3200" kern="1200" dirty="0">
                <a:solidFill>
                  <a:schemeClr val="tx1"/>
                </a:solidFill>
              </a:rPr>
              <a:t> der </a:t>
            </a:r>
            <a:r>
              <a:rPr lang="en-US" sz="3200" kern="1200" dirty="0" err="1">
                <a:solidFill>
                  <a:schemeClr val="tx1"/>
                </a:solidFill>
              </a:rPr>
              <a:t>Kompensation</a:t>
            </a:r>
            <a:r>
              <a:rPr lang="en-US" sz="3200" kern="1200" dirty="0">
                <a:solidFill>
                  <a:schemeClr val="tx1"/>
                </a:solidFill>
              </a:rPr>
              <a:t> und </a:t>
            </a:r>
            <a:r>
              <a:rPr lang="en-US" sz="3200" kern="1200" dirty="0" err="1"/>
              <a:t>Abklärung</a:t>
            </a:r>
            <a:r>
              <a:rPr lang="en-US" sz="3200" kern="1200" dirty="0"/>
              <a:t> </a:t>
            </a:r>
            <a:r>
              <a:rPr lang="en-US" sz="3200" kern="1200" dirty="0" err="1"/>
              <a:t>einer</a:t>
            </a:r>
            <a:r>
              <a:rPr lang="en-US" sz="3200" kern="1200" dirty="0"/>
              <a:t> </a:t>
            </a:r>
            <a:r>
              <a:rPr lang="en-US" sz="3200" kern="1200" dirty="0" err="1"/>
              <a:t>sekundären</a:t>
            </a:r>
            <a:r>
              <a:rPr lang="en-US" sz="3200" kern="1200" dirty="0"/>
              <a:t> </a:t>
            </a:r>
            <a:r>
              <a:rPr lang="en-US" sz="3200" kern="1200" dirty="0" err="1"/>
              <a:t>Störung</a:t>
            </a:r>
            <a:endParaRPr lang="en-US" sz="3200" kern="1200" dirty="0">
              <a:solidFill>
                <a:schemeClr val="tx1"/>
              </a:solidFill>
            </a:endParaRPr>
          </a:p>
        </p:txBody>
      </p:sp>
      <p:sp>
        <p:nvSpPr>
          <p:cNvPr id="3" name="Inhaltsplatzhalter 2">
            <a:extLst>
              <a:ext uri="{FF2B5EF4-FFF2-40B4-BE49-F238E27FC236}">
                <a16:creationId xmlns:a16="http://schemas.microsoft.com/office/drawing/2014/main" id="{5E74096F-ECB1-4730-8548-EAF0C4DA3B67}"/>
              </a:ext>
            </a:extLst>
          </p:cNvPr>
          <p:cNvSpPr>
            <a:spLocks noGrp="1"/>
          </p:cNvSpPr>
          <p:nvPr>
            <p:ph idx="1"/>
          </p:nvPr>
        </p:nvSpPr>
        <p:spPr>
          <a:xfrm>
            <a:off x="827088" y="2997200"/>
            <a:ext cx="7632700" cy="2879725"/>
          </a:xfrm>
        </p:spPr>
        <p:txBody>
          <a:bodyPr/>
          <a:lstStyle/>
          <a:p>
            <a:pPr marL="457200" indent="-457200">
              <a:buFontTx/>
              <a:buAutoNum type="arabicPeriod"/>
              <a:defRPr/>
            </a:pPr>
            <a:r>
              <a:rPr lang="de-DE" altLang="de-DE">
                <a:solidFill>
                  <a:srgbClr val="FF0000"/>
                </a:solidFill>
              </a:rPr>
              <a:t>Metabolische Azidose</a:t>
            </a:r>
          </a:p>
          <a:p>
            <a:pPr marL="457200" indent="-457200">
              <a:buFontTx/>
              <a:buAutoNum type="arabicPeriod"/>
              <a:defRPr/>
            </a:pPr>
            <a:r>
              <a:rPr lang="de-DE" altLang="de-DE"/>
              <a:t>Respiratorische Kompensation ?</a:t>
            </a:r>
          </a:p>
          <a:p>
            <a:pPr lvl="1" indent="0">
              <a:buFontTx/>
              <a:buNone/>
              <a:defRPr/>
            </a:pPr>
            <a:r>
              <a:rPr lang="de-DE" altLang="de-DE" sz="1800"/>
              <a:t>zu erwarten: 1-1,2 mmHG Abfall / mmol Bicarbonatabfall</a:t>
            </a:r>
          </a:p>
          <a:p>
            <a:pPr lvl="1" indent="0">
              <a:buFont typeface="Wingdings" panose="05000000000000000000" pitchFamily="2" charset="2"/>
              <a:buChar char="à"/>
              <a:defRPr/>
            </a:pPr>
            <a:r>
              <a:rPr lang="de-DE" altLang="de-DE" sz="1600">
                <a:cs typeface="Arial" panose="020B0604020202020204" pitchFamily="34" charset="0"/>
              </a:rPr>
              <a:t>∆ </a:t>
            </a:r>
            <a:r>
              <a:rPr lang="de-DE" altLang="de-DE" sz="1600"/>
              <a:t>Bicarbonat  24  –  12 =  12 mmHg		</a:t>
            </a:r>
          </a:p>
          <a:p>
            <a:pPr lvl="1" indent="0">
              <a:buFont typeface="Wingdings" panose="05000000000000000000" pitchFamily="2" charset="2"/>
              <a:buChar char="à"/>
              <a:defRPr/>
            </a:pPr>
            <a:r>
              <a:rPr lang="de-DE" altLang="de-DE" sz="1600" b="1"/>
              <a:t>zu erwartendes CO</a:t>
            </a:r>
            <a:r>
              <a:rPr lang="de-DE" altLang="de-DE" sz="1600" b="1" baseline="-25000"/>
              <a:t>2</a:t>
            </a:r>
            <a:r>
              <a:rPr lang="de-DE" altLang="de-DE" sz="1600" b="1"/>
              <a:t> </a:t>
            </a:r>
            <a:r>
              <a:rPr lang="de-DE" altLang="de-DE" sz="1600"/>
              <a:t>bei adäquater Kompensation:</a:t>
            </a:r>
            <a:br>
              <a:rPr lang="de-DE" altLang="de-DE" sz="1600"/>
            </a:br>
            <a:r>
              <a:rPr lang="de-DE" altLang="de-DE" sz="1600"/>
              <a:t>12 * 1,2 = 14 mm Hg Abfall CO</a:t>
            </a:r>
            <a:r>
              <a:rPr lang="de-DE" altLang="de-DE" sz="1600" baseline="-25000"/>
              <a:t>2 </a:t>
            </a:r>
            <a:r>
              <a:rPr lang="de-DE" altLang="de-DE" sz="1600">
                <a:sym typeface="Wingdings" panose="05000000000000000000" pitchFamily="2" charset="2"/>
              </a:rPr>
              <a:t> </a:t>
            </a:r>
            <a:r>
              <a:rPr lang="de-DE" altLang="de-DE" sz="1600"/>
              <a:t>40 – 14 </a:t>
            </a:r>
            <a:r>
              <a:rPr lang="de-DE" altLang="de-DE" sz="2400" b="1">
                <a:sym typeface="Wingdings" panose="05000000000000000000" pitchFamily="2" charset="2"/>
              </a:rPr>
              <a:t> 26</a:t>
            </a:r>
          </a:p>
          <a:p>
            <a:pPr lvl="1" indent="0">
              <a:buFont typeface="Wingdings" panose="05000000000000000000" pitchFamily="2" charset="2"/>
              <a:buChar char="à"/>
              <a:defRPr/>
            </a:pPr>
            <a:r>
              <a:rPr lang="de-DE" altLang="de-DE" sz="2400" b="1">
                <a:effectLst>
                  <a:outerShdw blurRad="38100" dist="38100" dir="2700000" algn="tl">
                    <a:srgbClr val="C0C0C0"/>
                  </a:outerShdw>
                </a:effectLst>
              </a:rPr>
              <a:t>CO</a:t>
            </a:r>
            <a:r>
              <a:rPr lang="de-DE" altLang="de-DE" sz="2400" b="1" baseline="-25000">
                <a:effectLst>
                  <a:outerShdw blurRad="38100" dist="38100" dir="2700000" algn="tl">
                    <a:srgbClr val="C0C0C0"/>
                  </a:outerShdw>
                </a:effectLst>
              </a:rPr>
              <a:t>2 </a:t>
            </a:r>
            <a:r>
              <a:rPr lang="de-DE" altLang="de-DE" sz="2400" b="1">
                <a:effectLst>
                  <a:outerShdw blurRad="38100" dist="38100" dir="2700000" algn="tl">
                    <a:srgbClr val="C0C0C0"/>
                  </a:outerShdw>
                </a:effectLst>
              </a:rPr>
              <a:t>deutlich tiefer (&gt; 5 mm Hg) als erwartet</a:t>
            </a:r>
          </a:p>
          <a:p>
            <a:pPr lvl="1" indent="0">
              <a:buFont typeface="Wingdings" panose="05000000000000000000" pitchFamily="2" charset="2"/>
              <a:buChar char="à"/>
              <a:defRPr/>
            </a:pPr>
            <a:r>
              <a:rPr lang="de-DE" altLang="de-DE" sz="2400" b="1">
                <a:effectLst>
                  <a:outerShdw blurRad="38100" dist="38100" dir="2700000" algn="tl">
                    <a:srgbClr val="C0C0C0"/>
                  </a:outerShdw>
                </a:effectLst>
              </a:rPr>
              <a:t>Koexistenz </a:t>
            </a:r>
            <a:r>
              <a:rPr lang="de-DE" altLang="de-DE" sz="2400" b="1">
                <a:solidFill>
                  <a:srgbClr val="7030A0"/>
                </a:solidFill>
                <a:effectLst>
                  <a:outerShdw blurRad="38100" dist="38100" dir="2700000" algn="tl">
                    <a:srgbClr val="C0C0C0"/>
                  </a:outerShdw>
                </a:effectLst>
              </a:rPr>
              <a:t>respiratorische Alkalose</a:t>
            </a:r>
          </a:p>
        </p:txBody>
      </p:sp>
      <p:graphicFrame>
        <p:nvGraphicFramePr>
          <p:cNvPr id="4" name="Tabelle 3">
            <a:extLst>
              <a:ext uri="{FF2B5EF4-FFF2-40B4-BE49-F238E27FC236}">
                <a16:creationId xmlns:a16="http://schemas.microsoft.com/office/drawing/2014/main" id="{D89E99B9-FF6B-42B8-B9C6-9DD73D8E9102}"/>
              </a:ext>
            </a:extLst>
          </p:cNvPr>
          <p:cNvGraphicFramePr>
            <a:graphicFrameLocks noGrp="1"/>
          </p:cNvGraphicFramePr>
          <p:nvPr/>
        </p:nvGraphicFramePr>
        <p:xfrm>
          <a:off x="34925" y="1412875"/>
          <a:ext cx="9120188" cy="1528762"/>
        </p:xfrm>
        <a:graphic>
          <a:graphicData uri="http://schemas.openxmlformats.org/drawingml/2006/table">
            <a:tbl>
              <a:tblPr/>
              <a:tblGrid>
                <a:gridCol w="2281413">
                  <a:extLst>
                    <a:ext uri="{9D8B030D-6E8A-4147-A177-3AD203B41FA5}">
                      <a16:colId xmlns:a16="http://schemas.microsoft.com/office/drawing/2014/main" val="20000"/>
                    </a:ext>
                  </a:extLst>
                </a:gridCol>
                <a:gridCol w="2256570">
                  <a:extLst>
                    <a:ext uri="{9D8B030D-6E8A-4147-A177-3AD203B41FA5}">
                      <a16:colId xmlns:a16="http://schemas.microsoft.com/office/drawing/2014/main" val="20001"/>
                    </a:ext>
                  </a:extLst>
                </a:gridCol>
                <a:gridCol w="2300790">
                  <a:extLst>
                    <a:ext uri="{9D8B030D-6E8A-4147-A177-3AD203B41FA5}">
                      <a16:colId xmlns:a16="http://schemas.microsoft.com/office/drawing/2014/main" val="20002"/>
                    </a:ext>
                  </a:extLst>
                </a:gridCol>
                <a:gridCol w="2281415">
                  <a:extLst>
                    <a:ext uri="{9D8B030D-6E8A-4147-A177-3AD203B41FA5}">
                      <a16:colId xmlns:a16="http://schemas.microsoft.com/office/drawing/2014/main" val="20003"/>
                    </a:ext>
                  </a:extLst>
                </a:gridCol>
              </a:tblGrid>
              <a:tr h="431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Na</a:t>
                      </a:r>
                    </a:p>
                  </a:txBody>
                  <a:tcPr marL="91428" marR="91428" marT="45732" marB="45732" horzOverflow="overflow">
                    <a:lnL cap="flat">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K</a:t>
                      </a:r>
                    </a:p>
                  </a:txBody>
                  <a:tcPr marL="91428" marR="91428" marT="45732" marB="45732" horzOverflow="overflow">
                    <a:lnL>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Cl</a:t>
                      </a:r>
                    </a:p>
                  </a:txBody>
                  <a:tcPr marL="91428" marR="91428" marT="45732" marB="45732" horzOverflow="overflow">
                    <a:lnL>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err="1">
                          <a:ln>
                            <a:noFill/>
                          </a:ln>
                          <a:solidFill>
                            <a:schemeClr val="bg1"/>
                          </a:solidFill>
                          <a:effectLst/>
                          <a:latin typeface="Arial" charset="0"/>
                        </a:rPr>
                        <a:t>Osmolalität</a:t>
                      </a:r>
                      <a:endParaRPr kumimoji="0" lang="de-DE" sz="1800" b="1" i="0" u="none" strike="noStrike" cap="none" normalizeH="0" baseline="0" dirty="0">
                        <a:ln>
                          <a:noFill/>
                        </a:ln>
                        <a:solidFill>
                          <a:schemeClr val="bg1"/>
                        </a:solidFill>
                        <a:effectLst/>
                        <a:latin typeface="Arial" charset="0"/>
                      </a:endParaRPr>
                    </a:p>
                  </a:txBody>
                  <a:tcPr marL="91428" marR="91428" marT="45732" marB="45732" horzOverflow="overflow">
                    <a:lnL>
                      <a:noFill/>
                    </a:lnL>
                    <a:lnR>
                      <a:noFill/>
                    </a:lnR>
                    <a:lnT cap="flat">
                      <a:noFill/>
                    </a:lnT>
                    <a:lnB>
                      <a:noFill/>
                    </a:lnB>
                    <a:lnTlToBr>
                      <a:noFill/>
                    </a:lnTlToBr>
                    <a:lnBlToTr>
                      <a:noFill/>
                    </a:lnBlToTr>
                    <a:solidFill>
                      <a:srgbClr val="0066FF"/>
                    </a:solidFill>
                  </a:tcPr>
                </a:tc>
                <a:extLst>
                  <a:ext uri="{0D108BD9-81ED-4DB2-BD59-A6C34878D82A}">
                    <a16:rowId xmlns:a16="http://schemas.microsoft.com/office/drawing/2014/main" val="10000"/>
                  </a:ext>
                </a:extLst>
              </a:tr>
              <a:tr h="3658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126</a:t>
                      </a:r>
                    </a:p>
                  </a:txBody>
                  <a:tcPr marL="91428" marR="91428" marT="45732" marB="45732" horzOverflow="overflow">
                    <a:lnL cap="flat">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6,0</a:t>
                      </a:r>
                    </a:p>
                  </a:txBody>
                  <a:tcPr marL="91428" marR="91428" marT="45732" marB="45732" horzOverflow="overflow">
                    <a:lnL>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91</a:t>
                      </a:r>
                    </a:p>
                  </a:txBody>
                  <a:tcPr marL="91428" marR="91428" marT="45732" marB="45732" horzOverflow="overflow">
                    <a:lnL>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298</a:t>
                      </a:r>
                    </a:p>
                  </a:txBody>
                  <a:tcPr marL="91428" marR="91428" marT="45732" marB="45732" horzOverflow="overflow">
                    <a:lnL>
                      <a:noFill/>
                    </a:lnL>
                    <a:lnR>
                      <a:noFill/>
                    </a:lnR>
                    <a:lnT>
                      <a:noFill/>
                    </a:lnT>
                    <a:lnB>
                      <a:noFill/>
                    </a:lnB>
                    <a:lnTlToBr>
                      <a:noFill/>
                    </a:lnTlToBr>
                    <a:lnBlToTr>
                      <a:noFill/>
                    </a:lnBlToTr>
                    <a:solidFill>
                      <a:srgbClr val="0066FF"/>
                    </a:solidFill>
                  </a:tcPr>
                </a:tc>
                <a:extLst>
                  <a:ext uri="{0D108BD9-81ED-4DB2-BD59-A6C34878D82A}">
                    <a16:rowId xmlns:a16="http://schemas.microsoft.com/office/drawing/2014/main" val="10001"/>
                  </a:ext>
                </a:extLst>
              </a:tr>
              <a:tr h="3658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pH</a:t>
                      </a:r>
                    </a:p>
                  </a:txBody>
                  <a:tcPr marL="91428" marR="91428" marT="45732" marB="45732" horzOverflow="overflow">
                    <a:lnL cap="flat">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PaO</a:t>
                      </a:r>
                      <a:r>
                        <a:rPr kumimoji="0" lang="de-DE" sz="1800" b="1" i="0" u="none" strike="noStrike" cap="none" normalizeH="0" baseline="-25000" dirty="0">
                          <a:ln>
                            <a:noFill/>
                          </a:ln>
                          <a:solidFill>
                            <a:schemeClr val="tx1"/>
                          </a:solidFill>
                          <a:effectLst/>
                          <a:latin typeface="Arial" charset="0"/>
                        </a:rPr>
                        <a:t>2</a:t>
                      </a:r>
                      <a:endParaRPr kumimoji="0" lang="de-DE" sz="1800" b="1" i="0" u="none" strike="noStrike" cap="none" normalizeH="0" baseline="0" dirty="0">
                        <a:ln>
                          <a:noFill/>
                        </a:ln>
                        <a:solidFill>
                          <a:schemeClr val="tx1"/>
                        </a:solidFill>
                        <a:effectLst/>
                        <a:latin typeface="Arial" charset="0"/>
                      </a:endParaRPr>
                    </a:p>
                  </a:txBody>
                  <a:tcPr marL="91428" marR="91428" marT="45732" marB="45732" horzOverflow="overflow">
                    <a:lnL>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PaCO</a:t>
                      </a:r>
                      <a:r>
                        <a:rPr kumimoji="0" lang="de-DE" sz="1800" b="1" i="0" u="none" strike="noStrike" cap="none" normalizeH="0" baseline="-25000" dirty="0">
                          <a:ln>
                            <a:noFill/>
                          </a:ln>
                          <a:solidFill>
                            <a:schemeClr val="tx1"/>
                          </a:solidFill>
                          <a:effectLst/>
                          <a:latin typeface="Arial" charset="0"/>
                        </a:rPr>
                        <a:t>2</a:t>
                      </a:r>
                    </a:p>
                  </a:txBody>
                  <a:tcPr marL="91428" marR="91428" marT="45732" marB="45732" horzOverflow="overflow">
                    <a:lnL>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HCO</a:t>
                      </a:r>
                      <a:r>
                        <a:rPr kumimoji="0" lang="de-DE" sz="1800" b="1" i="0" u="none" strike="noStrike" cap="none" normalizeH="0" baseline="-25000" dirty="0">
                          <a:ln>
                            <a:noFill/>
                          </a:ln>
                          <a:solidFill>
                            <a:schemeClr val="tx1"/>
                          </a:solidFill>
                          <a:effectLst/>
                          <a:latin typeface="Arial" charset="0"/>
                        </a:rPr>
                        <a:t>3</a:t>
                      </a:r>
                    </a:p>
                  </a:txBody>
                  <a:tcPr marL="91428" marR="91428" marT="45732" marB="45732" horzOverflow="overflow">
                    <a:lnL>
                      <a:noFill/>
                    </a:lnL>
                    <a:lnR>
                      <a:noFill/>
                    </a:lnR>
                    <a:lnT>
                      <a:noFill/>
                    </a:lnT>
                    <a:lnB>
                      <a:noFill/>
                    </a:lnB>
                    <a:lnTlToBr>
                      <a:noFill/>
                    </a:lnTlToBr>
                    <a:lnBlToTr>
                      <a:noFill/>
                    </a:lnBlToTr>
                    <a:solidFill>
                      <a:srgbClr val="00CC00"/>
                    </a:solidFill>
                  </a:tcPr>
                </a:tc>
                <a:extLst>
                  <a:ext uri="{0D108BD9-81ED-4DB2-BD59-A6C34878D82A}">
                    <a16:rowId xmlns:a16="http://schemas.microsoft.com/office/drawing/2014/main" val="10002"/>
                  </a:ext>
                </a:extLst>
              </a:tr>
              <a:tr h="3658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7,31</a:t>
                      </a:r>
                    </a:p>
                  </a:txBody>
                  <a:tcPr marL="91428" marR="91428" marT="45732" marB="45732" horzOverflow="overflow">
                    <a:lnL cap="flat">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111</a:t>
                      </a:r>
                    </a:p>
                  </a:txBody>
                  <a:tcPr marL="91428" marR="91428" marT="45732" marB="45732"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20</a:t>
                      </a:r>
                    </a:p>
                  </a:txBody>
                  <a:tcPr marL="91428" marR="91428" marT="45732" marB="45732"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12</a:t>
                      </a:r>
                    </a:p>
                  </a:txBody>
                  <a:tcPr marL="91428" marR="91428" marT="45732" marB="45732" horzOverflow="overflow">
                    <a:lnL>
                      <a:noFill/>
                    </a:lnL>
                    <a:lnR>
                      <a:noFill/>
                    </a:lnR>
                    <a:lnT>
                      <a:noFill/>
                    </a:lnT>
                    <a:lnB cap="flat">
                      <a:noFill/>
                    </a:lnB>
                    <a:lnTlToBr>
                      <a:noFill/>
                    </a:lnTlToBr>
                    <a:lnBlToTr>
                      <a:noFill/>
                    </a:lnBlToTr>
                    <a:solidFill>
                      <a:srgbClr val="00CC00"/>
                    </a:solidFill>
                  </a:tcPr>
                </a:tc>
                <a:extLst>
                  <a:ext uri="{0D108BD9-81ED-4DB2-BD59-A6C34878D82A}">
                    <a16:rowId xmlns:a16="http://schemas.microsoft.com/office/drawing/2014/main" val="10003"/>
                  </a:ext>
                </a:extLst>
              </a:tr>
            </a:tbl>
          </a:graphicData>
        </a:graphic>
      </p:graphicFrame>
      <p:sp>
        <p:nvSpPr>
          <p:cNvPr id="6" name="Ellipse 5">
            <a:extLst>
              <a:ext uri="{FF2B5EF4-FFF2-40B4-BE49-F238E27FC236}">
                <a16:creationId xmlns:a16="http://schemas.microsoft.com/office/drawing/2014/main" id="{61E350FA-550D-402B-A8DF-35318E9E3F97}"/>
              </a:ext>
            </a:extLst>
          </p:cNvPr>
          <p:cNvSpPr>
            <a:spLocks noChangeArrowheads="1"/>
          </p:cNvSpPr>
          <p:nvPr/>
        </p:nvSpPr>
        <p:spPr bwMode="auto">
          <a:xfrm>
            <a:off x="5076825" y="2133600"/>
            <a:ext cx="1223963" cy="863600"/>
          </a:xfrm>
          <a:prstGeom prst="ellipse">
            <a:avLst/>
          </a:prstGeom>
          <a:noFill/>
          <a:ln w="63500"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de-DE" altLang="de-DE"/>
          </a:p>
        </p:txBody>
      </p:sp>
      <p:cxnSp>
        <p:nvCxnSpPr>
          <p:cNvPr id="49174" name="Gerade Verbindung mit Pfeil 7">
            <a:extLst>
              <a:ext uri="{FF2B5EF4-FFF2-40B4-BE49-F238E27FC236}">
                <a16:creationId xmlns:a16="http://schemas.microsoft.com/office/drawing/2014/main" id="{3D69B302-72F5-4183-9635-DEBCD9C9FB2B}"/>
              </a:ext>
            </a:extLst>
          </p:cNvPr>
          <p:cNvCxnSpPr>
            <a:cxnSpLocks noChangeShapeType="1"/>
          </p:cNvCxnSpPr>
          <p:nvPr/>
        </p:nvCxnSpPr>
        <p:spPr bwMode="auto">
          <a:xfrm>
            <a:off x="10188575" y="4003675"/>
            <a:ext cx="914400" cy="914400"/>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type="triangle" w="med" len="med"/>
              </a14:hiddenLine>
            </a:ext>
          </a:extLst>
        </p:spPr>
      </p:cxnSp>
      <p:cxnSp>
        <p:nvCxnSpPr>
          <p:cNvPr id="10" name="Gerade Verbindung mit Pfeil 9">
            <a:extLst>
              <a:ext uri="{FF2B5EF4-FFF2-40B4-BE49-F238E27FC236}">
                <a16:creationId xmlns:a16="http://schemas.microsoft.com/office/drawing/2014/main" id="{1F9C5B72-DB65-4A1E-BAFE-2640DD881145}"/>
              </a:ext>
            </a:extLst>
          </p:cNvPr>
          <p:cNvCxnSpPr>
            <a:cxnSpLocks noChangeShapeType="1"/>
          </p:cNvCxnSpPr>
          <p:nvPr/>
        </p:nvCxnSpPr>
        <p:spPr bwMode="auto">
          <a:xfrm flipH="1">
            <a:off x="5076825" y="2973388"/>
            <a:ext cx="431800" cy="527050"/>
          </a:xfrm>
          <a:prstGeom prst="straightConnector1">
            <a:avLst/>
          </a:prstGeom>
          <a:noFill/>
          <a:ln w="63500" algn="ctr">
            <a:solidFill>
              <a:schemeClr val="accent2"/>
            </a:solidFill>
            <a:round/>
            <a:headEnd/>
            <a:tailEnd type="triangle" w="med" len="med"/>
          </a:ln>
          <a:extLst>
            <a:ext uri="{909E8E84-426E-40DD-AFC4-6F175D3DCCD1}">
              <a14:hiddenFill xmlns:a14="http://schemas.microsoft.com/office/drawing/2010/main">
                <a:noFill/>
              </a14:hiddenFill>
            </a:ext>
          </a:extLst>
        </p:spPr>
      </p:cxn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id="{3F51C206-2B8B-4158-8527-338282544434}"/>
              </a:ext>
            </a:extLst>
          </p:cNvPr>
          <p:cNvSpPr>
            <a:spLocks noGrp="1" noChangeArrowheads="1"/>
          </p:cNvSpPr>
          <p:nvPr>
            <p:ph type="title"/>
          </p:nvPr>
        </p:nvSpPr>
        <p:spPr/>
        <p:txBody>
          <a:bodyPr/>
          <a:lstStyle/>
          <a:p>
            <a:pPr eaLnBrk="1" hangingPunct="1">
              <a:defRPr/>
            </a:pPr>
            <a:r>
              <a:rPr lang="de-DE" altLang="de-DE" dirty="0">
                <a:solidFill>
                  <a:srgbClr val="7030A0"/>
                </a:solidFill>
                <a:effectLst>
                  <a:outerShdw blurRad="38100" dist="38100" dir="2700000" algn="tl">
                    <a:srgbClr val="000000">
                      <a:alpha val="43137"/>
                    </a:srgbClr>
                  </a:outerShdw>
                </a:effectLst>
              </a:rPr>
              <a:t>Akute respiratorische Alkalose</a:t>
            </a:r>
          </a:p>
        </p:txBody>
      </p:sp>
      <p:sp>
        <p:nvSpPr>
          <p:cNvPr id="142339" name="Rectangle 3">
            <a:extLst>
              <a:ext uri="{FF2B5EF4-FFF2-40B4-BE49-F238E27FC236}">
                <a16:creationId xmlns:a16="http://schemas.microsoft.com/office/drawing/2014/main" id="{0F6376D9-FE6D-454D-999C-5975A7E32E8A}"/>
              </a:ext>
            </a:extLst>
          </p:cNvPr>
          <p:cNvSpPr>
            <a:spLocks noGrp="1" noChangeArrowheads="1"/>
          </p:cNvSpPr>
          <p:nvPr>
            <p:ph type="body" idx="1"/>
          </p:nvPr>
        </p:nvSpPr>
        <p:spPr>
          <a:xfrm>
            <a:off x="1042988" y="1268413"/>
            <a:ext cx="7632700" cy="4176712"/>
          </a:xfrm>
        </p:spPr>
        <p:txBody>
          <a:bodyPr/>
          <a:lstStyle/>
          <a:p>
            <a:pPr eaLnBrk="1" hangingPunct="1">
              <a:defRPr/>
            </a:pPr>
            <a:r>
              <a:rPr lang="de-DE" altLang="de-DE" dirty="0"/>
              <a:t>Häufigste SB- Störung bei kritisch Kranken:</a:t>
            </a:r>
          </a:p>
          <a:p>
            <a:pPr lvl="1" eaLnBrk="1" hangingPunct="1">
              <a:defRPr/>
            </a:pPr>
            <a:r>
              <a:rPr lang="de-DE" altLang="de-DE" dirty="0"/>
              <a:t>Hypoxämie</a:t>
            </a:r>
          </a:p>
          <a:p>
            <a:pPr lvl="1" eaLnBrk="1" hangingPunct="1">
              <a:defRPr/>
            </a:pPr>
            <a:r>
              <a:rPr lang="de-DE" altLang="de-DE" dirty="0"/>
              <a:t>Sepsis</a:t>
            </a:r>
          </a:p>
          <a:p>
            <a:pPr lvl="1" eaLnBrk="1" hangingPunct="1">
              <a:defRPr/>
            </a:pPr>
            <a:r>
              <a:rPr lang="de-DE" altLang="de-DE" dirty="0"/>
              <a:t>Metabolische Störungen</a:t>
            </a:r>
          </a:p>
          <a:p>
            <a:pPr lvl="1" eaLnBrk="1" hangingPunct="1">
              <a:defRPr/>
            </a:pPr>
            <a:r>
              <a:rPr lang="de-DE" altLang="de-DE" dirty="0"/>
              <a:t>Intoxikationen</a:t>
            </a:r>
          </a:p>
          <a:p>
            <a:pPr lvl="1" eaLnBrk="1" hangingPunct="1">
              <a:defRPr/>
            </a:pPr>
            <a:r>
              <a:rPr lang="de-DE" altLang="de-DE" dirty="0"/>
              <a:t>(inadäquate) Beatmungstherapie / Hyperventilation</a:t>
            </a:r>
          </a:p>
          <a:p>
            <a:pPr lvl="1" eaLnBrk="1" hangingPunct="1">
              <a:defRPr/>
            </a:pPr>
            <a:r>
              <a:rPr lang="de-DE" altLang="de-DE" dirty="0"/>
              <a:t>Psychiatrische Störungen</a:t>
            </a:r>
          </a:p>
          <a:p>
            <a:pPr lvl="1" eaLnBrk="1" hangingPunct="1">
              <a:defRPr/>
            </a:pPr>
            <a:r>
              <a:rPr lang="de-DE" altLang="de-DE" dirty="0"/>
              <a:t>ZNS – Erkrankungen</a:t>
            </a:r>
          </a:p>
          <a:p>
            <a:pPr marL="268287" lvl="1" indent="0" eaLnBrk="1" hangingPunct="1">
              <a:buFontTx/>
              <a:buNone/>
              <a:defRPr/>
            </a:pPr>
            <a:endParaRPr lang="de-DE" altLang="de-DE" dirty="0"/>
          </a:p>
        </p:txBody>
      </p:sp>
      <p:sp>
        <p:nvSpPr>
          <p:cNvPr id="584710" name="Rectangle 6">
            <a:extLst>
              <a:ext uri="{FF2B5EF4-FFF2-40B4-BE49-F238E27FC236}">
                <a16:creationId xmlns:a16="http://schemas.microsoft.com/office/drawing/2014/main" id="{AF47E017-415D-4F54-A4BA-CDF391E6924D}"/>
              </a:ext>
            </a:extLst>
          </p:cNvPr>
          <p:cNvSpPr>
            <a:spLocks noChangeArrowheads="1"/>
          </p:cNvSpPr>
          <p:nvPr/>
        </p:nvSpPr>
        <p:spPr bwMode="auto">
          <a:xfrm>
            <a:off x="1187450" y="4365625"/>
            <a:ext cx="7777163" cy="1816100"/>
          </a:xfrm>
          <a:prstGeom prst="rect">
            <a:avLst/>
          </a:prstGeom>
          <a:noFill/>
          <a:ln w="9525">
            <a:noFill/>
            <a:miter lim="800000"/>
            <a:headEnd/>
            <a:tailEnd/>
          </a:ln>
          <a:effectLst/>
        </p:spPr>
        <p:txBody>
          <a:bodyPr>
            <a:spAutoFit/>
          </a:bodyPr>
          <a:lstStyle/>
          <a:p>
            <a:pPr eaLnBrk="1" hangingPunct="1">
              <a:defRPr/>
            </a:pPr>
            <a:r>
              <a:rPr lang="de-DE" sz="2400" b="1" dirty="0">
                <a:solidFill>
                  <a:srgbClr val="7030A0"/>
                </a:solidFill>
                <a:effectLst>
                  <a:outerShdw blurRad="38100" dist="38100" dir="2700000" algn="tl">
                    <a:srgbClr val="C0C0C0"/>
                  </a:outerShdw>
                </a:effectLst>
                <a:latin typeface="Arial" charset="0"/>
                <a:cs typeface="Arial" charset="0"/>
              </a:rPr>
              <a:t>Was noch wichtig ist:</a:t>
            </a:r>
          </a:p>
          <a:p>
            <a:pPr marL="342900" indent="-342900" eaLnBrk="1" hangingPunct="1">
              <a:buFont typeface="Arial" panose="020B0604020202020204" pitchFamily="34" charset="0"/>
              <a:buChar char="•"/>
              <a:defRPr/>
            </a:pPr>
            <a:r>
              <a:rPr lang="de-DE" sz="2400" b="1" dirty="0">
                <a:solidFill>
                  <a:srgbClr val="7030A0"/>
                </a:solidFill>
                <a:effectLst>
                  <a:outerShdw blurRad="38100" dist="38100" dir="2700000" algn="tl">
                    <a:srgbClr val="C0C0C0"/>
                  </a:outerShdw>
                </a:effectLst>
                <a:latin typeface="Arial" charset="0"/>
                <a:cs typeface="Arial" charset="0"/>
              </a:rPr>
              <a:t>LACTAT STEIGT</a:t>
            </a:r>
          </a:p>
          <a:p>
            <a:pPr marL="342900" indent="-342900" eaLnBrk="1" hangingPunct="1">
              <a:buFont typeface="Arial" panose="020B0604020202020204" pitchFamily="34" charset="0"/>
              <a:buChar char="•"/>
              <a:defRPr/>
            </a:pPr>
            <a:r>
              <a:rPr lang="de-DE" sz="2400" b="1" dirty="0">
                <a:solidFill>
                  <a:srgbClr val="7030A0"/>
                </a:solidFill>
                <a:effectLst>
                  <a:outerShdw blurRad="38100" dist="38100" dir="2700000" algn="tl">
                    <a:srgbClr val="C0C0C0"/>
                  </a:outerShdw>
                </a:effectLst>
                <a:latin typeface="Arial" charset="0"/>
                <a:cs typeface="Arial" charset="0"/>
              </a:rPr>
              <a:t>Kalium fällt </a:t>
            </a:r>
          </a:p>
          <a:p>
            <a:pPr marL="342900" indent="-342900" eaLnBrk="1" hangingPunct="1">
              <a:buFont typeface="Arial" panose="020B0604020202020204" pitchFamily="34" charset="0"/>
              <a:buChar char="•"/>
              <a:defRPr/>
            </a:pPr>
            <a:r>
              <a:rPr lang="de-DE" sz="2400" b="1" dirty="0">
                <a:solidFill>
                  <a:srgbClr val="7030A0"/>
                </a:solidFill>
                <a:effectLst>
                  <a:outerShdw blurRad="38100" dist="38100" dir="2700000" algn="tl">
                    <a:srgbClr val="C0C0C0"/>
                  </a:outerShdw>
                </a:effectLst>
                <a:latin typeface="Arial" charset="0"/>
                <a:cs typeface="Arial" charset="0"/>
              </a:rPr>
              <a:t>Bedenkliche prognostische Bedeutung </a:t>
            </a:r>
          </a:p>
          <a:p>
            <a:pPr marL="800100" lvl="1" indent="-342900" eaLnBrk="1" hangingPunct="1">
              <a:buFont typeface="Arial" panose="020B0604020202020204" pitchFamily="34" charset="0"/>
              <a:buChar char="•"/>
              <a:defRPr/>
            </a:pPr>
            <a:r>
              <a:rPr lang="de-DE" altLang="de-DE" sz="1600" dirty="0">
                <a:sym typeface="Symbol" panose="05050102010706020507" pitchFamily="18" charset="2"/>
              </a:rPr>
              <a:t>v.a. bei CO</a:t>
            </a:r>
            <a:r>
              <a:rPr lang="de-DE" altLang="de-DE" sz="1600" baseline="-25000" dirty="0">
                <a:sym typeface="Symbol" panose="05050102010706020507" pitchFamily="18" charset="2"/>
              </a:rPr>
              <a:t>2</a:t>
            </a:r>
            <a:r>
              <a:rPr lang="de-DE" altLang="de-DE" sz="1600" dirty="0">
                <a:sym typeface="Symbol" panose="05050102010706020507" pitchFamily="18" charset="2"/>
              </a:rPr>
              <a:t> &lt; 25, möglicherweise wegen </a:t>
            </a:r>
            <a:r>
              <a:rPr lang="de-DE" altLang="de-DE" sz="1600" dirty="0"/>
              <a:t>reduziertem </a:t>
            </a:r>
            <a:r>
              <a:rPr lang="de-DE" altLang="de-DE" sz="1600" dirty="0" err="1"/>
              <a:t>cerebralen</a:t>
            </a:r>
            <a:r>
              <a:rPr lang="de-DE" altLang="de-DE" sz="1600" dirty="0"/>
              <a:t> </a:t>
            </a:r>
            <a:r>
              <a:rPr lang="de-DE" altLang="de-DE" sz="1600" dirty="0" err="1"/>
              <a:t>Blutfluß</a:t>
            </a:r>
            <a:endParaRPr lang="de-DE" altLang="de-DE" sz="1600"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84710"/>
                                        </p:tgtEl>
                                        <p:attrNameLst>
                                          <p:attrName>style.visibility</p:attrName>
                                        </p:attrNameLst>
                                      </p:cBhvr>
                                      <p:to>
                                        <p:strVal val="visible"/>
                                      </p:to>
                                    </p:set>
                                    <p:animEffect transition="in" filter="checkerboard(across)">
                                      <p:cBhvr>
                                        <p:cTn id="7" dur="500"/>
                                        <p:tgtEl>
                                          <p:spTgt spid="5847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710" grpId="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Rectangle 2">
            <a:extLst>
              <a:ext uri="{FF2B5EF4-FFF2-40B4-BE49-F238E27FC236}">
                <a16:creationId xmlns:a16="http://schemas.microsoft.com/office/drawing/2014/main" id="{FA73E7A6-5667-46A8-8299-4C283E086F5F}"/>
              </a:ext>
            </a:extLst>
          </p:cNvPr>
          <p:cNvSpPr>
            <a:spLocks noGrp="1" noChangeArrowheads="1"/>
          </p:cNvSpPr>
          <p:nvPr>
            <p:ph type="title"/>
          </p:nvPr>
        </p:nvSpPr>
        <p:spPr/>
        <p:txBody>
          <a:bodyPr/>
          <a:lstStyle/>
          <a:p>
            <a:r>
              <a:rPr lang="de-DE" altLang="de-DE" sz="3200"/>
              <a:t>Adaptive Mechanismen</a:t>
            </a:r>
            <a:br>
              <a:rPr lang="de-DE" altLang="de-DE" sz="3200"/>
            </a:br>
            <a:r>
              <a:rPr lang="de-DE" altLang="de-DE" sz="3200"/>
              <a:t>(Kompensationen)</a:t>
            </a:r>
          </a:p>
        </p:txBody>
      </p:sp>
      <p:sp>
        <p:nvSpPr>
          <p:cNvPr id="53251" name="Rectangle 3">
            <a:extLst>
              <a:ext uri="{FF2B5EF4-FFF2-40B4-BE49-F238E27FC236}">
                <a16:creationId xmlns:a16="http://schemas.microsoft.com/office/drawing/2014/main" id="{B7CCD6BE-B2F9-45FD-BF21-87B984451FED}"/>
              </a:ext>
            </a:extLst>
          </p:cNvPr>
          <p:cNvSpPr>
            <a:spLocks noGrp="1" noChangeArrowheads="1"/>
          </p:cNvSpPr>
          <p:nvPr>
            <p:ph type="body" idx="1"/>
          </p:nvPr>
        </p:nvSpPr>
        <p:spPr>
          <a:xfrm>
            <a:off x="971550" y="1484313"/>
            <a:ext cx="7632700" cy="4176712"/>
          </a:xfrm>
          <a:solidFill>
            <a:schemeClr val="bg1"/>
          </a:solidFill>
        </p:spPr>
        <p:txBody>
          <a:bodyPr/>
          <a:lstStyle/>
          <a:p>
            <a:endParaRPr lang="de-DE" altLang="de-DE"/>
          </a:p>
          <a:p>
            <a:r>
              <a:rPr lang="de-DE" altLang="de-DE"/>
              <a:t>Grundregel:</a:t>
            </a:r>
          </a:p>
          <a:p>
            <a:r>
              <a:rPr lang="de-DE" altLang="de-DE">
                <a:solidFill>
                  <a:srgbClr val="FF0000"/>
                </a:solidFill>
              </a:rPr>
              <a:t>Respiratorische</a:t>
            </a:r>
            <a:r>
              <a:rPr lang="de-DE" altLang="de-DE"/>
              <a:t> Störungen werden </a:t>
            </a:r>
            <a:r>
              <a:rPr lang="de-DE" altLang="de-DE">
                <a:solidFill>
                  <a:srgbClr val="00FF00"/>
                </a:solidFill>
              </a:rPr>
              <a:t>langsam</a:t>
            </a:r>
            <a:r>
              <a:rPr lang="de-DE" altLang="de-DE"/>
              <a:t> </a:t>
            </a:r>
            <a:r>
              <a:rPr lang="de-DE" altLang="de-DE">
                <a:solidFill>
                  <a:srgbClr val="00FF00"/>
                </a:solidFill>
              </a:rPr>
              <a:t>metabolisch</a:t>
            </a:r>
            <a:r>
              <a:rPr lang="de-DE" altLang="de-DE">
                <a:solidFill>
                  <a:srgbClr val="FF9900"/>
                </a:solidFill>
              </a:rPr>
              <a:t> </a:t>
            </a:r>
            <a:r>
              <a:rPr lang="de-DE" altLang="de-DE"/>
              <a:t>(ca. 3-5 Tage) kompensiert</a:t>
            </a:r>
          </a:p>
          <a:p>
            <a:endParaRPr lang="de-DE" altLang="de-DE"/>
          </a:p>
          <a:p>
            <a:r>
              <a:rPr lang="de-DE" altLang="de-DE">
                <a:solidFill>
                  <a:srgbClr val="00FF00"/>
                </a:solidFill>
              </a:rPr>
              <a:t>Metabolische</a:t>
            </a:r>
            <a:r>
              <a:rPr lang="de-DE" altLang="de-DE"/>
              <a:t> Störungen werden </a:t>
            </a:r>
            <a:r>
              <a:rPr lang="de-DE" altLang="de-DE">
                <a:solidFill>
                  <a:srgbClr val="FF0000"/>
                </a:solidFill>
              </a:rPr>
              <a:t>rasch (3 – 8 Stunden)</a:t>
            </a:r>
            <a:r>
              <a:rPr lang="de-DE" altLang="de-DE"/>
              <a:t> </a:t>
            </a:r>
            <a:r>
              <a:rPr lang="de-DE" altLang="de-DE">
                <a:solidFill>
                  <a:srgbClr val="FF0000"/>
                </a:solidFill>
              </a:rPr>
              <a:t>respiratorisch</a:t>
            </a:r>
            <a:r>
              <a:rPr lang="de-DE" altLang="de-DE"/>
              <a:t> kompensiert</a:t>
            </a:r>
          </a:p>
        </p:txBody>
      </p:sp>
      <p:sp>
        <p:nvSpPr>
          <p:cNvPr id="11" name="Rectangle 8">
            <a:extLst>
              <a:ext uri="{FF2B5EF4-FFF2-40B4-BE49-F238E27FC236}">
                <a16:creationId xmlns:a16="http://schemas.microsoft.com/office/drawing/2014/main" id="{343523BD-DA46-4603-93F3-C77DA7CAF551}"/>
              </a:ext>
            </a:extLst>
          </p:cNvPr>
          <p:cNvSpPr>
            <a:spLocks noChangeArrowheads="1"/>
          </p:cNvSpPr>
          <p:nvPr/>
        </p:nvSpPr>
        <p:spPr bwMode="auto">
          <a:xfrm>
            <a:off x="611188" y="1557338"/>
            <a:ext cx="7993062" cy="4032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de-DE" altLang="de-DE" sz="3200" b="1"/>
              <a:t>Merksatz: </a:t>
            </a:r>
          </a:p>
          <a:p>
            <a:r>
              <a:rPr lang="de-DE" altLang="de-DE" sz="2800" b="1"/>
              <a:t>Bei </a:t>
            </a:r>
            <a:r>
              <a:rPr lang="de-DE" altLang="de-DE" sz="2800" b="1">
                <a:solidFill>
                  <a:srgbClr val="FF0000"/>
                </a:solidFill>
              </a:rPr>
              <a:t>Niereninsuffizienz</a:t>
            </a:r>
            <a:r>
              <a:rPr lang="de-DE" altLang="de-DE" sz="2800" b="1"/>
              <a:t> fehlt die metabolische </a:t>
            </a:r>
          </a:p>
          <a:p>
            <a:r>
              <a:rPr lang="de-DE" altLang="de-DE" sz="2800" b="1"/>
              <a:t>Kompensation</a:t>
            </a:r>
            <a:endParaRPr lang="de-DE" altLang="de-DE" sz="2800" b="1">
              <a:sym typeface="Symbol" panose="05050102010706020507" pitchFamily="18" charset="2"/>
            </a:endParaRPr>
          </a:p>
          <a:p>
            <a:r>
              <a:rPr lang="de-DE" altLang="de-DE" sz="2800" b="1">
                <a:solidFill>
                  <a:srgbClr val="FF0000"/>
                </a:solidFill>
                <a:sym typeface="Symbol" panose="05050102010706020507" pitchFamily="18" charset="2"/>
              </a:rPr>
              <a:t>	 </a:t>
            </a:r>
            <a:r>
              <a:rPr lang="de-DE" altLang="de-DE" sz="2800" b="1">
                <a:solidFill>
                  <a:srgbClr val="FF0000"/>
                </a:solidFill>
              </a:rPr>
              <a:t>respiratorische</a:t>
            </a:r>
            <a:r>
              <a:rPr lang="de-DE" altLang="de-DE" sz="2800">
                <a:solidFill>
                  <a:srgbClr val="FF0000"/>
                </a:solidFill>
              </a:rPr>
              <a:t> </a:t>
            </a:r>
            <a:r>
              <a:rPr lang="de-DE" altLang="de-DE" sz="2800" b="1">
                <a:solidFill>
                  <a:srgbClr val="FF0000"/>
                </a:solidFill>
              </a:rPr>
              <a:t>Störungen </a:t>
            </a:r>
            <a:br>
              <a:rPr lang="de-DE" altLang="de-DE" sz="2800" b="1">
                <a:solidFill>
                  <a:srgbClr val="FF0000"/>
                </a:solidFill>
              </a:rPr>
            </a:br>
            <a:r>
              <a:rPr lang="de-DE" altLang="de-DE" sz="2800" b="1">
                <a:solidFill>
                  <a:srgbClr val="FF0000"/>
                </a:solidFill>
              </a:rPr>
              <a:t>	     wirken sich stärker</a:t>
            </a:r>
            <a:r>
              <a:rPr lang="de-DE" altLang="de-DE" sz="3200" b="1">
                <a:solidFill>
                  <a:srgbClr val="FF0000"/>
                </a:solidFill>
              </a:rPr>
              <a:t> </a:t>
            </a:r>
            <a:r>
              <a:rPr lang="de-DE" altLang="de-DE" sz="2800" b="1">
                <a:solidFill>
                  <a:srgbClr val="FF0000"/>
                </a:solidFill>
              </a:rPr>
              <a:t>aus</a:t>
            </a:r>
          </a:p>
          <a:p>
            <a:endParaRPr lang="de-DE" altLang="de-DE" sz="2800" b="1"/>
          </a:p>
          <a:p>
            <a:r>
              <a:rPr lang="de-DE" altLang="de-DE" sz="2800" b="1"/>
              <a:t>Lungen- und Nierenkranke erheblich vulnerabler </a:t>
            </a:r>
          </a:p>
          <a:p>
            <a:r>
              <a:rPr lang="de-DE" altLang="de-DE" sz="2800" b="1"/>
              <a:t>für Dekompensation Säure – Basen - Störungen</a:t>
            </a:r>
          </a:p>
          <a:p>
            <a:endParaRPr lang="de-DE" altLang="de-DE" sz="2800" b="1">
              <a:solidFill>
                <a:srgbClr val="FF0000"/>
              </a:solidFil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51938"/>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1938" grpId="0"/>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1829B8C-5D7F-4080-9F5B-A401C8DF84ED}"/>
              </a:ext>
            </a:extLst>
          </p:cNvPr>
          <p:cNvSpPr>
            <a:spLocks noGrp="1"/>
          </p:cNvSpPr>
          <p:nvPr>
            <p:ph type="title"/>
          </p:nvPr>
        </p:nvSpPr>
        <p:spPr/>
        <p:txBody>
          <a:bodyPr/>
          <a:lstStyle/>
          <a:p>
            <a:r>
              <a:rPr lang="de-DE" dirty="0"/>
              <a:t>Literatur</a:t>
            </a:r>
          </a:p>
        </p:txBody>
      </p:sp>
      <p:pic>
        <p:nvPicPr>
          <p:cNvPr id="6" name="Grafik 5">
            <a:extLst>
              <a:ext uri="{FF2B5EF4-FFF2-40B4-BE49-F238E27FC236}">
                <a16:creationId xmlns:a16="http://schemas.microsoft.com/office/drawing/2014/main" id="{0F444B1D-0B0B-4CDA-9AAB-8A5B26B33D70}"/>
              </a:ext>
            </a:extLst>
          </p:cNvPr>
          <p:cNvPicPr>
            <a:picLocks noChangeAspect="1"/>
          </p:cNvPicPr>
          <p:nvPr/>
        </p:nvPicPr>
        <p:blipFill rotWithShape="1">
          <a:blip r:embed="rId3"/>
          <a:srcRect l="1176" t="19200" r="86224" b="27600"/>
          <a:stretch/>
        </p:blipFill>
        <p:spPr>
          <a:xfrm>
            <a:off x="4067944" y="975913"/>
            <a:ext cx="2664296" cy="3163854"/>
          </a:xfrm>
          <a:prstGeom prst="rect">
            <a:avLst/>
          </a:prstGeom>
        </p:spPr>
      </p:pic>
      <p:pic>
        <p:nvPicPr>
          <p:cNvPr id="9" name="Grafik 8">
            <a:extLst>
              <a:ext uri="{FF2B5EF4-FFF2-40B4-BE49-F238E27FC236}">
                <a16:creationId xmlns:a16="http://schemas.microsoft.com/office/drawing/2014/main" id="{6EB6272C-FE1A-45EF-AC6C-8E9B53A58C93}"/>
              </a:ext>
            </a:extLst>
          </p:cNvPr>
          <p:cNvPicPr>
            <a:picLocks noChangeAspect="1"/>
          </p:cNvPicPr>
          <p:nvPr/>
        </p:nvPicPr>
        <p:blipFill>
          <a:blip r:embed="rId4"/>
          <a:stretch>
            <a:fillRect/>
          </a:stretch>
        </p:blipFill>
        <p:spPr>
          <a:xfrm>
            <a:off x="6388744" y="1772816"/>
            <a:ext cx="2287712" cy="2054831"/>
          </a:xfrm>
          <a:prstGeom prst="rect">
            <a:avLst/>
          </a:prstGeom>
        </p:spPr>
      </p:pic>
      <p:sp>
        <p:nvSpPr>
          <p:cNvPr id="11" name="Text Box 63">
            <a:extLst>
              <a:ext uri="{FF2B5EF4-FFF2-40B4-BE49-F238E27FC236}">
                <a16:creationId xmlns:a16="http://schemas.microsoft.com/office/drawing/2014/main" id="{EA50155A-2184-4968-BF71-B36043709115}"/>
              </a:ext>
            </a:extLst>
          </p:cNvPr>
          <p:cNvSpPr txBox="1">
            <a:spLocks noChangeArrowheads="1"/>
          </p:cNvSpPr>
          <p:nvPr/>
        </p:nvSpPr>
        <p:spPr bwMode="auto">
          <a:xfrm>
            <a:off x="107504" y="5374968"/>
            <a:ext cx="5538788" cy="1426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80000"/>
              </a:spcBef>
              <a:buClr>
                <a:schemeClr val="tx2"/>
              </a:buClr>
              <a:buChar char="•"/>
              <a:defRPr sz="2400">
                <a:solidFill>
                  <a:schemeClr val="tx1"/>
                </a:solidFill>
                <a:latin typeface="Arial" panose="020B0604020202020204" pitchFamily="34" charset="0"/>
                <a:ea typeface="ＭＳ Ｐゴシック" pitchFamily="34" charset="-128"/>
              </a:defRPr>
            </a:lvl1pPr>
            <a:lvl2pPr marL="742950" indent="-285750">
              <a:spcBef>
                <a:spcPct val="80000"/>
              </a:spcBef>
              <a:buClr>
                <a:schemeClr val="tx2"/>
              </a:buClr>
              <a:buChar char="-"/>
              <a:defRPr sz="2000">
                <a:solidFill>
                  <a:schemeClr val="tx1"/>
                </a:solidFill>
                <a:latin typeface="Arial" panose="020B0604020202020204" pitchFamily="34" charset="0"/>
                <a:ea typeface="ＭＳ Ｐゴシック" pitchFamily="34" charset="-128"/>
              </a:defRPr>
            </a:lvl2pPr>
            <a:lvl3pPr marL="1143000" indent="-228600">
              <a:spcBef>
                <a:spcPct val="80000"/>
              </a:spcBef>
              <a:buClr>
                <a:schemeClr val="tx2"/>
              </a:buClr>
              <a:buFont typeface="Wingdings" panose="05000000000000000000" pitchFamily="2" charset="2"/>
              <a:buChar char="§"/>
              <a:defRPr>
                <a:solidFill>
                  <a:schemeClr val="tx1"/>
                </a:solidFill>
                <a:latin typeface="Arial" panose="020B0604020202020204" pitchFamily="34" charset="0"/>
                <a:ea typeface="ＭＳ Ｐゴシック" pitchFamily="34" charset="-128"/>
              </a:defRPr>
            </a:lvl3pPr>
            <a:lvl4pPr marL="1600200" indent="-228600">
              <a:spcBef>
                <a:spcPct val="80000"/>
              </a:spcBef>
              <a:buClr>
                <a:schemeClr val="tx2"/>
              </a:buClr>
              <a:buFont typeface="Arial" panose="020B0604020202020204" pitchFamily="34" charset="0"/>
              <a:buChar char="»"/>
              <a:defRPr sz="1600">
                <a:solidFill>
                  <a:schemeClr val="tx1"/>
                </a:solidFill>
                <a:latin typeface="Arial" panose="020B0604020202020204" pitchFamily="34" charset="0"/>
                <a:ea typeface="ＭＳ Ｐゴシック" pitchFamily="34" charset="-128"/>
              </a:defRPr>
            </a:lvl4pPr>
            <a:lvl5pPr marL="2057400" indent="-228600">
              <a:spcBef>
                <a:spcPct val="80000"/>
              </a:spcBef>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itchFamily="34" charset="-128"/>
              </a:defRPr>
            </a:lvl9pPr>
          </a:lstStyle>
          <a:p>
            <a:pPr>
              <a:buNone/>
              <a:defRPr/>
            </a:pPr>
            <a:r>
              <a:rPr lang="de-DE" sz="1800" b="1" dirty="0"/>
              <a:t>Fragen oder Literaturwünsche: </a:t>
            </a:r>
          </a:p>
          <a:p>
            <a:pPr>
              <a:buNone/>
              <a:defRPr/>
            </a:pPr>
            <a:r>
              <a:rPr lang="de-DE" sz="1800" b="1" dirty="0">
                <a:solidFill>
                  <a:srgbClr val="00799B"/>
                </a:solidFill>
                <a:effectLst>
                  <a:outerShdw blurRad="38100" dist="38100" dir="2700000" algn="tl">
                    <a:srgbClr val="000000">
                      <a:alpha val="43137"/>
                    </a:srgbClr>
                  </a:outerShdw>
                </a:effectLst>
              </a:rPr>
              <a:t>C.Hafer@comlink.org </a:t>
            </a:r>
          </a:p>
          <a:p>
            <a:pPr>
              <a:buNone/>
              <a:defRPr/>
            </a:pPr>
            <a:r>
              <a:rPr lang="de-DE" sz="1800" b="1" dirty="0">
                <a:solidFill>
                  <a:srgbClr val="00799B"/>
                </a:solidFill>
                <a:effectLst>
                  <a:outerShdw blurRad="38100" dist="38100" dir="2700000" algn="tl">
                    <a:srgbClr val="000000">
                      <a:alpha val="43137"/>
                    </a:srgbClr>
                  </a:outerShdw>
                </a:effectLst>
              </a:rPr>
              <a:t>Post@CarstenHafer.de</a:t>
            </a:r>
          </a:p>
        </p:txBody>
      </p:sp>
      <p:pic>
        <p:nvPicPr>
          <p:cNvPr id="10" name="Grafik 5">
            <a:extLst>
              <a:ext uri="{FF2B5EF4-FFF2-40B4-BE49-F238E27FC236}">
                <a16:creationId xmlns:a16="http://schemas.microsoft.com/office/drawing/2014/main" id="{F0D8D217-1D6C-4BE6-89F3-285E5A34483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71" y="994303"/>
            <a:ext cx="3868537" cy="1927637"/>
          </a:xfrm>
          <a:prstGeom prst="rect">
            <a:avLst/>
          </a:prstGeom>
          <a:noFill/>
          <a:ln w="19050">
            <a:solidFill>
              <a:srgbClr val="00799B"/>
            </a:solidFill>
            <a:miter lim="800000"/>
            <a:headEnd/>
            <a:tailEnd/>
          </a:ln>
          <a:extLst>
            <a:ext uri="{909E8E84-426E-40DD-AFC4-6F175D3DCCD1}">
              <a14:hiddenFill xmlns:a14="http://schemas.microsoft.com/office/drawing/2010/main">
                <a:solidFill>
                  <a:srgbClr val="FFFFFF"/>
                </a:solidFill>
              </a14:hiddenFill>
            </a:ext>
          </a:extLst>
        </p:spPr>
      </p:pic>
      <p:pic>
        <p:nvPicPr>
          <p:cNvPr id="7" name="Grafik 6">
            <a:extLst>
              <a:ext uri="{FF2B5EF4-FFF2-40B4-BE49-F238E27FC236}">
                <a16:creationId xmlns:a16="http://schemas.microsoft.com/office/drawing/2014/main" id="{1C2BE9E6-B5D4-4BF9-88B1-B25F494426C6}"/>
              </a:ext>
            </a:extLst>
          </p:cNvPr>
          <p:cNvPicPr>
            <a:picLocks noChangeAspect="1"/>
          </p:cNvPicPr>
          <p:nvPr/>
        </p:nvPicPr>
        <p:blipFill>
          <a:blip r:embed="rId6"/>
          <a:stretch>
            <a:fillRect/>
          </a:stretch>
        </p:blipFill>
        <p:spPr>
          <a:xfrm>
            <a:off x="6772" y="3063275"/>
            <a:ext cx="3863927" cy="1157813"/>
          </a:xfrm>
          <a:prstGeom prst="rect">
            <a:avLst/>
          </a:prstGeom>
          <a:ln w="19050">
            <a:solidFill>
              <a:srgbClr val="0070C0"/>
            </a:solidFill>
          </a:ln>
        </p:spPr>
      </p:pic>
      <p:sp>
        <p:nvSpPr>
          <p:cNvPr id="12" name="Rechteck 11">
            <a:extLst>
              <a:ext uri="{FF2B5EF4-FFF2-40B4-BE49-F238E27FC236}">
                <a16:creationId xmlns:a16="http://schemas.microsoft.com/office/drawing/2014/main" id="{02827ACB-DCDF-459B-A086-1C485416477A}"/>
              </a:ext>
            </a:extLst>
          </p:cNvPr>
          <p:cNvSpPr/>
          <p:nvPr/>
        </p:nvSpPr>
        <p:spPr bwMode="auto">
          <a:xfrm>
            <a:off x="467544" y="4413176"/>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r>
              <a:rPr kumimoji="0" lang="de-DE" sz="1800" b="1" i="0" u="none" strike="noStrike" cap="none" normalizeH="0" baseline="0" dirty="0">
                <a:ln>
                  <a:noFill/>
                </a:ln>
                <a:solidFill>
                  <a:srgbClr val="00799B"/>
                </a:solidFill>
                <a:effectLst/>
                <a:latin typeface="Arial" panose="020B0604020202020204" pitchFamily="34" charset="0"/>
              </a:rPr>
              <a:t>2021</a:t>
            </a:r>
          </a:p>
        </p:txBody>
      </p:sp>
      <p:sp>
        <p:nvSpPr>
          <p:cNvPr id="13" name="Rechteck 12">
            <a:extLst>
              <a:ext uri="{FF2B5EF4-FFF2-40B4-BE49-F238E27FC236}">
                <a16:creationId xmlns:a16="http://schemas.microsoft.com/office/drawing/2014/main" id="{9E37F7A8-D120-4054-B6A7-50D0F3CE9EB6}"/>
              </a:ext>
            </a:extLst>
          </p:cNvPr>
          <p:cNvSpPr/>
          <p:nvPr/>
        </p:nvSpPr>
        <p:spPr bwMode="auto">
          <a:xfrm>
            <a:off x="467544" y="2026773"/>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r>
              <a:rPr kumimoji="0" lang="de-DE" sz="1800" b="1" i="0" u="none" strike="noStrike" cap="none" normalizeH="0" baseline="0" dirty="0">
                <a:ln>
                  <a:noFill/>
                </a:ln>
                <a:solidFill>
                  <a:srgbClr val="00799B"/>
                </a:solidFill>
                <a:effectLst/>
                <a:latin typeface="Arial" panose="020B0604020202020204" pitchFamily="34" charset="0"/>
              </a:rPr>
              <a:t>2016</a:t>
            </a:r>
          </a:p>
        </p:txBody>
      </p:sp>
      <p:pic>
        <p:nvPicPr>
          <p:cNvPr id="15" name="Grafik 14">
            <a:extLst>
              <a:ext uri="{FF2B5EF4-FFF2-40B4-BE49-F238E27FC236}">
                <a16:creationId xmlns:a16="http://schemas.microsoft.com/office/drawing/2014/main" id="{DD944058-5CCF-472B-AD11-FCC2F6C6472D}"/>
              </a:ext>
            </a:extLst>
          </p:cNvPr>
          <p:cNvPicPr>
            <a:picLocks noChangeAspect="1"/>
          </p:cNvPicPr>
          <p:nvPr/>
        </p:nvPicPr>
        <p:blipFill>
          <a:blip r:embed="rId7"/>
          <a:stretch>
            <a:fillRect/>
          </a:stretch>
        </p:blipFill>
        <p:spPr>
          <a:xfrm>
            <a:off x="3870699" y="4448395"/>
            <a:ext cx="5260606" cy="1426031"/>
          </a:xfrm>
          <a:prstGeom prst="rect">
            <a:avLst/>
          </a:prstGeom>
        </p:spPr>
      </p:pic>
    </p:spTree>
    <p:extLst>
      <p:ext uri="{BB962C8B-B14F-4D97-AF65-F5344CB8AC3E}">
        <p14:creationId xmlns:p14="http://schemas.microsoft.com/office/powerpoint/2010/main" val="13398435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5AB1D8C-8FBD-477A-8ED0-E9882E9362A2}"/>
              </a:ext>
            </a:extLst>
          </p:cNvPr>
          <p:cNvSpPr>
            <a:spLocks noGrp="1"/>
          </p:cNvSpPr>
          <p:nvPr>
            <p:ph type="title"/>
          </p:nvPr>
        </p:nvSpPr>
        <p:spPr/>
        <p:txBody>
          <a:bodyPr/>
          <a:lstStyle/>
          <a:p>
            <a:r>
              <a:rPr lang="de-DE" dirty="0"/>
              <a:t>Metabolische Azidose </a:t>
            </a:r>
            <a:br>
              <a:rPr lang="de-DE" dirty="0"/>
            </a:br>
            <a:r>
              <a:rPr lang="de-DE" u="sng" dirty="0"/>
              <a:t>Normale </a:t>
            </a:r>
            <a:r>
              <a:rPr lang="de-DE" dirty="0"/>
              <a:t>Anionenlücke</a:t>
            </a:r>
          </a:p>
        </p:txBody>
      </p:sp>
      <p:sp>
        <p:nvSpPr>
          <p:cNvPr id="6" name="Rechteck 5">
            <a:extLst>
              <a:ext uri="{FF2B5EF4-FFF2-40B4-BE49-F238E27FC236}">
                <a16:creationId xmlns:a16="http://schemas.microsoft.com/office/drawing/2014/main" id="{FBFF064F-44DE-49F5-84AE-4CB29281AC84}"/>
              </a:ext>
            </a:extLst>
          </p:cNvPr>
          <p:cNvSpPr/>
          <p:nvPr/>
        </p:nvSpPr>
        <p:spPr>
          <a:xfrm>
            <a:off x="1043608" y="6391865"/>
            <a:ext cx="6492912" cy="482633"/>
          </a:xfrm>
          <a:prstGeom prst="rect">
            <a:avLst/>
          </a:prstGeom>
          <a:solidFill>
            <a:schemeClr val="bg1"/>
          </a:solidFill>
        </p:spPr>
        <p:txBody>
          <a:bodyPr wrap="square">
            <a:spAutoFit/>
          </a:bodyPr>
          <a:lstStyle/>
          <a:p>
            <a:pPr algn="r"/>
            <a:r>
              <a:rPr lang="en-US" sz="1200" dirty="0" err="1">
                <a:solidFill>
                  <a:srgbClr val="00799B"/>
                </a:solidFill>
                <a:latin typeface="Segoe UI" panose="020B0502040204020203" pitchFamily="34" charset="0"/>
              </a:rPr>
              <a:t>Achanti</a:t>
            </a:r>
            <a:r>
              <a:rPr lang="en-US" sz="1200" dirty="0">
                <a:solidFill>
                  <a:srgbClr val="00799B"/>
                </a:solidFill>
                <a:latin typeface="Segoe UI" panose="020B0502040204020203" pitchFamily="34" charset="0"/>
              </a:rPr>
              <a:t>, A. and H. M. </a:t>
            </a:r>
            <a:r>
              <a:rPr lang="en-US" sz="1200" dirty="0" err="1">
                <a:solidFill>
                  <a:srgbClr val="00799B"/>
                </a:solidFill>
                <a:latin typeface="Segoe UI" panose="020B0502040204020203" pitchFamily="34" charset="0"/>
              </a:rPr>
              <a:t>Szerlip</a:t>
            </a:r>
            <a:r>
              <a:rPr lang="en-US" sz="1200" dirty="0">
                <a:solidFill>
                  <a:srgbClr val="00799B"/>
                </a:solidFill>
                <a:latin typeface="Segoe UI" panose="020B0502040204020203" pitchFamily="34" charset="0"/>
              </a:rPr>
              <a:t> (2022). </a:t>
            </a:r>
            <a:r>
              <a:rPr lang="en-US" sz="1200" b="1" dirty="0">
                <a:solidFill>
                  <a:srgbClr val="00799B"/>
                </a:solidFill>
                <a:latin typeface="Segoe UI" panose="020B0502040204020203" pitchFamily="34" charset="0"/>
              </a:rPr>
              <a:t>"Acid-Base Disorders in the Critically Ill Patient." </a:t>
            </a:r>
            <a:r>
              <a:rPr lang="en-US" sz="1200" dirty="0">
                <a:solidFill>
                  <a:srgbClr val="00799B"/>
                </a:solidFill>
                <a:latin typeface="Segoe UI" panose="020B0502040204020203" pitchFamily="34" charset="0"/>
              </a:rPr>
              <a:t>Clinical Journal of the American Society of Nephrology: CJN.04500422.</a:t>
            </a:r>
            <a:endParaRPr lang="de-DE" sz="1200" dirty="0">
              <a:solidFill>
                <a:srgbClr val="00799B"/>
              </a:solidFill>
              <a:latin typeface="Segoe UI" panose="020B0502040204020203" pitchFamily="34" charset="0"/>
            </a:endParaRPr>
          </a:p>
        </p:txBody>
      </p:sp>
      <p:pic>
        <p:nvPicPr>
          <p:cNvPr id="4" name="Grafik 3">
            <a:extLst>
              <a:ext uri="{FF2B5EF4-FFF2-40B4-BE49-F238E27FC236}">
                <a16:creationId xmlns:a16="http://schemas.microsoft.com/office/drawing/2014/main" id="{3B0BB7E8-C538-475C-9561-917E06464D71}"/>
              </a:ext>
            </a:extLst>
          </p:cNvPr>
          <p:cNvPicPr>
            <a:picLocks noChangeAspect="1"/>
          </p:cNvPicPr>
          <p:nvPr/>
        </p:nvPicPr>
        <p:blipFill>
          <a:blip r:embed="rId3"/>
          <a:stretch>
            <a:fillRect/>
          </a:stretch>
        </p:blipFill>
        <p:spPr>
          <a:xfrm>
            <a:off x="216999" y="1844824"/>
            <a:ext cx="8710002" cy="3168352"/>
          </a:xfrm>
          <a:prstGeom prst="rect">
            <a:avLst/>
          </a:prstGeom>
        </p:spPr>
      </p:pic>
    </p:spTree>
    <p:extLst>
      <p:ext uri="{BB962C8B-B14F-4D97-AF65-F5344CB8AC3E}">
        <p14:creationId xmlns:p14="http://schemas.microsoft.com/office/powerpoint/2010/main" val="133838828"/>
      </p:ext>
    </p:extLst>
  </p:cSld>
  <p:clrMapOvr>
    <a:masterClrMapping/>
  </p:clrMapOvr>
  <p:transition spd="slow">
    <p:push dir="u"/>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el 1">
            <a:extLst>
              <a:ext uri="{FF2B5EF4-FFF2-40B4-BE49-F238E27FC236}">
                <a16:creationId xmlns:a16="http://schemas.microsoft.com/office/drawing/2014/main" id="{C766456D-1C27-49EA-800C-DB89605A3748}"/>
              </a:ext>
            </a:extLst>
          </p:cNvPr>
          <p:cNvSpPr>
            <a:spLocks noGrp="1"/>
          </p:cNvSpPr>
          <p:nvPr>
            <p:ph type="title"/>
          </p:nvPr>
        </p:nvSpPr>
        <p:spPr/>
        <p:txBody>
          <a:bodyPr/>
          <a:lstStyle/>
          <a:p>
            <a:r>
              <a:rPr lang="de-DE" altLang="de-DE"/>
              <a:t>Kurze Synopsis</a:t>
            </a:r>
          </a:p>
        </p:txBody>
      </p:sp>
      <p:sp>
        <p:nvSpPr>
          <p:cNvPr id="55299" name="Inhaltsplatzhalter 2">
            <a:extLst>
              <a:ext uri="{FF2B5EF4-FFF2-40B4-BE49-F238E27FC236}">
                <a16:creationId xmlns:a16="http://schemas.microsoft.com/office/drawing/2014/main" id="{A6CA7E53-7E00-4889-BBC8-4E38783FCF59}"/>
              </a:ext>
            </a:extLst>
          </p:cNvPr>
          <p:cNvSpPr>
            <a:spLocks noGrp="1"/>
          </p:cNvSpPr>
          <p:nvPr>
            <p:ph idx="1"/>
          </p:nvPr>
        </p:nvSpPr>
        <p:spPr/>
        <p:txBody>
          <a:bodyPr/>
          <a:lstStyle/>
          <a:p>
            <a:r>
              <a:rPr lang="de-DE" altLang="de-DE"/>
              <a:t>Bis jetzt: </a:t>
            </a:r>
          </a:p>
          <a:p>
            <a:pPr>
              <a:buFontTx/>
              <a:buAutoNum type="arabicPeriod"/>
            </a:pPr>
            <a:endParaRPr lang="de-DE" altLang="de-DE"/>
          </a:p>
          <a:p>
            <a:pPr>
              <a:buFontTx/>
              <a:buAutoNum type="arabicPeriod"/>
            </a:pPr>
            <a:r>
              <a:rPr lang="de-DE" altLang="de-DE"/>
              <a:t>Metabolische Azidose mit hoher Anionenlücke</a:t>
            </a:r>
          </a:p>
          <a:p>
            <a:pPr marL="993775" lvl="1" indent="-457200"/>
            <a:r>
              <a:rPr lang="de-DE" altLang="de-DE"/>
              <a:t>Laktatazidose</a:t>
            </a:r>
          </a:p>
          <a:p>
            <a:pPr>
              <a:buFontTx/>
              <a:buAutoNum type="arabicPeriod"/>
            </a:pPr>
            <a:r>
              <a:rPr lang="de-DE" altLang="de-DE"/>
              <a:t>und Respiratorische Alkalose</a:t>
            </a:r>
          </a:p>
          <a:p>
            <a:pPr>
              <a:buFontTx/>
              <a:buAutoNum type="arabicPeriod"/>
            </a:pPr>
            <a:endParaRPr lang="de-DE" altLang="de-DE"/>
          </a:p>
          <a:p>
            <a:pPr>
              <a:buFontTx/>
              <a:buAutoNum type="arabicPeriod"/>
            </a:pPr>
            <a:endParaRPr lang="de-DE" altLang="de-DE"/>
          </a:p>
          <a:p>
            <a:endParaRPr lang="de-DE" altLang="de-DE"/>
          </a:p>
        </p:txBody>
      </p:sp>
    </p:spTree>
  </p:cSld>
  <p:clrMapOvr>
    <a:masterClrMapping/>
  </p:clrMapOvr>
  <p:transition spd="slow">
    <p:push dir="u"/>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el 1">
            <a:extLst>
              <a:ext uri="{FF2B5EF4-FFF2-40B4-BE49-F238E27FC236}">
                <a16:creationId xmlns:a16="http://schemas.microsoft.com/office/drawing/2014/main" id="{CDF95103-785A-4746-A909-FA6B20EF4BAE}"/>
              </a:ext>
            </a:extLst>
          </p:cNvPr>
          <p:cNvSpPr>
            <a:spLocks noGrp="1"/>
          </p:cNvSpPr>
          <p:nvPr>
            <p:ph type="title"/>
          </p:nvPr>
        </p:nvSpPr>
        <p:spPr/>
        <p:txBody>
          <a:bodyPr/>
          <a:lstStyle/>
          <a:p>
            <a:r>
              <a:rPr lang="de-DE" altLang="de-DE"/>
              <a:t>Diagnostischer Ansatz</a:t>
            </a:r>
          </a:p>
        </p:txBody>
      </p:sp>
      <p:sp>
        <p:nvSpPr>
          <p:cNvPr id="3" name="Inhaltsplatzhalter 2">
            <a:extLst>
              <a:ext uri="{FF2B5EF4-FFF2-40B4-BE49-F238E27FC236}">
                <a16:creationId xmlns:a16="http://schemas.microsoft.com/office/drawing/2014/main" id="{018B6C31-5454-4E0E-81A0-8693814BC0D6}"/>
              </a:ext>
            </a:extLst>
          </p:cNvPr>
          <p:cNvSpPr>
            <a:spLocks noGrp="1"/>
          </p:cNvSpPr>
          <p:nvPr>
            <p:ph idx="1"/>
          </p:nvPr>
        </p:nvSpPr>
        <p:spPr>
          <a:xfrm>
            <a:off x="827088" y="1557338"/>
            <a:ext cx="7632700" cy="4176712"/>
          </a:xfrm>
        </p:spPr>
        <p:txBody>
          <a:bodyPr/>
          <a:lstStyle/>
          <a:p>
            <a:pPr marL="457200" indent="-457200">
              <a:buFontTx/>
              <a:buAutoNum type="arabicPeriod"/>
              <a:defRPr/>
            </a:pPr>
            <a:r>
              <a:rPr lang="en-US" altLang="de-DE" b="0">
                <a:solidFill>
                  <a:srgbClr val="D9D9D9"/>
                </a:solidFill>
              </a:rPr>
              <a:t>Klinische und anamnestische Hinweise für eine bestimmte SBH – Störung? </a:t>
            </a:r>
          </a:p>
          <a:p>
            <a:pPr marL="457200" indent="-457200">
              <a:buFontTx/>
              <a:buAutoNum type="arabicPeriod"/>
              <a:defRPr/>
            </a:pPr>
            <a:r>
              <a:rPr lang="en-US" altLang="de-DE" b="0">
                <a:solidFill>
                  <a:srgbClr val="D9D9D9"/>
                </a:solidFill>
              </a:rPr>
              <a:t>Identifikation der dominanten Störung</a:t>
            </a:r>
          </a:p>
          <a:p>
            <a:pPr marL="457200" indent="-457200">
              <a:buFontTx/>
              <a:buAutoNum type="arabicPeriod"/>
              <a:defRPr/>
            </a:pPr>
            <a:r>
              <a:rPr lang="en-US" altLang="de-DE" b="0">
                <a:solidFill>
                  <a:srgbClr val="D9D9D9"/>
                </a:solidFill>
              </a:rPr>
              <a:t>Abschätzen der Kompensation und </a:t>
            </a:r>
            <a:br>
              <a:rPr lang="en-US" altLang="de-DE" b="0">
                <a:solidFill>
                  <a:srgbClr val="D9D9D9"/>
                </a:solidFill>
              </a:rPr>
            </a:br>
            <a:r>
              <a:rPr lang="en-US" altLang="de-DE" b="0">
                <a:solidFill>
                  <a:srgbClr val="D9D9D9"/>
                </a:solidFill>
              </a:rPr>
              <a:t>Abklärung einer sekundären Störung</a:t>
            </a:r>
          </a:p>
          <a:p>
            <a:pPr marL="457200" indent="-457200">
              <a:buFontTx/>
              <a:buAutoNum type="arabicPeriod"/>
              <a:defRPr/>
            </a:pPr>
            <a:r>
              <a:rPr lang="en-US" altLang="de-DE">
                <a:effectLst>
                  <a:outerShdw blurRad="38100" dist="38100" dir="2700000" algn="tl">
                    <a:srgbClr val="C0C0C0"/>
                  </a:outerShdw>
                </a:effectLst>
              </a:rPr>
              <a:t>Diagnose der Ursache durch Bestimmung weiterer Parameter</a:t>
            </a:r>
          </a:p>
          <a:p>
            <a:pPr marL="993775" lvl="1" indent="-457200">
              <a:buFont typeface="Arial" panose="020B0604020202020204" pitchFamily="34" charset="0"/>
              <a:buChar char="•"/>
              <a:defRPr/>
            </a:pPr>
            <a:r>
              <a:rPr lang="en-US" altLang="de-DE" b="1">
                <a:effectLst>
                  <a:outerShdw blurRad="38100" dist="38100" dir="2700000" algn="tl">
                    <a:srgbClr val="C0C0C0"/>
                  </a:outerShdw>
                </a:effectLst>
              </a:rPr>
              <a:t>Anionenlücke</a:t>
            </a:r>
          </a:p>
          <a:p>
            <a:pPr marL="993775" lvl="1" indent="-457200">
              <a:buFont typeface="Arial" panose="020B0604020202020204" pitchFamily="34" charset="0"/>
              <a:buChar char="•"/>
              <a:defRPr/>
            </a:pPr>
            <a:r>
              <a:rPr lang="en-US" altLang="de-DE" b="1">
                <a:effectLst>
                  <a:outerShdw blurRad="38100" dist="38100" dir="2700000" algn="tl">
                    <a:srgbClr val="C0C0C0"/>
                  </a:outerShdw>
                </a:effectLst>
              </a:rPr>
              <a:t>Kalium</a:t>
            </a:r>
          </a:p>
          <a:p>
            <a:pPr marL="993775" lvl="1" indent="-457200">
              <a:buFont typeface="Arial" panose="020B0604020202020204" pitchFamily="34" charset="0"/>
              <a:buChar char="•"/>
              <a:defRPr/>
            </a:pPr>
            <a:r>
              <a:rPr lang="en-US" altLang="de-DE" b="1">
                <a:effectLst>
                  <a:outerShdw blurRad="38100" dist="38100" dir="2700000" algn="tl">
                    <a:srgbClr val="C0C0C0"/>
                  </a:outerShdw>
                </a:effectLst>
              </a:rPr>
              <a:t>Ketone, Lactat, Methanol, Ethylenglykol, Salicylat</a:t>
            </a:r>
          </a:p>
          <a:p>
            <a:pPr marL="993775" lvl="1" indent="-457200">
              <a:buFont typeface="Arial" panose="020B0604020202020204" pitchFamily="34" charset="0"/>
              <a:buChar char="•"/>
              <a:defRPr/>
            </a:pPr>
            <a:r>
              <a:rPr lang="en-US" altLang="de-DE" b="1">
                <a:effectLst>
                  <a:outerShdw blurRad="38100" dist="38100" dir="2700000" algn="tl">
                    <a:srgbClr val="C0C0C0"/>
                  </a:outerShdw>
                </a:effectLst>
              </a:rPr>
              <a:t>Urin-Elektrolyte und pH </a:t>
            </a:r>
            <a:r>
              <a:rPr lang="en-US" altLang="de-DE" b="1">
                <a:effectLst>
                  <a:outerShdw blurRad="38100" dist="38100" dir="2700000" algn="tl">
                    <a:srgbClr val="C0C0C0"/>
                  </a:outerShdw>
                </a:effectLst>
                <a:sym typeface="Wingdings" panose="05000000000000000000" pitchFamily="2" charset="2"/>
              </a:rPr>
              <a:t> Urin-Anionenlücke</a:t>
            </a:r>
          </a:p>
        </p:txBody>
      </p:sp>
    </p:spTree>
  </p:cSld>
  <p:clrMapOvr>
    <a:masterClrMapping/>
  </p:clrMapOvr>
  <p:transition spd="slow">
    <p:push dir="u"/>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53691FFB-C3DD-4F5F-BB7A-1DDE24B8A7B0}"/>
              </a:ext>
            </a:extLst>
          </p:cNvPr>
          <p:cNvSpPr>
            <a:spLocks noGrp="1" noChangeArrowheads="1"/>
          </p:cNvSpPr>
          <p:nvPr>
            <p:ph type="title"/>
          </p:nvPr>
        </p:nvSpPr>
        <p:spPr/>
        <p:txBody>
          <a:bodyPr/>
          <a:lstStyle/>
          <a:p>
            <a:pPr eaLnBrk="1" hangingPunct="1"/>
            <a:r>
              <a:rPr lang="de-DE" altLang="de-DE"/>
              <a:t>Säure – Basen - Störungen</a:t>
            </a:r>
          </a:p>
        </p:txBody>
      </p:sp>
      <p:sp>
        <p:nvSpPr>
          <p:cNvPr id="58371" name="Rectangle 3">
            <a:extLst>
              <a:ext uri="{FF2B5EF4-FFF2-40B4-BE49-F238E27FC236}">
                <a16:creationId xmlns:a16="http://schemas.microsoft.com/office/drawing/2014/main" id="{71885070-353D-45D1-ACB2-8B37E4CFC00D}"/>
              </a:ext>
            </a:extLst>
          </p:cNvPr>
          <p:cNvSpPr>
            <a:spLocks noGrp="1" noChangeArrowheads="1"/>
          </p:cNvSpPr>
          <p:nvPr>
            <p:ph type="body" idx="1"/>
          </p:nvPr>
        </p:nvSpPr>
        <p:spPr/>
        <p:txBody>
          <a:bodyPr/>
          <a:lstStyle/>
          <a:p>
            <a:pPr marL="609600" indent="-609600" eaLnBrk="1" hangingPunct="1"/>
            <a:r>
              <a:rPr lang="de-DE" altLang="de-DE">
                <a:solidFill>
                  <a:srgbClr val="00FF00"/>
                </a:solidFill>
              </a:rPr>
              <a:t>weitere hilfreiche Parameter</a:t>
            </a:r>
            <a:endParaRPr lang="de-DE" altLang="de-DE"/>
          </a:p>
          <a:p>
            <a:pPr marL="990600" lvl="1" indent="-533400" eaLnBrk="1" hangingPunct="1"/>
            <a:r>
              <a:rPr lang="de-DE" altLang="de-DE" sz="2400" b="1">
                <a:cs typeface="Arial" panose="020B0604020202020204" pitchFamily="34" charset="0"/>
              </a:rPr>
              <a:t>∆ Bicarbonat (BE)</a:t>
            </a:r>
          </a:p>
          <a:p>
            <a:pPr marL="990600" lvl="1" indent="-533400" eaLnBrk="1" hangingPunct="1"/>
            <a:r>
              <a:rPr lang="de-DE" altLang="de-DE" sz="2400" b="1">
                <a:cs typeface="Arial" panose="020B0604020202020204" pitchFamily="34" charset="0"/>
              </a:rPr>
              <a:t>∆ Anionenlücke </a:t>
            </a:r>
          </a:p>
          <a:p>
            <a:pPr marL="990600" lvl="1" indent="-533400" eaLnBrk="1" hangingPunct="1"/>
            <a:r>
              <a:rPr lang="de-DE" altLang="de-DE" sz="2400" b="1"/>
              <a:t>Arteriovenöse Differenz pO</a:t>
            </a:r>
            <a:r>
              <a:rPr lang="de-DE" altLang="de-DE" sz="2400" b="1" baseline="-25000"/>
              <a:t>2 </a:t>
            </a:r>
            <a:r>
              <a:rPr lang="de-DE" altLang="de-DE" sz="2400" b="1"/>
              <a:t>und pO</a:t>
            </a:r>
            <a:r>
              <a:rPr lang="de-DE" altLang="de-DE" sz="2400" b="1" baseline="-25000"/>
              <a:t>2</a:t>
            </a:r>
            <a:endParaRPr lang="de-DE" altLang="de-DE" sz="2400" b="1"/>
          </a:p>
          <a:p>
            <a:pPr marL="990600" lvl="1" indent="-533400" eaLnBrk="1" hangingPunct="1"/>
            <a:r>
              <a:rPr lang="de-DE" altLang="de-DE" sz="2400" b="1"/>
              <a:t>Lactat</a:t>
            </a:r>
          </a:p>
          <a:p>
            <a:pPr marL="990600" lvl="1" indent="-533400" eaLnBrk="1" hangingPunct="1"/>
            <a:r>
              <a:rPr lang="de-DE" altLang="de-DE" sz="2400" b="1"/>
              <a:t>Urinstix (Keton!)</a:t>
            </a:r>
          </a:p>
          <a:p>
            <a:pPr marL="990600" lvl="1" indent="-533400" eaLnBrk="1" hangingPunct="1"/>
            <a:r>
              <a:rPr lang="de-DE" altLang="de-DE" sz="2400" b="1"/>
              <a:t>Osmolalität (immer bei V.a. Intoxikation)</a:t>
            </a:r>
          </a:p>
          <a:p>
            <a:pPr marL="990600" lvl="1" indent="-533400" eaLnBrk="1" hangingPunct="1"/>
            <a:r>
              <a:rPr lang="de-DE" altLang="de-DE" sz="2400" b="1"/>
              <a:t>Toxikologie</a:t>
            </a:r>
          </a:p>
          <a:p>
            <a:pPr marL="990600" lvl="1" indent="-533400" eaLnBrk="1" hangingPunct="1"/>
            <a:r>
              <a:rPr lang="de-DE" altLang="de-DE" sz="2400" b="1"/>
              <a:t>Elektrolyte (Na, K, Cl) im Serum und Urin</a:t>
            </a:r>
          </a:p>
          <a:p>
            <a:pPr marL="990600" lvl="1" indent="-533400" eaLnBrk="1" hangingPunct="1">
              <a:buFontTx/>
              <a:buNone/>
            </a:pPr>
            <a:endParaRPr lang="de-DE" altLang="de-DE"/>
          </a:p>
          <a:p>
            <a:pPr marL="990600" lvl="1" indent="-533400" eaLnBrk="1" hangingPunct="1">
              <a:buFontTx/>
              <a:buNone/>
            </a:pPr>
            <a:endParaRPr lang="de-DE" altLang="de-DE"/>
          </a:p>
        </p:txBody>
      </p:sp>
      <p:sp>
        <p:nvSpPr>
          <p:cNvPr id="58372" name="Rectangle 4">
            <a:extLst>
              <a:ext uri="{FF2B5EF4-FFF2-40B4-BE49-F238E27FC236}">
                <a16:creationId xmlns:a16="http://schemas.microsoft.com/office/drawing/2014/main" id="{3819BB18-906A-48D3-A381-B784E7A6DF7A}"/>
              </a:ext>
            </a:extLst>
          </p:cNvPr>
          <p:cNvSpPr>
            <a:spLocks noChangeArrowheads="1"/>
          </p:cNvSpPr>
          <p:nvPr/>
        </p:nvSpPr>
        <p:spPr bwMode="auto">
          <a:xfrm>
            <a:off x="2700338" y="5084763"/>
            <a:ext cx="457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0"/>
              </a:spcBef>
            </a:pPr>
            <a:r>
              <a:rPr lang="de-DE" altLang="de-DE" sz="1800" i="1"/>
              <a:t>…</a:t>
            </a:r>
          </a:p>
        </p:txBody>
      </p:sp>
    </p:spTree>
  </p:cSld>
  <p:clrMapOvr>
    <a:masterClrMapping/>
  </p:clrMapOvr>
  <p:transition spd="slow">
    <p:push dir="u"/>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el 1">
            <a:extLst>
              <a:ext uri="{FF2B5EF4-FFF2-40B4-BE49-F238E27FC236}">
                <a16:creationId xmlns:a16="http://schemas.microsoft.com/office/drawing/2014/main" id="{203587DB-4F2F-43A7-AC3E-8B5F105F7F18}"/>
              </a:ext>
            </a:extLst>
          </p:cNvPr>
          <p:cNvSpPr>
            <a:spLocks noGrp="1"/>
          </p:cNvSpPr>
          <p:nvPr>
            <p:ph type="title"/>
          </p:nvPr>
        </p:nvSpPr>
        <p:spPr/>
        <p:txBody>
          <a:bodyPr/>
          <a:lstStyle/>
          <a:p>
            <a:r>
              <a:rPr lang="de-DE" altLang="de-DE"/>
              <a:t>Anionenlücke</a:t>
            </a:r>
          </a:p>
        </p:txBody>
      </p:sp>
      <p:sp>
        <p:nvSpPr>
          <p:cNvPr id="60419" name="Inhaltsplatzhalter 2">
            <a:extLst>
              <a:ext uri="{FF2B5EF4-FFF2-40B4-BE49-F238E27FC236}">
                <a16:creationId xmlns:a16="http://schemas.microsoft.com/office/drawing/2014/main" id="{A6D324E3-39D1-429B-AC8D-9BD65CB358FF}"/>
              </a:ext>
            </a:extLst>
          </p:cNvPr>
          <p:cNvSpPr>
            <a:spLocks noGrp="1"/>
          </p:cNvSpPr>
          <p:nvPr>
            <p:ph idx="1"/>
          </p:nvPr>
        </p:nvSpPr>
        <p:spPr/>
        <p:txBody>
          <a:bodyPr/>
          <a:lstStyle/>
          <a:p>
            <a:pPr algn="ctr"/>
            <a:r>
              <a:rPr lang="de-DE" altLang="de-DE"/>
              <a:t>bei jeder metabolischen Störung:</a:t>
            </a:r>
          </a:p>
          <a:p>
            <a:pPr algn="ctr"/>
            <a:endParaRPr lang="de-DE" altLang="de-DE"/>
          </a:p>
          <a:p>
            <a:pPr algn="ctr"/>
            <a:r>
              <a:rPr lang="de-DE" altLang="de-DE" sz="4800"/>
              <a:t>Anionenlücke berechnen!!</a:t>
            </a:r>
          </a:p>
          <a:p>
            <a:pPr algn="ctr"/>
            <a:r>
              <a:rPr lang="de-DE" altLang="de-DE" sz="4800"/>
              <a:t>[Na</a:t>
            </a:r>
            <a:r>
              <a:rPr lang="de-DE" altLang="de-DE" sz="4800" baseline="30000"/>
              <a:t>+</a:t>
            </a:r>
            <a:r>
              <a:rPr lang="de-DE" altLang="de-DE" sz="4800"/>
              <a:t> - (</a:t>
            </a:r>
            <a:r>
              <a:rPr lang="de-DE" altLang="de-DE" sz="4800">
                <a:solidFill>
                  <a:schemeClr val="accent2"/>
                </a:solidFill>
              </a:rPr>
              <a:t>HCO</a:t>
            </a:r>
            <a:r>
              <a:rPr lang="de-DE" altLang="de-DE" sz="4800" baseline="-25000">
                <a:solidFill>
                  <a:schemeClr val="accent2"/>
                </a:solidFill>
              </a:rPr>
              <a:t>3</a:t>
            </a:r>
            <a:r>
              <a:rPr lang="de-DE" altLang="de-DE" sz="4800" baseline="30000">
                <a:solidFill>
                  <a:schemeClr val="accent2"/>
                </a:solidFill>
              </a:rPr>
              <a:t>-</a:t>
            </a:r>
            <a:r>
              <a:rPr lang="de-DE" altLang="de-DE" sz="4800">
                <a:solidFill>
                  <a:schemeClr val="accent2"/>
                </a:solidFill>
              </a:rPr>
              <a:t> +Cl</a:t>
            </a:r>
            <a:r>
              <a:rPr lang="de-DE" altLang="de-DE" sz="4800" baseline="30000">
                <a:solidFill>
                  <a:schemeClr val="accent2"/>
                </a:solidFill>
              </a:rPr>
              <a:t>-</a:t>
            </a:r>
            <a:r>
              <a:rPr lang="de-DE" altLang="de-DE" sz="4800"/>
              <a:t>)]</a:t>
            </a:r>
          </a:p>
          <a:p>
            <a:pPr algn="ctr"/>
            <a:endParaRPr lang="de-DE" altLang="de-DE" sz="6000"/>
          </a:p>
        </p:txBody>
      </p:sp>
    </p:spTree>
  </p:cSld>
  <p:clrMapOvr>
    <a:masterClrMapping/>
  </p:clrMapOvr>
  <p:transition spd="slow">
    <p:push dir="u"/>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el 1">
            <a:extLst>
              <a:ext uri="{FF2B5EF4-FFF2-40B4-BE49-F238E27FC236}">
                <a16:creationId xmlns:a16="http://schemas.microsoft.com/office/drawing/2014/main" id="{D607D035-C75E-47FE-84A8-6184CA3B34CB}"/>
              </a:ext>
            </a:extLst>
          </p:cNvPr>
          <p:cNvSpPr>
            <a:spLocks noGrp="1"/>
          </p:cNvSpPr>
          <p:nvPr>
            <p:ph type="title"/>
          </p:nvPr>
        </p:nvSpPr>
        <p:spPr>
          <a:xfrm>
            <a:off x="539750" y="333375"/>
            <a:ext cx="7920038" cy="649288"/>
          </a:xfrm>
        </p:spPr>
        <p:txBody>
          <a:bodyPr/>
          <a:lstStyle/>
          <a:p>
            <a:r>
              <a:rPr lang="de-DE" altLang="de-DE"/>
              <a:t>Anionenlücke</a:t>
            </a:r>
            <a:br>
              <a:rPr lang="de-DE" altLang="de-DE"/>
            </a:br>
            <a:r>
              <a:rPr lang="de-DE" altLang="de-DE"/>
              <a:t>Unser Patient</a:t>
            </a:r>
          </a:p>
        </p:txBody>
      </p:sp>
      <p:sp>
        <p:nvSpPr>
          <p:cNvPr id="3" name="Inhaltsplatzhalter 2">
            <a:extLst>
              <a:ext uri="{FF2B5EF4-FFF2-40B4-BE49-F238E27FC236}">
                <a16:creationId xmlns:a16="http://schemas.microsoft.com/office/drawing/2014/main" id="{95CD5DAB-9377-4E52-B064-6369AE0ABA97}"/>
              </a:ext>
            </a:extLst>
          </p:cNvPr>
          <p:cNvSpPr>
            <a:spLocks noGrp="1"/>
          </p:cNvSpPr>
          <p:nvPr>
            <p:ph idx="1"/>
          </p:nvPr>
        </p:nvSpPr>
        <p:spPr>
          <a:xfrm>
            <a:off x="962025" y="2955925"/>
            <a:ext cx="7632700" cy="2808288"/>
          </a:xfrm>
        </p:spPr>
        <p:txBody>
          <a:bodyPr/>
          <a:lstStyle/>
          <a:p>
            <a:pPr>
              <a:defRPr/>
            </a:pPr>
            <a:r>
              <a:rPr lang="de-DE" altLang="de-DE" sz="3200" dirty="0"/>
              <a:t>Anionenlücke (Norm 8-12)</a:t>
            </a:r>
            <a:br>
              <a:rPr lang="de-DE" altLang="de-DE" sz="3200" dirty="0"/>
            </a:br>
            <a:r>
              <a:rPr lang="de-DE" altLang="de-DE" dirty="0"/>
              <a:t>Na</a:t>
            </a:r>
            <a:r>
              <a:rPr lang="de-DE" altLang="de-DE" baseline="30000" dirty="0"/>
              <a:t>+</a:t>
            </a:r>
            <a:r>
              <a:rPr lang="de-DE" altLang="de-DE" dirty="0"/>
              <a:t> -  (HCO</a:t>
            </a:r>
            <a:r>
              <a:rPr lang="de-DE" altLang="de-DE" baseline="-25000" dirty="0"/>
              <a:t>3</a:t>
            </a:r>
            <a:r>
              <a:rPr lang="de-DE" altLang="de-DE" baseline="30000" dirty="0"/>
              <a:t>-</a:t>
            </a:r>
            <a:r>
              <a:rPr lang="de-DE" altLang="de-DE" dirty="0"/>
              <a:t> + Cl</a:t>
            </a:r>
            <a:r>
              <a:rPr lang="de-DE" altLang="de-DE" baseline="30000" dirty="0"/>
              <a:t>- </a:t>
            </a:r>
            <a:r>
              <a:rPr lang="de-DE" altLang="de-DE" dirty="0"/>
              <a:t>) </a:t>
            </a:r>
            <a:r>
              <a:rPr lang="de-DE" altLang="de-DE" dirty="0">
                <a:sym typeface="Wingdings" panose="05000000000000000000" pitchFamily="2" charset="2"/>
              </a:rPr>
              <a:t> </a:t>
            </a:r>
            <a:endParaRPr lang="de-DE" altLang="de-DE" dirty="0"/>
          </a:p>
          <a:p>
            <a:pPr>
              <a:defRPr/>
            </a:pPr>
            <a:r>
              <a:rPr lang="de-DE" dirty="0"/>
              <a:t>126 – (   12    +  91 ) </a:t>
            </a:r>
            <a:r>
              <a:rPr lang="de-DE" dirty="0">
                <a:sym typeface="Wingdings" panose="05000000000000000000" pitchFamily="2" charset="2"/>
              </a:rPr>
              <a:t> 126 – 103 = </a:t>
            </a:r>
            <a:r>
              <a:rPr lang="de-DE" sz="3200" dirty="0">
                <a:sym typeface="Wingdings" panose="05000000000000000000" pitchFamily="2" charset="2"/>
              </a:rPr>
              <a:t>23</a:t>
            </a:r>
          </a:p>
          <a:p>
            <a:pPr>
              <a:defRPr/>
            </a:pPr>
            <a:r>
              <a:rPr lang="de-DE" sz="3200" dirty="0">
                <a:solidFill>
                  <a:schemeClr val="accent2"/>
                </a:solidFill>
                <a:sym typeface="Wingdings" panose="05000000000000000000" pitchFamily="2" charset="2"/>
              </a:rPr>
              <a:t>cave: </a:t>
            </a:r>
          </a:p>
          <a:p>
            <a:pPr marL="342900" indent="-342900">
              <a:buFont typeface="Arial" panose="020B0604020202020204" pitchFamily="34" charset="0"/>
              <a:buChar char="•"/>
              <a:defRPr/>
            </a:pPr>
            <a:r>
              <a:rPr lang="de-DE" sz="2000" dirty="0">
                <a:sym typeface="Wingdings" panose="05000000000000000000" pitchFamily="2" charset="2"/>
              </a:rPr>
              <a:t>Variation!!</a:t>
            </a:r>
          </a:p>
          <a:p>
            <a:pPr marL="342900" indent="-342900">
              <a:buFont typeface="Arial" panose="020B0604020202020204" pitchFamily="34" charset="0"/>
              <a:buChar char="•"/>
              <a:defRPr/>
            </a:pPr>
            <a:r>
              <a:rPr lang="de-DE" sz="2000" dirty="0">
                <a:sym typeface="Wingdings" panose="05000000000000000000" pitchFamily="2" charset="2"/>
              </a:rPr>
              <a:t>Korrektur für </a:t>
            </a:r>
            <a:r>
              <a:rPr lang="de-DE" sz="2000" dirty="0" err="1">
                <a:sym typeface="Wingdings" panose="05000000000000000000" pitchFamily="2" charset="2"/>
              </a:rPr>
              <a:t>Hypalbuminämie</a:t>
            </a:r>
            <a:endParaRPr lang="de-DE" sz="2000" dirty="0">
              <a:sym typeface="Wingdings" panose="05000000000000000000" pitchFamily="2" charset="2"/>
            </a:endParaRPr>
          </a:p>
          <a:p>
            <a:pPr marL="342900" indent="-342900">
              <a:buFont typeface="Arial" panose="020B0604020202020204" pitchFamily="34" charset="0"/>
              <a:buChar char="•"/>
              <a:defRPr/>
            </a:pPr>
            <a:r>
              <a:rPr lang="de-DE" sz="2000" dirty="0">
                <a:sym typeface="Wingdings" panose="05000000000000000000" pitchFamily="2" charset="2"/>
              </a:rPr>
              <a:t>…</a:t>
            </a:r>
          </a:p>
        </p:txBody>
      </p:sp>
      <p:graphicFrame>
        <p:nvGraphicFramePr>
          <p:cNvPr id="4" name="Tabelle 3">
            <a:extLst>
              <a:ext uri="{FF2B5EF4-FFF2-40B4-BE49-F238E27FC236}">
                <a16:creationId xmlns:a16="http://schemas.microsoft.com/office/drawing/2014/main" id="{FEF85FB1-A0CF-402B-A09A-DD29A300EE3D}"/>
              </a:ext>
            </a:extLst>
          </p:cNvPr>
          <p:cNvGraphicFramePr>
            <a:graphicFrameLocks noGrp="1"/>
          </p:cNvGraphicFramePr>
          <p:nvPr/>
        </p:nvGraphicFramePr>
        <p:xfrm>
          <a:off x="34925" y="1268413"/>
          <a:ext cx="9120188" cy="1528761"/>
        </p:xfrm>
        <a:graphic>
          <a:graphicData uri="http://schemas.openxmlformats.org/drawingml/2006/table">
            <a:tbl>
              <a:tblPr/>
              <a:tblGrid>
                <a:gridCol w="2281413">
                  <a:extLst>
                    <a:ext uri="{9D8B030D-6E8A-4147-A177-3AD203B41FA5}">
                      <a16:colId xmlns:a16="http://schemas.microsoft.com/office/drawing/2014/main" val="20000"/>
                    </a:ext>
                  </a:extLst>
                </a:gridCol>
                <a:gridCol w="2256570">
                  <a:extLst>
                    <a:ext uri="{9D8B030D-6E8A-4147-A177-3AD203B41FA5}">
                      <a16:colId xmlns:a16="http://schemas.microsoft.com/office/drawing/2014/main" val="20001"/>
                    </a:ext>
                  </a:extLst>
                </a:gridCol>
                <a:gridCol w="2300790">
                  <a:extLst>
                    <a:ext uri="{9D8B030D-6E8A-4147-A177-3AD203B41FA5}">
                      <a16:colId xmlns:a16="http://schemas.microsoft.com/office/drawing/2014/main" val="20002"/>
                    </a:ext>
                  </a:extLst>
                </a:gridCol>
                <a:gridCol w="2281415">
                  <a:extLst>
                    <a:ext uri="{9D8B030D-6E8A-4147-A177-3AD203B41FA5}">
                      <a16:colId xmlns:a16="http://schemas.microsoft.com/office/drawing/2014/main" val="20003"/>
                    </a:ext>
                  </a:extLst>
                </a:gridCol>
              </a:tblGrid>
              <a:tr h="4311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Na</a:t>
                      </a:r>
                    </a:p>
                  </a:txBody>
                  <a:tcPr marL="91428" marR="91428" marT="45732" marB="45732" horzOverflow="overflow">
                    <a:lnL cap="flat">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K</a:t>
                      </a:r>
                    </a:p>
                  </a:txBody>
                  <a:tcPr marL="91428" marR="91428" marT="45732" marB="45732" horzOverflow="overflow">
                    <a:lnL>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Cl</a:t>
                      </a:r>
                    </a:p>
                  </a:txBody>
                  <a:tcPr marL="91428" marR="91428" marT="45732" marB="45732" horzOverflow="overflow">
                    <a:lnL>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Anionenlücke</a:t>
                      </a:r>
                    </a:p>
                  </a:txBody>
                  <a:tcPr marL="91428" marR="91428" marT="45732" marB="45732" horzOverflow="overflow">
                    <a:lnL>
                      <a:noFill/>
                    </a:lnL>
                    <a:lnR>
                      <a:noFill/>
                    </a:lnR>
                    <a:lnT cap="flat">
                      <a:noFill/>
                    </a:lnT>
                    <a:lnB>
                      <a:noFill/>
                    </a:lnB>
                    <a:lnTlToBr>
                      <a:noFill/>
                    </a:lnTlToBr>
                    <a:lnBlToTr>
                      <a:noFill/>
                    </a:lnBlToTr>
                    <a:solidFill>
                      <a:srgbClr val="0066FF"/>
                    </a:solidFill>
                  </a:tcPr>
                </a:tc>
                <a:extLst>
                  <a:ext uri="{0D108BD9-81ED-4DB2-BD59-A6C34878D82A}">
                    <a16:rowId xmlns:a16="http://schemas.microsoft.com/office/drawing/2014/main" val="10000"/>
                  </a:ext>
                </a:extLst>
              </a:tr>
              <a:tr h="3658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126</a:t>
                      </a:r>
                    </a:p>
                  </a:txBody>
                  <a:tcPr marL="91428" marR="91428" marT="45732" marB="45732" horzOverflow="overflow">
                    <a:lnL cap="flat">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6,0</a:t>
                      </a:r>
                    </a:p>
                  </a:txBody>
                  <a:tcPr marL="91428" marR="91428" marT="45732" marB="45732" horzOverflow="overflow">
                    <a:lnL>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91</a:t>
                      </a:r>
                    </a:p>
                  </a:txBody>
                  <a:tcPr marL="91428" marR="91428" marT="45732" marB="45732" horzOverflow="overflow">
                    <a:lnL>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23</a:t>
                      </a:r>
                    </a:p>
                  </a:txBody>
                  <a:tcPr marL="91428" marR="91428" marT="45732" marB="45732" horzOverflow="overflow">
                    <a:lnL>
                      <a:noFill/>
                    </a:lnL>
                    <a:lnR>
                      <a:noFill/>
                    </a:lnR>
                    <a:lnT>
                      <a:noFill/>
                    </a:lnT>
                    <a:lnB>
                      <a:noFill/>
                    </a:lnB>
                    <a:lnTlToBr>
                      <a:noFill/>
                    </a:lnTlToBr>
                    <a:lnBlToTr>
                      <a:noFill/>
                    </a:lnBlToTr>
                    <a:solidFill>
                      <a:srgbClr val="0066FF"/>
                    </a:solidFill>
                  </a:tcPr>
                </a:tc>
                <a:extLst>
                  <a:ext uri="{0D108BD9-81ED-4DB2-BD59-A6C34878D82A}">
                    <a16:rowId xmlns:a16="http://schemas.microsoft.com/office/drawing/2014/main" val="10001"/>
                  </a:ext>
                </a:extLst>
              </a:tr>
              <a:tr h="3658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pH</a:t>
                      </a:r>
                    </a:p>
                  </a:txBody>
                  <a:tcPr marL="91428" marR="91428" marT="45732" marB="45732" horzOverflow="overflow">
                    <a:lnL cap="flat">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PaO</a:t>
                      </a:r>
                      <a:r>
                        <a:rPr kumimoji="0" lang="de-DE" sz="1800" b="1" i="0" u="none" strike="noStrike" cap="none" normalizeH="0" baseline="-25000" dirty="0">
                          <a:ln>
                            <a:noFill/>
                          </a:ln>
                          <a:solidFill>
                            <a:schemeClr val="tx1"/>
                          </a:solidFill>
                          <a:effectLst/>
                          <a:latin typeface="Arial" charset="0"/>
                        </a:rPr>
                        <a:t>2</a:t>
                      </a:r>
                      <a:endParaRPr kumimoji="0" lang="de-DE" sz="1800" b="1" i="0" u="none" strike="noStrike" cap="none" normalizeH="0" baseline="0" dirty="0">
                        <a:ln>
                          <a:noFill/>
                        </a:ln>
                        <a:solidFill>
                          <a:schemeClr val="tx1"/>
                        </a:solidFill>
                        <a:effectLst/>
                        <a:latin typeface="Arial" charset="0"/>
                      </a:endParaRPr>
                    </a:p>
                  </a:txBody>
                  <a:tcPr marL="91428" marR="91428" marT="45732" marB="45732" horzOverflow="overflow">
                    <a:lnL>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PaCO</a:t>
                      </a:r>
                      <a:r>
                        <a:rPr kumimoji="0" lang="de-DE" sz="1800" b="1" i="0" u="none" strike="noStrike" cap="none" normalizeH="0" baseline="-25000" dirty="0">
                          <a:ln>
                            <a:noFill/>
                          </a:ln>
                          <a:solidFill>
                            <a:schemeClr val="tx1"/>
                          </a:solidFill>
                          <a:effectLst/>
                          <a:latin typeface="Arial" charset="0"/>
                        </a:rPr>
                        <a:t>2</a:t>
                      </a:r>
                    </a:p>
                  </a:txBody>
                  <a:tcPr marL="91428" marR="91428" marT="45732" marB="45732" horzOverflow="overflow">
                    <a:lnL>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HCO</a:t>
                      </a:r>
                      <a:r>
                        <a:rPr kumimoji="0" lang="de-DE" sz="1800" b="1" i="0" u="none" strike="noStrike" cap="none" normalizeH="0" baseline="-25000" dirty="0">
                          <a:ln>
                            <a:noFill/>
                          </a:ln>
                          <a:solidFill>
                            <a:schemeClr val="tx1"/>
                          </a:solidFill>
                          <a:effectLst/>
                          <a:latin typeface="Arial" charset="0"/>
                        </a:rPr>
                        <a:t>3</a:t>
                      </a:r>
                    </a:p>
                  </a:txBody>
                  <a:tcPr marL="91428" marR="91428" marT="45732" marB="45732" horzOverflow="overflow">
                    <a:lnL>
                      <a:noFill/>
                    </a:lnL>
                    <a:lnR>
                      <a:noFill/>
                    </a:lnR>
                    <a:lnT>
                      <a:noFill/>
                    </a:lnT>
                    <a:lnB>
                      <a:noFill/>
                    </a:lnB>
                    <a:lnTlToBr>
                      <a:noFill/>
                    </a:lnTlToBr>
                    <a:lnBlToTr>
                      <a:noFill/>
                    </a:lnBlToTr>
                    <a:solidFill>
                      <a:srgbClr val="00CC00"/>
                    </a:solidFill>
                  </a:tcPr>
                </a:tc>
                <a:extLst>
                  <a:ext uri="{0D108BD9-81ED-4DB2-BD59-A6C34878D82A}">
                    <a16:rowId xmlns:a16="http://schemas.microsoft.com/office/drawing/2014/main" val="10002"/>
                  </a:ext>
                </a:extLst>
              </a:tr>
              <a:tr h="3658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7,31</a:t>
                      </a:r>
                    </a:p>
                  </a:txBody>
                  <a:tcPr marL="91428" marR="91428" marT="45732" marB="45732" horzOverflow="overflow">
                    <a:lnL cap="flat">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111</a:t>
                      </a:r>
                    </a:p>
                  </a:txBody>
                  <a:tcPr marL="91428" marR="91428" marT="45732" marB="45732"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20</a:t>
                      </a:r>
                    </a:p>
                  </a:txBody>
                  <a:tcPr marL="91428" marR="91428" marT="45732" marB="45732"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12</a:t>
                      </a:r>
                    </a:p>
                  </a:txBody>
                  <a:tcPr marL="91428" marR="91428" marT="45732" marB="45732" horzOverflow="overflow">
                    <a:lnL>
                      <a:noFill/>
                    </a:lnL>
                    <a:lnR>
                      <a:noFill/>
                    </a:lnR>
                    <a:lnT>
                      <a:noFill/>
                    </a:lnT>
                    <a:lnB cap="flat">
                      <a:noFill/>
                    </a:lnB>
                    <a:lnTlToBr>
                      <a:noFill/>
                    </a:lnTlToBr>
                    <a:lnBlToTr>
                      <a:noFill/>
                    </a:lnBlToTr>
                    <a:solidFill>
                      <a:srgbClr val="00CC00"/>
                    </a:solidFill>
                  </a:tcPr>
                </a:tc>
                <a:extLst>
                  <a:ext uri="{0D108BD9-81ED-4DB2-BD59-A6C34878D82A}">
                    <a16:rowId xmlns:a16="http://schemas.microsoft.com/office/drawing/2014/main" val="10003"/>
                  </a:ext>
                </a:extLst>
              </a:tr>
            </a:tbl>
          </a:graphicData>
        </a:graphic>
      </p:graphicFrame>
      <p:sp>
        <p:nvSpPr>
          <p:cNvPr id="5" name="Abgerundetes Rechteck 4">
            <a:extLst>
              <a:ext uri="{FF2B5EF4-FFF2-40B4-BE49-F238E27FC236}">
                <a16:creationId xmlns:a16="http://schemas.microsoft.com/office/drawing/2014/main" id="{89F0F03E-F2DA-44BA-89DC-3FF28D66E731}"/>
              </a:ext>
            </a:extLst>
          </p:cNvPr>
          <p:cNvSpPr>
            <a:spLocks noChangeArrowheads="1"/>
          </p:cNvSpPr>
          <p:nvPr/>
        </p:nvSpPr>
        <p:spPr bwMode="auto">
          <a:xfrm>
            <a:off x="7667625" y="1616075"/>
            <a:ext cx="649288" cy="433388"/>
          </a:xfrm>
          <a:prstGeom prst="roundRect">
            <a:avLst>
              <a:gd name="adj" fmla="val 16667"/>
            </a:avLst>
          </a:prstGeom>
          <a:solidFill>
            <a:srgbClr val="0099FF"/>
          </a:solidFill>
          <a:ln>
            <a:noFill/>
          </a:ln>
          <a:extLst>
            <a:ext uri="{91240B29-F687-4F45-9708-019B960494DF}">
              <a14:hiddenLine xmlns:a14="http://schemas.microsoft.com/office/drawing/2010/main" w="9525" algn="ctr">
                <a:solidFill>
                  <a:srgbClr val="000000"/>
                </a:solidFill>
                <a:round/>
                <a:headEnd/>
                <a:tailEnd/>
              </a14:hiddenLine>
            </a:ext>
          </a:extLst>
        </p:spPr>
        <p:txBody>
          <a:bodyPr lIns="90000" tIns="46800" rIns="90000" bIns="468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de-DE" altLang="de-DE"/>
          </a:p>
        </p:txBody>
      </p:sp>
      <p:sp>
        <p:nvSpPr>
          <p:cNvPr id="6" name="Textfeld 5">
            <a:extLst>
              <a:ext uri="{FF2B5EF4-FFF2-40B4-BE49-F238E27FC236}">
                <a16:creationId xmlns:a16="http://schemas.microsoft.com/office/drawing/2014/main" id="{68367ABE-9574-4FEC-A650-DF2F36F78787}"/>
              </a:ext>
            </a:extLst>
          </p:cNvPr>
          <p:cNvSpPr txBox="1">
            <a:spLocks noChangeArrowheads="1"/>
          </p:cNvSpPr>
          <p:nvPr/>
        </p:nvSpPr>
        <p:spPr bwMode="auto">
          <a:xfrm>
            <a:off x="5311775" y="5395913"/>
            <a:ext cx="24288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de-DE" altLang="de-DE"/>
              <a:t>unser Patient:  25 g/dl</a:t>
            </a:r>
          </a:p>
        </p:txBody>
      </p:sp>
      <p:sp>
        <p:nvSpPr>
          <p:cNvPr id="7" name="Textfeld 6">
            <a:extLst>
              <a:ext uri="{FF2B5EF4-FFF2-40B4-BE49-F238E27FC236}">
                <a16:creationId xmlns:a16="http://schemas.microsoft.com/office/drawing/2014/main" id="{BFADE105-29EC-4678-B87C-A7FF1BE4F015}"/>
              </a:ext>
            </a:extLst>
          </p:cNvPr>
          <p:cNvSpPr txBox="1"/>
          <p:nvPr/>
        </p:nvSpPr>
        <p:spPr>
          <a:xfrm>
            <a:off x="6543675" y="3873500"/>
            <a:ext cx="2276475" cy="584200"/>
          </a:xfrm>
          <a:prstGeom prst="rect">
            <a:avLst/>
          </a:prstGeom>
          <a:noFill/>
        </p:spPr>
        <p:txBody>
          <a:bodyPr wrap="none">
            <a:spAutoFit/>
          </a:bodyPr>
          <a:lstStyle/>
          <a:p>
            <a:pPr>
              <a:defRPr/>
            </a:pPr>
            <a:r>
              <a:rPr lang="en-US" altLang="de-DE" sz="2400" b="1" dirty="0">
                <a:solidFill>
                  <a:schemeClr val="tx2"/>
                </a:solidFill>
                <a:latin typeface="Symbol" panose="05050102010706020507" pitchFamily="18" charset="2"/>
                <a:cs typeface="Times New Roman" panose="02020603050405020304" pitchFamily="18" charset="0"/>
                <a:sym typeface="Wingdings" panose="05000000000000000000" pitchFamily="2" charset="2"/>
              </a:rPr>
              <a:t> </a:t>
            </a:r>
            <a:r>
              <a:rPr lang="en-US" altLang="de-DE" sz="3200" b="1" dirty="0">
                <a:solidFill>
                  <a:schemeClr val="tx2"/>
                </a:solidFill>
                <a:latin typeface="Symbol" panose="05050102010706020507" pitchFamily="18" charset="2"/>
                <a:cs typeface="Times New Roman" panose="02020603050405020304" pitchFamily="18" charset="0"/>
              </a:rPr>
              <a:t>D</a:t>
            </a:r>
            <a:r>
              <a:rPr lang="de-DE" sz="3200" b="1" dirty="0">
                <a:latin typeface="+mn-lt"/>
                <a:cs typeface="+mn-cs"/>
              </a:rPr>
              <a:t>AL ~ 18</a:t>
            </a:r>
          </a:p>
        </p:txBody>
      </p:sp>
      <p:cxnSp>
        <p:nvCxnSpPr>
          <p:cNvPr id="62488" name="Gerade Verbindung mit Pfeil 9">
            <a:extLst>
              <a:ext uri="{FF2B5EF4-FFF2-40B4-BE49-F238E27FC236}">
                <a16:creationId xmlns:a16="http://schemas.microsoft.com/office/drawing/2014/main" id="{97EB23B5-8150-4905-A549-78D80A619D4A}"/>
              </a:ext>
            </a:extLst>
          </p:cNvPr>
          <p:cNvCxnSpPr>
            <a:cxnSpLocks noChangeShapeType="1"/>
          </p:cNvCxnSpPr>
          <p:nvPr/>
        </p:nvCxnSpPr>
        <p:spPr bwMode="auto">
          <a:xfrm>
            <a:off x="7308850" y="4581525"/>
            <a:ext cx="141288" cy="647700"/>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type="triangle" w="med" len="med"/>
              </a14:hiddenLine>
            </a:ext>
          </a:extLst>
        </p:spPr>
      </p:cxnSp>
      <p:cxnSp>
        <p:nvCxnSpPr>
          <p:cNvPr id="12" name="Gerade Verbindung mit Pfeil 11">
            <a:extLst>
              <a:ext uri="{FF2B5EF4-FFF2-40B4-BE49-F238E27FC236}">
                <a16:creationId xmlns:a16="http://schemas.microsoft.com/office/drawing/2014/main" id="{35C1CC84-D26A-4239-95E2-9C470F30D661}"/>
              </a:ext>
            </a:extLst>
          </p:cNvPr>
          <p:cNvCxnSpPr>
            <a:cxnSpLocks noChangeShapeType="1"/>
          </p:cNvCxnSpPr>
          <p:nvPr/>
        </p:nvCxnSpPr>
        <p:spPr bwMode="auto">
          <a:xfrm flipV="1">
            <a:off x="7524750" y="4386263"/>
            <a:ext cx="431800" cy="958850"/>
          </a:xfrm>
          <a:prstGeom prst="straightConnector1">
            <a:avLst/>
          </a:prstGeom>
          <a:noFill/>
          <a:ln w="63500" algn="ctr">
            <a:solidFill>
              <a:schemeClr val="accent2"/>
            </a:solidFill>
            <a:round/>
            <a:headEnd/>
            <a:tailEnd type="triangle" w="med" len="med"/>
          </a:ln>
          <a:extLst>
            <a:ext uri="{909E8E84-426E-40DD-AFC4-6F175D3DCCD1}">
              <a14:hiddenFill xmlns:a14="http://schemas.microsoft.com/office/drawing/2010/main">
                <a:noFill/>
              </a14:hiddenFill>
            </a:ext>
          </a:extLst>
        </p:spPr>
      </p:cxn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par>
                          <p:cTn id="11" fill="hold" nodeType="afterGroup">
                            <p:stCondLst>
                              <p:cond delay="0"/>
                            </p:stCondLst>
                            <p:childTnLst>
                              <p:par>
                                <p:cTn id="12" presetID="22" presetClass="exit" presetSubtype="4" fill="hold" grpId="0" nodeType="afterEffect">
                                  <p:stCondLst>
                                    <p:cond delay="0"/>
                                  </p:stCondLst>
                                  <p:childTnLst>
                                    <p:animEffect transition="out" filter="wipe(down)">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7" name="Rectangle 5">
            <a:extLst>
              <a:ext uri="{FF2B5EF4-FFF2-40B4-BE49-F238E27FC236}">
                <a16:creationId xmlns:a16="http://schemas.microsoft.com/office/drawing/2014/main" id="{14A4B3CC-70A8-4033-930F-91AF73B0DA3E}"/>
              </a:ext>
            </a:extLst>
          </p:cNvPr>
          <p:cNvSpPr>
            <a:spLocks noChangeArrowheads="1"/>
          </p:cNvSpPr>
          <p:nvPr/>
        </p:nvSpPr>
        <p:spPr bwMode="auto">
          <a:xfrm>
            <a:off x="2987675" y="1620838"/>
            <a:ext cx="3095625" cy="771525"/>
          </a:xfrm>
          <a:prstGeom prst="rect">
            <a:avLst/>
          </a:prstGeom>
          <a:solidFill>
            <a:srgbClr val="00FF00"/>
          </a:solidFill>
          <a:ln w="9525">
            <a:solidFill>
              <a:schemeClr val="tx1"/>
            </a:solidFill>
            <a:miter lim="800000"/>
            <a:headEnd/>
            <a:tailEnd/>
          </a:ln>
        </p:spPr>
        <p:txBody>
          <a:bodyPr anchor="ctr">
            <a:spAutoFit/>
          </a:bodyP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r>
              <a:rPr lang="de-DE" altLang="de-DE" sz="2000"/>
              <a:t>Anionenlücke</a:t>
            </a:r>
          </a:p>
          <a:p>
            <a:pPr algn="ctr" eaLnBrk="1" hangingPunct="1"/>
            <a:r>
              <a:rPr lang="de-DE" altLang="de-DE" sz="2000"/>
              <a:t>(Na – HCO</a:t>
            </a:r>
            <a:r>
              <a:rPr lang="de-DE" altLang="de-DE" sz="2000" baseline="-25000"/>
              <a:t>3</a:t>
            </a:r>
            <a:r>
              <a:rPr lang="de-DE" altLang="de-DE" sz="2000" baseline="30000"/>
              <a:t>-</a:t>
            </a:r>
            <a:r>
              <a:rPr lang="de-DE" altLang="de-DE" sz="2000"/>
              <a:t> - Cl</a:t>
            </a:r>
            <a:r>
              <a:rPr lang="de-DE" altLang="de-DE" sz="2000" baseline="30000"/>
              <a:t>-</a:t>
            </a:r>
            <a:r>
              <a:rPr lang="de-DE" altLang="de-DE" sz="2000"/>
              <a:t>)</a:t>
            </a:r>
            <a:endParaRPr lang="de-DE" altLang="de-DE" sz="1800" b="0"/>
          </a:p>
        </p:txBody>
      </p:sp>
      <p:sp>
        <p:nvSpPr>
          <p:cNvPr id="325638" name="Rectangle 6">
            <a:extLst>
              <a:ext uri="{FF2B5EF4-FFF2-40B4-BE49-F238E27FC236}">
                <a16:creationId xmlns:a16="http://schemas.microsoft.com/office/drawing/2014/main" id="{F81AAD54-B0CA-41CB-8F5B-6F0F9D243E5E}"/>
              </a:ext>
            </a:extLst>
          </p:cNvPr>
          <p:cNvSpPr>
            <a:spLocks noChangeArrowheads="1"/>
          </p:cNvSpPr>
          <p:nvPr/>
        </p:nvSpPr>
        <p:spPr bwMode="auto">
          <a:xfrm>
            <a:off x="6884988" y="1619250"/>
            <a:ext cx="2224087" cy="771525"/>
          </a:xfrm>
          <a:prstGeom prst="rect">
            <a:avLst/>
          </a:prstGeom>
          <a:solidFill>
            <a:srgbClr val="FFFF99"/>
          </a:solidFill>
          <a:ln w="9525">
            <a:solidFill>
              <a:schemeClr val="tx1"/>
            </a:solidFill>
            <a:miter lim="800000"/>
            <a:headEnd/>
            <a:tailEnd/>
          </a:ln>
        </p:spPr>
        <p:txBody>
          <a:bodyPr anchor="ctr">
            <a:spAutoFit/>
          </a:bodyP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r>
              <a:rPr lang="de-DE" altLang="de-DE" sz="2000"/>
              <a:t>AL normal:</a:t>
            </a:r>
          </a:p>
          <a:p>
            <a:pPr algn="ctr" eaLnBrk="1" hangingPunct="1"/>
            <a:r>
              <a:rPr lang="de-DE" altLang="de-DE" sz="2000">
                <a:sym typeface="Symbol" panose="05050102010706020507" pitchFamily="18" charset="2"/>
              </a:rPr>
              <a:t>&lt; 12</a:t>
            </a:r>
            <a:endParaRPr lang="de-DE" altLang="de-DE" sz="2000"/>
          </a:p>
        </p:txBody>
      </p:sp>
      <p:sp>
        <p:nvSpPr>
          <p:cNvPr id="325639" name="Rectangle 7">
            <a:extLst>
              <a:ext uri="{FF2B5EF4-FFF2-40B4-BE49-F238E27FC236}">
                <a16:creationId xmlns:a16="http://schemas.microsoft.com/office/drawing/2014/main" id="{8DCD06B0-E564-4219-A86E-895C9DF64AC3}"/>
              </a:ext>
            </a:extLst>
          </p:cNvPr>
          <p:cNvSpPr>
            <a:spLocks noChangeArrowheads="1"/>
          </p:cNvSpPr>
          <p:nvPr/>
        </p:nvSpPr>
        <p:spPr bwMode="auto">
          <a:xfrm>
            <a:off x="250825" y="1663700"/>
            <a:ext cx="2160588" cy="771525"/>
          </a:xfrm>
          <a:prstGeom prst="rect">
            <a:avLst/>
          </a:prstGeom>
          <a:solidFill>
            <a:srgbClr val="FF99CC"/>
          </a:solidFill>
          <a:ln w="9525">
            <a:solidFill>
              <a:schemeClr val="tx1"/>
            </a:solidFill>
            <a:miter lim="800000"/>
            <a:headEnd/>
            <a:tailEnd/>
          </a:ln>
        </p:spPr>
        <p:txBody>
          <a:bodyPr anchor="ctr">
            <a:spAutoFit/>
          </a:bodyP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r>
              <a:rPr lang="de-DE" altLang="de-DE" sz="2000"/>
              <a:t>AL hoch </a:t>
            </a:r>
          </a:p>
          <a:p>
            <a:pPr algn="ctr" eaLnBrk="1" hangingPunct="1"/>
            <a:r>
              <a:rPr lang="de-DE" altLang="de-DE" sz="2000"/>
              <a:t>(&gt; 12)</a:t>
            </a:r>
            <a:endParaRPr lang="de-DE" altLang="de-DE" sz="1800" b="0"/>
          </a:p>
        </p:txBody>
      </p:sp>
      <p:sp>
        <p:nvSpPr>
          <p:cNvPr id="325646" name="Line 14">
            <a:extLst>
              <a:ext uri="{FF2B5EF4-FFF2-40B4-BE49-F238E27FC236}">
                <a16:creationId xmlns:a16="http://schemas.microsoft.com/office/drawing/2014/main" id="{A2CFCEE6-6799-411A-A408-2F8669563AD8}"/>
              </a:ext>
            </a:extLst>
          </p:cNvPr>
          <p:cNvSpPr>
            <a:spLocks noChangeShapeType="1"/>
          </p:cNvSpPr>
          <p:nvPr/>
        </p:nvSpPr>
        <p:spPr bwMode="auto">
          <a:xfrm flipH="1">
            <a:off x="2484438" y="2019300"/>
            <a:ext cx="358775" cy="0"/>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325647" name="Line 15">
            <a:extLst>
              <a:ext uri="{FF2B5EF4-FFF2-40B4-BE49-F238E27FC236}">
                <a16:creationId xmlns:a16="http://schemas.microsoft.com/office/drawing/2014/main" id="{6CE51B8B-AC2A-4F30-BB3A-9EECD3F5B04A}"/>
              </a:ext>
            </a:extLst>
          </p:cNvPr>
          <p:cNvSpPr>
            <a:spLocks noChangeShapeType="1"/>
          </p:cNvSpPr>
          <p:nvPr/>
        </p:nvSpPr>
        <p:spPr bwMode="auto">
          <a:xfrm>
            <a:off x="6372225" y="2019300"/>
            <a:ext cx="358775" cy="0"/>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325648" name="Rectangle 16">
            <a:extLst>
              <a:ext uri="{FF2B5EF4-FFF2-40B4-BE49-F238E27FC236}">
                <a16:creationId xmlns:a16="http://schemas.microsoft.com/office/drawing/2014/main" id="{878F539C-70FE-4258-941C-DFC3888DD397}"/>
              </a:ext>
            </a:extLst>
          </p:cNvPr>
          <p:cNvSpPr>
            <a:spLocks noChangeArrowheads="1"/>
          </p:cNvSpPr>
          <p:nvPr/>
        </p:nvSpPr>
        <p:spPr bwMode="auto">
          <a:xfrm>
            <a:off x="285750" y="2703513"/>
            <a:ext cx="2054225" cy="2597150"/>
          </a:xfrm>
          <a:prstGeom prst="rect">
            <a:avLst/>
          </a:prstGeom>
          <a:solidFill>
            <a:srgbClr val="FF99CC"/>
          </a:solidFill>
          <a:ln w="9525">
            <a:solidFill>
              <a:schemeClr val="tx1"/>
            </a:solidFill>
            <a:miter lim="800000"/>
            <a:headEnd/>
            <a:tailEnd/>
          </a:ln>
        </p:spPr>
        <p:txBody>
          <a:bodyPr anchor="ctr">
            <a:spAutoFit/>
          </a:bodyP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r>
              <a:rPr lang="de-DE" altLang="de-DE" sz="2000"/>
              <a:t>KUSSMAUL</a:t>
            </a:r>
          </a:p>
          <a:p>
            <a:pPr algn="ctr" eaLnBrk="1" hangingPunct="1"/>
            <a:r>
              <a:rPr lang="de-DE" altLang="de-DE" sz="2000" b="0" i="1" u="sng"/>
              <a:t>K</a:t>
            </a:r>
            <a:r>
              <a:rPr lang="de-DE" altLang="de-DE" sz="2000" b="0"/>
              <a:t>etoazidose</a:t>
            </a:r>
          </a:p>
          <a:p>
            <a:pPr algn="ctr" eaLnBrk="1" hangingPunct="1"/>
            <a:r>
              <a:rPr lang="de-DE" altLang="de-DE" sz="2000" b="0" i="1" u="sng"/>
              <a:t>U</a:t>
            </a:r>
            <a:r>
              <a:rPr lang="de-DE" altLang="de-DE" sz="2000" b="0"/>
              <a:t>rämie</a:t>
            </a:r>
          </a:p>
          <a:p>
            <a:pPr algn="ctr" eaLnBrk="1" hangingPunct="1"/>
            <a:r>
              <a:rPr lang="de-DE" altLang="de-DE" sz="2000" b="0" i="1" u="sng"/>
              <a:t>S</a:t>
            </a:r>
            <a:r>
              <a:rPr lang="de-DE" altLang="de-DE" sz="2000" b="0"/>
              <a:t>alicylsäure</a:t>
            </a:r>
          </a:p>
          <a:p>
            <a:pPr algn="ctr" eaLnBrk="1" hangingPunct="1"/>
            <a:r>
              <a:rPr lang="de-DE" altLang="de-DE" sz="2000" b="0" i="1" u="sng"/>
              <a:t>M</a:t>
            </a:r>
            <a:r>
              <a:rPr lang="de-DE" altLang="de-DE" sz="2000" b="0"/>
              <a:t>ethanol</a:t>
            </a:r>
          </a:p>
          <a:p>
            <a:pPr algn="ctr" eaLnBrk="1" hangingPunct="1"/>
            <a:r>
              <a:rPr lang="de-DE" altLang="de-DE" sz="2000" b="0" i="1" u="sng"/>
              <a:t>Ä</a:t>
            </a:r>
            <a:r>
              <a:rPr lang="de-DE" altLang="de-DE" sz="2000" b="0"/>
              <a:t>thylenglykol</a:t>
            </a:r>
          </a:p>
          <a:p>
            <a:pPr algn="ctr" eaLnBrk="1" hangingPunct="1"/>
            <a:r>
              <a:rPr lang="de-DE" altLang="de-DE" sz="2000" b="0" i="1" u="sng"/>
              <a:t>L</a:t>
            </a:r>
            <a:r>
              <a:rPr lang="de-DE" altLang="de-DE" sz="2000" b="0"/>
              <a:t>aktat</a:t>
            </a:r>
          </a:p>
        </p:txBody>
      </p:sp>
      <p:sp>
        <p:nvSpPr>
          <p:cNvPr id="325649" name="Line 17">
            <a:extLst>
              <a:ext uri="{FF2B5EF4-FFF2-40B4-BE49-F238E27FC236}">
                <a16:creationId xmlns:a16="http://schemas.microsoft.com/office/drawing/2014/main" id="{4BACF07A-8445-42D8-9DB6-BCE20B7317FD}"/>
              </a:ext>
            </a:extLst>
          </p:cNvPr>
          <p:cNvSpPr>
            <a:spLocks noChangeShapeType="1"/>
          </p:cNvSpPr>
          <p:nvPr/>
        </p:nvSpPr>
        <p:spPr bwMode="auto">
          <a:xfrm flipH="1">
            <a:off x="7308850" y="2379663"/>
            <a:ext cx="0" cy="431800"/>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325650" name="Rectangle 18">
            <a:extLst>
              <a:ext uri="{FF2B5EF4-FFF2-40B4-BE49-F238E27FC236}">
                <a16:creationId xmlns:a16="http://schemas.microsoft.com/office/drawing/2014/main" id="{3CE5E665-DD5D-4750-B653-EBBE57693D60}"/>
              </a:ext>
            </a:extLst>
          </p:cNvPr>
          <p:cNvSpPr>
            <a:spLocks noChangeArrowheads="1"/>
          </p:cNvSpPr>
          <p:nvPr/>
        </p:nvSpPr>
        <p:spPr bwMode="auto">
          <a:xfrm>
            <a:off x="4787900" y="2811463"/>
            <a:ext cx="3241675" cy="771525"/>
          </a:xfrm>
          <a:prstGeom prst="rect">
            <a:avLst/>
          </a:prstGeom>
          <a:solidFill>
            <a:srgbClr val="FFFF99"/>
          </a:solidFill>
          <a:ln w="9525">
            <a:solidFill>
              <a:schemeClr val="tx1"/>
            </a:solidFill>
            <a:miter lim="800000"/>
            <a:headEnd/>
            <a:tailEnd/>
          </a:ln>
        </p:spPr>
        <p:txBody>
          <a:bodyPr anchor="ctr">
            <a:spAutoFit/>
          </a:bodyP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r>
              <a:rPr lang="de-DE" altLang="de-DE" sz="2000"/>
              <a:t>Urinionen – Nettobilanz</a:t>
            </a:r>
          </a:p>
          <a:p>
            <a:pPr algn="ctr" eaLnBrk="1" hangingPunct="1"/>
            <a:r>
              <a:rPr lang="de-DE" altLang="de-DE" sz="2000" b="0"/>
              <a:t>(Na + K) - Cl</a:t>
            </a:r>
          </a:p>
        </p:txBody>
      </p:sp>
      <p:sp>
        <p:nvSpPr>
          <p:cNvPr id="325651" name="Rectangle 19">
            <a:extLst>
              <a:ext uri="{FF2B5EF4-FFF2-40B4-BE49-F238E27FC236}">
                <a16:creationId xmlns:a16="http://schemas.microsoft.com/office/drawing/2014/main" id="{5EBAD28A-5919-40C2-835D-99531D839599}"/>
              </a:ext>
            </a:extLst>
          </p:cNvPr>
          <p:cNvSpPr>
            <a:spLocks noChangeArrowheads="1"/>
          </p:cNvSpPr>
          <p:nvPr/>
        </p:nvSpPr>
        <p:spPr bwMode="auto">
          <a:xfrm>
            <a:off x="4140200" y="3957638"/>
            <a:ext cx="1727200" cy="1806575"/>
          </a:xfrm>
          <a:prstGeom prst="rect">
            <a:avLst/>
          </a:prstGeom>
          <a:solidFill>
            <a:srgbClr val="008080"/>
          </a:solidFill>
          <a:ln w="9525">
            <a:solidFill>
              <a:schemeClr val="tx1"/>
            </a:solidFill>
            <a:miter lim="800000"/>
            <a:headEnd/>
            <a:tailEnd/>
          </a:ln>
        </p:spPr>
        <p:txBody>
          <a:bodyPr anchor="ctr">
            <a:spAutoFit/>
          </a:bodyP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r>
              <a:rPr lang="de-DE" altLang="de-DE" sz="2000"/>
              <a:t>Negativ</a:t>
            </a:r>
          </a:p>
          <a:p>
            <a:pPr algn="ctr" eaLnBrk="1" hangingPunct="1"/>
            <a:r>
              <a:rPr lang="de-DE" altLang="de-DE" sz="2000"/>
              <a:t>Cl &gt; Na+K</a:t>
            </a:r>
          </a:p>
          <a:p>
            <a:pPr algn="ctr" eaLnBrk="1" hangingPunct="1"/>
            <a:r>
              <a:rPr lang="de-DE" altLang="de-DE" sz="2000" b="0"/>
              <a:t>Diarrhöe</a:t>
            </a:r>
          </a:p>
          <a:p>
            <a:pPr algn="ctr" eaLnBrk="1" hangingPunct="1"/>
            <a:r>
              <a:rPr lang="de-DE" altLang="de-DE" sz="2000" b="0"/>
              <a:t>Externe GI - Verluste</a:t>
            </a:r>
          </a:p>
        </p:txBody>
      </p:sp>
      <p:sp>
        <p:nvSpPr>
          <p:cNvPr id="325652" name="Rectangle 20">
            <a:extLst>
              <a:ext uri="{FF2B5EF4-FFF2-40B4-BE49-F238E27FC236}">
                <a16:creationId xmlns:a16="http://schemas.microsoft.com/office/drawing/2014/main" id="{F13A8A61-203C-4C1D-8863-65CB3DAFBC0E}"/>
              </a:ext>
            </a:extLst>
          </p:cNvPr>
          <p:cNvSpPr>
            <a:spLocks noChangeArrowheads="1"/>
          </p:cNvSpPr>
          <p:nvPr/>
        </p:nvSpPr>
        <p:spPr bwMode="auto">
          <a:xfrm>
            <a:off x="6877050" y="4200525"/>
            <a:ext cx="1727200" cy="771525"/>
          </a:xfrm>
          <a:prstGeom prst="rect">
            <a:avLst/>
          </a:prstGeom>
          <a:solidFill>
            <a:srgbClr val="FFCC00"/>
          </a:solidFill>
          <a:ln w="9525">
            <a:solidFill>
              <a:schemeClr val="tx1"/>
            </a:solidFill>
            <a:miter lim="800000"/>
            <a:headEnd/>
            <a:tailEnd/>
          </a:ln>
        </p:spPr>
        <p:txBody>
          <a:bodyPr anchor="ctr">
            <a:spAutoFit/>
          </a:bodyP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r>
              <a:rPr lang="de-DE" altLang="de-DE" sz="2000"/>
              <a:t>Positiv</a:t>
            </a:r>
          </a:p>
          <a:p>
            <a:pPr algn="ctr" eaLnBrk="1" hangingPunct="1"/>
            <a:r>
              <a:rPr lang="de-DE" altLang="de-DE" sz="2000"/>
              <a:t>RTA</a:t>
            </a:r>
          </a:p>
        </p:txBody>
      </p:sp>
      <p:sp>
        <p:nvSpPr>
          <p:cNvPr id="325653" name="Line 21">
            <a:extLst>
              <a:ext uri="{FF2B5EF4-FFF2-40B4-BE49-F238E27FC236}">
                <a16:creationId xmlns:a16="http://schemas.microsoft.com/office/drawing/2014/main" id="{F77EAF7D-A6FF-4CB8-AFA2-439C2F9CA002}"/>
              </a:ext>
            </a:extLst>
          </p:cNvPr>
          <p:cNvSpPr>
            <a:spLocks noChangeShapeType="1"/>
          </p:cNvSpPr>
          <p:nvPr/>
        </p:nvSpPr>
        <p:spPr bwMode="auto">
          <a:xfrm flipH="1">
            <a:off x="4932363" y="3532188"/>
            <a:ext cx="0" cy="431800"/>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325654" name="Line 22">
            <a:extLst>
              <a:ext uri="{FF2B5EF4-FFF2-40B4-BE49-F238E27FC236}">
                <a16:creationId xmlns:a16="http://schemas.microsoft.com/office/drawing/2014/main" id="{AD806CA5-0A6E-421D-AA53-AFC194C36B77}"/>
              </a:ext>
            </a:extLst>
          </p:cNvPr>
          <p:cNvSpPr>
            <a:spLocks noChangeShapeType="1"/>
          </p:cNvSpPr>
          <p:nvPr/>
        </p:nvSpPr>
        <p:spPr bwMode="auto">
          <a:xfrm flipH="1">
            <a:off x="7740650" y="3675063"/>
            <a:ext cx="0" cy="431800"/>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325655" name="Line 23">
            <a:extLst>
              <a:ext uri="{FF2B5EF4-FFF2-40B4-BE49-F238E27FC236}">
                <a16:creationId xmlns:a16="http://schemas.microsoft.com/office/drawing/2014/main" id="{010A60F3-F20B-4BCC-9319-3AD8427B4AAE}"/>
              </a:ext>
            </a:extLst>
          </p:cNvPr>
          <p:cNvSpPr>
            <a:spLocks noChangeShapeType="1"/>
          </p:cNvSpPr>
          <p:nvPr/>
        </p:nvSpPr>
        <p:spPr bwMode="auto">
          <a:xfrm flipH="1">
            <a:off x="1331913" y="2416175"/>
            <a:ext cx="0" cy="287338"/>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325656" name="Rectangle 24">
            <a:extLst>
              <a:ext uri="{FF2B5EF4-FFF2-40B4-BE49-F238E27FC236}">
                <a16:creationId xmlns:a16="http://schemas.microsoft.com/office/drawing/2014/main" id="{CADCFF3F-D11E-4EBD-8EDE-B5BD17A6D1D4}"/>
              </a:ext>
            </a:extLst>
          </p:cNvPr>
          <p:cNvSpPr>
            <a:spLocks noChangeArrowheads="1"/>
          </p:cNvSpPr>
          <p:nvPr/>
        </p:nvSpPr>
        <p:spPr bwMode="auto">
          <a:xfrm>
            <a:off x="971550" y="415925"/>
            <a:ext cx="7272338"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0"/>
              </a:spcBef>
            </a:pPr>
            <a:r>
              <a:rPr lang="de-DE" altLang="de-DE" sz="3600">
                <a:solidFill>
                  <a:schemeClr val="accent2"/>
                </a:solidFill>
              </a:rPr>
              <a:t>Metabolische Azidosen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25637"/>
                                        </p:tgtEl>
                                        <p:attrNameLst>
                                          <p:attrName>style.visibility</p:attrName>
                                        </p:attrNameLst>
                                      </p:cBhvr>
                                      <p:to>
                                        <p:strVal val="visible"/>
                                      </p:to>
                                    </p:set>
                                  </p:childTnLst>
                                </p:cTn>
                              </p:par>
                              <p:par>
                                <p:cTn id="7" presetID="22" presetClass="exit" presetSubtype="4" fill="hold" grpId="0" nodeType="withEffect">
                                  <p:stCondLst>
                                    <p:cond delay="0"/>
                                  </p:stCondLst>
                                  <p:childTnLst>
                                    <p:animEffect transition="out" filter="wipe(down)">
                                      <p:cBhvr>
                                        <p:cTn id="8" dur="500"/>
                                        <p:tgtEl>
                                          <p:spTgt spid="325656"/>
                                        </p:tgtEl>
                                      </p:cBhvr>
                                    </p:animEffect>
                                    <p:set>
                                      <p:cBhvr>
                                        <p:cTn id="9" dur="1" fill="hold">
                                          <p:stCondLst>
                                            <p:cond delay="499"/>
                                          </p:stCondLst>
                                        </p:cTn>
                                        <p:tgtEl>
                                          <p:spTgt spid="325656"/>
                                        </p:tgtEl>
                                        <p:attrNameLst>
                                          <p:attrName>style.visibility</p:attrName>
                                        </p:attrNameLst>
                                      </p:cBhvr>
                                      <p:to>
                                        <p:strVal val="hidden"/>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325646"/>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325655"/>
                                        </p:tgtEl>
                                        <p:attrNameLst>
                                          <p:attrName>style.visibility</p:attrName>
                                        </p:attrNameLst>
                                      </p:cBhvr>
                                      <p:to>
                                        <p:strVal val="visible"/>
                                      </p:to>
                                    </p:set>
                                  </p:childTnLst>
                                </p:cTn>
                              </p:par>
                            </p:childTnLst>
                          </p:cTn>
                        </p:par>
                        <p:par>
                          <p:cTn id="18" fill="hold" nodeType="afterGroup">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325639"/>
                                        </p:tgtEl>
                                        <p:attrNameLst>
                                          <p:attrName>style.visibility</p:attrName>
                                        </p:attrNameLst>
                                      </p:cBhvr>
                                      <p:to>
                                        <p:strVal val="visible"/>
                                      </p:to>
                                    </p:set>
                                  </p:childTnLst>
                                </p:cTn>
                              </p:par>
                            </p:childTnLst>
                          </p:cTn>
                        </p:par>
                        <p:par>
                          <p:cTn id="21" fill="hold" nodeType="afterGroup">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325648"/>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325647"/>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25638"/>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325649"/>
                                        </p:tgtEl>
                                        <p:attrNameLst>
                                          <p:attrName>style.visibility</p:attrName>
                                        </p:attrNameLst>
                                      </p:cBhvr>
                                      <p:to>
                                        <p:strVal val="visible"/>
                                      </p:to>
                                    </p:set>
                                  </p:childTnLst>
                                </p:cTn>
                              </p:par>
                            </p:childTnLst>
                          </p:cTn>
                        </p:par>
                        <p:par>
                          <p:cTn id="36" fill="hold" nodeType="afterGroup">
                            <p:stCondLst>
                              <p:cond delay="0"/>
                            </p:stCondLst>
                            <p:childTnLst>
                              <p:par>
                                <p:cTn id="37" presetID="1" presetClass="entr" presetSubtype="0" fill="hold" grpId="0" nodeType="afterEffect">
                                  <p:stCondLst>
                                    <p:cond delay="0"/>
                                  </p:stCondLst>
                                  <p:childTnLst>
                                    <p:set>
                                      <p:cBhvr>
                                        <p:cTn id="38" dur="1" fill="hold">
                                          <p:stCondLst>
                                            <p:cond delay="0"/>
                                          </p:stCondLst>
                                        </p:cTn>
                                        <p:tgtEl>
                                          <p:spTgt spid="32565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325654"/>
                                        </p:tgtEl>
                                        <p:attrNameLst>
                                          <p:attrName>style.visibility</p:attrName>
                                        </p:attrNameLst>
                                      </p:cBhvr>
                                      <p:to>
                                        <p:strVal val="visible"/>
                                      </p:to>
                                    </p:set>
                                  </p:childTnLst>
                                </p:cTn>
                              </p:par>
                            </p:childTnLst>
                          </p:cTn>
                        </p:par>
                        <p:par>
                          <p:cTn id="43" fill="hold" nodeType="afterGroup">
                            <p:stCondLst>
                              <p:cond delay="0"/>
                            </p:stCondLst>
                            <p:childTnLst>
                              <p:par>
                                <p:cTn id="44" presetID="1" presetClass="entr" presetSubtype="0" fill="hold" grpId="0" nodeType="afterEffect">
                                  <p:stCondLst>
                                    <p:cond delay="0"/>
                                  </p:stCondLst>
                                  <p:childTnLst>
                                    <p:set>
                                      <p:cBhvr>
                                        <p:cTn id="45" dur="1" fill="hold">
                                          <p:stCondLst>
                                            <p:cond delay="0"/>
                                          </p:stCondLst>
                                        </p:cTn>
                                        <p:tgtEl>
                                          <p:spTgt spid="325652"/>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1" presetClass="entr" presetSubtype="0" fill="hold" nodeType="clickEffect">
                                  <p:stCondLst>
                                    <p:cond delay="0"/>
                                  </p:stCondLst>
                                  <p:childTnLst>
                                    <p:set>
                                      <p:cBhvr>
                                        <p:cTn id="49" dur="1" fill="hold">
                                          <p:stCondLst>
                                            <p:cond delay="0"/>
                                          </p:stCondLst>
                                        </p:cTn>
                                        <p:tgtEl>
                                          <p:spTgt spid="325653"/>
                                        </p:tgtEl>
                                        <p:attrNameLst>
                                          <p:attrName>style.visibility</p:attrName>
                                        </p:attrNameLst>
                                      </p:cBhvr>
                                      <p:to>
                                        <p:strVal val="visible"/>
                                      </p:to>
                                    </p:set>
                                  </p:childTnLst>
                                </p:cTn>
                              </p:par>
                            </p:childTnLst>
                          </p:cTn>
                        </p:par>
                        <p:par>
                          <p:cTn id="50" fill="hold" nodeType="afterGroup">
                            <p:stCondLst>
                              <p:cond delay="0"/>
                            </p:stCondLst>
                            <p:childTnLst>
                              <p:par>
                                <p:cTn id="51" presetID="1" presetClass="entr" presetSubtype="0" fill="hold" grpId="0" nodeType="afterEffect">
                                  <p:stCondLst>
                                    <p:cond delay="0"/>
                                  </p:stCondLst>
                                  <p:childTnLst>
                                    <p:set>
                                      <p:cBhvr>
                                        <p:cTn id="52" dur="1" fill="hold">
                                          <p:stCondLst>
                                            <p:cond delay="0"/>
                                          </p:stCondLst>
                                        </p:cTn>
                                        <p:tgtEl>
                                          <p:spTgt spid="3256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637" grpId="0" animBg="1"/>
      <p:bldP spid="325638" grpId="0" animBg="1"/>
      <p:bldP spid="325639" grpId="0" animBg="1"/>
      <p:bldP spid="325648" grpId="0" animBg="1"/>
      <p:bldP spid="325650" grpId="0" animBg="1"/>
      <p:bldP spid="325651" grpId="0" animBg="1"/>
      <p:bldP spid="325652" grpId="0" animBg="1"/>
      <p:bldP spid="325656" grpId="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AAD90D05-9E5B-483C-8CD5-8F151B9BBF8B}"/>
              </a:ext>
            </a:extLst>
          </p:cNvPr>
          <p:cNvSpPr>
            <a:spLocks noGrp="1" noChangeArrowheads="1"/>
          </p:cNvSpPr>
          <p:nvPr>
            <p:ph type="title" idx="4294967295"/>
          </p:nvPr>
        </p:nvSpPr>
        <p:spPr>
          <a:xfrm>
            <a:off x="685800" y="333375"/>
            <a:ext cx="7415213" cy="838200"/>
          </a:xfrm>
        </p:spPr>
        <p:txBody>
          <a:bodyPr/>
          <a:lstStyle/>
          <a:p>
            <a:r>
              <a:rPr lang="en-US" altLang="de-DE"/>
              <a:t>Met. Azidose mit HOHER AL</a:t>
            </a:r>
            <a:br>
              <a:rPr lang="en-US" altLang="de-DE"/>
            </a:br>
            <a:r>
              <a:rPr lang="de-DE" altLang="de-DE" sz="2000">
                <a:solidFill>
                  <a:srgbClr val="FF0000"/>
                </a:solidFill>
              </a:rPr>
              <a:t>Exogene / endogene Säurenbelastung </a:t>
            </a:r>
            <a:endParaRPr lang="en-US" altLang="de-DE" sz="2000"/>
          </a:p>
        </p:txBody>
      </p:sp>
      <p:sp>
        <p:nvSpPr>
          <p:cNvPr id="66563" name="Rectangle 3">
            <a:extLst>
              <a:ext uri="{FF2B5EF4-FFF2-40B4-BE49-F238E27FC236}">
                <a16:creationId xmlns:a16="http://schemas.microsoft.com/office/drawing/2014/main" id="{FC9F367C-7F40-4736-8482-18A70652D9A3}"/>
              </a:ext>
            </a:extLst>
          </p:cNvPr>
          <p:cNvSpPr>
            <a:spLocks noGrp="1" noChangeArrowheads="1"/>
          </p:cNvSpPr>
          <p:nvPr>
            <p:ph type="body" idx="4294967295"/>
          </p:nvPr>
        </p:nvSpPr>
        <p:spPr>
          <a:xfrm>
            <a:off x="720725" y="2455863"/>
            <a:ext cx="7772400" cy="3352800"/>
          </a:xfrm>
        </p:spPr>
        <p:txBody>
          <a:bodyPr/>
          <a:lstStyle/>
          <a:p>
            <a:pPr>
              <a:tabLst>
                <a:tab pos="858838" algn="l"/>
              </a:tabLst>
            </a:pPr>
            <a:r>
              <a:rPr lang="en-US" altLang="de-DE" sz="1800" u="sng"/>
              <a:t>MUDPILERS </a:t>
            </a:r>
            <a:endParaRPr lang="en-US" altLang="de-DE" sz="1800">
              <a:solidFill>
                <a:srgbClr val="FFC000"/>
              </a:solidFill>
            </a:endParaRPr>
          </a:p>
          <a:p>
            <a:pPr>
              <a:tabLst>
                <a:tab pos="858838" algn="l"/>
              </a:tabLst>
            </a:pPr>
            <a:r>
              <a:rPr lang="en-US" altLang="de-DE" sz="2000"/>
              <a:t>M:	Methanol</a:t>
            </a:r>
            <a:br>
              <a:rPr lang="en-US" altLang="de-DE" sz="2000"/>
            </a:br>
            <a:r>
              <a:rPr lang="en-US" altLang="de-DE" sz="2000"/>
              <a:t>U:	Urämie (</a:t>
            </a:r>
            <a:r>
              <a:rPr lang="en-US" altLang="de-DE" sz="2000" i="1"/>
              <a:t>moderate AL</a:t>
            </a:r>
            <a:r>
              <a:rPr lang="en-US" altLang="de-DE" sz="2000"/>
              <a:t>)</a:t>
            </a:r>
            <a:br>
              <a:rPr lang="en-US" altLang="de-DE" sz="2000"/>
            </a:br>
            <a:r>
              <a:rPr lang="en-US" altLang="de-DE" sz="2000"/>
              <a:t>D:	Diabetische KetoAzidose</a:t>
            </a:r>
            <a:br>
              <a:rPr lang="en-US" altLang="de-DE" sz="2000"/>
            </a:br>
            <a:r>
              <a:rPr lang="en-US" altLang="de-DE" sz="2000"/>
              <a:t>P:	Paraldehyd / Phosphor</a:t>
            </a:r>
            <a:br>
              <a:rPr lang="en-US" altLang="de-DE" sz="2000"/>
            </a:br>
            <a:r>
              <a:rPr lang="en-US" altLang="de-DE" sz="2000"/>
              <a:t>I: 	Intoxikation / Ingestion INH</a:t>
            </a:r>
            <a:br>
              <a:rPr lang="en-US" altLang="de-DE" sz="2000"/>
            </a:br>
            <a:r>
              <a:rPr lang="en-US" altLang="de-DE" sz="2000"/>
              <a:t>L:	Lactat Azidose</a:t>
            </a:r>
            <a:br>
              <a:rPr lang="en-US" altLang="de-DE" sz="2000"/>
            </a:br>
            <a:r>
              <a:rPr lang="en-US" altLang="de-DE" sz="2000"/>
              <a:t>E:	Ethylenglycol</a:t>
            </a:r>
            <a:br>
              <a:rPr lang="en-US" altLang="de-DE" sz="2000"/>
            </a:br>
            <a:r>
              <a:rPr lang="en-US" altLang="de-DE" sz="2000"/>
              <a:t>R:	Rhabdomyolyse </a:t>
            </a:r>
            <a:br>
              <a:rPr lang="en-US" altLang="de-DE" sz="2000"/>
            </a:br>
            <a:r>
              <a:rPr lang="en-US" altLang="de-DE" sz="2000"/>
              <a:t>S:	Salicylate </a:t>
            </a:r>
          </a:p>
        </p:txBody>
      </p:sp>
      <p:sp>
        <p:nvSpPr>
          <p:cNvPr id="2" name="Textfeld 1">
            <a:extLst>
              <a:ext uri="{FF2B5EF4-FFF2-40B4-BE49-F238E27FC236}">
                <a16:creationId xmlns:a16="http://schemas.microsoft.com/office/drawing/2014/main" id="{D38DCE67-EB26-42DC-A025-8B0E1EB8E1BD}"/>
              </a:ext>
            </a:extLst>
          </p:cNvPr>
          <p:cNvSpPr txBox="1">
            <a:spLocks noChangeArrowheads="1"/>
          </p:cNvSpPr>
          <p:nvPr/>
        </p:nvSpPr>
        <p:spPr bwMode="auto">
          <a:xfrm>
            <a:off x="760413" y="1336675"/>
            <a:ext cx="79152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buFont typeface="Wingdings" panose="05000000000000000000" pitchFamily="2" charset="2"/>
              <a:buChar char="à"/>
            </a:pPr>
            <a:r>
              <a:rPr lang="de-DE" altLang="de-DE" sz="2800" b="1">
                <a:solidFill>
                  <a:srgbClr val="FF0000"/>
                </a:solidFill>
              </a:rPr>
              <a:t>Bicarbonat hilft NICHT  </a:t>
            </a:r>
            <a:br>
              <a:rPr lang="de-DE" altLang="de-DE" sz="2800" b="1">
                <a:solidFill>
                  <a:srgbClr val="FF0000"/>
                </a:solidFill>
              </a:rPr>
            </a:br>
            <a:r>
              <a:rPr lang="de-DE" altLang="de-DE" sz="2800" b="1">
                <a:solidFill>
                  <a:srgbClr val="FF0000"/>
                </a:solidFill>
              </a:rPr>
              <a:t>(nur dem Gewissen)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E2D01D23-FF66-4A1E-81E6-448C2283A5ED}"/>
              </a:ext>
            </a:extLst>
          </p:cNvPr>
          <p:cNvSpPr>
            <a:spLocks noGrp="1" noChangeArrowheads="1"/>
          </p:cNvSpPr>
          <p:nvPr>
            <p:ph type="title" idx="4294967295"/>
          </p:nvPr>
        </p:nvSpPr>
        <p:spPr>
          <a:xfrm>
            <a:off x="685800" y="115888"/>
            <a:ext cx="8350250" cy="1143000"/>
          </a:xfrm>
        </p:spPr>
        <p:txBody>
          <a:bodyPr/>
          <a:lstStyle/>
          <a:p>
            <a:r>
              <a:rPr lang="en-US" altLang="de-DE" sz="4000"/>
              <a:t>Normale Anionenlücke Azidose </a:t>
            </a:r>
            <a:r>
              <a:rPr lang="en-US" altLang="de-DE" sz="2400"/>
              <a:t>(hyperchlorämisch; </a:t>
            </a:r>
            <a:r>
              <a:rPr lang="en-US" altLang="de-DE" sz="2400">
                <a:solidFill>
                  <a:srgbClr val="FF0000"/>
                </a:solidFill>
              </a:rPr>
              <a:t>Bicarbonatverlust</a:t>
            </a:r>
            <a:r>
              <a:rPr lang="en-US" altLang="de-DE" sz="2400"/>
              <a:t>)</a:t>
            </a:r>
          </a:p>
        </p:txBody>
      </p:sp>
      <p:sp>
        <p:nvSpPr>
          <p:cNvPr id="68611" name="Rectangle 3">
            <a:extLst>
              <a:ext uri="{FF2B5EF4-FFF2-40B4-BE49-F238E27FC236}">
                <a16:creationId xmlns:a16="http://schemas.microsoft.com/office/drawing/2014/main" id="{1C1CEA3F-056A-45D4-913D-D718E970438D}"/>
              </a:ext>
            </a:extLst>
          </p:cNvPr>
          <p:cNvSpPr>
            <a:spLocks noGrp="1" noChangeArrowheads="1"/>
          </p:cNvSpPr>
          <p:nvPr>
            <p:ph type="body" idx="4294967295"/>
          </p:nvPr>
        </p:nvSpPr>
        <p:spPr>
          <a:xfrm>
            <a:off x="539750" y="2205038"/>
            <a:ext cx="8375650" cy="3733800"/>
          </a:xfrm>
        </p:spPr>
        <p:txBody>
          <a:bodyPr/>
          <a:lstStyle/>
          <a:p>
            <a:pPr>
              <a:tabLst>
                <a:tab pos="858838" algn="l"/>
              </a:tabLst>
            </a:pPr>
            <a:r>
              <a:rPr lang="en-US" altLang="de-DE" sz="1800" b="0" u="sng"/>
              <a:t>Akronym </a:t>
            </a:r>
            <a:r>
              <a:rPr lang="en-US" altLang="de-DE" sz="1800" u="sng"/>
              <a:t>“USED CARPS”</a:t>
            </a:r>
            <a:br>
              <a:rPr lang="en-US" altLang="de-DE" sz="1800"/>
            </a:br>
            <a:r>
              <a:rPr lang="en-US" altLang="de-DE" sz="1600" b="0"/>
              <a:t>U:	Ureterosigmoidostomie</a:t>
            </a:r>
            <a:br>
              <a:rPr lang="en-US" altLang="de-DE" sz="1600" b="0"/>
            </a:br>
            <a:r>
              <a:rPr lang="en-US" altLang="de-DE" sz="2000"/>
              <a:t>S:	NaCl</a:t>
            </a:r>
            <a:br>
              <a:rPr lang="en-US" altLang="de-DE" sz="2000"/>
            </a:br>
            <a:r>
              <a:rPr lang="en-US" altLang="de-DE" sz="2000"/>
              <a:t>E:	Endokrin (Hypoaldosteronismus)</a:t>
            </a:r>
            <a:br>
              <a:rPr lang="en-US" altLang="de-DE" sz="2000"/>
            </a:br>
            <a:r>
              <a:rPr lang="en-US" altLang="de-DE" sz="2000"/>
              <a:t>D:	Diarrhöen</a:t>
            </a:r>
            <a:br>
              <a:rPr lang="en-US" altLang="de-DE" sz="2000"/>
            </a:br>
            <a:r>
              <a:rPr lang="en-US" altLang="de-DE" sz="1600" b="0"/>
              <a:t>C:	Carboanhydraseinhibitor, CaCl2</a:t>
            </a:r>
            <a:br>
              <a:rPr lang="en-US" altLang="de-DE" sz="1600" b="0"/>
            </a:br>
            <a:r>
              <a:rPr lang="en-US" altLang="de-DE" sz="1600" b="0"/>
              <a:t>A:	TPN / Ammoniumchlorid</a:t>
            </a:r>
            <a:br>
              <a:rPr lang="en-US" altLang="de-DE" sz="1600" b="0"/>
            </a:br>
            <a:r>
              <a:rPr lang="en-US" altLang="de-DE" sz="2000"/>
              <a:t>R:	renal tubuläre Azidose (RTA)</a:t>
            </a:r>
            <a:br>
              <a:rPr lang="en-US" altLang="de-DE" sz="2000"/>
            </a:br>
            <a:r>
              <a:rPr lang="en-US" altLang="de-DE" sz="1600" b="0"/>
              <a:t>P:  	Pankreasfistel</a:t>
            </a:r>
            <a:br>
              <a:rPr lang="en-US" altLang="de-DE" sz="1600" b="0"/>
            </a:br>
            <a:r>
              <a:rPr lang="en-US" altLang="de-DE" sz="1600" b="0"/>
              <a:t>S:	Spironolacton</a:t>
            </a:r>
          </a:p>
        </p:txBody>
      </p:sp>
      <p:sp>
        <p:nvSpPr>
          <p:cNvPr id="4" name="Textfeld 3">
            <a:extLst>
              <a:ext uri="{FF2B5EF4-FFF2-40B4-BE49-F238E27FC236}">
                <a16:creationId xmlns:a16="http://schemas.microsoft.com/office/drawing/2014/main" id="{894A20FC-1C8D-497F-98FD-4AB65F6E3AC6}"/>
              </a:ext>
            </a:extLst>
          </p:cNvPr>
          <p:cNvSpPr txBox="1">
            <a:spLocks noChangeArrowheads="1"/>
          </p:cNvSpPr>
          <p:nvPr/>
        </p:nvSpPr>
        <p:spPr bwMode="auto">
          <a:xfrm>
            <a:off x="760413" y="1336675"/>
            <a:ext cx="79152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buFont typeface="Wingdings" panose="05000000000000000000" pitchFamily="2" charset="2"/>
              <a:buChar char="à"/>
            </a:pPr>
            <a:r>
              <a:rPr lang="de-DE" altLang="de-DE" sz="2800" b="1">
                <a:solidFill>
                  <a:srgbClr val="FF0000"/>
                </a:solidFill>
              </a:rPr>
              <a:t>Bicarbonatgabe kann sinnvoll sein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el 1">
            <a:extLst>
              <a:ext uri="{FF2B5EF4-FFF2-40B4-BE49-F238E27FC236}">
                <a16:creationId xmlns:a16="http://schemas.microsoft.com/office/drawing/2014/main" id="{1836DABD-0B93-4151-85FE-0727B7164195}"/>
              </a:ext>
            </a:extLst>
          </p:cNvPr>
          <p:cNvSpPr>
            <a:spLocks noGrp="1"/>
          </p:cNvSpPr>
          <p:nvPr>
            <p:ph type="title"/>
          </p:nvPr>
        </p:nvSpPr>
        <p:spPr/>
        <p:txBody>
          <a:bodyPr/>
          <a:lstStyle/>
          <a:p>
            <a:r>
              <a:rPr lang="de-DE" altLang="de-DE"/>
              <a:t>Anstieg der Anionenlücke &gt; 15 </a:t>
            </a:r>
          </a:p>
        </p:txBody>
      </p:sp>
      <p:sp>
        <p:nvSpPr>
          <p:cNvPr id="3" name="Inhaltsplatzhalter 2">
            <a:extLst>
              <a:ext uri="{FF2B5EF4-FFF2-40B4-BE49-F238E27FC236}">
                <a16:creationId xmlns:a16="http://schemas.microsoft.com/office/drawing/2014/main" id="{F139BA77-B9AB-4E58-B2DA-72DE85B9DA7B}"/>
              </a:ext>
            </a:extLst>
          </p:cNvPr>
          <p:cNvSpPr>
            <a:spLocks noGrp="1"/>
          </p:cNvSpPr>
          <p:nvPr>
            <p:ph idx="1"/>
          </p:nvPr>
        </p:nvSpPr>
        <p:spPr/>
        <p:txBody>
          <a:bodyPr/>
          <a:lstStyle/>
          <a:p>
            <a:pPr>
              <a:defRPr/>
            </a:pPr>
            <a:r>
              <a:rPr lang="de-DE" dirty="0"/>
              <a:t> </a:t>
            </a:r>
          </a:p>
          <a:p>
            <a:pPr marL="342900" indent="-342900">
              <a:buFont typeface="Arial" panose="020B0604020202020204" pitchFamily="34" charset="0"/>
              <a:buChar char="•"/>
              <a:defRPr/>
            </a:pPr>
            <a:r>
              <a:rPr lang="de-DE" dirty="0"/>
              <a:t>Lactatazidose (</a:t>
            </a:r>
            <a:r>
              <a:rPr lang="de-DE" b="0" dirty="0"/>
              <a:t>unser Patient </a:t>
            </a:r>
            <a:r>
              <a:rPr lang="de-DE" dirty="0"/>
              <a:t>Lactat: 12 </a:t>
            </a:r>
            <a:r>
              <a:rPr lang="de-DE" b="0" dirty="0"/>
              <a:t>mmol/l)</a:t>
            </a:r>
          </a:p>
          <a:p>
            <a:pPr marL="342900" indent="-342900">
              <a:buFont typeface="Arial" panose="020B0604020202020204" pitchFamily="34" charset="0"/>
              <a:buChar char="•"/>
              <a:defRPr/>
            </a:pPr>
            <a:r>
              <a:rPr lang="de-DE" dirty="0"/>
              <a:t>Ketoazidose</a:t>
            </a:r>
          </a:p>
          <a:p>
            <a:pPr marL="342900" indent="-342900">
              <a:buFont typeface="Arial" panose="020B0604020202020204" pitchFamily="34" charset="0"/>
              <a:buChar char="•"/>
              <a:defRPr/>
            </a:pPr>
            <a:endParaRPr lang="de-DE" dirty="0"/>
          </a:p>
          <a:p>
            <a:pPr marL="879475" lvl="1" indent="-342900">
              <a:buFont typeface="Arial" panose="020B0604020202020204" pitchFamily="34" charset="0"/>
              <a:buChar char="•"/>
              <a:defRPr/>
            </a:pPr>
            <a:r>
              <a:rPr lang="de-DE" b="1" dirty="0"/>
              <a:t>Metabolische Alkalose</a:t>
            </a:r>
          </a:p>
          <a:p>
            <a:pPr marL="879475" lvl="1" indent="-342900">
              <a:buFont typeface="Arial" panose="020B0604020202020204" pitchFamily="34" charset="0"/>
              <a:buChar char="•"/>
              <a:defRPr/>
            </a:pPr>
            <a:endParaRPr lang="de-DE" dirty="0"/>
          </a:p>
          <a:p>
            <a:pPr marL="879475" lvl="1" indent="-342900">
              <a:buFont typeface="Arial" panose="020B0604020202020204" pitchFamily="34" charset="0"/>
              <a:buChar char="•"/>
              <a:defRPr/>
            </a:pPr>
            <a:r>
              <a:rPr lang="de-DE" dirty="0"/>
              <a:t>Respiratorische Alkalose</a:t>
            </a:r>
          </a:p>
          <a:p>
            <a:pPr marL="879475" lvl="1" indent="-342900">
              <a:buFont typeface="Arial" panose="020B0604020202020204" pitchFamily="34" charset="0"/>
              <a:buChar char="•"/>
              <a:defRPr/>
            </a:pPr>
            <a:r>
              <a:rPr lang="de-DE" dirty="0"/>
              <a:t>Paraproteine</a:t>
            </a:r>
          </a:p>
          <a:p>
            <a:pPr marL="879475" lvl="1" indent="-342900">
              <a:buFont typeface="Arial" panose="020B0604020202020204" pitchFamily="34" charset="0"/>
              <a:buChar char="•"/>
              <a:defRPr/>
            </a:pPr>
            <a:r>
              <a:rPr lang="de-DE" dirty="0" err="1"/>
              <a:t>Hyperalbuminämie</a:t>
            </a:r>
            <a:endParaRPr lang="de-DE" dirty="0"/>
          </a:p>
        </p:txBody>
      </p:sp>
    </p:spTree>
  </p:cSld>
  <p:clrMapOvr>
    <a:masterClrMapping/>
  </p:clrMapOvr>
  <p:transition spd="slow">
    <p:push dir="u"/>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C990494-D4EB-4A67-8311-1BAA37C3646D}"/>
              </a:ext>
            </a:extLst>
          </p:cNvPr>
          <p:cNvSpPr>
            <a:spLocks noGrp="1"/>
          </p:cNvSpPr>
          <p:nvPr>
            <p:ph idx="1"/>
          </p:nvPr>
        </p:nvSpPr>
        <p:spPr/>
        <p:txBody>
          <a:bodyPr/>
          <a:lstStyle/>
          <a:p>
            <a:r>
              <a:rPr lang="de-DE" dirty="0"/>
              <a:t>52-jähriger asiatischer Mann mit COPD. Zuletzt normale BGA (pH-Wert 7,40, PCO2 40 mm </a:t>
            </a:r>
            <a:r>
              <a:rPr lang="de-DE" dirty="0" err="1"/>
              <a:t>Hg</a:t>
            </a:r>
            <a:r>
              <a:rPr lang="de-DE" dirty="0"/>
              <a:t> und 24 mmol/L). </a:t>
            </a:r>
          </a:p>
          <a:p>
            <a:r>
              <a:rPr lang="de-DE" dirty="0"/>
              <a:t>In den letzten 24 Stunden akuten Asthmaanfall mit ausgeprägter Dyspnoe, gegen übliche Medikamente (inhalierte β2-Agonisten und Theophyllin) resistent. </a:t>
            </a:r>
          </a:p>
          <a:p>
            <a:r>
              <a:rPr lang="de-DE" dirty="0"/>
              <a:t>Notaufnahme: Steroide </a:t>
            </a:r>
            <a:r>
              <a:rPr lang="de-DE" dirty="0" err="1"/>
              <a:t>i.v.</a:t>
            </a:r>
            <a:r>
              <a:rPr lang="de-DE" dirty="0"/>
              <a:t>, Fortsetzung für folgende 4 Tage </a:t>
            </a:r>
          </a:p>
          <a:p>
            <a:r>
              <a:rPr lang="de-DE" dirty="0"/>
              <a:t>3. Tag: Atmung deutlich verbessert, problemlos essen. Er erbrach nicht und bekam keine Diuretika. </a:t>
            </a:r>
          </a:p>
          <a:p>
            <a:r>
              <a:rPr lang="de-DE" dirty="0"/>
              <a:t>4. Tag: Hypokaliämie (1,7 mmol/L) und metabolische Alkalose (pH 7,47, PCO2 50 mm </a:t>
            </a:r>
            <a:r>
              <a:rPr lang="de-DE" dirty="0" err="1"/>
              <a:t>Hg</a:t>
            </a:r>
            <a:r>
              <a:rPr lang="de-DE" dirty="0"/>
              <a:t>, HCO3 37 mmol/L) </a:t>
            </a:r>
          </a:p>
          <a:p>
            <a:r>
              <a:rPr lang="de-DE" dirty="0"/>
              <a:t>Urin: U-Na 54 mmol/L; U-K 23 mmol/L; U-Cl 53 mmol/L</a:t>
            </a:r>
          </a:p>
          <a:p>
            <a:r>
              <a:rPr lang="de-DE" dirty="0"/>
              <a:t>Glukose 102 mg/</a:t>
            </a:r>
            <a:r>
              <a:rPr lang="de-DE" dirty="0" err="1"/>
              <a:t>dL</a:t>
            </a:r>
            <a:r>
              <a:rPr lang="de-DE" dirty="0"/>
              <a:t> (6 mmol/L) </a:t>
            </a:r>
          </a:p>
          <a:p>
            <a:r>
              <a:rPr lang="de-DE" dirty="0"/>
              <a:t>Kreatinin-Clearance: 80 </a:t>
            </a:r>
            <a:r>
              <a:rPr lang="de-DE" dirty="0" err="1"/>
              <a:t>mL</a:t>
            </a:r>
            <a:r>
              <a:rPr lang="de-DE" dirty="0"/>
              <a:t>/min</a:t>
            </a:r>
          </a:p>
        </p:txBody>
      </p:sp>
      <p:sp>
        <p:nvSpPr>
          <p:cNvPr id="3" name="Titel 2">
            <a:extLst>
              <a:ext uri="{FF2B5EF4-FFF2-40B4-BE49-F238E27FC236}">
                <a16:creationId xmlns:a16="http://schemas.microsoft.com/office/drawing/2014/main" id="{A0FEC06E-050F-4DF5-BD6B-6343D789CBE1}"/>
              </a:ext>
            </a:extLst>
          </p:cNvPr>
          <p:cNvSpPr>
            <a:spLocks noGrp="1"/>
          </p:cNvSpPr>
          <p:nvPr>
            <p:ph type="title"/>
          </p:nvPr>
        </p:nvSpPr>
        <p:spPr>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r>
              <a:rPr lang="de-DE" dirty="0">
                <a:solidFill>
                  <a:schemeClr val="bg1"/>
                </a:solidFill>
              </a:rPr>
              <a:t>Metabolische Alkalose</a:t>
            </a:r>
          </a:p>
        </p:txBody>
      </p:sp>
      <p:sp>
        <p:nvSpPr>
          <p:cNvPr id="4" name="Fußzeilenplatzhalter 3">
            <a:extLst>
              <a:ext uri="{FF2B5EF4-FFF2-40B4-BE49-F238E27FC236}">
                <a16:creationId xmlns:a16="http://schemas.microsoft.com/office/drawing/2014/main" id="{DD3E5630-F4DA-460A-A5DE-5E0E3644D473}"/>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spTree>
    <p:extLst>
      <p:ext uri="{BB962C8B-B14F-4D97-AF65-F5344CB8AC3E}">
        <p14:creationId xmlns:p14="http://schemas.microsoft.com/office/powerpoint/2010/main" val="4174533504"/>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5AB1D8C-8FBD-477A-8ED0-E9882E9362A2}"/>
              </a:ext>
            </a:extLst>
          </p:cNvPr>
          <p:cNvSpPr>
            <a:spLocks noGrp="1"/>
          </p:cNvSpPr>
          <p:nvPr>
            <p:ph type="title"/>
          </p:nvPr>
        </p:nvSpPr>
        <p:spPr/>
        <p:txBody>
          <a:bodyPr/>
          <a:lstStyle/>
          <a:p>
            <a:r>
              <a:rPr lang="de-DE" dirty="0"/>
              <a:t> Osmolalität bei Intoxikationen</a:t>
            </a:r>
          </a:p>
        </p:txBody>
      </p:sp>
      <p:sp>
        <p:nvSpPr>
          <p:cNvPr id="6" name="Rechteck 5">
            <a:extLst>
              <a:ext uri="{FF2B5EF4-FFF2-40B4-BE49-F238E27FC236}">
                <a16:creationId xmlns:a16="http://schemas.microsoft.com/office/drawing/2014/main" id="{FBFF064F-44DE-49F5-84AE-4CB29281AC84}"/>
              </a:ext>
            </a:extLst>
          </p:cNvPr>
          <p:cNvSpPr/>
          <p:nvPr/>
        </p:nvSpPr>
        <p:spPr>
          <a:xfrm>
            <a:off x="1043608" y="6391865"/>
            <a:ext cx="6492912" cy="482633"/>
          </a:xfrm>
          <a:prstGeom prst="rect">
            <a:avLst/>
          </a:prstGeom>
          <a:solidFill>
            <a:schemeClr val="bg1"/>
          </a:solidFill>
        </p:spPr>
        <p:txBody>
          <a:bodyPr wrap="square">
            <a:spAutoFit/>
          </a:bodyPr>
          <a:lstStyle/>
          <a:p>
            <a:pPr algn="r"/>
            <a:r>
              <a:rPr lang="en-US" sz="1200" dirty="0" err="1">
                <a:solidFill>
                  <a:srgbClr val="00799B"/>
                </a:solidFill>
                <a:latin typeface="Segoe UI" panose="020B0502040204020203" pitchFamily="34" charset="0"/>
              </a:rPr>
              <a:t>Achanti</a:t>
            </a:r>
            <a:r>
              <a:rPr lang="en-US" sz="1200" dirty="0">
                <a:solidFill>
                  <a:srgbClr val="00799B"/>
                </a:solidFill>
                <a:latin typeface="Segoe UI" panose="020B0502040204020203" pitchFamily="34" charset="0"/>
              </a:rPr>
              <a:t>, A. and H. M. </a:t>
            </a:r>
            <a:r>
              <a:rPr lang="en-US" sz="1200" dirty="0" err="1">
                <a:solidFill>
                  <a:srgbClr val="00799B"/>
                </a:solidFill>
                <a:latin typeface="Segoe UI" panose="020B0502040204020203" pitchFamily="34" charset="0"/>
              </a:rPr>
              <a:t>Szerlip</a:t>
            </a:r>
            <a:r>
              <a:rPr lang="en-US" sz="1200" dirty="0">
                <a:solidFill>
                  <a:srgbClr val="00799B"/>
                </a:solidFill>
                <a:latin typeface="Segoe UI" panose="020B0502040204020203" pitchFamily="34" charset="0"/>
              </a:rPr>
              <a:t> (2022). </a:t>
            </a:r>
            <a:r>
              <a:rPr lang="en-US" sz="1200" b="1" dirty="0">
                <a:solidFill>
                  <a:srgbClr val="00799B"/>
                </a:solidFill>
                <a:latin typeface="Segoe UI" panose="020B0502040204020203" pitchFamily="34" charset="0"/>
              </a:rPr>
              <a:t>"Acid-Base Disorders in the Critically Ill Patient." </a:t>
            </a:r>
            <a:r>
              <a:rPr lang="en-US" sz="1200" dirty="0">
                <a:solidFill>
                  <a:srgbClr val="00799B"/>
                </a:solidFill>
                <a:latin typeface="Segoe UI" panose="020B0502040204020203" pitchFamily="34" charset="0"/>
              </a:rPr>
              <a:t>Clinical Journal of the American Society of Nephrology: CJN.04500422.</a:t>
            </a:r>
            <a:endParaRPr lang="de-DE" sz="1200" dirty="0">
              <a:solidFill>
                <a:srgbClr val="00799B"/>
              </a:solidFill>
              <a:latin typeface="Segoe UI" panose="020B0502040204020203" pitchFamily="34" charset="0"/>
            </a:endParaRPr>
          </a:p>
        </p:txBody>
      </p:sp>
      <p:pic>
        <p:nvPicPr>
          <p:cNvPr id="4" name="Grafik 3">
            <a:extLst>
              <a:ext uri="{FF2B5EF4-FFF2-40B4-BE49-F238E27FC236}">
                <a16:creationId xmlns:a16="http://schemas.microsoft.com/office/drawing/2014/main" id="{E2F14C80-8BC3-41B6-B910-EC4886299CBF}"/>
              </a:ext>
            </a:extLst>
          </p:cNvPr>
          <p:cNvPicPr>
            <a:picLocks noChangeAspect="1"/>
          </p:cNvPicPr>
          <p:nvPr/>
        </p:nvPicPr>
        <p:blipFill>
          <a:blip r:embed="rId3"/>
          <a:stretch>
            <a:fillRect/>
          </a:stretch>
        </p:blipFill>
        <p:spPr>
          <a:xfrm>
            <a:off x="2051720" y="1268760"/>
            <a:ext cx="4680520" cy="4531308"/>
          </a:xfrm>
          <a:prstGeom prst="rect">
            <a:avLst/>
          </a:prstGeom>
        </p:spPr>
      </p:pic>
    </p:spTree>
    <p:extLst>
      <p:ext uri="{BB962C8B-B14F-4D97-AF65-F5344CB8AC3E}">
        <p14:creationId xmlns:p14="http://schemas.microsoft.com/office/powerpoint/2010/main" val="2815297977"/>
      </p:ext>
    </p:extLst>
  </p:cSld>
  <p:clrMapOvr>
    <a:masterClrMapping/>
  </p:clrMapOvr>
  <p:transition spd="slow">
    <p:push dir="u"/>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7D2ADF8-DCE3-4F02-8EEF-9CA178BFB924}"/>
              </a:ext>
            </a:extLst>
          </p:cNvPr>
          <p:cNvSpPr>
            <a:spLocks noGrp="1"/>
          </p:cNvSpPr>
          <p:nvPr>
            <p:ph idx="1"/>
          </p:nvPr>
        </p:nvSpPr>
        <p:spPr/>
        <p:txBody>
          <a:bodyPr/>
          <a:lstStyle/>
          <a:p>
            <a:r>
              <a:rPr lang="de-DE" dirty="0"/>
              <a:t>Der erste Schritt ist die Suche nach den gemeinsamen Ursachen der metabolischen Alkalose. Da es keine Vorgeschichte von Erbrechen gibt, gibt es keine Hinweise auf einen Verlust von HCl. Ebenso gibt es keine Hinweise auf einen großen NaCl-Verlust auf einem der üblichen Wege; das Fehlen eines Anstiegs des </a:t>
            </a:r>
            <a:r>
              <a:rPr lang="de-DE" dirty="0" err="1"/>
              <a:t>Hämatokrits</a:t>
            </a:r>
            <a:r>
              <a:rPr lang="de-DE" dirty="0"/>
              <a:t> belegt auch den Eindruck, dass es kein großes NaCl-Defizit gibt. Daher ist nur ein KCl-Mangel eine mögliche Erklärung für die metabolische Alkalose bei diesem Patienten.</a:t>
            </a:r>
          </a:p>
          <a:p>
            <a:r>
              <a:rPr lang="de-DE" dirty="0"/>
              <a:t>Er scheint eine renale K+-Ionenverschwendung am dritten Tag zu haben, weil er bescheiden hypokaliämisch ist (PK 3,2 mmol/L) und sein Urin am Morgen des vierten Tages mehr K+-Ionen enthielt als erwartet (∼4 mmol K+-Ionen/mmol </a:t>
            </a:r>
            <a:r>
              <a:rPr lang="de-DE" dirty="0" err="1"/>
              <a:t>Creatininin</a:t>
            </a:r>
            <a:r>
              <a:rPr lang="de-DE" dirty="0"/>
              <a:t>, erwartet weniger als 1 bis 1,5 mmol K+-Ionen/mmol </a:t>
            </a:r>
            <a:r>
              <a:rPr lang="de-DE" dirty="0" err="1"/>
              <a:t>Creatinin</a:t>
            </a:r>
            <a:r>
              <a:rPr lang="de-DE" dirty="0"/>
              <a:t>). Ein möglicher Grund für die übermäßige Ausscheidung von K+-Ionen ist die Verabreichung von hohen Dosen Cortisol. Bei sehr großer Menge Cortisol entweicht ein Teil dieses Hormons der Zerstörung durch die Enzyme, 11 β-HSD2 in den Hauptzellen des CDN. Dadurch bindet etwas Cortisol an den </a:t>
            </a:r>
            <a:r>
              <a:rPr lang="de-DE" dirty="0" err="1"/>
              <a:t>Mineralokortikoidrezeptor</a:t>
            </a:r>
            <a:r>
              <a:rPr lang="de-DE" dirty="0"/>
              <a:t>, was zu </a:t>
            </a:r>
            <a:r>
              <a:rPr lang="de-DE" dirty="0" err="1"/>
              <a:t>aldosteronähnlichen</a:t>
            </a:r>
            <a:r>
              <a:rPr lang="de-DE" dirty="0"/>
              <a:t> Aktionen führt, die die </a:t>
            </a:r>
            <a:r>
              <a:rPr lang="de-DE" dirty="0" err="1"/>
              <a:t>Kaliurese</a:t>
            </a:r>
            <a:r>
              <a:rPr lang="de-DE" dirty="0"/>
              <a:t> fördern (siehe Kapitel 14 für weitere Informationen).</a:t>
            </a:r>
          </a:p>
        </p:txBody>
      </p:sp>
      <p:sp>
        <p:nvSpPr>
          <p:cNvPr id="3" name="Titel 2">
            <a:extLst>
              <a:ext uri="{FF2B5EF4-FFF2-40B4-BE49-F238E27FC236}">
                <a16:creationId xmlns:a16="http://schemas.microsoft.com/office/drawing/2014/main" id="{0A62D236-61AE-4D59-9A12-A9F3CCA37D44}"/>
              </a:ext>
            </a:extLst>
          </p:cNvPr>
          <p:cNvSpPr>
            <a:spLocks noGrp="1"/>
          </p:cNvSpPr>
          <p:nvPr>
            <p:ph type="title"/>
          </p:nvPr>
        </p:nvSpPr>
        <p:spPr/>
        <p:txBody>
          <a:bodyPr/>
          <a:lstStyle/>
          <a:p>
            <a:r>
              <a:rPr lang="de-DE" dirty="0"/>
              <a:t>Warum metabolische Alkalose an Tagen 3 und 4?</a:t>
            </a:r>
          </a:p>
        </p:txBody>
      </p:sp>
      <p:sp>
        <p:nvSpPr>
          <p:cNvPr id="4" name="Fußzeilenplatzhalter 3">
            <a:extLst>
              <a:ext uri="{FF2B5EF4-FFF2-40B4-BE49-F238E27FC236}">
                <a16:creationId xmlns:a16="http://schemas.microsoft.com/office/drawing/2014/main" id="{6C965B8A-55DD-42AC-A46D-AEC99765C192}"/>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spTree>
    <p:extLst>
      <p:ext uri="{BB962C8B-B14F-4D97-AF65-F5344CB8AC3E}">
        <p14:creationId xmlns:p14="http://schemas.microsoft.com/office/powerpoint/2010/main" val="4220257415"/>
      </p:ext>
    </p:extLst>
  </p:cSld>
  <p:clrMapOvr>
    <a:masterClrMapping/>
  </p:clrMapOvr>
  <p:transition spd="slow">
    <p:push dir="u"/>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A92C014-4CFC-489B-B00A-62CEAE1C665B}"/>
              </a:ext>
            </a:extLst>
          </p:cNvPr>
          <p:cNvSpPr>
            <a:spLocks noGrp="1"/>
          </p:cNvSpPr>
          <p:nvPr>
            <p:ph idx="1"/>
          </p:nvPr>
        </p:nvSpPr>
        <p:spPr/>
        <p:txBody>
          <a:bodyPr/>
          <a:lstStyle/>
          <a:p>
            <a:r>
              <a:rPr lang="de-DE" dirty="0"/>
              <a:t>plötzliche Abfall des Kalium 3,2 </a:t>
            </a:r>
            <a:r>
              <a:rPr lang="de-DE" dirty="0">
                <a:sym typeface="Wingdings" panose="05000000000000000000" pitchFamily="2" charset="2"/>
              </a:rPr>
              <a:t> </a:t>
            </a:r>
            <a:r>
              <a:rPr lang="de-DE" dirty="0"/>
              <a:t>1,7 mmol/L in nur 24 Stunden, während die </a:t>
            </a:r>
            <a:r>
              <a:rPr lang="de-DE" dirty="0" err="1"/>
              <a:t>K+Exkretionsrate</a:t>
            </a:r>
            <a:r>
              <a:rPr lang="de-DE" dirty="0"/>
              <a:t> bescheiden war, deutet darauf hin, dass es eine akute Verschiebung von K+-Ionen in Zellen gegeben hatte. Möglicherweise hängt dies mit einem hohen Insulinspiegel (Nahrungsaufnahme von Kohlenhydraten), einer verlängerten β2-adrenergen Wirkung seiner Medikamente zur Behandlung von Asthma und dem akuten Anstieg seiner .</a:t>
            </a:r>
          </a:p>
          <a:p>
            <a:r>
              <a:rPr lang="de-DE" dirty="0"/>
              <a:t>Für einen Anstieg in, braucht er einen Input von Alkali und die Erhaltung der Reize für die Resorption von NaHCO3 in der PCT. Der Alkalieintrag war auf seine Nahrungsaufnahme von Obst und Gemüse zurückzuführen (aber die benötigte Menge ist größer als die der üblichen Nahrungsaufnahme). Das Vorhandensein des milden Grades der Hypokaliämie führt zu einem angesäuerten PCT-Zell-pH, der die Resorption von Ionen fördert und die Ausscheidung von Alkali durch die Ausscheidung von Citrat und anderen organischen Anionen vermindert (siehe Abbildung 7-2). Bemerkenswert ist, dass er während der Therapie einen hohen Urin-pH-Wert und eine große Ausscheidung von NaHCO3 hatte, was darauf hindeutet, dass die Grundlage für die metabolische Alkalose ein Nettogewinn an Alkali war.</a:t>
            </a:r>
          </a:p>
          <a:p>
            <a:r>
              <a:rPr lang="de-DE" dirty="0"/>
              <a:t>Obwohl es schwierig ist, festzustellen, wie groß ein Defizit an KCl war und inwieweit eine akute Verschiebung von K+-Ionen in die Zellen zu diesem tiefen Grad der Hypokaliämie beigetragen hat, wird dies an der Menge an KCl deutlich, die zur Korrektur der Hypokaliämie benötigt wird.</a:t>
            </a:r>
          </a:p>
          <a:p>
            <a:endParaRPr lang="de-DE" dirty="0"/>
          </a:p>
        </p:txBody>
      </p:sp>
      <p:sp>
        <p:nvSpPr>
          <p:cNvPr id="3" name="Titel 2">
            <a:extLst>
              <a:ext uri="{FF2B5EF4-FFF2-40B4-BE49-F238E27FC236}">
                <a16:creationId xmlns:a16="http://schemas.microsoft.com/office/drawing/2014/main" id="{B8AFE4E8-877F-4838-A6FB-B7155941D64E}"/>
              </a:ext>
            </a:extLst>
          </p:cNvPr>
          <p:cNvSpPr>
            <a:spLocks noGrp="1"/>
          </p:cNvSpPr>
          <p:nvPr>
            <p:ph type="title"/>
          </p:nvPr>
        </p:nvSpPr>
        <p:spPr/>
        <p:txBody>
          <a:bodyPr/>
          <a:lstStyle/>
          <a:p>
            <a:endParaRPr lang="de-DE"/>
          </a:p>
        </p:txBody>
      </p:sp>
      <p:sp>
        <p:nvSpPr>
          <p:cNvPr id="4" name="Fußzeilenplatzhalter 3">
            <a:extLst>
              <a:ext uri="{FF2B5EF4-FFF2-40B4-BE49-F238E27FC236}">
                <a16:creationId xmlns:a16="http://schemas.microsoft.com/office/drawing/2014/main" id="{658379AB-827C-46FB-AE63-811F33550247}"/>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spTree>
    <p:extLst>
      <p:ext uri="{BB962C8B-B14F-4D97-AF65-F5344CB8AC3E}">
        <p14:creationId xmlns:p14="http://schemas.microsoft.com/office/powerpoint/2010/main" val="2596412198"/>
      </p:ext>
    </p:extLst>
  </p:cSld>
  <p:clrMapOvr>
    <a:masterClrMapping/>
  </p:clrMapOvr>
  <p:transition spd="slow">
    <p:push dir="u"/>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el 1">
            <a:extLst>
              <a:ext uri="{FF2B5EF4-FFF2-40B4-BE49-F238E27FC236}">
                <a16:creationId xmlns:a16="http://schemas.microsoft.com/office/drawing/2014/main" id="{9BBC3756-1AF1-4000-B664-E949541B32A0}"/>
              </a:ext>
            </a:extLst>
          </p:cNvPr>
          <p:cNvSpPr>
            <a:spLocks noGrp="1"/>
          </p:cNvSpPr>
          <p:nvPr>
            <p:ph type="title"/>
          </p:nvPr>
        </p:nvSpPr>
        <p:spPr/>
        <p:txBody>
          <a:bodyPr/>
          <a:lstStyle/>
          <a:p>
            <a:r>
              <a:rPr lang="de-DE" altLang="de-DE"/>
              <a:t>Metabolische Alkalose ??</a:t>
            </a:r>
          </a:p>
        </p:txBody>
      </p:sp>
      <p:sp>
        <p:nvSpPr>
          <p:cNvPr id="3" name="Inhaltsplatzhalter 2">
            <a:extLst>
              <a:ext uri="{FF2B5EF4-FFF2-40B4-BE49-F238E27FC236}">
                <a16:creationId xmlns:a16="http://schemas.microsoft.com/office/drawing/2014/main" id="{327A3440-E302-4A71-97CF-31A0C39F723E}"/>
              </a:ext>
            </a:extLst>
          </p:cNvPr>
          <p:cNvSpPr>
            <a:spLocks noGrp="1"/>
          </p:cNvSpPr>
          <p:nvPr>
            <p:ph idx="1"/>
          </p:nvPr>
        </p:nvSpPr>
        <p:spPr/>
        <p:txBody>
          <a:bodyPr/>
          <a:lstStyle/>
          <a:p>
            <a:pPr lvl="1" indent="0">
              <a:buFontTx/>
              <a:buNone/>
              <a:defRPr/>
            </a:pPr>
            <a:endParaRPr lang="de-DE" dirty="0">
              <a:sym typeface="Wingdings" panose="05000000000000000000" pitchFamily="2" charset="2"/>
            </a:endParaRPr>
          </a:p>
          <a:p>
            <a:pPr marL="342900" indent="-342900">
              <a:buFont typeface="Wingdings" panose="05000000000000000000" pitchFamily="2" charset="2"/>
              <a:buChar char="à"/>
              <a:defRPr/>
            </a:pPr>
            <a:r>
              <a:rPr lang="en-US" altLang="de-DE" dirty="0" err="1">
                <a:cs typeface="Times New Roman" panose="02020603050405020304" pitchFamily="18" charset="0"/>
              </a:rPr>
              <a:t>Verhältnis</a:t>
            </a:r>
            <a:r>
              <a:rPr lang="en-US" altLang="de-DE" dirty="0">
                <a:cs typeface="Times New Roman" panose="02020603050405020304" pitchFamily="18" charset="0"/>
              </a:rPr>
              <a:t>	</a:t>
            </a:r>
            <a:r>
              <a:rPr lang="en-US" altLang="de-DE" dirty="0" err="1">
                <a:cs typeface="Times New Roman" panose="02020603050405020304" pitchFamily="18" charset="0"/>
              </a:rPr>
              <a:t>Anstieg</a:t>
            </a:r>
            <a:r>
              <a:rPr lang="en-US" altLang="de-DE" dirty="0">
                <a:cs typeface="Times New Roman" panose="02020603050405020304" pitchFamily="18" charset="0"/>
              </a:rPr>
              <a:t> der Anionenlücke (</a:t>
            </a:r>
            <a:r>
              <a:rPr lang="en-US" altLang="de-DE" dirty="0">
                <a:latin typeface="Symbol" panose="05050102010706020507" pitchFamily="18" charset="2"/>
                <a:ea typeface="MS PGothic" panose="020B0600070205080204" pitchFamily="34" charset="-128"/>
                <a:cs typeface="Times New Roman" panose="02020603050405020304" pitchFamily="18" charset="0"/>
              </a:rPr>
              <a:t>D</a:t>
            </a:r>
            <a:r>
              <a:rPr lang="en-US" altLang="de-DE" dirty="0">
                <a:cs typeface="Times New Roman" panose="02020603050405020304" pitchFamily="18" charset="0"/>
              </a:rPr>
              <a:t>A)</a:t>
            </a:r>
            <a:br>
              <a:rPr lang="en-US" altLang="de-DE" dirty="0">
                <a:cs typeface="Times New Roman" panose="02020603050405020304" pitchFamily="18" charset="0"/>
              </a:rPr>
            </a:br>
            <a:r>
              <a:rPr lang="en-US" altLang="de-DE" dirty="0">
                <a:cs typeface="Times New Roman" panose="02020603050405020304" pitchFamily="18" charset="0"/>
              </a:rPr>
              <a:t>			</a:t>
            </a:r>
            <a:r>
              <a:rPr lang="en-US" altLang="de-DE" dirty="0" err="1">
                <a:cs typeface="Times New Roman" panose="02020603050405020304" pitchFamily="18" charset="0"/>
              </a:rPr>
              <a:t>Abfall</a:t>
            </a:r>
            <a:r>
              <a:rPr lang="en-US" altLang="de-DE" dirty="0">
                <a:cs typeface="Times New Roman" panose="02020603050405020304" pitchFamily="18" charset="0"/>
              </a:rPr>
              <a:t> Bicarbonat! (</a:t>
            </a:r>
            <a:r>
              <a:rPr lang="en-US" altLang="de-DE" dirty="0">
                <a:latin typeface="Symbol" panose="05050102010706020507" pitchFamily="18" charset="2"/>
                <a:ea typeface="MS PGothic" panose="020B0600070205080204" pitchFamily="34" charset="-128"/>
                <a:cs typeface="Times New Roman" panose="02020603050405020304" pitchFamily="18" charset="0"/>
              </a:rPr>
              <a:t>D</a:t>
            </a:r>
            <a:r>
              <a:rPr lang="en-US" altLang="de-DE" dirty="0">
                <a:cs typeface="Times New Roman" panose="02020603050405020304" pitchFamily="18" charset="0"/>
              </a:rPr>
              <a:t>B)</a:t>
            </a:r>
          </a:p>
          <a:p>
            <a:pPr marL="879475" lvl="1" indent="-342900">
              <a:buFont typeface="Wingdings" panose="05000000000000000000" pitchFamily="2" charset="2"/>
              <a:buChar char="à"/>
              <a:defRPr/>
            </a:pPr>
            <a:r>
              <a:rPr lang="de-DE" dirty="0">
                <a:sym typeface="Wingdings" panose="05000000000000000000" pitchFamily="2" charset="2"/>
              </a:rPr>
              <a:t>in frühen Krankheitsstadien Stöchiometrie 1:1</a:t>
            </a:r>
          </a:p>
          <a:p>
            <a:pPr marL="879475" lvl="1" indent="-342900">
              <a:buFont typeface="Wingdings" panose="05000000000000000000" pitchFamily="2" charset="2"/>
              <a:buChar char="à"/>
              <a:defRPr/>
            </a:pPr>
            <a:r>
              <a:rPr lang="de-DE" dirty="0">
                <a:sym typeface="Wingdings" panose="05000000000000000000" pitchFamily="2" charset="2"/>
              </a:rPr>
              <a:t>später wechselnd</a:t>
            </a:r>
          </a:p>
          <a:p>
            <a:pPr marL="879475" lvl="1" indent="-342900">
              <a:buFont typeface="Wingdings" panose="05000000000000000000" pitchFamily="2" charset="2"/>
              <a:buChar char="à"/>
              <a:defRPr/>
            </a:pPr>
            <a:endParaRPr lang="de-DE" dirty="0">
              <a:sym typeface="Wingdings" panose="05000000000000000000" pitchFamily="2" charset="2"/>
            </a:endParaRPr>
          </a:p>
          <a:p>
            <a:pPr>
              <a:defRPr/>
            </a:pPr>
            <a:r>
              <a:rPr lang="de-DE" dirty="0"/>
              <a:t>Patient hatte drei Tage vorher erbrochen</a:t>
            </a:r>
          </a:p>
          <a:p>
            <a:pPr marL="342900" indent="-342900">
              <a:buFont typeface="Wingdings" panose="05000000000000000000" pitchFamily="2" charset="2"/>
              <a:buChar char="à"/>
              <a:defRPr/>
            </a:pPr>
            <a:r>
              <a:rPr lang="de-DE" sz="2000" dirty="0">
                <a:sym typeface="Wingdings" panose="05000000000000000000" pitchFamily="2" charset="2"/>
              </a:rPr>
              <a:t>vor der akuten Dekompensation höheres Bicarbonat </a:t>
            </a:r>
          </a:p>
          <a:p>
            <a:pPr marL="879475" lvl="1" indent="-342900">
              <a:buFont typeface="Wingdings" panose="05000000000000000000" pitchFamily="2" charset="2"/>
              <a:buChar char="à"/>
              <a:defRPr/>
            </a:pPr>
            <a:r>
              <a:rPr lang="en-US" altLang="de-DE" dirty="0">
                <a:latin typeface="Symbol" panose="05050102010706020507" pitchFamily="18" charset="2"/>
                <a:ea typeface="MS PGothic" panose="020B0600070205080204" pitchFamily="34" charset="-128"/>
                <a:cs typeface="Times New Roman" panose="02020603050405020304" pitchFamily="18" charset="0"/>
              </a:rPr>
              <a:t>D</a:t>
            </a:r>
            <a:r>
              <a:rPr lang="en-US" altLang="de-DE" i="1" dirty="0">
                <a:ea typeface="MS PGothic" panose="020B0600070205080204" pitchFamily="34" charset="-128"/>
                <a:cs typeface="Times New Roman" panose="02020603050405020304" pitchFamily="18" charset="0"/>
                <a:sym typeface="Wingdings" panose="05000000000000000000" pitchFamily="2" charset="2"/>
              </a:rPr>
              <a:t>AG</a:t>
            </a:r>
            <a:r>
              <a:rPr lang="de-DE" dirty="0">
                <a:sym typeface="Wingdings" panose="05000000000000000000" pitchFamily="2" charset="2"/>
              </a:rPr>
              <a:t> (18) +</a:t>
            </a:r>
            <a:r>
              <a:rPr lang="en-US" altLang="de-DE" dirty="0">
                <a:latin typeface="Symbol" panose="05050102010706020507" pitchFamily="18" charset="2"/>
                <a:ea typeface="MS PGothic" panose="020B0600070205080204" pitchFamily="34" charset="-128"/>
                <a:cs typeface="Times New Roman" panose="02020603050405020304" pitchFamily="18" charset="0"/>
              </a:rPr>
              <a:t> </a:t>
            </a:r>
            <a:r>
              <a:rPr lang="en-US" altLang="de-DE" dirty="0" err="1">
                <a:latin typeface="Symbol" panose="05050102010706020507" pitchFamily="18" charset="2"/>
                <a:ea typeface="MS PGothic" panose="020B0600070205080204" pitchFamily="34" charset="-128"/>
                <a:cs typeface="Times New Roman" panose="02020603050405020304" pitchFamily="18" charset="0"/>
              </a:rPr>
              <a:t>D</a:t>
            </a:r>
            <a:r>
              <a:rPr lang="en-US" altLang="de-DE" i="1" dirty="0" err="1">
                <a:ea typeface="MS PGothic" panose="020B0600070205080204" pitchFamily="34" charset="-128"/>
                <a:cs typeface="Times New Roman" panose="02020603050405020304" pitchFamily="18" charset="0"/>
                <a:sym typeface="Wingdings" panose="05000000000000000000" pitchFamily="2" charset="2"/>
              </a:rPr>
              <a:t>Bic</a:t>
            </a:r>
            <a:r>
              <a:rPr lang="en-US" altLang="de-DE" i="1" dirty="0">
                <a:ea typeface="MS PGothic" panose="020B0600070205080204" pitchFamily="34" charset="-128"/>
                <a:cs typeface="Times New Roman" panose="02020603050405020304" pitchFamily="18" charset="0"/>
                <a:sym typeface="Wingdings" panose="05000000000000000000" pitchFamily="2" charset="2"/>
              </a:rPr>
              <a:t> (</a:t>
            </a:r>
            <a:r>
              <a:rPr lang="de-DE" dirty="0">
                <a:sym typeface="Wingdings" panose="05000000000000000000" pitchFamily="2" charset="2"/>
              </a:rPr>
              <a:t>12)  Bicarbonat ~ 30 mmol</a:t>
            </a:r>
          </a:p>
          <a:p>
            <a:pPr marL="879475" lvl="1" indent="-342900">
              <a:buFont typeface="Wingdings" panose="05000000000000000000" pitchFamily="2" charset="2"/>
              <a:buChar char="à"/>
              <a:defRPr/>
            </a:pPr>
            <a:r>
              <a:rPr lang="de-DE" dirty="0">
                <a:sym typeface="Wingdings" panose="05000000000000000000" pitchFamily="2" charset="2"/>
              </a:rPr>
              <a:t>und einhergehende Volumenkontraktion </a:t>
            </a:r>
          </a:p>
          <a:p>
            <a:pPr lvl="1" indent="0">
              <a:buFontTx/>
              <a:buNone/>
              <a:defRPr/>
            </a:pPr>
            <a:endParaRPr lang="de-DE" dirty="0">
              <a:sym typeface="Wingdings" panose="05000000000000000000" pitchFamily="2" charset="2"/>
            </a:endParaRPr>
          </a:p>
        </p:txBody>
      </p:sp>
      <p:sp>
        <p:nvSpPr>
          <p:cNvPr id="73732" name="Rechteck 3">
            <a:extLst>
              <a:ext uri="{FF2B5EF4-FFF2-40B4-BE49-F238E27FC236}">
                <a16:creationId xmlns:a16="http://schemas.microsoft.com/office/drawing/2014/main" id="{D4399FAF-986C-4226-9535-66B25ED61AA9}"/>
              </a:ext>
            </a:extLst>
          </p:cNvPr>
          <p:cNvSpPr>
            <a:spLocks noChangeArrowheads="1"/>
          </p:cNvSpPr>
          <p:nvPr/>
        </p:nvSpPr>
        <p:spPr bwMode="auto">
          <a:xfrm>
            <a:off x="971550" y="2060575"/>
            <a:ext cx="6696075" cy="863600"/>
          </a:xfrm>
          <a:prstGeom prst="rect">
            <a:avLst/>
          </a:prstGeom>
          <a:solidFill>
            <a:srgbClr val="92D050">
              <a:alpha val="39999"/>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lIns="90000" tIns="46800" rIns="90000" bIns="468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de-DE" altLang="de-DE"/>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4F61F261-F3E5-4BDC-A8D4-42A0B26D378F}"/>
              </a:ext>
            </a:extLst>
          </p:cNvPr>
          <p:cNvSpPr>
            <a:spLocks noGrp="1"/>
          </p:cNvSpPr>
          <p:nvPr>
            <p:ph idx="1"/>
          </p:nvPr>
        </p:nvSpPr>
        <p:spPr>
          <a:xfrm>
            <a:off x="795188" y="1447562"/>
            <a:ext cx="7553624" cy="3810000"/>
          </a:xfrm>
        </p:spPr>
        <p:txBody>
          <a:bodyPr/>
          <a:lstStyle/>
          <a:p>
            <a:pPr>
              <a:defRPr/>
            </a:pPr>
            <a:r>
              <a:rPr lang="en-US" altLang="de-DE" dirty="0">
                <a:cs typeface="Times New Roman" panose="02020603050405020304" pitchFamily="18" charset="0"/>
              </a:rPr>
              <a:t>	</a:t>
            </a:r>
          </a:p>
          <a:p>
            <a:pPr marL="342900" indent="-342900">
              <a:buFont typeface="Wingdings" panose="05000000000000000000" pitchFamily="2" charset="2"/>
              <a:buChar char="à"/>
              <a:defRPr/>
            </a:pPr>
            <a:endParaRPr lang="de-DE" dirty="0">
              <a:sym typeface="Wingdings" panose="05000000000000000000" pitchFamily="2" charset="2"/>
            </a:endParaRPr>
          </a:p>
          <a:p>
            <a:pPr marL="342900" indent="-342900">
              <a:buFont typeface="Wingdings" panose="05000000000000000000" pitchFamily="2" charset="2"/>
              <a:buChar char="à"/>
              <a:defRPr/>
            </a:pPr>
            <a:r>
              <a:rPr lang="de-DE" dirty="0">
                <a:sym typeface="Wingdings" panose="05000000000000000000" pitchFamily="2" charset="2"/>
              </a:rPr>
              <a:t>in frühen Krankheitsstadien Stöchiometrie 1:1</a:t>
            </a:r>
          </a:p>
          <a:p>
            <a:pPr marL="879475" lvl="1" indent="-342900">
              <a:buFont typeface="Wingdings" panose="05000000000000000000" pitchFamily="2" charset="2"/>
              <a:buChar char="à"/>
              <a:defRPr/>
            </a:pPr>
            <a:r>
              <a:rPr lang="de-DE" dirty="0">
                <a:sym typeface="Wingdings" panose="05000000000000000000" pitchFamily="2" charset="2"/>
              </a:rPr>
              <a:t>später wechselnd</a:t>
            </a:r>
          </a:p>
          <a:p>
            <a:pPr marL="879475" lvl="1" indent="-342900">
              <a:buFont typeface="Wingdings" panose="05000000000000000000" pitchFamily="2" charset="2"/>
              <a:buChar char="à"/>
              <a:defRPr/>
            </a:pPr>
            <a:endParaRPr lang="de-DE" dirty="0">
              <a:sym typeface="Wingdings" panose="05000000000000000000" pitchFamily="2" charset="2"/>
            </a:endParaRPr>
          </a:p>
          <a:p>
            <a:pPr>
              <a:defRPr/>
            </a:pPr>
            <a:r>
              <a:rPr lang="de-DE" sz="2000" dirty="0"/>
              <a:t>Patient hatte drei Tage vorher erbrochen</a:t>
            </a:r>
          </a:p>
          <a:p>
            <a:pPr marL="342900" indent="-342900">
              <a:buFont typeface="Wingdings" panose="05000000000000000000" pitchFamily="2" charset="2"/>
              <a:buChar char="à"/>
              <a:defRPr/>
            </a:pPr>
            <a:r>
              <a:rPr lang="de-DE" sz="2000" dirty="0">
                <a:sym typeface="Wingdings" panose="05000000000000000000" pitchFamily="2" charset="2"/>
              </a:rPr>
              <a:t>vor der akuten Dekompensation höheres Bicarbonat </a:t>
            </a:r>
          </a:p>
          <a:p>
            <a:pPr marL="879475" lvl="1" indent="-342900">
              <a:buFont typeface="Wingdings" panose="05000000000000000000" pitchFamily="2" charset="2"/>
              <a:buChar char="à"/>
              <a:defRPr/>
            </a:pPr>
            <a:r>
              <a:rPr lang="en-US" altLang="de-DE" dirty="0">
                <a:latin typeface="Symbol" panose="05050102010706020507" pitchFamily="18" charset="2"/>
                <a:ea typeface="MS PGothic" panose="020B0600070205080204" pitchFamily="34" charset="-128"/>
                <a:cs typeface="Times New Roman" panose="02020603050405020304" pitchFamily="18" charset="0"/>
              </a:rPr>
              <a:t>D</a:t>
            </a:r>
            <a:r>
              <a:rPr lang="en-US" altLang="de-DE" i="1" dirty="0">
                <a:ea typeface="MS PGothic" panose="020B0600070205080204" pitchFamily="34" charset="-128"/>
                <a:cs typeface="Times New Roman" panose="02020603050405020304" pitchFamily="18" charset="0"/>
                <a:sym typeface="Wingdings" panose="05000000000000000000" pitchFamily="2" charset="2"/>
              </a:rPr>
              <a:t>AG</a:t>
            </a:r>
            <a:r>
              <a:rPr lang="de-DE" dirty="0">
                <a:sym typeface="Wingdings" panose="05000000000000000000" pitchFamily="2" charset="2"/>
              </a:rPr>
              <a:t> (18) +</a:t>
            </a:r>
            <a:r>
              <a:rPr lang="en-US" altLang="de-DE" dirty="0">
                <a:latin typeface="Symbol" panose="05050102010706020507" pitchFamily="18" charset="2"/>
                <a:ea typeface="MS PGothic" panose="020B0600070205080204" pitchFamily="34" charset="-128"/>
                <a:cs typeface="Times New Roman" panose="02020603050405020304" pitchFamily="18" charset="0"/>
              </a:rPr>
              <a:t> </a:t>
            </a:r>
            <a:r>
              <a:rPr lang="en-US" altLang="de-DE" dirty="0" err="1">
                <a:latin typeface="Symbol" panose="05050102010706020507" pitchFamily="18" charset="2"/>
                <a:ea typeface="MS PGothic" panose="020B0600070205080204" pitchFamily="34" charset="-128"/>
                <a:cs typeface="Times New Roman" panose="02020603050405020304" pitchFamily="18" charset="0"/>
              </a:rPr>
              <a:t>D</a:t>
            </a:r>
            <a:r>
              <a:rPr lang="en-US" altLang="de-DE" i="1" dirty="0" err="1">
                <a:ea typeface="MS PGothic" panose="020B0600070205080204" pitchFamily="34" charset="-128"/>
                <a:cs typeface="Times New Roman" panose="02020603050405020304" pitchFamily="18" charset="0"/>
                <a:sym typeface="Wingdings" panose="05000000000000000000" pitchFamily="2" charset="2"/>
              </a:rPr>
              <a:t>Bic</a:t>
            </a:r>
            <a:r>
              <a:rPr lang="en-US" altLang="de-DE" i="1" dirty="0">
                <a:ea typeface="MS PGothic" panose="020B0600070205080204" pitchFamily="34" charset="-128"/>
                <a:cs typeface="Times New Roman" panose="02020603050405020304" pitchFamily="18" charset="0"/>
                <a:sym typeface="Wingdings" panose="05000000000000000000" pitchFamily="2" charset="2"/>
              </a:rPr>
              <a:t> (</a:t>
            </a:r>
            <a:r>
              <a:rPr lang="de-DE" dirty="0">
                <a:sym typeface="Wingdings" panose="05000000000000000000" pitchFamily="2" charset="2"/>
              </a:rPr>
              <a:t>12)  Bicarbonat ~ 30 mmol</a:t>
            </a:r>
          </a:p>
          <a:p>
            <a:pPr marL="879475" lvl="1" indent="-342900">
              <a:buFont typeface="Wingdings" panose="05000000000000000000" pitchFamily="2" charset="2"/>
              <a:buChar char="à"/>
              <a:defRPr/>
            </a:pPr>
            <a:r>
              <a:rPr lang="de-DE" dirty="0">
                <a:sym typeface="Wingdings" panose="05000000000000000000" pitchFamily="2" charset="2"/>
              </a:rPr>
              <a:t>einhergehende Volumenkontraktion </a:t>
            </a:r>
          </a:p>
          <a:p>
            <a:pPr lvl="1" indent="0">
              <a:buFontTx/>
              <a:buNone/>
              <a:defRPr/>
            </a:pPr>
            <a:endParaRPr lang="de-DE" dirty="0">
              <a:sym typeface="Wingdings" panose="05000000000000000000" pitchFamily="2" charset="2"/>
            </a:endParaRPr>
          </a:p>
        </p:txBody>
      </p:sp>
      <p:sp>
        <p:nvSpPr>
          <p:cNvPr id="73730" name="Titel 1">
            <a:extLst>
              <a:ext uri="{FF2B5EF4-FFF2-40B4-BE49-F238E27FC236}">
                <a16:creationId xmlns:a16="http://schemas.microsoft.com/office/drawing/2014/main" id="{E2AF98F1-EB0A-4B7F-84DF-6E0F2C5F0918}"/>
              </a:ext>
            </a:extLst>
          </p:cNvPr>
          <p:cNvSpPr>
            <a:spLocks noGrp="1"/>
          </p:cNvSpPr>
          <p:nvPr>
            <p:ph type="title"/>
          </p:nvPr>
        </p:nvSpPr>
        <p:spPr/>
        <p:txBody>
          <a:bodyPr/>
          <a:lstStyle/>
          <a:p>
            <a:r>
              <a:rPr lang="de-DE" altLang="de-DE"/>
              <a:t>Metabolische Alkalose ??</a:t>
            </a:r>
          </a:p>
        </p:txBody>
      </p:sp>
      <p:sp>
        <p:nvSpPr>
          <p:cNvPr id="73732" name="Rechteck 3">
            <a:extLst>
              <a:ext uri="{FF2B5EF4-FFF2-40B4-BE49-F238E27FC236}">
                <a16:creationId xmlns:a16="http://schemas.microsoft.com/office/drawing/2014/main" id="{1DD1F355-B543-46F1-AAD6-AC71A4F139A8}"/>
              </a:ext>
            </a:extLst>
          </p:cNvPr>
          <p:cNvSpPr>
            <a:spLocks noChangeArrowheads="1"/>
          </p:cNvSpPr>
          <p:nvPr/>
        </p:nvSpPr>
        <p:spPr bwMode="auto">
          <a:xfrm>
            <a:off x="647539" y="1426174"/>
            <a:ext cx="5796669" cy="1426762"/>
          </a:xfrm>
          <a:prstGeom prst="rect">
            <a:avLst/>
          </a:prstGeom>
          <a:solidFill>
            <a:srgbClr val="92D050">
              <a:alpha val="39999"/>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lIns="90000" tIns="46800" rIns="90000" bIns="468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de-DE" altLang="de-DE"/>
          </a:p>
        </p:txBody>
      </p:sp>
      <p:grpSp>
        <p:nvGrpSpPr>
          <p:cNvPr id="8" name="Gruppieren 7">
            <a:extLst>
              <a:ext uri="{FF2B5EF4-FFF2-40B4-BE49-F238E27FC236}">
                <a16:creationId xmlns:a16="http://schemas.microsoft.com/office/drawing/2014/main" id="{C88030C8-EA13-45FC-B654-A1A37AA3BC8E}"/>
              </a:ext>
            </a:extLst>
          </p:cNvPr>
          <p:cNvGrpSpPr/>
          <p:nvPr/>
        </p:nvGrpSpPr>
        <p:grpSpPr>
          <a:xfrm>
            <a:off x="2267744" y="1447562"/>
            <a:ext cx="3384376" cy="677621"/>
            <a:chOff x="1979712" y="5767386"/>
            <a:chExt cx="3384376" cy="677621"/>
          </a:xfrm>
        </p:grpSpPr>
        <p:cxnSp>
          <p:nvCxnSpPr>
            <p:cNvPr id="4" name="Gerader Verbinder 3">
              <a:extLst>
                <a:ext uri="{FF2B5EF4-FFF2-40B4-BE49-F238E27FC236}">
                  <a16:creationId xmlns:a16="http://schemas.microsoft.com/office/drawing/2014/main" id="{61CF51B1-4B3D-48FC-8FEF-0B6EB98DE527}"/>
                </a:ext>
              </a:extLst>
            </p:cNvPr>
            <p:cNvCxnSpPr/>
            <p:nvPr/>
          </p:nvCxnSpPr>
          <p:spPr bwMode="auto">
            <a:xfrm>
              <a:off x="1979712" y="6103492"/>
              <a:ext cx="3168352" cy="0"/>
            </a:xfrm>
            <a:prstGeom prst="line">
              <a:avLst/>
            </a:prstGeom>
            <a:noFill/>
            <a:ln w="254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Rechteck 6">
              <a:extLst>
                <a:ext uri="{FF2B5EF4-FFF2-40B4-BE49-F238E27FC236}">
                  <a16:creationId xmlns:a16="http://schemas.microsoft.com/office/drawing/2014/main" id="{83B4413B-12F0-4C60-9D0B-B01BC12703B4}"/>
                </a:ext>
              </a:extLst>
            </p:cNvPr>
            <p:cNvSpPr/>
            <p:nvPr/>
          </p:nvSpPr>
          <p:spPr>
            <a:xfrm>
              <a:off x="1979712" y="5767386"/>
              <a:ext cx="3384376" cy="677621"/>
            </a:xfrm>
            <a:prstGeom prst="rect">
              <a:avLst/>
            </a:prstGeom>
          </p:spPr>
          <p:txBody>
            <a:bodyPr wrap="square">
              <a:spAutoFit/>
            </a:bodyPr>
            <a:lstStyle/>
            <a:p>
              <a:pPr>
                <a:defRPr/>
              </a:pPr>
              <a:r>
                <a:rPr lang="en-US" altLang="de-DE" dirty="0" err="1">
                  <a:cs typeface="Times New Roman" panose="02020603050405020304" pitchFamily="18" charset="0"/>
                </a:rPr>
                <a:t>Anstieg</a:t>
              </a:r>
              <a:r>
                <a:rPr lang="en-US" altLang="de-DE" dirty="0">
                  <a:cs typeface="Times New Roman" panose="02020603050405020304" pitchFamily="18" charset="0"/>
                </a:rPr>
                <a:t> der Anionenlücke (</a:t>
              </a:r>
              <a:r>
                <a:rPr lang="en-US" altLang="de-DE" dirty="0">
                  <a:latin typeface="Symbol" panose="05050102010706020507" pitchFamily="18" charset="2"/>
                  <a:ea typeface="MS PGothic" panose="020B0600070205080204" pitchFamily="34" charset="-128"/>
                  <a:cs typeface="Times New Roman" panose="02020603050405020304" pitchFamily="18" charset="0"/>
                </a:rPr>
                <a:t>D</a:t>
              </a:r>
              <a:r>
                <a:rPr lang="en-US" altLang="de-DE" dirty="0">
                  <a:cs typeface="Times New Roman" panose="02020603050405020304" pitchFamily="18" charset="0"/>
                </a:rPr>
                <a:t>A)</a:t>
              </a:r>
              <a:br>
                <a:rPr lang="en-US" altLang="de-DE" dirty="0">
                  <a:cs typeface="Times New Roman" panose="02020603050405020304" pitchFamily="18" charset="0"/>
                </a:rPr>
              </a:br>
              <a:r>
                <a:rPr lang="en-US" altLang="de-DE" dirty="0" err="1">
                  <a:cs typeface="Times New Roman" panose="02020603050405020304" pitchFamily="18" charset="0"/>
                </a:rPr>
                <a:t>Abfall</a:t>
              </a:r>
              <a:r>
                <a:rPr lang="en-US" altLang="de-DE" dirty="0">
                  <a:cs typeface="Times New Roman" panose="02020603050405020304" pitchFamily="18" charset="0"/>
                </a:rPr>
                <a:t> Bicarbonat! (</a:t>
              </a:r>
              <a:r>
                <a:rPr lang="en-US" altLang="de-DE" dirty="0">
                  <a:latin typeface="Symbol" panose="05050102010706020507" pitchFamily="18" charset="2"/>
                  <a:ea typeface="MS PGothic" panose="020B0600070205080204" pitchFamily="34" charset="-128"/>
                  <a:cs typeface="Times New Roman" panose="02020603050405020304" pitchFamily="18" charset="0"/>
                </a:rPr>
                <a:t>D</a:t>
              </a:r>
              <a:r>
                <a:rPr lang="en-US" altLang="de-DE" dirty="0">
                  <a:cs typeface="Times New Roman" panose="02020603050405020304" pitchFamily="18" charset="0"/>
                </a:rPr>
                <a:t>B)</a:t>
              </a:r>
            </a:p>
          </p:txBody>
        </p:sp>
      </p:grpSp>
    </p:spTree>
    <p:extLst>
      <p:ext uri="{BB962C8B-B14F-4D97-AF65-F5344CB8AC3E}">
        <p14:creationId xmlns:p14="http://schemas.microsoft.com/office/powerpoint/2010/main" val="5653604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2515" name="Rectangle 3">
            <a:extLst>
              <a:ext uri="{FF2B5EF4-FFF2-40B4-BE49-F238E27FC236}">
                <a16:creationId xmlns:a16="http://schemas.microsoft.com/office/drawing/2014/main" id="{D00A7E60-867C-4B20-B49C-0F90361F08FD}"/>
              </a:ext>
            </a:extLst>
          </p:cNvPr>
          <p:cNvSpPr>
            <a:spLocks noGrp="1" noChangeArrowheads="1"/>
          </p:cNvSpPr>
          <p:nvPr>
            <p:ph idx="1"/>
          </p:nvPr>
        </p:nvSpPr>
        <p:spPr/>
        <p:txBody>
          <a:bodyPr/>
          <a:lstStyle/>
          <a:p>
            <a:pPr>
              <a:lnSpc>
                <a:spcPct val="90000"/>
              </a:lnSpc>
            </a:pPr>
            <a:endParaRPr lang="en-US" altLang="de-DE" dirty="0">
              <a:cs typeface="Times New Roman" panose="02020603050405020304" pitchFamily="18" charset="0"/>
            </a:endParaRPr>
          </a:p>
          <a:p>
            <a:pPr marL="714375" lvl="2" indent="0">
              <a:lnSpc>
                <a:spcPct val="90000"/>
              </a:lnSpc>
              <a:buFontTx/>
              <a:buNone/>
            </a:pPr>
            <a:endParaRPr lang="en-US" altLang="de-DE" b="1" dirty="0">
              <a:cs typeface="Times New Roman" panose="02020603050405020304" pitchFamily="18" charset="0"/>
            </a:endParaRPr>
          </a:p>
          <a:p>
            <a:pPr lvl="1">
              <a:lnSpc>
                <a:spcPct val="90000"/>
              </a:lnSpc>
            </a:pPr>
            <a:r>
              <a:rPr lang="en-US" altLang="de-DE" b="1" dirty="0" err="1">
                <a:solidFill>
                  <a:srgbClr val="0000FF"/>
                </a:solidFill>
                <a:cs typeface="Times New Roman" panose="02020603050405020304" pitchFamily="18" charset="0"/>
              </a:rPr>
              <a:t>Lactatazidosen</a:t>
            </a:r>
            <a:r>
              <a:rPr lang="en-US" altLang="de-DE" b="1" dirty="0">
                <a:solidFill>
                  <a:srgbClr val="0000FF"/>
                </a:solidFill>
                <a:cs typeface="Times New Roman" panose="02020603050405020304" pitchFamily="18" charset="0"/>
              </a:rPr>
              <a:t>:			   	</a:t>
            </a:r>
            <a:r>
              <a:rPr lang="en-US" altLang="de-DE" b="1" dirty="0">
                <a:solidFill>
                  <a:srgbClr val="0000FF"/>
                </a:solidFill>
                <a:latin typeface="Symbol" panose="05050102010706020507" pitchFamily="18" charset="2"/>
                <a:cs typeface="Times New Roman" panose="02020603050405020304" pitchFamily="18" charset="0"/>
              </a:rPr>
              <a:t>D/D </a:t>
            </a:r>
            <a:r>
              <a:rPr lang="en-US" altLang="de-DE" b="1" dirty="0">
                <a:solidFill>
                  <a:srgbClr val="0000FF"/>
                </a:solidFill>
                <a:cs typeface="Times New Roman" panose="02020603050405020304" pitchFamily="18" charset="0"/>
              </a:rPr>
              <a:t>= 1.2 to 1.6</a:t>
            </a:r>
          </a:p>
          <a:p>
            <a:pPr lvl="1">
              <a:lnSpc>
                <a:spcPct val="90000"/>
              </a:lnSpc>
            </a:pPr>
            <a:endParaRPr lang="en-US" altLang="de-DE" b="1" dirty="0">
              <a:solidFill>
                <a:srgbClr val="0000FF"/>
              </a:solidFill>
              <a:cs typeface="Times New Roman" panose="02020603050405020304" pitchFamily="18" charset="0"/>
            </a:endParaRPr>
          </a:p>
          <a:p>
            <a:pPr lvl="1">
              <a:lnSpc>
                <a:spcPct val="90000"/>
              </a:lnSpc>
            </a:pPr>
            <a:r>
              <a:rPr lang="en-US" altLang="de-DE" b="1" dirty="0">
                <a:cs typeface="Times New Roman" panose="02020603050405020304" pitchFamily="18" charset="0"/>
              </a:rPr>
              <a:t>(</a:t>
            </a:r>
            <a:r>
              <a:rPr lang="en-US" altLang="de-DE" b="1" dirty="0" err="1">
                <a:cs typeface="Times New Roman" panose="02020603050405020304" pitchFamily="18" charset="0"/>
              </a:rPr>
              <a:t>Diabetische</a:t>
            </a:r>
            <a:r>
              <a:rPr lang="en-US" altLang="de-DE" b="1" dirty="0">
                <a:cs typeface="Times New Roman" panose="02020603050405020304" pitchFamily="18" charset="0"/>
              </a:rPr>
              <a:t>) </a:t>
            </a:r>
            <a:r>
              <a:rPr lang="en-US" altLang="de-DE" b="1" dirty="0" err="1">
                <a:cs typeface="Times New Roman" panose="02020603050405020304" pitchFamily="18" charset="0"/>
              </a:rPr>
              <a:t>Ketoacidose</a:t>
            </a:r>
            <a:r>
              <a:rPr lang="en-US" altLang="de-DE" b="1" dirty="0">
                <a:cs typeface="Times New Roman" panose="02020603050405020304" pitchFamily="18" charset="0"/>
              </a:rPr>
              <a:t>: 			</a:t>
            </a:r>
            <a:r>
              <a:rPr lang="en-US" altLang="de-DE" b="1" dirty="0">
                <a:solidFill>
                  <a:schemeClr val="tx2"/>
                </a:solidFill>
                <a:latin typeface="Symbol" panose="05050102010706020507" pitchFamily="18" charset="2"/>
                <a:cs typeface="Times New Roman" panose="02020603050405020304" pitchFamily="18" charset="0"/>
              </a:rPr>
              <a:t>D/D </a:t>
            </a:r>
            <a:r>
              <a:rPr lang="en-US" altLang="de-DE" b="1" dirty="0">
                <a:solidFill>
                  <a:schemeClr val="tx2"/>
                </a:solidFill>
                <a:cs typeface="Times New Roman" panose="02020603050405020304" pitchFamily="18" charset="0"/>
              </a:rPr>
              <a:t>= 1.0 to 1.2</a:t>
            </a:r>
          </a:p>
          <a:p>
            <a:pPr lvl="1">
              <a:lnSpc>
                <a:spcPct val="90000"/>
              </a:lnSpc>
            </a:pPr>
            <a:endParaRPr lang="en-US" altLang="de-DE" b="1" dirty="0">
              <a:cs typeface="Times New Roman" panose="02020603050405020304" pitchFamily="18" charset="0"/>
            </a:endParaRPr>
          </a:p>
          <a:p>
            <a:pPr lvl="1">
              <a:lnSpc>
                <a:spcPct val="90000"/>
              </a:lnSpc>
            </a:pPr>
            <a:r>
              <a:rPr lang="en-US" altLang="de-DE" b="1" dirty="0">
                <a:cs typeface="Times New Roman" panose="02020603050405020304" pitchFamily="18" charset="0"/>
              </a:rPr>
              <a:t>gem. AL + non-AL (</a:t>
            </a:r>
            <a:r>
              <a:rPr lang="en-US" altLang="de-DE" b="1" dirty="0" err="1">
                <a:cs typeface="Times New Roman" panose="02020603050405020304" pitchFamily="18" charset="0"/>
              </a:rPr>
              <a:t>oder</a:t>
            </a:r>
            <a:r>
              <a:rPr lang="en-US" altLang="de-DE" b="1" dirty="0">
                <a:cs typeface="Times New Roman" panose="02020603050405020304" pitchFamily="18" charset="0"/>
              </a:rPr>
              <a:t> </a:t>
            </a:r>
            <a:r>
              <a:rPr lang="en-US" altLang="de-DE" b="1" dirty="0" err="1">
                <a:cs typeface="Times New Roman" panose="02020603050405020304" pitchFamily="18" charset="0"/>
              </a:rPr>
              <a:t>leichte</a:t>
            </a:r>
            <a:r>
              <a:rPr lang="en-US" altLang="de-DE" b="1" dirty="0">
                <a:cs typeface="Times New Roman" panose="02020603050405020304" pitchFamily="18" charset="0"/>
              </a:rPr>
              <a:t> </a:t>
            </a:r>
            <a:r>
              <a:rPr lang="en-US" altLang="de-DE" b="1" dirty="0" err="1">
                <a:cs typeface="Times New Roman" panose="02020603050405020304" pitchFamily="18" charset="0"/>
              </a:rPr>
              <a:t>Niereninsuff</a:t>
            </a:r>
            <a:r>
              <a:rPr lang="en-US" altLang="de-DE" b="1" dirty="0">
                <a:cs typeface="Times New Roman" panose="02020603050405020304" pitchFamily="18" charset="0"/>
              </a:rPr>
              <a:t>.) 	</a:t>
            </a:r>
            <a:r>
              <a:rPr lang="en-US" altLang="de-DE" b="1" dirty="0">
                <a:solidFill>
                  <a:schemeClr val="tx2"/>
                </a:solidFill>
                <a:latin typeface="Symbol" panose="05050102010706020507" pitchFamily="18" charset="2"/>
                <a:cs typeface="Times New Roman" panose="02020603050405020304" pitchFamily="18" charset="0"/>
              </a:rPr>
              <a:t>D/D </a:t>
            </a:r>
            <a:r>
              <a:rPr lang="en-US" altLang="de-DE" b="1" dirty="0">
                <a:solidFill>
                  <a:schemeClr val="tx2"/>
                </a:solidFill>
                <a:cs typeface="Times New Roman" panose="02020603050405020304" pitchFamily="18" charset="0"/>
              </a:rPr>
              <a:t>&lt;1.0</a:t>
            </a:r>
            <a:endParaRPr lang="en-US" altLang="de-DE" b="1" dirty="0">
              <a:cs typeface="Times New Roman" panose="02020603050405020304" pitchFamily="18" charset="0"/>
            </a:endParaRPr>
          </a:p>
          <a:p>
            <a:pPr lvl="1">
              <a:lnSpc>
                <a:spcPct val="90000"/>
              </a:lnSpc>
            </a:pPr>
            <a:endParaRPr lang="en-US" altLang="de-DE" dirty="0">
              <a:cs typeface="Times New Roman" panose="02020603050405020304" pitchFamily="18" charset="0"/>
            </a:endParaRPr>
          </a:p>
          <a:p>
            <a:pPr lvl="1">
              <a:lnSpc>
                <a:spcPct val="90000"/>
              </a:lnSpc>
            </a:pPr>
            <a:r>
              <a:rPr lang="en-US" altLang="de-DE" dirty="0">
                <a:cs typeface="Times New Roman" panose="02020603050405020304" pitchFamily="18" charset="0"/>
              </a:rPr>
              <a:t>gem. AL </a:t>
            </a:r>
            <a:r>
              <a:rPr lang="en-US" altLang="de-DE" b="1" dirty="0">
                <a:cs typeface="Times New Roman" panose="02020603050405020304" pitchFamily="18" charset="0"/>
              </a:rPr>
              <a:t>&amp; </a:t>
            </a:r>
            <a:r>
              <a:rPr lang="en-US" altLang="de-DE" b="1" i="1" dirty="0" err="1">
                <a:cs typeface="Times New Roman" panose="02020603050405020304" pitchFamily="18" charset="0"/>
              </a:rPr>
              <a:t>metab</a:t>
            </a:r>
            <a:r>
              <a:rPr lang="en-US" altLang="de-DE" b="1" i="1" dirty="0">
                <a:cs typeface="Times New Roman" panose="02020603050405020304" pitchFamily="18" charset="0"/>
              </a:rPr>
              <a:t>. Alkalose</a:t>
            </a:r>
            <a:r>
              <a:rPr lang="en-US" altLang="de-DE" b="1" dirty="0">
                <a:cs typeface="Times New Roman" panose="02020603050405020304" pitchFamily="18" charset="0"/>
              </a:rPr>
              <a:t>:   			</a:t>
            </a:r>
            <a:r>
              <a:rPr lang="en-US" altLang="de-DE" b="1" dirty="0">
                <a:solidFill>
                  <a:schemeClr val="tx2"/>
                </a:solidFill>
                <a:latin typeface="Symbol" panose="05050102010706020507" pitchFamily="18" charset="2"/>
                <a:cs typeface="Times New Roman" panose="02020603050405020304" pitchFamily="18" charset="0"/>
              </a:rPr>
              <a:t>D/D </a:t>
            </a:r>
            <a:r>
              <a:rPr lang="en-US" altLang="de-DE" b="1" dirty="0">
                <a:solidFill>
                  <a:schemeClr val="tx2"/>
                </a:solidFill>
                <a:cs typeface="Times New Roman" panose="02020603050405020304" pitchFamily="18" charset="0"/>
              </a:rPr>
              <a:t>&gt; 2.0</a:t>
            </a:r>
          </a:p>
        </p:txBody>
      </p:sp>
      <p:sp>
        <p:nvSpPr>
          <p:cNvPr id="192514" name="Rectangle 2">
            <a:extLst>
              <a:ext uri="{FF2B5EF4-FFF2-40B4-BE49-F238E27FC236}">
                <a16:creationId xmlns:a16="http://schemas.microsoft.com/office/drawing/2014/main" id="{1D6839F1-3522-47FD-B461-AEA633CDF363}"/>
              </a:ext>
            </a:extLst>
          </p:cNvPr>
          <p:cNvSpPr>
            <a:spLocks noGrp="1" noChangeArrowheads="1"/>
          </p:cNvSpPr>
          <p:nvPr>
            <p:ph type="title"/>
          </p:nvPr>
        </p:nvSpPr>
        <p:spPr/>
        <p:txBody>
          <a:bodyPr/>
          <a:lstStyle/>
          <a:p>
            <a:pPr>
              <a:defRPr/>
            </a:pPr>
            <a:r>
              <a:rPr lang="en-US" sz="2400" dirty="0">
                <a:latin typeface="+mn-lt"/>
                <a:cs typeface="Times New Roman" pitchFamily="18" charset="0"/>
              </a:rPr>
              <a:t>DD </a:t>
            </a:r>
            <a:r>
              <a:rPr lang="en-US" sz="2400" dirty="0" err="1">
                <a:latin typeface="+mn-lt"/>
                <a:cs typeface="Times New Roman" pitchFamily="18" charset="0"/>
              </a:rPr>
              <a:t>metabolische</a:t>
            </a:r>
            <a:r>
              <a:rPr lang="en-US" sz="2400" dirty="0">
                <a:latin typeface="+mn-lt"/>
                <a:cs typeface="Times New Roman" pitchFamily="18" charset="0"/>
              </a:rPr>
              <a:t> Azidose</a:t>
            </a:r>
          </a:p>
        </p:txBody>
      </p:sp>
      <p:sp>
        <p:nvSpPr>
          <p:cNvPr id="4" name="Rectangle 3">
            <a:extLst>
              <a:ext uri="{FF2B5EF4-FFF2-40B4-BE49-F238E27FC236}">
                <a16:creationId xmlns:a16="http://schemas.microsoft.com/office/drawing/2014/main" id="{691A8225-4E1B-4C48-9406-1B64FA45074F}"/>
              </a:ext>
            </a:extLst>
          </p:cNvPr>
          <p:cNvSpPr>
            <a:spLocks noChangeArrowheads="1"/>
          </p:cNvSpPr>
          <p:nvPr/>
        </p:nvSpPr>
        <p:spPr bwMode="auto">
          <a:xfrm>
            <a:off x="990600" y="5062538"/>
            <a:ext cx="3657600" cy="401637"/>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r>
              <a:rPr lang="en-US" altLang="de-DE" sz="2000" b="0" i="1" dirty="0">
                <a:solidFill>
                  <a:srgbClr val="002060"/>
                </a:solidFill>
                <a:ea typeface="MS PGothic" panose="020B0600070205080204" pitchFamily="34" charset="-128"/>
              </a:rPr>
              <a:t>AL = </a:t>
            </a:r>
            <a:r>
              <a:rPr lang="en-US" altLang="de-DE" sz="2000" i="1" dirty="0">
                <a:solidFill>
                  <a:srgbClr val="002060"/>
                </a:solidFill>
                <a:ea typeface="MS PGothic" panose="020B0600070205080204" pitchFamily="34" charset="-128"/>
              </a:rPr>
              <a:t>23</a:t>
            </a:r>
            <a:r>
              <a:rPr lang="en-US" altLang="de-DE" sz="2000" b="0" i="1" dirty="0">
                <a:solidFill>
                  <a:srgbClr val="002060"/>
                </a:solidFill>
                <a:ea typeface="MS PGothic" panose="020B0600070205080204" pitchFamily="34" charset="-128"/>
                <a:sym typeface="Wingdings" panose="05000000000000000000" pitchFamily="2" charset="2"/>
              </a:rPr>
              <a:t> </a:t>
            </a:r>
            <a:r>
              <a:rPr lang="en-US" altLang="de-DE" sz="2000" dirty="0">
                <a:latin typeface="Symbol" panose="05050102010706020507" pitchFamily="18" charset="2"/>
                <a:ea typeface="MS PGothic" panose="020B0600070205080204" pitchFamily="34" charset="-128"/>
                <a:cs typeface="Times New Roman" panose="02020603050405020304" pitchFamily="18" charset="0"/>
              </a:rPr>
              <a:t>D</a:t>
            </a:r>
            <a:r>
              <a:rPr lang="en-US" altLang="de-DE" sz="2000" b="0" i="1" dirty="0">
                <a:ea typeface="MS PGothic" panose="020B0600070205080204" pitchFamily="34" charset="-128"/>
                <a:cs typeface="Times New Roman" panose="02020603050405020304" pitchFamily="18" charset="0"/>
                <a:sym typeface="Wingdings" panose="05000000000000000000" pitchFamily="2" charset="2"/>
              </a:rPr>
              <a:t>A = 23 – 5 = </a:t>
            </a:r>
            <a:r>
              <a:rPr lang="en-US" altLang="de-DE" sz="2000" i="1" dirty="0">
                <a:ea typeface="MS PGothic" panose="020B0600070205080204" pitchFamily="34" charset="-128"/>
                <a:cs typeface="Times New Roman" panose="02020603050405020304" pitchFamily="18" charset="0"/>
                <a:sym typeface="Wingdings" panose="05000000000000000000" pitchFamily="2" charset="2"/>
              </a:rPr>
              <a:t>18</a:t>
            </a:r>
            <a:endParaRPr lang="en-US" altLang="de-DE" sz="2000" i="1" dirty="0">
              <a:ea typeface="MS PGothic" panose="020B0600070205080204" pitchFamily="34" charset="-128"/>
              <a:cs typeface="Times New Roman" panose="02020603050405020304" pitchFamily="18" charset="0"/>
            </a:endParaRPr>
          </a:p>
        </p:txBody>
      </p:sp>
      <p:sp>
        <p:nvSpPr>
          <p:cNvPr id="6" name="Rectangle 5">
            <a:extLst>
              <a:ext uri="{FF2B5EF4-FFF2-40B4-BE49-F238E27FC236}">
                <a16:creationId xmlns:a16="http://schemas.microsoft.com/office/drawing/2014/main" id="{00F66E18-F38D-4C1B-B1C8-3821B7E9313A}"/>
              </a:ext>
            </a:extLst>
          </p:cNvPr>
          <p:cNvSpPr>
            <a:spLocks noChangeArrowheads="1"/>
          </p:cNvSpPr>
          <p:nvPr/>
        </p:nvSpPr>
        <p:spPr bwMode="auto">
          <a:xfrm>
            <a:off x="990600" y="5507038"/>
            <a:ext cx="3657600" cy="401637"/>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r>
              <a:rPr lang="en-US" altLang="de-DE" sz="2000" b="0" i="1" dirty="0">
                <a:ea typeface="MS PGothic" panose="020B0600070205080204" pitchFamily="34" charset="-128"/>
              </a:rPr>
              <a:t>Bicarb 12 </a:t>
            </a:r>
            <a:r>
              <a:rPr lang="en-US" altLang="de-DE" sz="2000" b="0" i="1" dirty="0">
                <a:ea typeface="MS PGothic" panose="020B0600070205080204" pitchFamily="34" charset="-128"/>
                <a:sym typeface="Wingdings" panose="05000000000000000000" pitchFamily="2" charset="2"/>
              </a:rPr>
              <a:t> </a:t>
            </a:r>
            <a:r>
              <a:rPr lang="en-US" altLang="de-DE" sz="2000" b="0" i="1" dirty="0">
                <a:ea typeface="MS PGothic" panose="020B0600070205080204" pitchFamily="34" charset="-128"/>
              </a:rPr>
              <a:t> </a:t>
            </a:r>
            <a:r>
              <a:rPr lang="en-US" altLang="de-DE" sz="2000" dirty="0">
                <a:latin typeface="Symbol" panose="05050102010706020507" pitchFamily="18" charset="2"/>
                <a:ea typeface="MS PGothic" panose="020B0600070205080204" pitchFamily="34" charset="-128"/>
                <a:cs typeface="Times New Roman" panose="02020603050405020304" pitchFamily="18" charset="0"/>
              </a:rPr>
              <a:t>D</a:t>
            </a:r>
            <a:r>
              <a:rPr lang="en-US" altLang="de-DE" sz="2000" b="0" i="1" dirty="0">
                <a:ea typeface="MS PGothic" panose="020B0600070205080204" pitchFamily="34" charset="-128"/>
                <a:cs typeface="Times New Roman" panose="02020603050405020304" pitchFamily="18" charset="0"/>
                <a:sym typeface="Wingdings" panose="05000000000000000000" pitchFamily="2" charset="2"/>
              </a:rPr>
              <a:t>B = </a:t>
            </a:r>
            <a:r>
              <a:rPr lang="en-US" altLang="de-DE" sz="2000" b="0" i="1" dirty="0">
                <a:ea typeface="MS PGothic" panose="020B0600070205080204" pitchFamily="34" charset="-128"/>
                <a:cs typeface="Times New Roman" panose="02020603050405020304" pitchFamily="18" charset="0"/>
              </a:rPr>
              <a:t>24-12 = </a:t>
            </a:r>
            <a:r>
              <a:rPr lang="en-US" altLang="de-DE" sz="2000" i="1" dirty="0">
                <a:ea typeface="MS PGothic" panose="020B0600070205080204" pitchFamily="34" charset="-128"/>
                <a:cs typeface="Times New Roman" panose="02020603050405020304" pitchFamily="18" charset="0"/>
              </a:rPr>
              <a:t>12 </a:t>
            </a:r>
          </a:p>
        </p:txBody>
      </p:sp>
      <p:sp>
        <p:nvSpPr>
          <p:cNvPr id="7" name="Rectangle 6">
            <a:extLst>
              <a:ext uri="{FF2B5EF4-FFF2-40B4-BE49-F238E27FC236}">
                <a16:creationId xmlns:a16="http://schemas.microsoft.com/office/drawing/2014/main" id="{73B42038-F03E-4848-9BA8-ED2245E8BA8F}"/>
              </a:ext>
            </a:extLst>
          </p:cNvPr>
          <p:cNvSpPr>
            <a:spLocks noChangeArrowheads="1"/>
          </p:cNvSpPr>
          <p:nvPr/>
        </p:nvSpPr>
        <p:spPr bwMode="auto">
          <a:xfrm>
            <a:off x="5105400" y="5221288"/>
            <a:ext cx="3810000" cy="401637"/>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r>
              <a:rPr lang="en-US" altLang="de-DE" sz="2000">
                <a:latin typeface="Symbol" panose="05050102010706020507" pitchFamily="18" charset="2"/>
                <a:ea typeface="MS PGothic" panose="020B0600070205080204" pitchFamily="34" charset="-128"/>
                <a:cs typeface="Times New Roman" panose="02020603050405020304" pitchFamily="18" charset="0"/>
              </a:rPr>
              <a:t>D</a:t>
            </a:r>
            <a:r>
              <a:rPr lang="en-US" altLang="de-DE" sz="2000" i="1">
                <a:ea typeface="MS PGothic" panose="020B0600070205080204" pitchFamily="34" charset="-128"/>
                <a:cs typeface="Times New Roman" panose="02020603050405020304" pitchFamily="18" charset="0"/>
                <a:sym typeface="Wingdings" panose="05000000000000000000" pitchFamily="2" charset="2"/>
              </a:rPr>
              <a:t>A/ </a:t>
            </a:r>
            <a:r>
              <a:rPr lang="en-US" altLang="de-DE" sz="2000">
                <a:latin typeface="Symbol" panose="05050102010706020507" pitchFamily="18" charset="2"/>
                <a:ea typeface="MS PGothic" panose="020B0600070205080204" pitchFamily="34" charset="-128"/>
                <a:cs typeface="Times New Roman" panose="02020603050405020304" pitchFamily="18" charset="0"/>
              </a:rPr>
              <a:t>D</a:t>
            </a:r>
            <a:r>
              <a:rPr lang="en-US" altLang="de-DE" sz="2000" i="1">
                <a:ea typeface="MS PGothic" panose="020B0600070205080204" pitchFamily="34" charset="-128"/>
                <a:cs typeface="Times New Roman" panose="02020603050405020304" pitchFamily="18" charset="0"/>
                <a:sym typeface="Wingdings" panose="05000000000000000000" pitchFamily="2" charset="2"/>
              </a:rPr>
              <a:t>B = 18/12 </a:t>
            </a:r>
            <a:r>
              <a:rPr lang="en-US" altLang="de-DE" sz="2000">
                <a:latin typeface="Symbol" panose="05050102010706020507" pitchFamily="18" charset="2"/>
                <a:ea typeface="MS PGothic" panose="020B0600070205080204" pitchFamily="34" charset="-128"/>
                <a:cs typeface="Times New Roman" panose="02020603050405020304" pitchFamily="18" charset="0"/>
              </a:rPr>
              <a:t>D</a:t>
            </a:r>
            <a:r>
              <a:rPr lang="en-US" altLang="de-DE" sz="2000" i="1">
                <a:ea typeface="MS PGothic" panose="020B0600070205080204" pitchFamily="34" charset="-128"/>
                <a:cs typeface="Times New Roman" panose="02020603050405020304" pitchFamily="18" charset="0"/>
                <a:sym typeface="Wingdings" panose="05000000000000000000" pitchFamily="2" charset="2"/>
              </a:rPr>
              <a:t>A/ </a:t>
            </a:r>
            <a:r>
              <a:rPr lang="en-US" altLang="de-DE" sz="2000">
                <a:latin typeface="Symbol" panose="05050102010706020507" pitchFamily="18" charset="2"/>
                <a:ea typeface="MS PGothic" panose="020B0600070205080204" pitchFamily="34" charset="-128"/>
                <a:cs typeface="Times New Roman" panose="02020603050405020304" pitchFamily="18" charset="0"/>
              </a:rPr>
              <a:t>D</a:t>
            </a:r>
            <a:r>
              <a:rPr lang="en-US" altLang="de-DE" sz="2000" i="1">
                <a:ea typeface="MS PGothic" panose="020B0600070205080204" pitchFamily="34" charset="-128"/>
                <a:cs typeface="Times New Roman" panose="02020603050405020304" pitchFamily="18" charset="0"/>
                <a:sym typeface="Wingdings" panose="05000000000000000000" pitchFamily="2" charset="2"/>
              </a:rPr>
              <a:t>B &gt;1,5</a:t>
            </a:r>
            <a:endParaRPr lang="en-US" altLang="de-DE" sz="2000" i="1">
              <a:ea typeface="MS PGothic" panose="020B0600070205080204" pitchFamily="34" charset="-128"/>
              <a:cs typeface="Times New Roman" panose="02020603050405020304" pitchFamily="18" charset="0"/>
            </a:endParaRPr>
          </a:p>
        </p:txBody>
      </p:sp>
      <p:cxnSp>
        <p:nvCxnSpPr>
          <p:cNvPr id="3" name="Straight Arrow Connector 2">
            <a:extLst>
              <a:ext uri="{FF2B5EF4-FFF2-40B4-BE49-F238E27FC236}">
                <a16:creationId xmlns:a16="http://schemas.microsoft.com/office/drawing/2014/main" id="{429756FB-5B73-44A8-9F6D-9659E30D1FEB}"/>
              </a:ext>
            </a:extLst>
          </p:cNvPr>
          <p:cNvCxnSpPr/>
          <p:nvPr/>
        </p:nvCxnSpPr>
        <p:spPr>
          <a:xfrm>
            <a:off x="985838" y="5468938"/>
            <a:ext cx="4019550" cy="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74761" name="Rectangle 12">
            <a:extLst>
              <a:ext uri="{FF2B5EF4-FFF2-40B4-BE49-F238E27FC236}">
                <a16:creationId xmlns:a16="http://schemas.microsoft.com/office/drawing/2014/main" id="{8DB50993-9EEC-4541-ADB8-B6D31AF88059}"/>
              </a:ext>
            </a:extLst>
          </p:cNvPr>
          <p:cNvSpPr>
            <a:spLocks noChangeArrowheads="1"/>
          </p:cNvSpPr>
          <p:nvPr/>
        </p:nvSpPr>
        <p:spPr bwMode="auto">
          <a:xfrm>
            <a:off x="3000263" y="6541934"/>
            <a:ext cx="457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r" eaLnBrk="1" hangingPunct="1">
              <a:spcBef>
                <a:spcPct val="0"/>
              </a:spcBef>
            </a:pPr>
            <a:r>
              <a:rPr lang="en-US" altLang="de-DE" sz="1200" b="0" dirty="0">
                <a:ea typeface="MS PGothic" panose="020B0600070205080204" pitchFamily="34" charset="-128"/>
              </a:rPr>
              <a:t>Kraut &amp; </a:t>
            </a:r>
            <a:r>
              <a:rPr lang="en-US" altLang="de-DE" sz="1200" b="0" dirty="0" err="1">
                <a:ea typeface="MS PGothic" panose="020B0600070205080204" pitchFamily="34" charset="-128"/>
              </a:rPr>
              <a:t>Madias</a:t>
            </a:r>
            <a:r>
              <a:rPr lang="en-US" altLang="de-DE" sz="1200" b="0" dirty="0">
                <a:ea typeface="MS PGothic" panose="020B0600070205080204" pitchFamily="34" charset="-128"/>
              </a:rPr>
              <a:t>. </a:t>
            </a:r>
            <a:r>
              <a:rPr lang="en-US" altLang="de-DE" sz="1200" i="1" dirty="0">
                <a:ea typeface="MS PGothic" panose="020B0600070205080204" pitchFamily="34" charset="-128"/>
              </a:rPr>
              <a:t>Clin J Am Soc </a:t>
            </a:r>
            <a:r>
              <a:rPr lang="en-US" altLang="de-DE" sz="1200" i="1" dirty="0" err="1">
                <a:ea typeface="MS PGothic" panose="020B0600070205080204" pitchFamily="34" charset="-128"/>
              </a:rPr>
              <a:t>Nephrol</a:t>
            </a:r>
            <a:r>
              <a:rPr lang="en-US" altLang="de-DE" sz="1200" i="1" dirty="0">
                <a:ea typeface="MS PGothic" panose="020B0600070205080204" pitchFamily="34" charset="-128"/>
              </a:rPr>
              <a:t> </a:t>
            </a:r>
            <a:r>
              <a:rPr lang="en-US" altLang="de-DE" sz="1200" b="0" dirty="0">
                <a:ea typeface="MS PGothic" panose="020B0600070205080204" pitchFamily="34" charset="-128"/>
              </a:rPr>
              <a:t> 2007</a:t>
            </a:r>
          </a:p>
        </p:txBody>
      </p:sp>
      <p:sp>
        <p:nvSpPr>
          <p:cNvPr id="2" name="Rechteck 1">
            <a:extLst>
              <a:ext uri="{FF2B5EF4-FFF2-40B4-BE49-F238E27FC236}">
                <a16:creationId xmlns:a16="http://schemas.microsoft.com/office/drawing/2014/main" id="{78508F42-386A-461C-8108-3342836D4BA3}"/>
              </a:ext>
            </a:extLst>
          </p:cNvPr>
          <p:cNvSpPr/>
          <p:nvPr/>
        </p:nvSpPr>
        <p:spPr>
          <a:xfrm>
            <a:off x="3347864" y="1340304"/>
            <a:ext cx="3367717" cy="529569"/>
          </a:xfrm>
          <a:prstGeom prst="rect">
            <a:avLst/>
          </a:prstGeom>
        </p:spPr>
        <p:txBody>
          <a:bodyPr wrap="none">
            <a:spAutoFit/>
          </a:bodyPr>
          <a:lstStyle/>
          <a:p>
            <a:r>
              <a:rPr lang="en-US" sz="2800" b="1" dirty="0">
                <a:cs typeface="Times New Roman" pitchFamily="18" charset="0"/>
              </a:rPr>
              <a:t>Delta AL/ Delta Bic</a:t>
            </a:r>
            <a:endParaRPr lang="de-DE" sz="2800" b="1" dirty="0"/>
          </a:p>
        </p:txBody>
      </p:sp>
    </p:spTree>
    <p:extLst>
      <p:ext uri="{BB962C8B-B14F-4D97-AF65-F5344CB8AC3E}">
        <p14:creationId xmlns:p14="http://schemas.microsoft.com/office/powerpoint/2010/main" val="39613220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2515">
                                            <p:txEl>
                                              <p:pRg st="2" end="2"/>
                                            </p:txEl>
                                          </p:spTgt>
                                        </p:tgtEl>
                                        <p:attrNameLst>
                                          <p:attrName>style.visibility</p:attrName>
                                        </p:attrNameLst>
                                      </p:cBhvr>
                                      <p:to>
                                        <p:strVal val="visible"/>
                                      </p:to>
                                    </p:set>
                                    <p:animEffect transition="in" filter="blinds(horizontal)">
                                      <p:cBhvr>
                                        <p:cTn id="7" dur="500"/>
                                        <p:tgtEl>
                                          <p:spTgt spid="192515">
                                            <p:txEl>
                                              <p:pRg st="2" end="2"/>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92515">
                                            <p:txEl>
                                              <p:pRg st="4" end="4"/>
                                            </p:txEl>
                                          </p:spTgt>
                                        </p:tgtEl>
                                        <p:attrNameLst>
                                          <p:attrName>style.visibility</p:attrName>
                                        </p:attrNameLst>
                                      </p:cBhvr>
                                      <p:to>
                                        <p:strVal val="visible"/>
                                      </p:to>
                                    </p:set>
                                    <p:animEffect transition="in" filter="blinds(horizontal)">
                                      <p:cBhvr>
                                        <p:cTn id="10" dur="500"/>
                                        <p:tgtEl>
                                          <p:spTgt spid="192515">
                                            <p:txEl>
                                              <p:pRg st="4" end="4"/>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92515">
                                            <p:txEl>
                                              <p:pRg st="6" end="6"/>
                                            </p:txEl>
                                          </p:spTgt>
                                        </p:tgtEl>
                                        <p:attrNameLst>
                                          <p:attrName>style.visibility</p:attrName>
                                        </p:attrNameLst>
                                      </p:cBhvr>
                                      <p:to>
                                        <p:strVal val="visible"/>
                                      </p:to>
                                    </p:set>
                                    <p:animEffect transition="in" filter="blinds(horizontal)">
                                      <p:cBhvr>
                                        <p:cTn id="13" dur="500"/>
                                        <p:tgtEl>
                                          <p:spTgt spid="192515">
                                            <p:txEl>
                                              <p:pRg st="6" end="6"/>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92515">
                                            <p:txEl>
                                              <p:pRg st="8" end="8"/>
                                            </p:txEl>
                                          </p:spTgt>
                                        </p:tgtEl>
                                        <p:attrNameLst>
                                          <p:attrName>style.visibility</p:attrName>
                                        </p:attrNameLst>
                                      </p:cBhvr>
                                      <p:to>
                                        <p:strVal val="visible"/>
                                      </p:to>
                                    </p:set>
                                    <p:animEffect transition="in" filter="blinds(horizontal)">
                                      <p:cBhvr>
                                        <p:cTn id="16" dur="500"/>
                                        <p:tgtEl>
                                          <p:spTgt spid="192515">
                                            <p:txEl>
                                              <p:pRg st="8" end="8"/>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par>
                          <p:cTn id="32" fill="hold" nodeType="afterGroup">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15" grpId="0" build="p"/>
      <p:bldP spid="4" grpId="0" animBg="1"/>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5AB1D8C-8FBD-477A-8ED0-E9882E9362A2}"/>
              </a:ext>
            </a:extLst>
          </p:cNvPr>
          <p:cNvSpPr>
            <a:spLocks noGrp="1"/>
          </p:cNvSpPr>
          <p:nvPr>
            <p:ph type="title"/>
          </p:nvPr>
        </p:nvSpPr>
        <p:spPr/>
        <p:txBody>
          <a:bodyPr/>
          <a:lstStyle/>
          <a:p>
            <a:r>
              <a:rPr lang="de-DE" dirty="0"/>
              <a:t> Lactat - Pyruvat</a:t>
            </a:r>
          </a:p>
        </p:txBody>
      </p:sp>
      <p:sp>
        <p:nvSpPr>
          <p:cNvPr id="6" name="Rechteck 5">
            <a:extLst>
              <a:ext uri="{FF2B5EF4-FFF2-40B4-BE49-F238E27FC236}">
                <a16:creationId xmlns:a16="http://schemas.microsoft.com/office/drawing/2014/main" id="{FBFF064F-44DE-49F5-84AE-4CB29281AC84}"/>
              </a:ext>
            </a:extLst>
          </p:cNvPr>
          <p:cNvSpPr/>
          <p:nvPr/>
        </p:nvSpPr>
        <p:spPr>
          <a:xfrm>
            <a:off x="1043608" y="6391865"/>
            <a:ext cx="6492912" cy="482633"/>
          </a:xfrm>
          <a:prstGeom prst="rect">
            <a:avLst/>
          </a:prstGeom>
          <a:solidFill>
            <a:schemeClr val="bg1"/>
          </a:solidFill>
        </p:spPr>
        <p:txBody>
          <a:bodyPr wrap="square">
            <a:spAutoFit/>
          </a:bodyPr>
          <a:lstStyle/>
          <a:p>
            <a:pPr algn="r"/>
            <a:r>
              <a:rPr lang="en-US" sz="1200" dirty="0" err="1">
                <a:solidFill>
                  <a:srgbClr val="00799B"/>
                </a:solidFill>
                <a:latin typeface="Segoe UI" panose="020B0502040204020203" pitchFamily="34" charset="0"/>
              </a:rPr>
              <a:t>Achanti</a:t>
            </a:r>
            <a:r>
              <a:rPr lang="en-US" sz="1200" dirty="0">
                <a:solidFill>
                  <a:srgbClr val="00799B"/>
                </a:solidFill>
                <a:latin typeface="Segoe UI" panose="020B0502040204020203" pitchFamily="34" charset="0"/>
              </a:rPr>
              <a:t>, A. and H. M. </a:t>
            </a:r>
            <a:r>
              <a:rPr lang="en-US" sz="1200" dirty="0" err="1">
                <a:solidFill>
                  <a:srgbClr val="00799B"/>
                </a:solidFill>
                <a:latin typeface="Segoe UI" panose="020B0502040204020203" pitchFamily="34" charset="0"/>
              </a:rPr>
              <a:t>Szerlip</a:t>
            </a:r>
            <a:r>
              <a:rPr lang="en-US" sz="1200" dirty="0">
                <a:solidFill>
                  <a:srgbClr val="00799B"/>
                </a:solidFill>
                <a:latin typeface="Segoe UI" panose="020B0502040204020203" pitchFamily="34" charset="0"/>
              </a:rPr>
              <a:t> (2022). </a:t>
            </a:r>
            <a:r>
              <a:rPr lang="en-US" sz="1200" b="1" dirty="0">
                <a:solidFill>
                  <a:srgbClr val="00799B"/>
                </a:solidFill>
                <a:latin typeface="Segoe UI" panose="020B0502040204020203" pitchFamily="34" charset="0"/>
              </a:rPr>
              <a:t>"Acid-Base Disorders in the Critically Ill Patient." </a:t>
            </a:r>
            <a:r>
              <a:rPr lang="en-US" sz="1200" dirty="0">
                <a:solidFill>
                  <a:srgbClr val="00799B"/>
                </a:solidFill>
                <a:latin typeface="Segoe UI" panose="020B0502040204020203" pitchFamily="34" charset="0"/>
              </a:rPr>
              <a:t>Clinical Journal of the American Society of Nephrology: CJN.04500422.</a:t>
            </a:r>
            <a:endParaRPr lang="de-DE" sz="1200" dirty="0">
              <a:solidFill>
                <a:srgbClr val="00799B"/>
              </a:solidFill>
              <a:latin typeface="Segoe UI" panose="020B0502040204020203" pitchFamily="34" charset="0"/>
            </a:endParaRPr>
          </a:p>
        </p:txBody>
      </p:sp>
      <p:pic>
        <p:nvPicPr>
          <p:cNvPr id="4" name="Grafik 3">
            <a:extLst>
              <a:ext uri="{FF2B5EF4-FFF2-40B4-BE49-F238E27FC236}">
                <a16:creationId xmlns:a16="http://schemas.microsoft.com/office/drawing/2014/main" id="{84D66153-42D3-4255-B244-7DD661AEC5AB}"/>
              </a:ext>
            </a:extLst>
          </p:cNvPr>
          <p:cNvPicPr>
            <a:picLocks noChangeAspect="1"/>
          </p:cNvPicPr>
          <p:nvPr/>
        </p:nvPicPr>
        <p:blipFill>
          <a:blip r:embed="rId3"/>
          <a:stretch>
            <a:fillRect/>
          </a:stretch>
        </p:blipFill>
        <p:spPr>
          <a:xfrm>
            <a:off x="-9330" y="1592796"/>
            <a:ext cx="8777312" cy="3672408"/>
          </a:xfrm>
          <a:prstGeom prst="rect">
            <a:avLst/>
          </a:prstGeom>
        </p:spPr>
      </p:pic>
    </p:spTree>
    <p:extLst>
      <p:ext uri="{BB962C8B-B14F-4D97-AF65-F5344CB8AC3E}">
        <p14:creationId xmlns:p14="http://schemas.microsoft.com/office/powerpoint/2010/main" val="1875556172"/>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el 1"/>
          <p:cNvSpPr>
            <a:spLocks noGrp="1"/>
          </p:cNvSpPr>
          <p:nvPr>
            <p:ph type="title"/>
          </p:nvPr>
        </p:nvSpPr>
        <p:spPr>
          <a:xfrm>
            <a:off x="792411" y="204787"/>
            <a:ext cx="7559178" cy="685800"/>
          </a:xfrm>
        </p:spPr>
        <p:txBody>
          <a:bodyPr/>
          <a:lstStyle/>
          <a:p>
            <a:pPr marL="342900" indent="-342900"/>
            <a:r>
              <a:rPr lang="de-DE" altLang="de-DE" b="1" dirty="0"/>
              <a:t>Urindiagnostik!</a:t>
            </a:r>
          </a:p>
        </p:txBody>
      </p:sp>
      <p:pic>
        <p:nvPicPr>
          <p:cNvPr id="24580" name="Grafik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5825" y="2322513"/>
            <a:ext cx="8499475" cy="29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Inhaltsplatzhalter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377950"/>
            <a:ext cx="2774950" cy="493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Rechteck 9"/>
          <p:cNvSpPr>
            <a:spLocks noChangeArrowheads="1"/>
          </p:cNvSpPr>
          <p:nvPr/>
        </p:nvSpPr>
        <p:spPr bwMode="auto">
          <a:xfrm>
            <a:off x="3379788" y="3111500"/>
            <a:ext cx="4768850" cy="476250"/>
          </a:xfrm>
          <a:prstGeom prst="rect">
            <a:avLst/>
          </a:prstGeom>
          <a:solidFill>
            <a:srgbClr val="FF0000">
              <a:alpha val="20000"/>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ctr"/>
            <a:endParaRPr lang="de-DE" altLang="de-DE" sz="2400"/>
          </a:p>
        </p:txBody>
      </p:sp>
      <p:sp>
        <p:nvSpPr>
          <p:cNvPr id="24584" name="Rechteck 1"/>
          <p:cNvSpPr>
            <a:spLocks noChangeArrowheads="1"/>
          </p:cNvSpPr>
          <p:nvPr/>
        </p:nvSpPr>
        <p:spPr bwMode="auto">
          <a:xfrm>
            <a:off x="3379788" y="1776413"/>
            <a:ext cx="26654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sz="1400">
                <a:solidFill>
                  <a:schemeClr val="tx1"/>
                </a:solidFill>
                <a:latin typeface="Arial" panose="020B0604020202020204" pitchFamily="34" charset="0"/>
                <a:ea typeface="ＭＳ Ｐゴシック" panose="020B0600070205080204" pitchFamily="34" charset="-128"/>
              </a:defRPr>
            </a:lvl1pPr>
            <a:lvl2pPr>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marL="0" lvl="1"/>
            <a:r>
              <a:rPr lang="de-DE" altLang="de-DE">
                <a:sym typeface="Wingdings" panose="05000000000000000000" pitchFamily="2" charset="2"/>
              </a:rPr>
              <a:t> </a:t>
            </a:r>
            <a:r>
              <a:rPr lang="de-DE" altLang="de-DE" sz="2400" b="1"/>
              <a:t>Urindiagnostik!</a:t>
            </a:r>
          </a:p>
        </p:txBody>
      </p:sp>
      <p:sp>
        <p:nvSpPr>
          <p:cNvPr id="2" name="Fußzeilenplatzhalter 1">
            <a:extLst>
              <a:ext uri="{FF2B5EF4-FFF2-40B4-BE49-F238E27FC236}">
                <a16:creationId xmlns:a16="http://schemas.microsoft.com/office/drawing/2014/main" id="{4969600F-ECA4-4A71-B1C6-25EDD5374AEA}"/>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sp>
        <p:nvSpPr>
          <p:cNvPr id="3" name="Rechteck 2">
            <a:extLst>
              <a:ext uri="{FF2B5EF4-FFF2-40B4-BE49-F238E27FC236}">
                <a16:creationId xmlns:a16="http://schemas.microsoft.com/office/drawing/2014/main" id="{03735F24-1072-449F-B8F7-AE5B756F4611}"/>
              </a:ext>
            </a:extLst>
          </p:cNvPr>
          <p:cNvSpPr/>
          <p:nvPr/>
        </p:nvSpPr>
        <p:spPr>
          <a:xfrm>
            <a:off x="3478698" y="5346788"/>
            <a:ext cx="3313728" cy="373436"/>
          </a:xfrm>
          <a:prstGeom prst="rect">
            <a:avLst/>
          </a:prstGeom>
        </p:spPr>
        <p:txBody>
          <a:bodyPr wrap="none">
            <a:spAutoFit/>
          </a:bodyPr>
          <a:lstStyle/>
          <a:p>
            <a:r>
              <a:rPr lang="en-US" b="1" dirty="0" err="1"/>
              <a:t>Urin</a:t>
            </a:r>
            <a:r>
              <a:rPr lang="en-US" b="1" dirty="0"/>
              <a:t> – </a:t>
            </a:r>
            <a:r>
              <a:rPr lang="en-US" b="1" dirty="0" err="1"/>
              <a:t>Elektrolyte</a:t>
            </a:r>
            <a:r>
              <a:rPr lang="en-US" b="1" dirty="0"/>
              <a:t>  (Na, K, Cl)</a:t>
            </a:r>
            <a:endParaRPr lang="de-DE" dirty="0"/>
          </a:p>
        </p:txBody>
      </p:sp>
    </p:spTree>
    <p:extLst>
      <p:ext uri="{BB962C8B-B14F-4D97-AF65-F5344CB8AC3E}">
        <p14:creationId xmlns:p14="http://schemas.microsoft.com/office/powerpoint/2010/main" val="1740156995"/>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14C270B-E8FD-4026-9C66-1E9B5CB3A532}"/>
              </a:ext>
            </a:extLst>
          </p:cNvPr>
          <p:cNvSpPr>
            <a:spLocks noGrp="1"/>
          </p:cNvSpPr>
          <p:nvPr>
            <p:ph idx="1"/>
          </p:nvPr>
        </p:nvSpPr>
        <p:spPr/>
        <p:txBody>
          <a:bodyPr/>
          <a:lstStyle/>
          <a:p>
            <a:pPr marL="342900" indent="-342900">
              <a:buFont typeface="+mj-lt"/>
              <a:buAutoNum type="arabicPeriod"/>
            </a:pPr>
            <a:endParaRPr lang="en-US" sz="2400" b="1" dirty="0"/>
          </a:p>
          <a:p>
            <a:pPr marL="342900" indent="-342900">
              <a:buFont typeface="+mj-lt"/>
              <a:buAutoNum type="arabicPeriod"/>
            </a:pPr>
            <a:r>
              <a:rPr lang="en-US" sz="2400" b="1" dirty="0" err="1"/>
              <a:t>Urin</a:t>
            </a:r>
            <a:r>
              <a:rPr lang="en-US" sz="2400" b="1" dirty="0"/>
              <a:t> – Anionenlücke (</a:t>
            </a:r>
            <a:r>
              <a:rPr lang="en-US" sz="2400" b="1" dirty="0" err="1"/>
              <a:t>U-Na+U-K</a:t>
            </a:r>
            <a:r>
              <a:rPr lang="en-US" sz="2400" b="1" dirty="0"/>
              <a:t>)- U-Cl</a:t>
            </a:r>
          </a:p>
          <a:p>
            <a:pPr marL="722313" lvl="1" indent="-342900"/>
            <a:r>
              <a:rPr lang="en-US" sz="2000" dirty="0" err="1"/>
              <a:t>Surrogatmarker</a:t>
            </a:r>
            <a:r>
              <a:rPr lang="en-US" sz="2000" dirty="0"/>
              <a:t> der </a:t>
            </a:r>
            <a:r>
              <a:rPr lang="en-US" sz="2000" dirty="0" err="1"/>
              <a:t>Urin</a:t>
            </a:r>
            <a:r>
              <a:rPr lang="en-US" sz="2000" dirty="0"/>
              <a:t>- Ammonium </a:t>
            </a:r>
            <a:r>
              <a:rPr lang="en-US" sz="2000" dirty="0" err="1"/>
              <a:t>Ausscheidung</a:t>
            </a:r>
            <a:endParaRPr lang="en-US" sz="2000" dirty="0"/>
          </a:p>
          <a:p>
            <a:pPr marL="342900" indent="-342900">
              <a:buFont typeface="+mj-lt"/>
              <a:buAutoNum type="arabicPeriod"/>
            </a:pPr>
            <a:r>
              <a:rPr lang="en-US" sz="2400" b="1" dirty="0" err="1"/>
              <a:t>Urin</a:t>
            </a:r>
            <a:r>
              <a:rPr lang="en-US" sz="2400" b="1" dirty="0"/>
              <a:t> pH </a:t>
            </a:r>
            <a:endParaRPr lang="en-US" sz="2400" dirty="0"/>
          </a:p>
          <a:p>
            <a:pPr marL="722313" lvl="1" indent="-342900"/>
            <a:r>
              <a:rPr lang="en-US" sz="2000" dirty="0" err="1"/>
              <a:t>Urin</a:t>
            </a:r>
            <a:r>
              <a:rPr lang="en-US" sz="2000" dirty="0"/>
              <a:t>- H</a:t>
            </a:r>
            <a:r>
              <a:rPr lang="en-US" sz="2000" baseline="30000" dirty="0"/>
              <a:t>+</a:t>
            </a:r>
            <a:r>
              <a:rPr lang="en-US" sz="2000" dirty="0"/>
              <a:t>- </a:t>
            </a:r>
            <a:r>
              <a:rPr lang="en-US" sz="2000" dirty="0" err="1"/>
              <a:t>Ausschidung</a:t>
            </a:r>
            <a:endParaRPr lang="en-US" sz="2000" dirty="0"/>
          </a:p>
          <a:p>
            <a:pPr marL="457200" indent="-457200">
              <a:buFont typeface="+mj-lt"/>
              <a:buAutoNum type="arabicPeriod"/>
            </a:pPr>
            <a:r>
              <a:rPr lang="en-US" sz="2400" b="1" dirty="0" err="1"/>
              <a:t>Urin</a:t>
            </a:r>
            <a:r>
              <a:rPr lang="en-US" sz="2400" b="1" dirty="0"/>
              <a:t> – Bicarbonat pH &lt; 6.5 </a:t>
            </a:r>
          </a:p>
          <a:p>
            <a:pPr marL="722313" lvl="1" indent="-342900">
              <a:buFont typeface="+mj-lt"/>
              <a:buChar char="•"/>
            </a:pPr>
            <a:r>
              <a:rPr lang="en-US" sz="2000" dirty="0">
                <a:sym typeface="Wingdings" panose="05000000000000000000" pitchFamily="2" charset="2"/>
              </a:rPr>
              <a:t> </a:t>
            </a:r>
            <a:r>
              <a:rPr lang="en-US" sz="2000" dirty="0" err="1">
                <a:sym typeface="Wingdings" panose="05000000000000000000" pitchFamily="2" charset="2"/>
              </a:rPr>
              <a:t>U</a:t>
            </a:r>
            <a:r>
              <a:rPr lang="en-US" sz="2000" dirty="0" err="1"/>
              <a:t>rin</a:t>
            </a:r>
            <a:r>
              <a:rPr lang="en-US" sz="2000" dirty="0"/>
              <a:t> </a:t>
            </a:r>
            <a:r>
              <a:rPr lang="en-US" sz="2000" dirty="0" err="1"/>
              <a:t>enthält</a:t>
            </a:r>
            <a:r>
              <a:rPr lang="en-US" sz="2000" dirty="0"/>
              <a:t> </a:t>
            </a:r>
            <a:r>
              <a:rPr lang="en-US" sz="2000" dirty="0" err="1"/>
              <a:t>nahezu</a:t>
            </a:r>
            <a:r>
              <a:rPr lang="en-US" sz="2000" dirty="0"/>
              <a:t> </a:t>
            </a:r>
            <a:r>
              <a:rPr lang="en-US" sz="2000" dirty="0" err="1"/>
              <a:t>kein</a:t>
            </a:r>
            <a:r>
              <a:rPr lang="en-US" sz="2000" dirty="0"/>
              <a:t> Bicarbonat</a:t>
            </a:r>
            <a:endParaRPr lang="de-DE" sz="2000" dirty="0"/>
          </a:p>
        </p:txBody>
      </p:sp>
      <p:sp>
        <p:nvSpPr>
          <p:cNvPr id="3" name="Titel 2">
            <a:extLst>
              <a:ext uri="{FF2B5EF4-FFF2-40B4-BE49-F238E27FC236}">
                <a16:creationId xmlns:a16="http://schemas.microsoft.com/office/drawing/2014/main" id="{CBAFF993-D2E5-4464-AE45-79A9C988FD95}"/>
              </a:ext>
            </a:extLst>
          </p:cNvPr>
          <p:cNvSpPr>
            <a:spLocks noGrp="1"/>
          </p:cNvSpPr>
          <p:nvPr>
            <p:ph type="title"/>
          </p:nvPr>
        </p:nvSpPr>
        <p:spPr/>
        <p:txBody>
          <a:bodyPr/>
          <a:lstStyle/>
          <a:p>
            <a:r>
              <a:rPr lang="de-DE" dirty="0"/>
              <a:t>Hilfreiche Parameter der Urindiagnostik</a:t>
            </a:r>
          </a:p>
        </p:txBody>
      </p:sp>
      <p:sp>
        <p:nvSpPr>
          <p:cNvPr id="4" name="Fußzeilenplatzhalter 3">
            <a:extLst>
              <a:ext uri="{FF2B5EF4-FFF2-40B4-BE49-F238E27FC236}">
                <a16:creationId xmlns:a16="http://schemas.microsoft.com/office/drawing/2014/main" id="{6BD35E09-9232-4BFF-8564-122D58D6726C}"/>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sp>
        <p:nvSpPr>
          <p:cNvPr id="5" name="Rechteck 4">
            <a:extLst>
              <a:ext uri="{FF2B5EF4-FFF2-40B4-BE49-F238E27FC236}">
                <a16:creationId xmlns:a16="http://schemas.microsoft.com/office/drawing/2014/main" id="{EA8513E0-4AF9-43DA-9511-D484899FDE10}"/>
              </a:ext>
            </a:extLst>
          </p:cNvPr>
          <p:cNvSpPr/>
          <p:nvPr/>
        </p:nvSpPr>
        <p:spPr>
          <a:xfrm>
            <a:off x="1619672" y="6167660"/>
            <a:ext cx="6006832" cy="685765"/>
          </a:xfrm>
          <a:prstGeom prst="rect">
            <a:avLst/>
          </a:prstGeom>
          <a:solidFill>
            <a:schemeClr val="bg1"/>
          </a:solidFill>
        </p:spPr>
        <p:txBody>
          <a:bodyPr wrap="square">
            <a:spAutoFit/>
          </a:bodyPr>
          <a:lstStyle/>
          <a:p>
            <a:pPr algn="r"/>
            <a:r>
              <a:rPr lang="de-DE" sz="1200" dirty="0" err="1">
                <a:solidFill>
                  <a:srgbClr val="00799B"/>
                </a:solidFill>
                <a:latin typeface="Segoe UI" panose="020B0502040204020203" pitchFamily="34" charset="0"/>
              </a:rPr>
              <a:t>Batlle</a:t>
            </a:r>
            <a:r>
              <a:rPr lang="de-DE" sz="1200" dirty="0">
                <a:solidFill>
                  <a:srgbClr val="00799B"/>
                </a:solidFill>
                <a:latin typeface="Segoe UI" panose="020B0502040204020203" pitchFamily="34" charset="0"/>
              </a:rPr>
              <a:t> D, Chin-</a:t>
            </a:r>
            <a:r>
              <a:rPr lang="de-DE" sz="1200" dirty="0" err="1">
                <a:solidFill>
                  <a:srgbClr val="00799B"/>
                </a:solidFill>
                <a:latin typeface="Segoe UI" panose="020B0502040204020203" pitchFamily="34" charset="0"/>
              </a:rPr>
              <a:t>Theodorou</a:t>
            </a:r>
            <a:r>
              <a:rPr lang="de-DE" sz="1200" dirty="0">
                <a:solidFill>
                  <a:srgbClr val="00799B"/>
                </a:solidFill>
                <a:latin typeface="Segoe UI" panose="020B0502040204020203" pitchFamily="34" charset="0"/>
              </a:rPr>
              <a:t> J, Tucker BM. </a:t>
            </a:r>
            <a:r>
              <a:rPr lang="de-DE" sz="1200" b="1" dirty="0" err="1">
                <a:solidFill>
                  <a:srgbClr val="00799B"/>
                </a:solidFill>
                <a:latin typeface="Segoe UI" panose="020B0502040204020203" pitchFamily="34" charset="0"/>
              </a:rPr>
              <a:t>Metabolic</a:t>
            </a:r>
            <a:r>
              <a:rPr lang="de-DE" sz="1200" b="1" dirty="0">
                <a:solidFill>
                  <a:srgbClr val="00799B"/>
                </a:solidFill>
                <a:latin typeface="Segoe UI" panose="020B0502040204020203" pitchFamily="34" charset="0"/>
              </a:rPr>
              <a:t> Acidosis </a:t>
            </a:r>
            <a:r>
              <a:rPr lang="de-DE" sz="1200" b="1" dirty="0" err="1">
                <a:solidFill>
                  <a:srgbClr val="00799B"/>
                </a:solidFill>
                <a:latin typeface="Segoe UI" panose="020B0502040204020203" pitchFamily="34" charset="0"/>
              </a:rPr>
              <a:t>or</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Respiratory</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Alkalosis</a:t>
            </a:r>
            <a:r>
              <a:rPr lang="de-DE" sz="1200" b="1" dirty="0">
                <a:solidFill>
                  <a:srgbClr val="00799B"/>
                </a:solidFill>
                <a:latin typeface="Segoe UI" panose="020B0502040204020203" pitchFamily="34" charset="0"/>
              </a:rPr>
              <a:t>? Evaluation of a Low Plasma Bicarbonate </a:t>
            </a:r>
            <a:r>
              <a:rPr lang="de-DE" sz="1200" b="1" dirty="0" err="1">
                <a:solidFill>
                  <a:srgbClr val="00799B"/>
                </a:solidFill>
                <a:latin typeface="Segoe UI" panose="020B0502040204020203" pitchFamily="34" charset="0"/>
              </a:rPr>
              <a:t>Using</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the</a:t>
            </a:r>
            <a:r>
              <a:rPr lang="de-DE" sz="1200" b="1" dirty="0">
                <a:solidFill>
                  <a:srgbClr val="00799B"/>
                </a:solidFill>
                <a:latin typeface="Segoe UI" panose="020B0502040204020203" pitchFamily="34" charset="0"/>
              </a:rPr>
              <a:t> Urine Anion Gap. </a:t>
            </a:r>
            <a:br>
              <a:rPr lang="de-DE" sz="1200" b="1" dirty="0">
                <a:solidFill>
                  <a:srgbClr val="00799B"/>
                </a:solidFill>
                <a:latin typeface="Segoe UI" panose="020B0502040204020203" pitchFamily="34" charset="0"/>
              </a:rPr>
            </a:br>
            <a:r>
              <a:rPr lang="de-DE" sz="1200" dirty="0">
                <a:solidFill>
                  <a:srgbClr val="00799B"/>
                </a:solidFill>
                <a:latin typeface="Segoe UI" panose="020B0502040204020203" pitchFamily="34" charset="0"/>
              </a:rPr>
              <a:t>Am J </a:t>
            </a:r>
            <a:r>
              <a:rPr lang="de-DE" sz="1200" dirty="0" err="1">
                <a:solidFill>
                  <a:srgbClr val="00799B"/>
                </a:solidFill>
                <a:latin typeface="Segoe UI" panose="020B0502040204020203" pitchFamily="34" charset="0"/>
              </a:rPr>
              <a:t>Kidney</a:t>
            </a:r>
            <a:r>
              <a:rPr lang="de-DE" sz="1200" dirty="0">
                <a:solidFill>
                  <a:srgbClr val="00799B"/>
                </a:solidFill>
                <a:latin typeface="Segoe UI" panose="020B0502040204020203" pitchFamily="34" charset="0"/>
              </a:rPr>
              <a:t> Dis. 2017;70(3):440-4.</a:t>
            </a:r>
          </a:p>
        </p:txBody>
      </p:sp>
    </p:spTree>
    <p:extLst>
      <p:ext uri="{BB962C8B-B14F-4D97-AF65-F5344CB8AC3E}">
        <p14:creationId xmlns:p14="http://schemas.microsoft.com/office/powerpoint/2010/main" val="2828867484"/>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8B5D571-A25C-44AC-8D49-7958196755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888" y="116632"/>
            <a:ext cx="8969375" cy="4159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363" name="Rectangle 1">
            <a:extLst>
              <a:ext uri="{FF2B5EF4-FFF2-40B4-BE49-F238E27FC236}">
                <a16:creationId xmlns:a16="http://schemas.microsoft.com/office/drawing/2014/main" id="{72F8E4EE-3501-4AEF-ADDC-1D92A6B61247}"/>
              </a:ext>
            </a:extLst>
          </p:cNvPr>
          <p:cNvSpPr>
            <a:spLocks noChangeArrowheads="1"/>
          </p:cNvSpPr>
          <p:nvPr/>
        </p:nvSpPr>
        <p:spPr bwMode="auto">
          <a:xfrm>
            <a:off x="3947175" y="6299199"/>
            <a:ext cx="35226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de-DE" sz="1800" dirty="0">
                <a:latin typeface="Frutiger LT 47 Light Condensed" pitchFamily="-84" charset="0"/>
              </a:rPr>
              <a:t>N </a:t>
            </a:r>
            <a:r>
              <a:rPr lang="en-US" altLang="de-DE" sz="1800" dirty="0" err="1">
                <a:latin typeface="Frutiger LT 47 Light Condensed" pitchFamily="-84" charset="0"/>
              </a:rPr>
              <a:t>Engl</a:t>
            </a:r>
            <a:r>
              <a:rPr lang="en-US" altLang="de-DE" sz="1800" dirty="0">
                <a:latin typeface="Frutiger LT 47 Light Condensed" pitchFamily="-84" charset="0"/>
              </a:rPr>
              <a:t> J Med. 2009 Jan 8;360(2):140-9</a:t>
            </a:r>
          </a:p>
        </p:txBody>
      </p:sp>
      <p:pic>
        <p:nvPicPr>
          <p:cNvPr id="7" name="Picture 3">
            <a:extLst>
              <a:ext uri="{FF2B5EF4-FFF2-40B4-BE49-F238E27FC236}">
                <a16:creationId xmlns:a16="http://schemas.microsoft.com/office/drawing/2014/main" id="{2404AE3A-C0E0-424B-BBB3-1178240F324F}"/>
              </a:ext>
            </a:extLst>
          </p:cNvPr>
          <p:cNvPicPr>
            <a:picLocks noChangeAspect="1"/>
          </p:cNvPicPr>
          <p:nvPr/>
        </p:nvPicPr>
        <p:blipFill rotWithShape="1">
          <a:blip r:embed="rId4"/>
          <a:srcRect l="9019" t="4806" r="2778" b="6957"/>
          <a:stretch/>
        </p:blipFill>
        <p:spPr>
          <a:xfrm>
            <a:off x="3748288" y="2766506"/>
            <a:ext cx="5395712" cy="3373623"/>
          </a:xfrm>
          <a:prstGeom prst="rect">
            <a:avLst/>
          </a:prstGeom>
          <a:ln>
            <a:noFill/>
          </a:ln>
          <a:effectLst>
            <a:softEdge rad="112500"/>
          </a:effectLst>
        </p:spPr>
      </p:pic>
      <p:pic>
        <p:nvPicPr>
          <p:cNvPr id="8" name="Picture 2">
            <a:extLst>
              <a:ext uri="{FF2B5EF4-FFF2-40B4-BE49-F238E27FC236}">
                <a16:creationId xmlns:a16="http://schemas.microsoft.com/office/drawing/2014/main" id="{BC34EE64-8C2D-4AF4-802C-BB6A63C88DD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888" y="2636912"/>
            <a:ext cx="4061857" cy="3503217"/>
          </a:xfrm>
          <a:prstGeom prst="rect">
            <a:avLst/>
          </a:prstGeom>
          <a:ln>
            <a:noFill/>
          </a:ln>
          <a:effectLst>
            <a:softEdge rad="112500"/>
          </a:effectLst>
          <a:extLst>
            <a:ext uri="{909E8E84-426E-40dd-AFC4-6F175D3DCCD1}"/>
            <a:ext uri="{91240B29-F687-4f45-9708-019B960494DF}"/>
          </a:extLst>
        </p:spPr>
      </p:pic>
    </p:spTree>
    <p:extLst>
      <p:ext uri="{BB962C8B-B14F-4D97-AF65-F5344CB8AC3E}">
        <p14:creationId xmlns:p14="http://schemas.microsoft.com/office/powerpoint/2010/main" val="29392581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F44F39-DA25-4F6D-8D83-272F94B6A5C4}"/>
              </a:ext>
            </a:extLst>
          </p:cNvPr>
          <p:cNvPicPr>
            <a:picLocks noChangeAspect="1"/>
          </p:cNvPicPr>
          <p:nvPr/>
        </p:nvPicPr>
        <p:blipFill rotWithShape="1">
          <a:blip r:embed="rId3"/>
          <a:srcRect l="8358" t="4797" r="3074" b="5195"/>
          <a:stretch/>
        </p:blipFill>
        <p:spPr>
          <a:xfrm>
            <a:off x="750094" y="1042172"/>
            <a:ext cx="7515706" cy="4773655"/>
          </a:xfrm>
          <a:prstGeom prst="rect">
            <a:avLst/>
          </a:prstGeom>
          <a:ln>
            <a:noFill/>
          </a:ln>
          <a:effectLst>
            <a:softEdge rad="112500"/>
          </a:effectLst>
        </p:spPr>
      </p:pic>
      <p:sp>
        <p:nvSpPr>
          <p:cNvPr id="3" name="Titel 2">
            <a:extLst>
              <a:ext uri="{FF2B5EF4-FFF2-40B4-BE49-F238E27FC236}">
                <a16:creationId xmlns:a16="http://schemas.microsoft.com/office/drawing/2014/main" id="{BDE35050-F44F-43D0-82CB-9789BE05EC96}"/>
              </a:ext>
            </a:extLst>
          </p:cNvPr>
          <p:cNvSpPr>
            <a:spLocks noGrp="1"/>
          </p:cNvSpPr>
          <p:nvPr>
            <p:ph type="title"/>
          </p:nvPr>
        </p:nvSpPr>
        <p:spPr/>
        <p:txBody>
          <a:bodyPr/>
          <a:lstStyle/>
          <a:p>
            <a:r>
              <a:rPr lang="de-DE" altLang="de-DE" dirty="0">
                <a:latin typeface="Frutiger LT 47 Light Condensed" pitchFamily="-84" charset="0"/>
              </a:rPr>
              <a:t>Blutentnahme „The </a:t>
            </a:r>
            <a:r>
              <a:rPr lang="de-DE" altLang="de-DE" dirty="0" err="1">
                <a:latin typeface="Frutiger LT 47 Light Condensed" pitchFamily="-84" charset="0"/>
              </a:rPr>
              <a:t>Basecamp</a:t>
            </a:r>
            <a:r>
              <a:rPr lang="de-DE" altLang="en-US" dirty="0">
                <a:latin typeface="Frutiger LT 47 Light Condensed" pitchFamily="-84" charset="0"/>
              </a:rPr>
              <a:t>“</a:t>
            </a:r>
            <a:r>
              <a:rPr lang="de-DE" altLang="de-DE" dirty="0">
                <a:latin typeface="Frutiger LT 47 Light Condensed" pitchFamily="-84" charset="0"/>
              </a:rPr>
              <a:t> (5300 m)</a:t>
            </a:r>
            <a:endParaRPr lang="de-DE" dirty="0"/>
          </a:p>
        </p:txBody>
      </p:sp>
    </p:spTree>
    <p:extLst>
      <p:ext uri="{BB962C8B-B14F-4D97-AF65-F5344CB8AC3E}">
        <p14:creationId xmlns:p14="http://schemas.microsoft.com/office/powerpoint/2010/main" val="2743069820"/>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5">
            <a:extLst>
              <a:ext uri="{FF2B5EF4-FFF2-40B4-BE49-F238E27FC236}">
                <a16:creationId xmlns:a16="http://schemas.microsoft.com/office/drawing/2014/main" id="{08807948-419F-43A7-867F-D29CEF75044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59" y="1767874"/>
            <a:ext cx="3572847" cy="3413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1">
            <a:extLst>
              <a:ext uri="{FF2B5EF4-FFF2-40B4-BE49-F238E27FC236}">
                <a16:creationId xmlns:a16="http://schemas.microsoft.com/office/drawing/2014/main" id="{F34A18CD-27B0-4558-85D7-939BF2161E7F}"/>
              </a:ext>
            </a:extLst>
          </p:cNvPr>
          <p:cNvPicPr>
            <a:picLocks noChangeAspect="1"/>
          </p:cNvPicPr>
          <p:nvPr/>
        </p:nvPicPr>
        <p:blipFill>
          <a:blip r:embed="rId4">
            <a:extLst>
              <a:ext uri="{28A0092B-C50C-407E-A947-70E740481C1C}">
                <a14:useLocalDpi xmlns:a14="http://schemas.microsoft.com/office/drawing/2010/main" val="0"/>
              </a:ext>
            </a:extLst>
          </a:blip>
          <a:srcRect b="17146"/>
          <a:stretch>
            <a:fillRect/>
          </a:stretch>
        </p:blipFill>
        <p:spPr bwMode="auto">
          <a:xfrm>
            <a:off x="3788021" y="1185508"/>
            <a:ext cx="4537853" cy="4486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a:extLst>
              <a:ext uri="{FF2B5EF4-FFF2-40B4-BE49-F238E27FC236}">
                <a16:creationId xmlns:a16="http://schemas.microsoft.com/office/drawing/2014/main" id="{68FA06B3-CC69-49E5-A0A9-997B3CED5C75}"/>
              </a:ext>
            </a:extLst>
          </p:cNvPr>
          <p:cNvCxnSpPr>
            <a:cxnSpLocks noChangeShapeType="1"/>
          </p:cNvCxnSpPr>
          <p:nvPr/>
        </p:nvCxnSpPr>
        <p:spPr bwMode="auto">
          <a:xfrm>
            <a:off x="4283968" y="4653136"/>
            <a:ext cx="3192733" cy="0"/>
          </a:xfrm>
          <a:prstGeom prst="straightConnector1">
            <a:avLst/>
          </a:prstGeom>
          <a:noFill/>
          <a:ln w="25400">
            <a:solidFill>
              <a:srgbClr val="FF0000"/>
            </a:solidFill>
            <a:prstDash val="dash"/>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4" name="Titel 3">
            <a:extLst>
              <a:ext uri="{FF2B5EF4-FFF2-40B4-BE49-F238E27FC236}">
                <a16:creationId xmlns:a16="http://schemas.microsoft.com/office/drawing/2014/main" id="{6C2278E3-7ED1-4859-99AE-B7777105A015}"/>
              </a:ext>
            </a:extLst>
          </p:cNvPr>
          <p:cNvSpPr>
            <a:spLocks noGrp="1"/>
          </p:cNvSpPr>
          <p:nvPr>
            <p:ph type="title"/>
          </p:nvPr>
        </p:nvSpPr>
        <p:spPr/>
        <p:txBody>
          <a:bodyPr/>
          <a:lstStyle/>
          <a:p>
            <a:r>
              <a:rPr lang="de-DE" dirty="0"/>
              <a:t>Hypoxämie …</a:t>
            </a:r>
          </a:p>
        </p:txBody>
      </p:sp>
    </p:spTree>
    <p:extLst>
      <p:ext uri="{BB962C8B-B14F-4D97-AF65-F5344CB8AC3E}">
        <p14:creationId xmlns:p14="http://schemas.microsoft.com/office/powerpoint/2010/main" val="42309102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a:extLst>
              <a:ext uri="{FF2B5EF4-FFF2-40B4-BE49-F238E27FC236}">
                <a16:creationId xmlns:a16="http://schemas.microsoft.com/office/drawing/2014/main" id="{75123788-2AE2-4B57-B3B5-F26F83C66D6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0650" y="1655763"/>
            <a:ext cx="8970963" cy="47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CA5AFDA7-99CB-4A2C-A9A5-4039122EEF06}"/>
              </a:ext>
            </a:extLst>
          </p:cNvPr>
          <p:cNvSpPr/>
          <p:nvPr/>
        </p:nvSpPr>
        <p:spPr>
          <a:xfrm>
            <a:off x="3744913" y="2986088"/>
            <a:ext cx="5346700" cy="2968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sp>
        <p:nvSpPr>
          <p:cNvPr id="7" name="Rectangle 6">
            <a:extLst>
              <a:ext uri="{FF2B5EF4-FFF2-40B4-BE49-F238E27FC236}">
                <a16:creationId xmlns:a16="http://schemas.microsoft.com/office/drawing/2014/main" id="{85A3E931-C1BD-4A0D-87AE-434B1084A825}"/>
              </a:ext>
            </a:extLst>
          </p:cNvPr>
          <p:cNvSpPr/>
          <p:nvPr/>
        </p:nvSpPr>
        <p:spPr>
          <a:xfrm>
            <a:off x="3784600" y="3636963"/>
            <a:ext cx="5348288" cy="2968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grpSp>
        <p:nvGrpSpPr>
          <p:cNvPr id="5" name="Group 4">
            <a:extLst>
              <a:ext uri="{FF2B5EF4-FFF2-40B4-BE49-F238E27FC236}">
                <a16:creationId xmlns:a16="http://schemas.microsoft.com/office/drawing/2014/main" id="{65C8EF62-4806-47E8-8B44-59E656968003}"/>
              </a:ext>
            </a:extLst>
          </p:cNvPr>
          <p:cNvGrpSpPr>
            <a:grpSpLocks/>
          </p:cNvGrpSpPr>
          <p:nvPr/>
        </p:nvGrpSpPr>
        <p:grpSpPr bwMode="auto">
          <a:xfrm>
            <a:off x="3789363" y="3970338"/>
            <a:ext cx="5354637" cy="882650"/>
            <a:chOff x="3789045" y="3970724"/>
            <a:chExt cx="5355326" cy="882134"/>
          </a:xfrm>
        </p:grpSpPr>
        <p:sp>
          <p:nvSpPr>
            <p:cNvPr id="8" name="Rectangle 7">
              <a:extLst>
                <a:ext uri="{FF2B5EF4-FFF2-40B4-BE49-F238E27FC236}">
                  <a16:creationId xmlns:a16="http://schemas.microsoft.com/office/drawing/2014/main" id="{0AB758CB-DB38-4364-8144-171E1FEADED6}"/>
                </a:ext>
              </a:extLst>
            </p:cNvPr>
            <p:cNvSpPr/>
            <p:nvPr/>
          </p:nvSpPr>
          <p:spPr>
            <a:xfrm>
              <a:off x="3789045" y="3970724"/>
              <a:ext cx="5347388" cy="2966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sp>
          <p:nvSpPr>
            <p:cNvPr id="9" name="Rectangle 8">
              <a:extLst>
                <a:ext uri="{FF2B5EF4-FFF2-40B4-BE49-F238E27FC236}">
                  <a16:creationId xmlns:a16="http://schemas.microsoft.com/office/drawing/2014/main" id="{0B617145-57EF-4D57-9CAB-B6A649973A98}"/>
                </a:ext>
              </a:extLst>
            </p:cNvPr>
            <p:cNvSpPr/>
            <p:nvPr/>
          </p:nvSpPr>
          <p:spPr>
            <a:xfrm>
              <a:off x="3792220" y="4272173"/>
              <a:ext cx="5348975" cy="2966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sp>
          <p:nvSpPr>
            <p:cNvPr id="10" name="Rectangle 9">
              <a:extLst>
                <a:ext uri="{FF2B5EF4-FFF2-40B4-BE49-F238E27FC236}">
                  <a16:creationId xmlns:a16="http://schemas.microsoft.com/office/drawing/2014/main" id="{ECC77EC7-26F0-48E9-B18F-6A69C2907925}"/>
                </a:ext>
              </a:extLst>
            </p:cNvPr>
            <p:cNvSpPr/>
            <p:nvPr/>
          </p:nvSpPr>
          <p:spPr>
            <a:xfrm>
              <a:off x="3796983" y="4556169"/>
              <a:ext cx="5347388" cy="2966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grpSp>
      <p:grpSp>
        <p:nvGrpSpPr>
          <p:cNvPr id="15" name="Group 14">
            <a:extLst>
              <a:ext uri="{FF2B5EF4-FFF2-40B4-BE49-F238E27FC236}">
                <a16:creationId xmlns:a16="http://schemas.microsoft.com/office/drawing/2014/main" id="{7C66F85B-7EDB-4B7D-AB86-D4C59C769160}"/>
              </a:ext>
            </a:extLst>
          </p:cNvPr>
          <p:cNvGrpSpPr>
            <a:grpSpLocks/>
          </p:cNvGrpSpPr>
          <p:nvPr/>
        </p:nvGrpSpPr>
        <p:grpSpPr bwMode="auto">
          <a:xfrm>
            <a:off x="3763963" y="3335338"/>
            <a:ext cx="5384800" cy="1801812"/>
            <a:chOff x="3764643" y="3336024"/>
            <a:chExt cx="5383682" cy="1801194"/>
          </a:xfrm>
        </p:grpSpPr>
        <p:sp>
          <p:nvSpPr>
            <p:cNvPr id="6" name="Rectangle 5">
              <a:extLst>
                <a:ext uri="{FF2B5EF4-FFF2-40B4-BE49-F238E27FC236}">
                  <a16:creationId xmlns:a16="http://schemas.microsoft.com/office/drawing/2014/main" id="{5A61A973-1450-4BFE-B1FA-CE08842EF0E8}"/>
                </a:ext>
              </a:extLst>
            </p:cNvPr>
            <p:cNvSpPr/>
            <p:nvPr/>
          </p:nvSpPr>
          <p:spPr>
            <a:xfrm>
              <a:off x="3764643" y="3336024"/>
              <a:ext cx="5347177" cy="2967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sp>
          <p:nvSpPr>
            <p:cNvPr id="11" name="Rectangle 10">
              <a:extLst>
                <a:ext uri="{FF2B5EF4-FFF2-40B4-BE49-F238E27FC236}">
                  <a16:creationId xmlns:a16="http://schemas.microsoft.com/office/drawing/2014/main" id="{D958B379-8E5B-4C51-9C8A-7AB9C09CA0BB}"/>
                </a:ext>
              </a:extLst>
            </p:cNvPr>
            <p:cNvSpPr/>
            <p:nvPr/>
          </p:nvSpPr>
          <p:spPr>
            <a:xfrm>
              <a:off x="3801147" y="4840458"/>
              <a:ext cx="5347178" cy="2967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grpSp>
      <p:sp>
        <p:nvSpPr>
          <p:cNvPr id="12" name="Rectangle 11">
            <a:extLst>
              <a:ext uri="{FF2B5EF4-FFF2-40B4-BE49-F238E27FC236}">
                <a16:creationId xmlns:a16="http://schemas.microsoft.com/office/drawing/2014/main" id="{2BA5515C-4048-443E-8520-48893FCCA102}"/>
              </a:ext>
            </a:extLst>
          </p:cNvPr>
          <p:cNvSpPr/>
          <p:nvPr/>
        </p:nvSpPr>
        <p:spPr>
          <a:xfrm>
            <a:off x="3805238" y="5141913"/>
            <a:ext cx="5346700" cy="2968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grpSp>
        <p:nvGrpSpPr>
          <p:cNvPr id="16" name="Group 15">
            <a:extLst>
              <a:ext uri="{FF2B5EF4-FFF2-40B4-BE49-F238E27FC236}">
                <a16:creationId xmlns:a16="http://schemas.microsoft.com/office/drawing/2014/main" id="{5E4DE2EC-0AFF-4712-8227-398E9DD0BAAE}"/>
              </a:ext>
            </a:extLst>
          </p:cNvPr>
          <p:cNvGrpSpPr>
            <a:grpSpLocks/>
          </p:cNvGrpSpPr>
          <p:nvPr/>
        </p:nvGrpSpPr>
        <p:grpSpPr bwMode="auto">
          <a:xfrm>
            <a:off x="3792538" y="5457825"/>
            <a:ext cx="5354637" cy="965200"/>
            <a:chOff x="3792321" y="5458504"/>
            <a:chExt cx="5355326" cy="964609"/>
          </a:xfrm>
        </p:grpSpPr>
        <p:sp>
          <p:nvSpPr>
            <p:cNvPr id="13" name="Rectangle 12">
              <a:extLst>
                <a:ext uri="{FF2B5EF4-FFF2-40B4-BE49-F238E27FC236}">
                  <a16:creationId xmlns:a16="http://schemas.microsoft.com/office/drawing/2014/main" id="{55D31AEC-5FE6-419F-922D-CE2FD45C63C5}"/>
                </a:ext>
              </a:extLst>
            </p:cNvPr>
            <p:cNvSpPr/>
            <p:nvPr/>
          </p:nvSpPr>
          <p:spPr>
            <a:xfrm>
              <a:off x="3792321" y="5458504"/>
              <a:ext cx="5347388" cy="2966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sp>
          <p:nvSpPr>
            <p:cNvPr id="14" name="Rectangle 13">
              <a:extLst>
                <a:ext uri="{FF2B5EF4-FFF2-40B4-BE49-F238E27FC236}">
                  <a16:creationId xmlns:a16="http://schemas.microsoft.com/office/drawing/2014/main" id="{7AFB7178-AAA3-4C7B-AF43-5E04F9982948}"/>
                </a:ext>
              </a:extLst>
            </p:cNvPr>
            <p:cNvSpPr/>
            <p:nvPr/>
          </p:nvSpPr>
          <p:spPr>
            <a:xfrm>
              <a:off x="3795496" y="5809127"/>
              <a:ext cx="5348975" cy="2966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sp>
          <p:nvSpPr>
            <p:cNvPr id="17" name="Rectangle 16">
              <a:extLst>
                <a:ext uri="{FF2B5EF4-FFF2-40B4-BE49-F238E27FC236}">
                  <a16:creationId xmlns:a16="http://schemas.microsoft.com/office/drawing/2014/main" id="{32DE7E28-D372-4C70-8C5E-4F9660BD0440}"/>
                </a:ext>
              </a:extLst>
            </p:cNvPr>
            <p:cNvSpPr/>
            <p:nvPr/>
          </p:nvSpPr>
          <p:spPr>
            <a:xfrm>
              <a:off x="3800259" y="6126433"/>
              <a:ext cx="5347388" cy="2966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grpSp>
      <p:sp>
        <p:nvSpPr>
          <p:cNvPr id="4" name="Titel 3">
            <a:extLst>
              <a:ext uri="{FF2B5EF4-FFF2-40B4-BE49-F238E27FC236}">
                <a16:creationId xmlns:a16="http://schemas.microsoft.com/office/drawing/2014/main" id="{9C9FAD12-1E7A-4743-BA3E-699E19E406A1}"/>
              </a:ext>
            </a:extLst>
          </p:cNvPr>
          <p:cNvSpPr>
            <a:spLocks noGrp="1"/>
          </p:cNvSpPr>
          <p:nvPr>
            <p:ph type="title"/>
          </p:nvPr>
        </p:nvSpPr>
        <p:spPr/>
        <p:txBody>
          <a:bodyPr/>
          <a:lstStyle/>
          <a:p>
            <a:r>
              <a:rPr lang="en-US" altLang="de-DE" dirty="0" err="1">
                <a:latin typeface="Frutiger LT 47 Light Condensed" pitchFamily="-84" charset="0"/>
              </a:rPr>
              <a:t>Blutgasanalye</a:t>
            </a:r>
            <a:r>
              <a:rPr lang="en-US" altLang="de-DE" dirty="0">
                <a:latin typeface="Frutiger LT 47 Light Condensed" pitchFamily="-84" charset="0"/>
              </a:rPr>
              <a:t> </a:t>
            </a:r>
            <a:r>
              <a:rPr lang="en-US" altLang="de-DE" dirty="0" err="1">
                <a:latin typeface="Frutiger LT 47 Light Condensed" pitchFamily="-84" charset="0"/>
              </a:rPr>
              <a:t>vom</a:t>
            </a:r>
            <a:r>
              <a:rPr lang="en-US" altLang="de-DE" dirty="0">
                <a:latin typeface="Frutiger LT 47 Light Condensed" pitchFamily="-84" charset="0"/>
              </a:rPr>
              <a:t> “</a:t>
            </a:r>
            <a:r>
              <a:rPr lang="en-US" altLang="de-DE" dirty="0" err="1">
                <a:latin typeface="Frutiger LT 47 Light Condensed" pitchFamily="-84" charset="0"/>
              </a:rPr>
              <a:t>Balkon</a:t>
            </a:r>
            <a:r>
              <a:rPr lang="en-US" altLang="de-DE" dirty="0">
                <a:latin typeface="Frutiger LT 47 Light Condensed" pitchFamily="-84" charset="0"/>
              </a:rPr>
              <a:t>” (8400 m)</a:t>
            </a:r>
            <a:endParaRPr lang="de-DE" dirty="0"/>
          </a:p>
        </p:txBody>
      </p:sp>
      <p:sp>
        <p:nvSpPr>
          <p:cNvPr id="3" name="Rechteck 2">
            <a:extLst>
              <a:ext uri="{FF2B5EF4-FFF2-40B4-BE49-F238E27FC236}">
                <a16:creationId xmlns:a16="http://schemas.microsoft.com/office/drawing/2014/main" id="{07A35CBE-E09E-404B-A674-B30FFF6EFCA7}"/>
              </a:ext>
            </a:extLst>
          </p:cNvPr>
          <p:cNvSpPr/>
          <p:nvPr/>
        </p:nvSpPr>
        <p:spPr bwMode="auto">
          <a:xfrm>
            <a:off x="3771062" y="3282950"/>
            <a:ext cx="5372938" cy="922338"/>
          </a:xfrm>
          <a:prstGeom prst="rect">
            <a:avLst/>
          </a:prstGeom>
          <a:solidFill>
            <a:srgbClr val="FF0000">
              <a:alpha val="40000"/>
            </a:srgbClr>
          </a:solidFill>
          <a:ln>
            <a:noFill/>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050502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500"/>
                                        <p:tgtEl>
                                          <p:spTgt spid="15"/>
                                        </p:tgtEl>
                                      </p:cBhvr>
                                    </p:animEffect>
                                    <p:set>
                                      <p:cBhvr>
                                        <p:cTn id="10" dur="1" fill="hold">
                                          <p:stCondLst>
                                            <p:cond delay="499"/>
                                          </p:stCondLst>
                                        </p:cTn>
                                        <p:tgtEl>
                                          <p:spTgt spid="15"/>
                                        </p:tgtEl>
                                        <p:attrNameLst>
                                          <p:attrName>style.visibility</p:attrName>
                                        </p:attrNameLst>
                                      </p:cBhvr>
                                      <p:to>
                                        <p:strVal val="hidden"/>
                                      </p:to>
                                    </p:set>
                                  </p:childTnLst>
                                </p:cTn>
                              </p:par>
                              <p:par>
                                <p:cTn id="11" presetID="3" presetClass="exit" presetSubtype="10" fill="hold" grpId="0" nodeType="withEffect">
                                  <p:stCondLst>
                                    <p:cond delay="0"/>
                                  </p:stCondLst>
                                  <p:childTnLst>
                                    <p:animEffect transition="out" filter="blinds(horizontal)">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par>
                                <p:cTn id="14" presetID="3" presetClass="exit" presetSubtype="10" fill="hold" grpId="0" nodeType="withEffect">
                                  <p:stCondLst>
                                    <p:cond delay="0"/>
                                  </p:stCondLst>
                                  <p:childTnLst>
                                    <p:animEffect transition="out" filter="blinds(horizontal)">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par>
                                <p:cTn id="17" presetID="3" presetClass="exit" presetSubtype="10" fill="hold" nodeType="withEffect">
                                  <p:stCondLst>
                                    <p:cond delay="0"/>
                                  </p:stCondLst>
                                  <p:childTnLst>
                                    <p:animEffect transition="out" filter="blinds(horizontal)">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par>
                                <p:cTn id="20" presetID="3" presetClass="exit" presetSubtype="10" fill="hold" nodeType="withEffect">
                                  <p:stCondLst>
                                    <p:cond delay="0"/>
                                  </p:stCondLst>
                                  <p:childTnLst>
                                    <p:animEffect transition="out" filter="blinds(horizontal)">
                                      <p:cBhvr>
                                        <p:cTn id="21" dur="500"/>
                                        <p:tgtEl>
                                          <p:spTgt spid="16"/>
                                        </p:tgtEl>
                                      </p:cBhvr>
                                    </p:animEffect>
                                    <p:set>
                                      <p:cBhvr>
                                        <p:cTn id="22" dur="1" fill="hold">
                                          <p:stCondLst>
                                            <p:cond delay="499"/>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12" grpId="0" animBg="1"/>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D3995C-03FE-4B9E-8E6E-796087515292}"/>
              </a:ext>
            </a:extLst>
          </p:cNvPr>
          <p:cNvSpPr>
            <a:spLocks noGrp="1"/>
          </p:cNvSpPr>
          <p:nvPr>
            <p:ph type="title"/>
          </p:nvPr>
        </p:nvSpPr>
        <p:spPr/>
        <p:txBody>
          <a:bodyPr/>
          <a:lstStyle/>
          <a:p>
            <a:r>
              <a:rPr lang="de-DE" dirty="0"/>
              <a:t>Alveoläre Ventilation bei Hypoxämie</a:t>
            </a:r>
          </a:p>
        </p:txBody>
      </p:sp>
      <p:sp>
        <p:nvSpPr>
          <p:cNvPr id="5" name="Rechteck 4">
            <a:extLst>
              <a:ext uri="{FF2B5EF4-FFF2-40B4-BE49-F238E27FC236}">
                <a16:creationId xmlns:a16="http://schemas.microsoft.com/office/drawing/2014/main" id="{D2FECC11-B774-458D-913F-98B9A38A121D}"/>
              </a:ext>
            </a:extLst>
          </p:cNvPr>
          <p:cNvSpPr/>
          <p:nvPr/>
        </p:nvSpPr>
        <p:spPr bwMode="auto">
          <a:xfrm>
            <a:off x="708876" y="3573016"/>
            <a:ext cx="7726248"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a:ln>
                <a:noFill/>
              </a:ln>
              <a:solidFill>
                <a:schemeClr val="tx1"/>
              </a:solidFill>
              <a:effectLst/>
              <a:latin typeface="Arial" panose="020B0604020202020204" pitchFamily="34" charset="0"/>
            </a:endParaRPr>
          </a:p>
        </p:txBody>
      </p:sp>
      <p:grpSp>
        <p:nvGrpSpPr>
          <p:cNvPr id="8" name="Gruppieren 7">
            <a:extLst>
              <a:ext uri="{FF2B5EF4-FFF2-40B4-BE49-F238E27FC236}">
                <a16:creationId xmlns:a16="http://schemas.microsoft.com/office/drawing/2014/main" id="{4A05788E-6CAF-4143-9796-4894E896F3D3}"/>
              </a:ext>
            </a:extLst>
          </p:cNvPr>
          <p:cNvGrpSpPr/>
          <p:nvPr/>
        </p:nvGrpSpPr>
        <p:grpSpPr>
          <a:xfrm>
            <a:off x="708876" y="1098072"/>
            <a:ext cx="7832950" cy="4248472"/>
            <a:chOff x="708876" y="1098072"/>
            <a:chExt cx="7832950" cy="4248472"/>
          </a:xfrm>
        </p:grpSpPr>
        <p:pic>
          <p:nvPicPr>
            <p:cNvPr id="4" name="Grafik 3">
              <a:extLst>
                <a:ext uri="{FF2B5EF4-FFF2-40B4-BE49-F238E27FC236}">
                  <a16:creationId xmlns:a16="http://schemas.microsoft.com/office/drawing/2014/main" id="{6666BC96-07A6-419F-869D-53897CAEFC40}"/>
                </a:ext>
              </a:extLst>
            </p:cNvPr>
            <p:cNvPicPr>
              <a:picLocks noChangeAspect="1"/>
            </p:cNvPicPr>
            <p:nvPr/>
          </p:nvPicPr>
          <p:blipFill>
            <a:blip r:embed="rId3"/>
            <a:stretch>
              <a:fillRect/>
            </a:stretch>
          </p:blipFill>
          <p:spPr>
            <a:xfrm>
              <a:off x="708876" y="1098072"/>
              <a:ext cx="7597479" cy="4248472"/>
            </a:xfrm>
            <a:prstGeom prst="rect">
              <a:avLst/>
            </a:prstGeom>
          </p:spPr>
        </p:pic>
        <p:sp>
          <p:nvSpPr>
            <p:cNvPr id="6" name="Rechteck 5">
              <a:extLst>
                <a:ext uri="{FF2B5EF4-FFF2-40B4-BE49-F238E27FC236}">
                  <a16:creationId xmlns:a16="http://schemas.microsoft.com/office/drawing/2014/main" id="{DB047799-02BF-4617-ACB1-3BB880B1AC24}"/>
                </a:ext>
              </a:extLst>
            </p:cNvPr>
            <p:cNvSpPr/>
            <p:nvPr/>
          </p:nvSpPr>
          <p:spPr bwMode="auto">
            <a:xfrm>
              <a:off x="982648" y="3068960"/>
              <a:ext cx="7559178" cy="720080"/>
            </a:xfrm>
            <a:prstGeom prst="rect">
              <a:avLst/>
            </a:prstGeom>
            <a:solidFill>
              <a:srgbClr val="FF0000">
                <a:alpha val="40000"/>
              </a:srgbClr>
            </a:solidFill>
            <a:ln>
              <a:noFill/>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a:ln>
                  <a:noFill/>
                </a:ln>
                <a:solidFill>
                  <a:schemeClr val="tx1"/>
                </a:solidFill>
                <a:effectLst/>
                <a:latin typeface="Arial" panose="020B0604020202020204" pitchFamily="34" charset="0"/>
              </a:endParaRPr>
            </a:p>
          </p:txBody>
        </p:sp>
      </p:grpSp>
      <p:sp>
        <p:nvSpPr>
          <p:cNvPr id="7" name="Rechteck 6">
            <a:extLst>
              <a:ext uri="{FF2B5EF4-FFF2-40B4-BE49-F238E27FC236}">
                <a16:creationId xmlns:a16="http://schemas.microsoft.com/office/drawing/2014/main" id="{DC0AEB87-AEAA-4003-A104-F3A79F8981B4}"/>
              </a:ext>
            </a:extLst>
          </p:cNvPr>
          <p:cNvSpPr/>
          <p:nvPr/>
        </p:nvSpPr>
        <p:spPr>
          <a:xfrm>
            <a:off x="708876" y="4317476"/>
            <a:ext cx="8064896" cy="592022"/>
          </a:xfrm>
          <a:prstGeom prst="rect">
            <a:avLst/>
          </a:prstGeom>
          <a:ln w="38100"/>
        </p:spPr>
        <p:style>
          <a:lnRef idx="2">
            <a:schemeClr val="accent2"/>
          </a:lnRef>
          <a:fillRef idx="1">
            <a:schemeClr val="lt1"/>
          </a:fillRef>
          <a:effectRef idx="0">
            <a:schemeClr val="accent2"/>
          </a:effectRef>
          <a:fontRef idx="minor">
            <a:schemeClr val="dk1"/>
          </a:fontRef>
        </p:style>
        <p:txBody>
          <a:bodyPr wrap="square">
            <a:spAutoFit/>
          </a:bodyPr>
          <a:lstStyle/>
          <a:p>
            <a:r>
              <a:rPr lang="de-DE" sz="3200" b="1" dirty="0">
                <a:solidFill>
                  <a:schemeClr val="accent2"/>
                </a:solidFill>
                <a:latin typeface="+mj-lt"/>
              </a:rPr>
              <a:t>Alveoläre Ventilation: ~  5-fach erhöht!</a:t>
            </a:r>
            <a:endParaRPr lang="en-US" sz="3200" b="1" dirty="0">
              <a:solidFill>
                <a:schemeClr val="accent2"/>
              </a:solidFill>
              <a:latin typeface="+mj-lt"/>
            </a:endParaRPr>
          </a:p>
        </p:txBody>
      </p:sp>
      <p:sp>
        <p:nvSpPr>
          <p:cNvPr id="9" name="Rechteck 8">
            <a:extLst>
              <a:ext uri="{FF2B5EF4-FFF2-40B4-BE49-F238E27FC236}">
                <a16:creationId xmlns:a16="http://schemas.microsoft.com/office/drawing/2014/main" id="{2A13912E-E873-4717-9B11-9A4CEC2D47B5}"/>
              </a:ext>
            </a:extLst>
          </p:cNvPr>
          <p:cNvSpPr/>
          <p:nvPr/>
        </p:nvSpPr>
        <p:spPr>
          <a:xfrm>
            <a:off x="1631864" y="6200686"/>
            <a:ext cx="5904656" cy="538224"/>
          </a:xfrm>
          <a:prstGeom prst="rect">
            <a:avLst/>
          </a:prstGeom>
          <a:solidFill>
            <a:schemeClr val="bg1"/>
          </a:solidFill>
        </p:spPr>
        <p:txBody>
          <a:bodyPr wrap="square">
            <a:spAutoFit/>
          </a:bodyPr>
          <a:lstStyle/>
          <a:p>
            <a:pPr algn="r"/>
            <a:r>
              <a:rPr lang="en-US" sz="1200" dirty="0">
                <a:solidFill>
                  <a:srgbClr val="00799B"/>
                </a:solidFill>
                <a:latin typeface="Segoe UI" panose="020B0502040204020203" pitchFamily="34" charset="0"/>
              </a:rPr>
              <a:t>Palmer BF. </a:t>
            </a:r>
            <a:r>
              <a:rPr lang="en-US" sz="1200" b="1" dirty="0">
                <a:solidFill>
                  <a:srgbClr val="00799B"/>
                </a:solidFill>
                <a:latin typeface="Segoe UI" panose="020B0502040204020203" pitchFamily="34" charset="0"/>
              </a:rPr>
              <a:t>Evaluation and treatment of respiratory alkalosis. </a:t>
            </a:r>
          </a:p>
          <a:p>
            <a:pPr algn="r"/>
            <a:r>
              <a:rPr lang="en-US" sz="1200" dirty="0">
                <a:solidFill>
                  <a:srgbClr val="00799B"/>
                </a:solidFill>
                <a:latin typeface="Segoe UI" panose="020B0502040204020203" pitchFamily="34" charset="0"/>
              </a:rPr>
              <a:t>Am J Kidney Dis. 2012;60(5):834-8.</a:t>
            </a:r>
            <a:endParaRPr lang="de-DE" sz="1200" dirty="0">
              <a:solidFill>
                <a:srgbClr val="00799B"/>
              </a:solidFill>
            </a:endParaRPr>
          </a:p>
        </p:txBody>
      </p:sp>
    </p:spTree>
    <p:extLst>
      <p:ext uri="{BB962C8B-B14F-4D97-AF65-F5344CB8AC3E}">
        <p14:creationId xmlns:p14="http://schemas.microsoft.com/office/powerpoint/2010/main" val="23132705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1"/>
          <p:cNvSpPr>
            <a:spLocks noGrp="1"/>
          </p:cNvSpPr>
          <p:nvPr>
            <p:ph type="title"/>
          </p:nvPr>
        </p:nvSpPr>
        <p:spPr/>
        <p:txBody>
          <a:bodyPr/>
          <a:lstStyle/>
          <a:p>
            <a:r>
              <a:rPr lang="de-DE" altLang="de-DE"/>
              <a:t>Merksätze</a:t>
            </a:r>
          </a:p>
        </p:txBody>
      </p:sp>
      <p:sp>
        <p:nvSpPr>
          <p:cNvPr id="9219" name="Inhaltsplatzhalter 2"/>
          <p:cNvSpPr>
            <a:spLocks noGrp="1"/>
          </p:cNvSpPr>
          <p:nvPr>
            <p:ph idx="1"/>
          </p:nvPr>
        </p:nvSpPr>
        <p:spPr>
          <a:xfrm>
            <a:off x="900113" y="1268413"/>
            <a:ext cx="8064500" cy="4608512"/>
          </a:xfrm>
        </p:spPr>
        <p:txBody>
          <a:bodyPr/>
          <a:lstStyle/>
          <a:p>
            <a:pPr marL="457200" indent="-457200">
              <a:buFontTx/>
              <a:buAutoNum type="arabicPeriod"/>
            </a:pPr>
            <a:r>
              <a:rPr lang="de-DE" altLang="de-DE" sz="2000" b="1" dirty="0"/>
              <a:t>Wir behandeln Patienten, nicht Werte</a:t>
            </a:r>
          </a:p>
          <a:p>
            <a:pPr marL="993775" lvl="1" indent="-457200"/>
            <a:r>
              <a:rPr lang="de-DE" altLang="de-DE" sz="1800" dirty="0"/>
              <a:t>KLINIK führt!</a:t>
            </a:r>
          </a:p>
          <a:p>
            <a:pPr marL="993775" lvl="1" indent="-457200"/>
            <a:r>
              <a:rPr lang="de-DE" altLang="de-DE" sz="1800" dirty="0"/>
              <a:t>Neurologische Untersuchung! </a:t>
            </a:r>
            <a:r>
              <a:rPr lang="de-DE" altLang="de-DE" sz="1800" dirty="0">
                <a:sym typeface="Wingdings" panose="05000000000000000000" pitchFamily="2" charset="2"/>
              </a:rPr>
              <a:t> </a:t>
            </a:r>
            <a:r>
              <a:rPr lang="de-DE" altLang="de-DE" sz="1800" dirty="0"/>
              <a:t>Reflexstatus, Vigilanz!</a:t>
            </a:r>
          </a:p>
          <a:p>
            <a:pPr marL="457200" indent="-457200">
              <a:buFontTx/>
              <a:buAutoNum type="arabicPeriod"/>
            </a:pPr>
            <a:r>
              <a:rPr lang="de-DE" altLang="de-DE" sz="2000" dirty="0"/>
              <a:t>Wesentlicher als die Zahl ist die </a:t>
            </a:r>
            <a:r>
              <a:rPr lang="de-DE" altLang="de-DE" sz="2000" b="1" dirty="0"/>
              <a:t>DYNAMIK</a:t>
            </a:r>
          </a:p>
          <a:p>
            <a:pPr marL="993775" lvl="1" indent="-457200"/>
            <a:r>
              <a:rPr lang="de-DE" altLang="de-DE" sz="1800" dirty="0"/>
              <a:t>rasche Änderungen  haben große Auswirkung</a:t>
            </a:r>
          </a:p>
          <a:p>
            <a:pPr marL="993775" lvl="1" indent="-457200"/>
            <a:r>
              <a:rPr lang="de-DE" altLang="de-DE" sz="1800" dirty="0"/>
              <a:t>chronische Störungen ggf. erst mal in Ruhe lassen </a:t>
            </a:r>
          </a:p>
          <a:p>
            <a:pPr marL="457200" indent="-457200">
              <a:buFontTx/>
              <a:buAutoNum type="arabicPeriod"/>
            </a:pPr>
            <a:r>
              <a:rPr lang="de-DE" altLang="de-DE" sz="2000" b="1" dirty="0"/>
              <a:t>Säure – Basen- und Elektrolytstörungen </a:t>
            </a:r>
            <a:br>
              <a:rPr lang="de-DE" altLang="de-DE" sz="2000" b="1" dirty="0"/>
            </a:br>
            <a:r>
              <a:rPr lang="de-DE" altLang="de-DE" sz="2000" b="1" dirty="0"/>
              <a:t>gehen Hand in Hand</a:t>
            </a:r>
          </a:p>
          <a:p>
            <a:pPr marL="457200" indent="-457200">
              <a:buFontTx/>
              <a:buAutoNum type="arabicPeriod"/>
            </a:pPr>
            <a:r>
              <a:rPr lang="de-DE" altLang="de-DE" sz="2000" dirty="0"/>
              <a:t>Bei respiratorischen Störungen </a:t>
            </a:r>
            <a:br>
              <a:rPr lang="de-DE" altLang="de-DE" sz="2000" dirty="0"/>
            </a:br>
            <a:r>
              <a:rPr lang="de-DE" altLang="de-DE" sz="2000" dirty="0">
                <a:sym typeface="Wingdings" panose="05000000000000000000" pitchFamily="2" charset="2"/>
              </a:rPr>
              <a:t> </a:t>
            </a:r>
            <a:r>
              <a:rPr lang="de-DE" altLang="de-DE" sz="2000" dirty="0"/>
              <a:t>die </a:t>
            </a:r>
            <a:r>
              <a:rPr lang="de-DE" altLang="de-DE" sz="2000" u="sng" dirty="0"/>
              <a:t>INITIALE</a:t>
            </a:r>
            <a:r>
              <a:rPr lang="de-DE" altLang="de-DE" sz="2000" dirty="0"/>
              <a:t> BGA beachten</a:t>
            </a:r>
          </a:p>
          <a:p>
            <a:pPr marL="457200" indent="-457200">
              <a:buFontTx/>
              <a:buAutoNum type="arabicPeriod"/>
            </a:pPr>
            <a:r>
              <a:rPr lang="de-DE" altLang="de-DE" sz="2000" dirty="0"/>
              <a:t>Elektrolyte:  (</a:t>
            </a:r>
            <a:r>
              <a:rPr lang="de-DE" altLang="de-DE" sz="2000" dirty="0" err="1"/>
              <a:t>ion</a:t>
            </a:r>
            <a:r>
              <a:rPr lang="de-DE" altLang="de-DE" sz="2000" dirty="0"/>
              <a:t>.) Calcium, Phosphat und Chlorid mitbestimmen</a:t>
            </a:r>
            <a:endParaRPr lang="de-DE" altLang="de-DE" sz="1600" dirty="0"/>
          </a:p>
          <a:p>
            <a:endParaRPr lang="de-DE" altLang="de-DE" sz="2000" dirty="0"/>
          </a:p>
        </p:txBody>
      </p:sp>
    </p:spTree>
    <p:extLst>
      <p:ext uri="{BB962C8B-B14F-4D97-AF65-F5344CB8AC3E}">
        <p14:creationId xmlns:p14="http://schemas.microsoft.com/office/powerpoint/2010/main" val="2133172517"/>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C06A87-84CF-44C2-BFD0-2901BBAC0F4A}"/>
              </a:ext>
            </a:extLst>
          </p:cNvPr>
          <p:cNvSpPr>
            <a:spLocks noGrp="1"/>
          </p:cNvSpPr>
          <p:nvPr>
            <p:ph type="title"/>
          </p:nvPr>
        </p:nvSpPr>
        <p:spPr/>
        <p:txBody>
          <a:bodyPr/>
          <a:lstStyle/>
          <a:p>
            <a:r>
              <a:rPr lang="de-DE" dirty="0"/>
              <a:t>Was passiert, wenn das zu schnell geht …</a:t>
            </a:r>
          </a:p>
        </p:txBody>
      </p:sp>
      <p:graphicFrame>
        <p:nvGraphicFramePr>
          <p:cNvPr id="4" name="Group 4">
            <a:extLst>
              <a:ext uri="{FF2B5EF4-FFF2-40B4-BE49-F238E27FC236}">
                <a16:creationId xmlns:a16="http://schemas.microsoft.com/office/drawing/2014/main" id="{4E6DF297-37C3-49CA-B049-B9B7DF1F1870}"/>
              </a:ext>
            </a:extLst>
          </p:cNvPr>
          <p:cNvGraphicFramePr>
            <a:graphicFrameLocks noGrp="1"/>
          </p:cNvGraphicFramePr>
          <p:nvPr>
            <p:extLst>
              <p:ext uri="{D42A27DB-BD31-4B8C-83A1-F6EECF244321}">
                <p14:modId xmlns:p14="http://schemas.microsoft.com/office/powerpoint/2010/main" val="99747789"/>
              </p:ext>
            </p:extLst>
          </p:nvPr>
        </p:nvGraphicFramePr>
        <p:xfrm>
          <a:off x="2296336" y="1177870"/>
          <a:ext cx="6487624" cy="2011364"/>
        </p:xfrm>
        <a:graphic>
          <a:graphicData uri="http://schemas.openxmlformats.org/drawingml/2006/table">
            <a:tbl>
              <a:tblPr/>
              <a:tblGrid>
                <a:gridCol w="3931848">
                  <a:extLst>
                    <a:ext uri="{9D8B030D-6E8A-4147-A177-3AD203B41FA5}">
                      <a16:colId xmlns:a16="http://schemas.microsoft.com/office/drawing/2014/main" val="20000"/>
                    </a:ext>
                  </a:extLst>
                </a:gridCol>
                <a:gridCol w="2555776">
                  <a:extLst>
                    <a:ext uri="{9D8B030D-6E8A-4147-A177-3AD203B41FA5}">
                      <a16:colId xmlns:a16="http://schemas.microsoft.com/office/drawing/2014/main" val="20001"/>
                    </a:ext>
                  </a:extLst>
                </a:gridCol>
              </a:tblGrid>
              <a:tr h="1005682">
                <a:tc rowSpan="2">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de-DE" sz="4800" b="1" i="0" u="none" strike="noStrike" cap="none" normalizeH="0" baseline="0" dirty="0">
                          <a:ln>
                            <a:noFill/>
                          </a:ln>
                          <a:solidFill>
                            <a:schemeClr val="tx1"/>
                          </a:solidFill>
                          <a:effectLst/>
                          <a:latin typeface="Arial" charset="0"/>
                        </a:rPr>
                        <a:t>H</a:t>
                      </a:r>
                      <a:r>
                        <a:rPr kumimoji="0" lang="de-DE" sz="4800" b="1" i="0" u="none" strike="noStrike" cap="none" normalizeH="0" baseline="30000" dirty="0">
                          <a:ln>
                            <a:noFill/>
                          </a:ln>
                          <a:solidFill>
                            <a:schemeClr val="tx1"/>
                          </a:solidFill>
                          <a:effectLst/>
                          <a:latin typeface="Arial" charset="0"/>
                        </a:rPr>
                        <a:t>+</a:t>
                      </a:r>
                      <a:r>
                        <a:rPr kumimoji="0" lang="de-DE" sz="4800" b="1" i="0" u="none" strike="noStrike" cap="none" normalizeH="0" baseline="0" dirty="0">
                          <a:ln>
                            <a:noFill/>
                          </a:ln>
                          <a:solidFill>
                            <a:schemeClr val="tx1"/>
                          </a:solidFill>
                          <a:effectLst/>
                          <a:latin typeface="Arial" charset="0"/>
                        </a:rPr>
                        <a:t> = 24 x</a:t>
                      </a:r>
                    </a:p>
                  </a:txBody>
                  <a:tcPr marT="45653" marB="45653" anchor="ctr" horzOverflow="overflow">
                    <a:lnL cap="flat">
                      <a:noFill/>
                    </a:lnL>
                    <a:lnR>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4800" b="1" i="0" u="none" strike="noStrike" cap="none" normalizeH="0" baseline="0" dirty="0">
                          <a:ln>
                            <a:noFill/>
                          </a:ln>
                          <a:solidFill>
                            <a:schemeClr val="accent2"/>
                          </a:solidFill>
                          <a:effectLst/>
                          <a:latin typeface="Arial" charset="0"/>
                        </a:rPr>
                        <a:t>40 </a:t>
                      </a:r>
                      <a:r>
                        <a:rPr kumimoji="0" lang="de-DE" sz="2400" b="1" i="0" u="none" strike="noStrike" cap="none" normalizeH="0" baseline="0" dirty="0">
                          <a:ln>
                            <a:noFill/>
                          </a:ln>
                          <a:solidFill>
                            <a:schemeClr val="accent2"/>
                          </a:solidFill>
                          <a:effectLst/>
                          <a:latin typeface="Arial" charset="0"/>
                        </a:rPr>
                        <a:t>(CO</a:t>
                      </a:r>
                      <a:r>
                        <a:rPr kumimoji="0" lang="de-DE" sz="2400" b="1" i="0" u="none" strike="noStrike" cap="none" normalizeH="0" baseline="-25000" dirty="0">
                          <a:ln>
                            <a:noFill/>
                          </a:ln>
                          <a:solidFill>
                            <a:schemeClr val="accent2"/>
                          </a:solidFill>
                          <a:effectLst/>
                          <a:latin typeface="Arial" charset="0"/>
                        </a:rPr>
                        <a:t>2</a:t>
                      </a:r>
                      <a:r>
                        <a:rPr kumimoji="0" lang="de-DE" sz="2400" b="1" i="0" u="none" strike="noStrike" cap="none" normalizeH="0" baseline="0" dirty="0">
                          <a:ln>
                            <a:noFill/>
                          </a:ln>
                          <a:solidFill>
                            <a:schemeClr val="accent2"/>
                          </a:solidFill>
                          <a:effectLst/>
                          <a:latin typeface="Arial" charset="0"/>
                        </a:rPr>
                        <a:t>)</a:t>
                      </a:r>
                    </a:p>
                  </a:txBody>
                  <a:tcPr marT="45653" marB="45653" anchor="ctr" horzOverflow="overflow">
                    <a:lnL>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05682">
                <a:tc vMerge="1">
                  <a:txBody>
                    <a:bodyPr/>
                    <a:lstStyle/>
                    <a:p>
                      <a:endParaRPr lang="de-DE"/>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4800" b="1" i="0" u="none" strike="noStrike" cap="none" normalizeH="0" baseline="0" dirty="0">
                          <a:ln>
                            <a:noFill/>
                          </a:ln>
                          <a:solidFill>
                            <a:srgbClr val="00B050"/>
                          </a:solidFill>
                          <a:effectLst/>
                          <a:latin typeface="Arial" charset="0"/>
                        </a:rPr>
                        <a:t>24 </a:t>
                      </a:r>
                      <a:r>
                        <a:rPr kumimoji="0" lang="de-DE" sz="2400" b="1" i="0" u="none" strike="noStrike" cap="none" normalizeH="0" baseline="0" dirty="0">
                          <a:ln>
                            <a:noFill/>
                          </a:ln>
                          <a:solidFill>
                            <a:srgbClr val="00B050"/>
                          </a:solidFill>
                          <a:effectLst/>
                          <a:latin typeface="Arial" charset="0"/>
                        </a:rPr>
                        <a:t>(HCO</a:t>
                      </a:r>
                      <a:r>
                        <a:rPr kumimoji="0" lang="de-DE" sz="2400" b="1" i="0" u="none" strike="noStrike" cap="none" normalizeH="0" baseline="-25000" dirty="0">
                          <a:ln>
                            <a:noFill/>
                          </a:ln>
                          <a:solidFill>
                            <a:srgbClr val="00B050"/>
                          </a:solidFill>
                          <a:effectLst/>
                          <a:latin typeface="Arial" charset="0"/>
                        </a:rPr>
                        <a:t>3</a:t>
                      </a:r>
                      <a:r>
                        <a:rPr kumimoji="0" lang="de-DE" sz="2400" b="1" i="0" u="none" strike="noStrike" cap="none" normalizeH="0" baseline="30000" dirty="0">
                          <a:ln>
                            <a:noFill/>
                          </a:ln>
                          <a:solidFill>
                            <a:srgbClr val="00B050"/>
                          </a:solidFill>
                          <a:effectLst/>
                          <a:latin typeface="Arial" charset="0"/>
                        </a:rPr>
                        <a:t>-</a:t>
                      </a:r>
                      <a:r>
                        <a:rPr kumimoji="0" lang="de-DE" sz="2400" b="1" i="0" u="none" strike="noStrike" cap="none" normalizeH="0" baseline="0" dirty="0">
                          <a:ln>
                            <a:noFill/>
                          </a:ln>
                          <a:solidFill>
                            <a:srgbClr val="00B050"/>
                          </a:solidFill>
                          <a:effectLst/>
                          <a:latin typeface="Arial" charset="0"/>
                        </a:rPr>
                        <a:t>)</a:t>
                      </a:r>
                    </a:p>
                  </a:txBody>
                  <a:tcPr marT="45653" marB="45653" anchor="ctr" horzOverflow="overflow">
                    <a:lnL>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5" name="Group 4">
            <a:extLst>
              <a:ext uri="{FF2B5EF4-FFF2-40B4-BE49-F238E27FC236}">
                <a16:creationId xmlns:a16="http://schemas.microsoft.com/office/drawing/2014/main" id="{C52A2F77-FC54-4721-8358-E9DB6166296F}"/>
              </a:ext>
            </a:extLst>
          </p:cNvPr>
          <p:cNvGraphicFramePr>
            <a:graphicFrameLocks noGrp="1"/>
          </p:cNvGraphicFramePr>
          <p:nvPr>
            <p:extLst>
              <p:ext uri="{D42A27DB-BD31-4B8C-83A1-F6EECF244321}">
                <p14:modId xmlns:p14="http://schemas.microsoft.com/office/powerpoint/2010/main" val="1708373597"/>
              </p:ext>
            </p:extLst>
          </p:nvPr>
        </p:nvGraphicFramePr>
        <p:xfrm>
          <a:off x="2223184" y="977296"/>
          <a:ext cx="6487623" cy="2011364"/>
        </p:xfrm>
        <a:graphic>
          <a:graphicData uri="http://schemas.openxmlformats.org/drawingml/2006/table">
            <a:tbl>
              <a:tblPr/>
              <a:tblGrid>
                <a:gridCol w="4003856">
                  <a:extLst>
                    <a:ext uri="{9D8B030D-6E8A-4147-A177-3AD203B41FA5}">
                      <a16:colId xmlns:a16="http://schemas.microsoft.com/office/drawing/2014/main" val="20000"/>
                    </a:ext>
                  </a:extLst>
                </a:gridCol>
                <a:gridCol w="2483767">
                  <a:extLst>
                    <a:ext uri="{9D8B030D-6E8A-4147-A177-3AD203B41FA5}">
                      <a16:colId xmlns:a16="http://schemas.microsoft.com/office/drawing/2014/main" val="20001"/>
                    </a:ext>
                  </a:extLst>
                </a:gridCol>
              </a:tblGrid>
              <a:tr h="1005682">
                <a:tc rowSpan="2">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de-DE" sz="4800" b="1" i="0" u="none" strike="noStrike" cap="none" normalizeH="0" baseline="0" dirty="0">
                          <a:ln>
                            <a:noFill/>
                          </a:ln>
                          <a:solidFill>
                            <a:schemeClr val="tx1"/>
                          </a:solidFill>
                          <a:effectLst/>
                          <a:latin typeface="Arial" charset="0"/>
                        </a:rPr>
                        <a:t>H</a:t>
                      </a:r>
                      <a:r>
                        <a:rPr kumimoji="0" lang="de-DE" sz="4800" b="1" i="0" u="none" strike="noStrike" cap="none" normalizeH="0" baseline="30000" dirty="0">
                          <a:ln>
                            <a:noFill/>
                          </a:ln>
                          <a:solidFill>
                            <a:schemeClr val="tx1"/>
                          </a:solidFill>
                          <a:effectLst/>
                          <a:latin typeface="Arial" charset="0"/>
                        </a:rPr>
                        <a:t>+</a:t>
                      </a:r>
                      <a:r>
                        <a:rPr kumimoji="0" lang="de-DE" sz="4800" b="1" i="0" u="none" strike="noStrike" cap="none" normalizeH="0" baseline="0" dirty="0">
                          <a:ln>
                            <a:noFill/>
                          </a:ln>
                          <a:solidFill>
                            <a:schemeClr val="tx1"/>
                          </a:solidFill>
                          <a:effectLst/>
                          <a:latin typeface="Arial" charset="0"/>
                        </a:rPr>
                        <a:t> = 24 x</a:t>
                      </a:r>
                    </a:p>
                  </a:txBody>
                  <a:tcPr marT="45653" marB="45653" anchor="ctr" horzOverflow="overflow">
                    <a:lnL cap="flat">
                      <a:noFill/>
                    </a:lnL>
                    <a:lnR>
                      <a:noFill/>
                    </a:lnR>
                    <a:lnT cap="flat">
                      <a:noFill/>
                    </a:lnT>
                    <a:lnB cap="flat">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4800" b="1" i="0" u="none" strike="noStrike" cap="none" normalizeH="0" baseline="0" dirty="0">
                          <a:ln>
                            <a:noFill/>
                          </a:ln>
                          <a:solidFill>
                            <a:schemeClr val="accent2"/>
                          </a:solidFill>
                          <a:effectLst/>
                          <a:latin typeface="Arial" charset="0"/>
                        </a:rPr>
                        <a:t>20 </a:t>
                      </a:r>
                      <a:r>
                        <a:rPr kumimoji="0" lang="de-DE" sz="2400" b="1" i="0" u="none" strike="noStrike" cap="none" normalizeH="0" baseline="0" dirty="0">
                          <a:ln>
                            <a:noFill/>
                          </a:ln>
                          <a:solidFill>
                            <a:schemeClr val="accent2"/>
                          </a:solidFill>
                          <a:effectLst/>
                          <a:latin typeface="Arial" charset="0"/>
                        </a:rPr>
                        <a:t>(CO</a:t>
                      </a:r>
                      <a:r>
                        <a:rPr kumimoji="0" lang="de-DE" sz="2400" b="1" i="0" u="none" strike="noStrike" cap="none" normalizeH="0" baseline="-25000" dirty="0">
                          <a:ln>
                            <a:noFill/>
                          </a:ln>
                          <a:solidFill>
                            <a:schemeClr val="accent2"/>
                          </a:solidFill>
                          <a:effectLst/>
                          <a:latin typeface="Arial" charset="0"/>
                        </a:rPr>
                        <a:t>2</a:t>
                      </a:r>
                      <a:r>
                        <a:rPr kumimoji="0" lang="de-DE" sz="2400" b="1" i="0" u="none" strike="noStrike" cap="none" normalizeH="0" baseline="0" dirty="0">
                          <a:ln>
                            <a:noFill/>
                          </a:ln>
                          <a:solidFill>
                            <a:schemeClr val="accent2"/>
                          </a:solidFill>
                          <a:effectLst/>
                          <a:latin typeface="Arial" charset="0"/>
                        </a:rPr>
                        <a:t>)</a:t>
                      </a:r>
                    </a:p>
                  </a:txBody>
                  <a:tcPr marT="45653" marB="45653" anchor="ctr" horzOverflow="overflow">
                    <a:lnL>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1005682">
                <a:tc vMerge="1">
                  <a:txBody>
                    <a:bodyPr/>
                    <a:lstStyle/>
                    <a:p>
                      <a:endParaRPr lang="de-DE"/>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4800" b="1" i="0" u="none" strike="noStrike" cap="none" normalizeH="0" baseline="0" dirty="0">
                          <a:ln>
                            <a:noFill/>
                          </a:ln>
                          <a:solidFill>
                            <a:srgbClr val="00B050"/>
                          </a:solidFill>
                          <a:effectLst/>
                          <a:latin typeface="Arial" charset="0"/>
                        </a:rPr>
                        <a:t>20 </a:t>
                      </a:r>
                      <a:r>
                        <a:rPr kumimoji="0" lang="de-DE" sz="2400" b="1" i="0" u="none" strike="noStrike" cap="none" normalizeH="0" baseline="0" dirty="0">
                          <a:ln>
                            <a:noFill/>
                          </a:ln>
                          <a:solidFill>
                            <a:srgbClr val="00B050"/>
                          </a:solidFill>
                          <a:effectLst/>
                          <a:latin typeface="Arial" charset="0"/>
                        </a:rPr>
                        <a:t>(HCO</a:t>
                      </a:r>
                      <a:r>
                        <a:rPr kumimoji="0" lang="de-DE" sz="2400" b="1" i="0" u="none" strike="noStrike" cap="none" normalizeH="0" baseline="-25000" dirty="0">
                          <a:ln>
                            <a:noFill/>
                          </a:ln>
                          <a:solidFill>
                            <a:srgbClr val="00B050"/>
                          </a:solidFill>
                          <a:effectLst/>
                          <a:latin typeface="Arial" charset="0"/>
                        </a:rPr>
                        <a:t>3</a:t>
                      </a:r>
                      <a:r>
                        <a:rPr kumimoji="0" lang="de-DE" sz="2400" b="1" i="0" u="none" strike="noStrike" cap="none" normalizeH="0" baseline="30000" dirty="0">
                          <a:ln>
                            <a:noFill/>
                          </a:ln>
                          <a:solidFill>
                            <a:srgbClr val="00B050"/>
                          </a:solidFill>
                          <a:effectLst/>
                          <a:latin typeface="Arial" charset="0"/>
                        </a:rPr>
                        <a:t>-</a:t>
                      </a:r>
                      <a:r>
                        <a:rPr kumimoji="0" lang="de-DE" sz="2400" b="1" i="0" u="none" strike="noStrike" cap="none" normalizeH="0" baseline="0" dirty="0">
                          <a:ln>
                            <a:noFill/>
                          </a:ln>
                          <a:solidFill>
                            <a:srgbClr val="00B050"/>
                          </a:solidFill>
                          <a:effectLst/>
                          <a:latin typeface="Arial" charset="0"/>
                        </a:rPr>
                        <a:t>)</a:t>
                      </a:r>
                    </a:p>
                  </a:txBody>
                  <a:tcPr marT="45653" marB="45653" anchor="ctr" horzOverflow="overflow">
                    <a:lnL>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grpSp>
        <p:nvGrpSpPr>
          <p:cNvPr id="9" name="Gruppieren 8">
            <a:extLst>
              <a:ext uri="{FF2B5EF4-FFF2-40B4-BE49-F238E27FC236}">
                <a16:creationId xmlns:a16="http://schemas.microsoft.com/office/drawing/2014/main" id="{358B421C-98AC-421F-92A4-0777738900E7}"/>
              </a:ext>
            </a:extLst>
          </p:cNvPr>
          <p:cNvGrpSpPr/>
          <p:nvPr/>
        </p:nvGrpSpPr>
        <p:grpSpPr>
          <a:xfrm>
            <a:off x="321225" y="1477717"/>
            <a:ext cx="1975112" cy="3656438"/>
            <a:chOff x="321225" y="1672789"/>
            <a:chExt cx="1975112" cy="3656438"/>
          </a:xfrm>
        </p:grpSpPr>
        <p:pic>
          <p:nvPicPr>
            <p:cNvPr id="7" name="Grafik 6">
              <a:extLst>
                <a:ext uri="{FF2B5EF4-FFF2-40B4-BE49-F238E27FC236}">
                  <a16:creationId xmlns:a16="http://schemas.microsoft.com/office/drawing/2014/main" id="{EAC07215-F1B5-4CB5-BD79-8EAE765DDB1F}"/>
                </a:ext>
              </a:extLst>
            </p:cNvPr>
            <p:cNvPicPr>
              <a:picLocks noChangeAspect="1"/>
            </p:cNvPicPr>
            <p:nvPr/>
          </p:nvPicPr>
          <p:blipFill>
            <a:blip r:embed="rId3"/>
            <a:stretch>
              <a:fillRect/>
            </a:stretch>
          </p:blipFill>
          <p:spPr>
            <a:xfrm>
              <a:off x="321225" y="1672789"/>
              <a:ext cx="1975112" cy="3656438"/>
            </a:xfrm>
            <a:prstGeom prst="rect">
              <a:avLst/>
            </a:prstGeom>
          </p:spPr>
        </p:pic>
        <p:sp>
          <p:nvSpPr>
            <p:cNvPr id="8" name="Rechteck 7">
              <a:extLst>
                <a:ext uri="{FF2B5EF4-FFF2-40B4-BE49-F238E27FC236}">
                  <a16:creationId xmlns:a16="http://schemas.microsoft.com/office/drawing/2014/main" id="{C097D4CE-9557-4AB8-81C8-AECE97D26E3B}"/>
                </a:ext>
              </a:extLst>
            </p:cNvPr>
            <p:cNvSpPr/>
            <p:nvPr/>
          </p:nvSpPr>
          <p:spPr bwMode="auto">
            <a:xfrm>
              <a:off x="321225" y="4437112"/>
              <a:ext cx="1967987" cy="576064"/>
            </a:xfrm>
            <a:prstGeom prst="rect">
              <a:avLst/>
            </a:prstGeom>
            <a:solidFill>
              <a:srgbClr val="FF0000">
                <a:alpha val="40000"/>
              </a:srgbClr>
            </a:solidFill>
            <a:ln>
              <a:noFill/>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dirty="0">
                <a:ln>
                  <a:noFill/>
                </a:ln>
                <a:solidFill>
                  <a:schemeClr val="tx1"/>
                </a:solidFill>
                <a:effectLst/>
                <a:latin typeface="Arial" panose="020B0604020202020204" pitchFamily="34" charset="0"/>
              </a:endParaRPr>
            </a:p>
          </p:txBody>
        </p:sp>
      </p:grpSp>
      <p:sp>
        <p:nvSpPr>
          <p:cNvPr id="10" name="Textfeld 9">
            <a:extLst>
              <a:ext uri="{FF2B5EF4-FFF2-40B4-BE49-F238E27FC236}">
                <a16:creationId xmlns:a16="http://schemas.microsoft.com/office/drawing/2014/main" id="{5FF697CF-E492-4025-94B9-C46B108F07EA}"/>
              </a:ext>
            </a:extLst>
          </p:cNvPr>
          <p:cNvSpPr txBox="1"/>
          <p:nvPr/>
        </p:nvSpPr>
        <p:spPr>
          <a:xfrm>
            <a:off x="2771800" y="2839189"/>
            <a:ext cx="5891380" cy="2146229"/>
          </a:xfrm>
          <a:prstGeom prst="rect">
            <a:avLst/>
          </a:prstGeom>
          <a:noFill/>
        </p:spPr>
        <p:txBody>
          <a:bodyPr wrap="square" rtlCol="0">
            <a:spAutoFit/>
          </a:bodyPr>
          <a:lstStyle/>
          <a:p>
            <a:pPr marL="285750" indent="-285750">
              <a:buFont typeface="Arial" panose="020B0604020202020204" pitchFamily="34" charset="0"/>
              <a:buChar char="•"/>
            </a:pPr>
            <a:r>
              <a:rPr lang="de-DE" dirty="0"/>
              <a:t>Benommenheit, Herzklopfen und Parästhesien, Kopfschmerzen, Übelkeit </a:t>
            </a:r>
          </a:p>
          <a:p>
            <a:pPr marL="285750" indent="-285750">
              <a:buFont typeface="Arial" panose="020B0604020202020204" pitchFamily="34" charset="0"/>
              <a:buChar char="•"/>
            </a:pPr>
            <a:r>
              <a:rPr lang="de-DE" dirty="0"/>
              <a:t>Abnahme des zerebralen Blutflusses</a:t>
            </a:r>
          </a:p>
          <a:p>
            <a:pPr marL="285750" indent="-285750">
              <a:buFont typeface="Arial" panose="020B0604020202020204" pitchFamily="34" charset="0"/>
              <a:buChar char="•"/>
            </a:pPr>
            <a:r>
              <a:rPr lang="de-DE" dirty="0"/>
              <a:t>Verschiebung der Oxyhämoglobin-Dissoziationskurve nach links </a:t>
            </a:r>
            <a:r>
              <a:rPr lang="de-DE" dirty="0">
                <a:sym typeface="Wingdings" panose="05000000000000000000" pitchFamily="2" charset="2"/>
              </a:rPr>
              <a:t> schlechtere O</a:t>
            </a:r>
            <a:r>
              <a:rPr lang="de-DE" baseline="-25000" dirty="0">
                <a:sym typeface="Wingdings" panose="05000000000000000000" pitchFamily="2" charset="2"/>
              </a:rPr>
              <a:t>2</a:t>
            </a:r>
            <a:r>
              <a:rPr lang="de-DE" dirty="0">
                <a:sym typeface="Wingdings" panose="05000000000000000000" pitchFamily="2" charset="2"/>
              </a:rPr>
              <a:t>- Abgabe</a:t>
            </a:r>
            <a:endParaRPr lang="de-DE" dirty="0"/>
          </a:p>
          <a:p>
            <a:pPr marL="285750" indent="-285750">
              <a:buFont typeface="Arial" panose="020B0604020202020204" pitchFamily="34" charset="0"/>
              <a:buChar char="•"/>
            </a:pPr>
            <a:r>
              <a:rPr lang="de-DE" dirty="0"/>
              <a:t>Abnahme des ionisierten Calciums</a:t>
            </a:r>
          </a:p>
        </p:txBody>
      </p:sp>
      <p:sp>
        <p:nvSpPr>
          <p:cNvPr id="11" name="Rechteck 10">
            <a:extLst>
              <a:ext uri="{FF2B5EF4-FFF2-40B4-BE49-F238E27FC236}">
                <a16:creationId xmlns:a16="http://schemas.microsoft.com/office/drawing/2014/main" id="{6236A535-691B-4136-A388-29491FE911F8}"/>
              </a:ext>
            </a:extLst>
          </p:cNvPr>
          <p:cNvSpPr/>
          <p:nvPr/>
        </p:nvSpPr>
        <p:spPr>
          <a:xfrm>
            <a:off x="49198" y="5085184"/>
            <a:ext cx="9059306" cy="1003544"/>
          </a:xfrm>
          <a:prstGeom prst="rect">
            <a:avLst/>
          </a:prstGeom>
          <a:ln w="38100"/>
        </p:spPr>
        <p:style>
          <a:lnRef idx="2">
            <a:schemeClr val="accent2"/>
          </a:lnRef>
          <a:fillRef idx="1">
            <a:schemeClr val="lt1"/>
          </a:fillRef>
          <a:effectRef idx="0">
            <a:schemeClr val="accent2"/>
          </a:effectRef>
          <a:fontRef idx="minor">
            <a:schemeClr val="dk1"/>
          </a:fontRef>
        </p:style>
        <p:txBody>
          <a:bodyPr wrap="square">
            <a:spAutoFit/>
          </a:bodyPr>
          <a:lstStyle/>
          <a:p>
            <a:r>
              <a:rPr lang="de-DE" sz="2800" b="1" dirty="0">
                <a:solidFill>
                  <a:schemeClr val="accent2"/>
                </a:solidFill>
                <a:latin typeface="+mj-lt"/>
              </a:rPr>
              <a:t>pH-Wert &gt; 7,48 direkter Zusammenhang zwischen Anstieg pH-Wert und Sterblichkeit im Krankenhaus</a:t>
            </a:r>
          </a:p>
        </p:txBody>
      </p:sp>
      <p:sp>
        <p:nvSpPr>
          <p:cNvPr id="12" name="Rechteck 11">
            <a:extLst>
              <a:ext uri="{FF2B5EF4-FFF2-40B4-BE49-F238E27FC236}">
                <a16:creationId xmlns:a16="http://schemas.microsoft.com/office/drawing/2014/main" id="{BE5A37A0-24B5-494E-AD6F-C4254DF94F76}"/>
              </a:ext>
            </a:extLst>
          </p:cNvPr>
          <p:cNvSpPr/>
          <p:nvPr/>
        </p:nvSpPr>
        <p:spPr>
          <a:xfrm>
            <a:off x="1631864" y="6200686"/>
            <a:ext cx="5904656" cy="538224"/>
          </a:xfrm>
          <a:prstGeom prst="rect">
            <a:avLst/>
          </a:prstGeom>
          <a:solidFill>
            <a:schemeClr val="bg1"/>
          </a:solidFill>
        </p:spPr>
        <p:txBody>
          <a:bodyPr wrap="square">
            <a:spAutoFit/>
          </a:bodyPr>
          <a:lstStyle/>
          <a:p>
            <a:pPr algn="r"/>
            <a:r>
              <a:rPr lang="en-US" sz="1200" dirty="0">
                <a:solidFill>
                  <a:srgbClr val="00799B"/>
                </a:solidFill>
                <a:latin typeface="Segoe UI" panose="020B0502040204020203" pitchFamily="34" charset="0"/>
              </a:rPr>
              <a:t>Palmer BF. </a:t>
            </a:r>
            <a:r>
              <a:rPr lang="en-US" sz="1200" b="1" dirty="0">
                <a:solidFill>
                  <a:srgbClr val="00799B"/>
                </a:solidFill>
                <a:latin typeface="Segoe UI" panose="020B0502040204020203" pitchFamily="34" charset="0"/>
              </a:rPr>
              <a:t>Evaluation and treatment of respiratory alkalosis. </a:t>
            </a:r>
          </a:p>
          <a:p>
            <a:pPr algn="r"/>
            <a:r>
              <a:rPr lang="en-US" sz="1200" dirty="0">
                <a:solidFill>
                  <a:srgbClr val="00799B"/>
                </a:solidFill>
                <a:latin typeface="Segoe UI" panose="020B0502040204020203" pitchFamily="34" charset="0"/>
              </a:rPr>
              <a:t>Am J Kidney Dis. 2012;60(5):834-8.</a:t>
            </a:r>
            <a:endParaRPr lang="de-DE" sz="1200" dirty="0">
              <a:solidFill>
                <a:srgbClr val="00799B"/>
              </a:solidFill>
            </a:endParaRPr>
          </a:p>
        </p:txBody>
      </p:sp>
      <p:sp>
        <p:nvSpPr>
          <p:cNvPr id="6" name="Rechteck 5">
            <a:extLst>
              <a:ext uri="{FF2B5EF4-FFF2-40B4-BE49-F238E27FC236}">
                <a16:creationId xmlns:a16="http://schemas.microsoft.com/office/drawing/2014/main" id="{275AFC9A-BE09-40F3-866D-4D8305B39F1A}"/>
              </a:ext>
            </a:extLst>
          </p:cNvPr>
          <p:cNvSpPr/>
          <p:nvPr/>
        </p:nvSpPr>
        <p:spPr>
          <a:xfrm flipH="1">
            <a:off x="1572840" y="4163629"/>
            <a:ext cx="995524" cy="716928"/>
          </a:xfrm>
          <a:prstGeom prst="rect">
            <a:avLst/>
          </a:prstGeom>
        </p:spPr>
        <p:txBody>
          <a:bodyPr wrap="square">
            <a:spAutoFit/>
          </a:bodyPr>
          <a:lstStyle/>
          <a:p>
            <a:r>
              <a:rPr lang="de-DE" sz="4000" b="1" dirty="0"/>
              <a:t>24</a:t>
            </a:r>
          </a:p>
        </p:txBody>
      </p:sp>
    </p:spTree>
    <p:extLst>
      <p:ext uri="{BB962C8B-B14F-4D97-AF65-F5344CB8AC3E}">
        <p14:creationId xmlns:p14="http://schemas.microsoft.com/office/powerpoint/2010/main" val="22412406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2" presetClass="entr" presetSubtype="8"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92691AD-A08A-4F23-AD9F-667F4A59E6A8}"/>
              </a:ext>
            </a:extLst>
          </p:cNvPr>
          <p:cNvSpPr>
            <a:spLocks noGrp="1"/>
          </p:cNvSpPr>
          <p:nvPr>
            <p:ph type="title"/>
          </p:nvPr>
        </p:nvSpPr>
        <p:spPr/>
        <p:txBody>
          <a:bodyPr/>
          <a:lstStyle/>
          <a:p>
            <a:r>
              <a:rPr lang="de-DE" dirty="0"/>
              <a:t>Respiratorische Alkalose</a:t>
            </a:r>
            <a:br>
              <a:rPr lang="de-DE" dirty="0"/>
            </a:br>
            <a:r>
              <a:rPr lang="de-DE" dirty="0"/>
              <a:t>Elektrolytverschiebungen</a:t>
            </a:r>
          </a:p>
        </p:txBody>
      </p:sp>
      <p:pic>
        <p:nvPicPr>
          <p:cNvPr id="8" name="Grafik 7">
            <a:extLst>
              <a:ext uri="{FF2B5EF4-FFF2-40B4-BE49-F238E27FC236}">
                <a16:creationId xmlns:a16="http://schemas.microsoft.com/office/drawing/2014/main" id="{A750BE8C-49EB-407E-A661-FEA50957FEBA}"/>
              </a:ext>
            </a:extLst>
          </p:cNvPr>
          <p:cNvPicPr>
            <a:picLocks noChangeAspect="1"/>
          </p:cNvPicPr>
          <p:nvPr/>
        </p:nvPicPr>
        <p:blipFill>
          <a:blip r:embed="rId3"/>
          <a:stretch>
            <a:fillRect/>
          </a:stretch>
        </p:blipFill>
        <p:spPr>
          <a:xfrm>
            <a:off x="1835696" y="1042274"/>
            <a:ext cx="4577850" cy="5263987"/>
          </a:xfrm>
          <a:prstGeom prst="rect">
            <a:avLst/>
          </a:prstGeom>
        </p:spPr>
      </p:pic>
      <p:sp>
        <p:nvSpPr>
          <p:cNvPr id="9" name="Textfeld 8">
            <a:extLst>
              <a:ext uri="{FF2B5EF4-FFF2-40B4-BE49-F238E27FC236}">
                <a16:creationId xmlns:a16="http://schemas.microsoft.com/office/drawing/2014/main" id="{EB7E83D2-49E6-47F4-8388-BD95A71E5EDB}"/>
              </a:ext>
            </a:extLst>
          </p:cNvPr>
          <p:cNvSpPr txBox="1"/>
          <p:nvPr/>
        </p:nvSpPr>
        <p:spPr>
          <a:xfrm>
            <a:off x="2267744" y="3393903"/>
            <a:ext cx="761747" cy="560731"/>
          </a:xfrm>
          <a:prstGeom prst="rect">
            <a:avLst/>
          </a:prstGeom>
          <a:noFill/>
        </p:spPr>
        <p:txBody>
          <a:bodyPr wrap="none" rtlCol="0">
            <a:spAutoFit/>
          </a:bodyPr>
          <a:lstStyle/>
          <a:p>
            <a:r>
              <a:rPr lang="de-DE" sz="3000" b="1" dirty="0"/>
              <a:t>K </a:t>
            </a:r>
            <a:r>
              <a:rPr lang="de-DE" sz="3000" dirty="0"/>
              <a:t>↓</a:t>
            </a:r>
          </a:p>
        </p:txBody>
      </p:sp>
      <p:sp>
        <p:nvSpPr>
          <p:cNvPr id="10" name="Textfeld 9">
            <a:extLst>
              <a:ext uri="{FF2B5EF4-FFF2-40B4-BE49-F238E27FC236}">
                <a16:creationId xmlns:a16="http://schemas.microsoft.com/office/drawing/2014/main" id="{07E6E8D9-E546-465E-B8C3-D7FF5133374B}"/>
              </a:ext>
            </a:extLst>
          </p:cNvPr>
          <p:cNvSpPr txBox="1"/>
          <p:nvPr/>
        </p:nvSpPr>
        <p:spPr>
          <a:xfrm>
            <a:off x="3219089" y="3398613"/>
            <a:ext cx="1008112" cy="600164"/>
          </a:xfrm>
          <a:prstGeom prst="rect">
            <a:avLst/>
          </a:prstGeom>
          <a:noFill/>
        </p:spPr>
        <p:txBody>
          <a:bodyPr wrap="square" rtlCol="0">
            <a:spAutoFit/>
          </a:bodyPr>
          <a:lstStyle/>
          <a:p>
            <a:r>
              <a:rPr lang="de-DE" sz="3000" b="1" dirty="0" err="1"/>
              <a:t>Ph</a:t>
            </a:r>
            <a:r>
              <a:rPr lang="de-DE" sz="3000" b="1" dirty="0"/>
              <a:t> </a:t>
            </a:r>
            <a:r>
              <a:rPr lang="de-DE" sz="3000" dirty="0"/>
              <a:t>↓</a:t>
            </a:r>
          </a:p>
        </p:txBody>
      </p:sp>
      <p:sp>
        <p:nvSpPr>
          <p:cNvPr id="11" name="Textfeld 10">
            <a:extLst>
              <a:ext uri="{FF2B5EF4-FFF2-40B4-BE49-F238E27FC236}">
                <a16:creationId xmlns:a16="http://schemas.microsoft.com/office/drawing/2014/main" id="{A2279929-0107-4002-8A65-D0DFA8730CF7}"/>
              </a:ext>
            </a:extLst>
          </p:cNvPr>
          <p:cNvSpPr txBox="1"/>
          <p:nvPr/>
        </p:nvSpPr>
        <p:spPr>
          <a:xfrm>
            <a:off x="4227201" y="3404900"/>
            <a:ext cx="1208895" cy="1107996"/>
          </a:xfrm>
          <a:prstGeom prst="rect">
            <a:avLst/>
          </a:prstGeom>
          <a:noFill/>
        </p:spPr>
        <p:txBody>
          <a:bodyPr wrap="square" rtlCol="0">
            <a:spAutoFit/>
          </a:bodyPr>
          <a:lstStyle/>
          <a:p>
            <a:r>
              <a:rPr lang="de-DE" sz="3000" b="1" dirty="0"/>
              <a:t>(</a:t>
            </a:r>
            <a:r>
              <a:rPr lang="de-DE" sz="3000" b="1" dirty="0" err="1"/>
              <a:t>ion</a:t>
            </a:r>
            <a:r>
              <a:rPr lang="de-DE" sz="3000" b="1" dirty="0"/>
              <a:t>.)Ca</a:t>
            </a:r>
            <a:r>
              <a:rPr lang="de-DE" sz="3000" dirty="0"/>
              <a:t>↓</a:t>
            </a:r>
          </a:p>
        </p:txBody>
      </p:sp>
    </p:spTree>
    <p:extLst>
      <p:ext uri="{BB962C8B-B14F-4D97-AF65-F5344CB8AC3E}">
        <p14:creationId xmlns:p14="http://schemas.microsoft.com/office/powerpoint/2010/main" val="2573110031"/>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67E6F5B-A7C4-4487-AC22-07852E35A665}"/>
              </a:ext>
            </a:extLst>
          </p:cNvPr>
          <p:cNvSpPr>
            <a:spLocks noGrp="1"/>
          </p:cNvSpPr>
          <p:nvPr>
            <p:ph type="title"/>
          </p:nvPr>
        </p:nvSpPr>
        <p:spPr/>
        <p:txBody>
          <a:bodyPr/>
          <a:lstStyle/>
          <a:p>
            <a:r>
              <a:rPr lang="de-DE" dirty="0"/>
              <a:t>Manifestationen der respiratorischen Alkalose</a:t>
            </a:r>
          </a:p>
        </p:txBody>
      </p:sp>
      <p:sp>
        <p:nvSpPr>
          <p:cNvPr id="4" name="Fußzeilenplatzhalter 3">
            <a:extLst>
              <a:ext uri="{FF2B5EF4-FFF2-40B4-BE49-F238E27FC236}">
                <a16:creationId xmlns:a16="http://schemas.microsoft.com/office/drawing/2014/main" id="{E6FFE8D6-2E3B-4D4E-803E-696EE438515B}"/>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pic>
        <p:nvPicPr>
          <p:cNvPr id="5" name="Grafik 4">
            <a:extLst>
              <a:ext uri="{FF2B5EF4-FFF2-40B4-BE49-F238E27FC236}">
                <a16:creationId xmlns:a16="http://schemas.microsoft.com/office/drawing/2014/main" id="{DE62EFC5-C1DC-496F-BD7C-D7EA6D19F552}"/>
              </a:ext>
            </a:extLst>
          </p:cNvPr>
          <p:cNvPicPr>
            <a:picLocks noChangeAspect="1"/>
          </p:cNvPicPr>
          <p:nvPr/>
        </p:nvPicPr>
        <p:blipFill>
          <a:blip r:embed="rId3"/>
          <a:stretch>
            <a:fillRect/>
          </a:stretch>
        </p:blipFill>
        <p:spPr>
          <a:xfrm>
            <a:off x="1259632" y="1052736"/>
            <a:ext cx="6048672" cy="4971946"/>
          </a:xfrm>
          <a:prstGeom prst="rect">
            <a:avLst/>
          </a:prstGeom>
        </p:spPr>
      </p:pic>
      <p:sp>
        <p:nvSpPr>
          <p:cNvPr id="7" name="Rechteck 6">
            <a:extLst>
              <a:ext uri="{FF2B5EF4-FFF2-40B4-BE49-F238E27FC236}">
                <a16:creationId xmlns:a16="http://schemas.microsoft.com/office/drawing/2014/main" id="{733E4A3D-07BF-462F-8F46-502D857F4C27}"/>
              </a:ext>
            </a:extLst>
          </p:cNvPr>
          <p:cNvSpPr/>
          <p:nvPr/>
        </p:nvSpPr>
        <p:spPr bwMode="auto">
          <a:xfrm>
            <a:off x="1420416" y="1409383"/>
            <a:ext cx="3168352" cy="1584176"/>
          </a:xfrm>
          <a:prstGeom prst="rect">
            <a:avLst/>
          </a:prstGeom>
          <a:solidFill>
            <a:srgbClr val="FF0000">
              <a:alpha val="40000"/>
            </a:srgbClr>
          </a:solidFill>
          <a:ln>
            <a:noFill/>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dirty="0">
              <a:ln>
                <a:noFill/>
              </a:ln>
              <a:solidFill>
                <a:schemeClr val="tx1"/>
              </a:solidFill>
              <a:effectLst/>
              <a:latin typeface="Arial" panose="020B0604020202020204" pitchFamily="34" charset="0"/>
            </a:endParaRPr>
          </a:p>
        </p:txBody>
      </p:sp>
      <p:sp>
        <p:nvSpPr>
          <p:cNvPr id="8" name="Rechteck 7">
            <a:extLst>
              <a:ext uri="{FF2B5EF4-FFF2-40B4-BE49-F238E27FC236}">
                <a16:creationId xmlns:a16="http://schemas.microsoft.com/office/drawing/2014/main" id="{B03A2AF1-14B4-4442-AFF8-61F17CCF1DE6}"/>
              </a:ext>
            </a:extLst>
          </p:cNvPr>
          <p:cNvSpPr/>
          <p:nvPr/>
        </p:nvSpPr>
        <p:spPr bwMode="auto">
          <a:xfrm>
            <a:off x="1420416" y="3284985"/>
            <a:ext cx="2431504" cy="792087"/>
          </a:xfrm>
          <a:prstGeom prst="rect">
            <a:avLst/>
          </a:prstGeom>
          <a:solidFill>
            <a:srgbClr val="FF0000">
              <a:alpha val="40000"/>
            </a:srgbClr>
          </a:solidFill>
          <a:ln>
            <a:noFill/>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a:ln>
                <a:noFill/>
              </a:ln>
              <a:solidFill>
                <a:schemeClr val="tx1"/>
              </a:solidFill>
              <a:effectLst/>
              <a:latin typeface="Arial" panose="020B0604020202020204" pitchFamily="34" charset="0"/>
            </a:endParaRPr>
          </a:p>
        </p:txBody>
      </p:sp>
      <p:sp>
        <p:nvSpPr>
          <p:cNvPr id="9" name="Rechteck 8">
            <a:extLst>
              <a:ext uri="{FF2B5EF4-FFF2-40B4-BE49-F238E27FC236}">
                <a16:creationId xmlns:a16="http://schemas.microsoft.com/office/drawing/2014/main" id="{BB889C5E-F7DB-43C5-BF5D-8B24CCFC1A21}"/>
              </a:ext>
            </a:extLst>
          </p:cNvPr>
          <p:cNvSpPr/>
          <p:nvPr/>
        </p:nvSpPr>
        <p:spPr bwMode="auto">
          <a:xfrm>
            <a:off x="1420416" y="4149081"/>
            <a:ext cx="3799656" cy="792087"/>
          </a:xfrm>
          <a:prstGeom prst="rect">
            <a:avLst/>
          </a:prstGeom>
          <a:solidFill>
            <a:srgbClr val="FF0000">
              <a:alpha val="40000"/>
            </a:srgbClr>
          </a:solidFill>
          <a:ln>
            <a:noFill/>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a:ln>
                <a:noFill/>
              </a:ln>
              <a:solidFill>
                <a:schemeClr val="tx1"/>
              </a:solidFill>
              <a:effectLst/>
              <a:latin typeface="Arial" panose="020B0604020202020204" pitchFamily="34" charset="0"/>
            </a:endParaRPr>
          </a:p>
        </p:txBody>
      </p:sp>
      <p:sp>
        <p:nvSpPr>
          <p:cNvPr id="10" name="Textfeld 9">
            <a:extLst>
              <a:ext uri="{FF2B5EF4-FFF2-40B4-BE49-F238E27FC236}">
                <a16:creationId xmlns:a16="http://schemas.microsoft.com/office/drawing/2014/main" id="{D171EEC4-0A82-49D4-AA31-7A4A1FD15444}"/>
              </a:ext>
            </a:extLst>
          </p:cNvPr>
          <p:cNvSpPr txBox="1"/>
          <p:nvPr/>
        </p:nvSpPr>
        <p:spPr>
          <a:xfrm>
            <a:off x="3821726" y="1891142"/>
            <a:ext cx="518091" cy="373436"/>
          </a:xfrm>
          <a:prstGeom prst="rect">
            <a:avLst/>
          </a:prstGeom>
          <a:noFill/>
        </p:spPr>
        <p:txBody>
          <a:bodyPr wrap="none" rtlCol="0">
            <a:spAutoFit/>
          </a:bodyPr>
          <a:lstStyle/>
          <a:p>
            <a:r>
              <a:rPr lang="de-DE" dirty="0"/>
              <a:t>4-5</a:t>
            </a:r>
          </a:p>
        </p:txBody>
      </p:sp>
      <p:sp>
        <p:nvSpPr>
          <p:cNvPr id="11" name="Textfeld 10">
            <a:extLst>
              <a:ext uri="{FF2B5EF4-FFF2-40B4-BE49-F238E27FC236}">
                <a16:creationId xmlns:a16="http://schemas.microsoft.com/office/drawing/2014/main" id="{FD7A3C89-D96E-4877-9D5E-59E99B1C327B}"/>
              </a:ext>
            </a:extLst>
          </p:cNvPr>
          <p:cNvSpPr txBox="1"/>
          <p:nvPr/>
        </p:nvSpPr>
        <p:spPr>
          <a:xfrm>
            <a:off x="4588768" y="1422957"/>
            <a:ext cx="2044149" cy="373436"/>
          </a:xfrm>
          <a:prstGeom prst="rect">
            <a:avLst/>
          </a:prstGeom>
          <a:noFill/>
        </p:spPr>
        <p:txBody>
          <a:bodyPr wrap="none" rtlCol="0">
            <a:spAutoFit/>
          </a:bodyPr>
          <a:lstStyle/>
          <a:p>
            <a:r>
              <a:rPr lang="de-DE" dirty="0">
                <a:highlight>
                  <a:srgbClr val="FFFF00"/>
                </a:highlight>
              </a:rPr>
              <a:t>und Lactatanstieg</a:t>
            </a:r>
          </a:p>
        </p:txBody>
      </p:sp>
      <p:sp>
        <p:nvSpPr>
          <p:cNvPr id="12" name="Rechteck 11">
            <a:extLst>
              <a:ext uri="{FF2B5EF4-FFF2-40B4-BE49-F238E27FC236}">
                <a16:creationId xmlns:a16="http://schemas.microsoft.com/office/drawing/2014/main" id="{CD717B4E-23FC-4489-8AB9-0AB9FE51C386}"/>
              </a:ext>
            </a:extLst>
          </p:cNvPr>
          <p:cNvSpPr/>
          <p:nvPr/>
        </p:nvSpPr>
        <p:spPr>
          <a:xfrm>
            <a:off x="1715944" y="6165304"/>
            <a:ext cx="5904656" cy="538224"/>
          </a:xfrm>
          <a:prstGeom prst="rect">
            <a:avLst/>
          </a:prstGeom>
          <a:solidFill>
            <a:schemeClr val="bg1"/>
          </a:solidFill>
        </p:spPr>
        <p:txBody>
          <a:bodyPr wrap="square">
            <a:spAutoFit/>
          </a:bodyPr>
          <a:lstStyle/>
          <a:p>
            <a:pPr algn="r"/>
            <a:r>
              <a:rPr lang="en-US" sz="1200" dirty="0">
                <a:solidFill>
                  <a:srgbClr val="00799B"/>
                </a:solidFill>
                <a:latin typeface="Segoe UI" panose="020B0502040204020203" pitchFamily="34" charset="0"/>
              </a:rPr>
              <a:t>Palmer BF. </a:t>
            </a:r>
            <a:r>
              <a:rPr lang="en-US" sz="1200" b="1" dirty="0">
                <a:solidFill>
                  <a:srgbClr val="00799B"/>
                </a:solidFill>
                <a:latin typeface="Segoe UI" panose="020B0502040204020203" pitchFamily="34" charset="0"/>
              </a:rPr>
              <a:t>Evaluation and treatment of respiratory alkalosis. </a:t>
            </a:r>
          </a:p>
          <a:p>
            <a:pPr algn="r"/>
            <a:r>
              <a:rPr lang="en-US" sz="1200" dirty="0">
                <a:solidFill>
                  <a:srgbClr val="00799B"/>
                </a:solidFill>
                <a:latin typeface="Segoe UI" panose="020B0502040204020203" pitchFamily="34" charset="0"/>
              </a:rPr>
              <a:t>Am J Kidney Dis. 2012;60(5):834-8.</a:t>
            </a:r>
            <a:endParaRPr lang="de-DE" sz="1200" dirty="0">
              <a:solidFill>
                <a:srgbClr val="00799B"/>
              </a:solidFill>
            </a:endParaRPr>
          </a:p>
        </p:txBody>
      </p:sp>
    </p:spTree>
    <p:extLst>
      <p:ext uri="{BB962C8B-B14F-4D97-AF65-F5344CB8AC3E}">
        <p14:creationId xmlns:p14="http://schemas.microsoft.com/office/powerpoint/2010/main" val="27594838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idx="1"/>
          </p:nvPr>
        </p:nvSpPr>
        <p:spPr/>
        <p:txBody>
          <a:bodyPr/>
          <a:lstStyle/>
          <a:p>
            <a:pPr eaLnBrk="1" hangingPunct="1">
              <a:defRPr/>
            </a:pPr>
            <a:r>
              <a:rPr lang="de-DE" altLang="de-DE" sz="2000" b="1" dirty="0">
                <a:ea typeface="MS PGothic" pitchFamily="34" charset="-128"/>
              </a:rPr>
              <a:t>Häufigste SB- Störung bei kritisch Kranken:</a:t>
            </a:r>
          </a:p>
          <a:p>
            <a:pPr lvl="1" eaLnBrk="1" hangingPunct="1">
              <a:defRPr/>
            </a:pPr>
            <a:r>
              <a:rPr lang="de-DE" altLang="de-DE" sz="1800" dirty="0">
                <a:ea typeface="MS PGothic" pitchFamily="34" charset="-128"/>
              </a:rPr>
              <a:t>Hypoxämie</a:t>
            </a:r>
          </a:p>
          <a:p>
            <a:pPr lvl="1" eaLnBrk="1" hangingPunct="1">
              <a:defRPr/>
            </a:pPr>
            <a:r>
              <a:rPr lang="de-DE" altLang="de-DE" sz="1800" dirty="0">
                <a:ea typeface="MS PGothic" pitchFamily="34" charset="-128"/>
              </a:rPr>
              <a:t>Sepsis</a:t>
            </a:r>
          </a:p>
          <a:p>
            <a:pPr lvl="1" eaLnBrk="1" hangingPunct="1">
              <a:defRPr/>
            </a:pPr>
            <a:r>
              <a:rPr lang="de-DE" altLang="de-DE" sz="1800" dirty="0">
                <a:ea typeface="MS PGothic" pitchFamily="34" charset="-128"/>
              </a:rPr>
              <a:t>Metabolische Störungen</a:t>
            </a:r>
          </a:p>
          <a:p>
            <a:pPr lvl="1" eaLnBrk="1" hangingPunct="1">
              <a:defRPr/>
            </a:pPr>
            <a:r>
              <a:rPr lang="de-DE" altLang="de-DE" sz="1800" dirty="0">
                <a:ea typeface="MS PGothic" pitchFamily="34" charset="-128"/>
              </a:rPr>
              <a:t>Intoxikationen</a:t>
            </a:r>
          </a:p>
          <a:p>
            <a:pPr lvl="1" eaLnBrk="1" hangingPunct="1">
              <a:defRPr/>
            </a:pPr>
            <a:r>
              <a:rPr lang="de-DE" altLang="de-DE" sz="1800" dirty="0">
                <a:ea typeface="MS PGothic" pitchFamily="34" charset="-128"/>
              </a:rPr>
              <a:t>(inadäquate) Beatmungstherapie / Hyperventilation</a:t>
            </a:r>
          </a:p>
          <a:p>
            <a:pPr lvl="1" eaLnBrk="1" hangingPunct="1">
              <a:defRPr/>
            </a:pPr>
            <a:r>
              <a:rPr lang="de-DE" altLang="de-DE" sz="1800" dirty="0">
                <a:ea typeface="MS PGothic" pitchFamily="34" charset="-128"/>
              </a:rPr>
              <a:t>Psychiatrische Störungen</a:t>
            </a:r>
          </a:p>
          <a:p>
            <a:pPr lvl="1" eaLnBrk="1" hangingPunct="1">
              <a:defRPr/>
            </a:pPr>
            <a:r>
              <a:rPr lang="de-DE" altLang="de-DE" sz="1800" dirty="0">
                <a:ea typeface="MS PGothic" pitchFamily="34" charset="-128"/>
              </a:rPr>
              <a:t>ZNS – Erkrankungen</a:t>
            </a:r>
          </a:p>
          <a:p>
            <a:pPr marL="268287" lvl="1" indent="0" eaLnBrk="1" hangingPunct="1">
              <a:buFontTx/>
              <a:buNone/>
              <a:defRPr/>
            </a:pPr>
            <a:endParaRPr lang="de-DE" altLang="de-DE" sz="1800" dirty="0">
              <a:ea typeface="MS PGothic" pitchFamily="34" charset="-128"/>
            </a:endParaRPr>
          </a:p>
        </p:txBody>
      </p:sp>
      <p:sp>
        <p:nvSpPr>
          <p:cNvPr id="142338" name="Rectangle 2"/>
          <p:cNvSpPr>
            <a:spLocks noGrp="1" noChangeArrowheads="1"/>
          </p:cNvSpPr>
          <p:nvPr>
            <p:ph type="title"/>
          </p:nvPr>
        </p:nvSpPr>
        <p:spPr/>
        <p:txBody>
          <a:bodyPr/>
          <a:lstStyle/>
          <a:p>
            <a:pPr eaLnBrk="1" hangingPunct="1">
              <a:defRPr/>
            </a:pPr>
            <a:r>
              <a:rPr lang="de-DE" altLang="de-DE" sz="3200" b="1" dirty="0">
                <a:solidFill>
                  <a:schemeClr val="tx1"/>
                </a:solidFill>
                <a:effectLst>
                  <a:outerShdw blurRad="38100" dist="38100" dir="2700000" algn="tl">
                    <a:srgbClr val="000000">
                      <a:alpha val="43137"/>
                    </a:srgbClr>
                  </a:outerShdw>
                </a:effectLst>
                <a:ea typeface="MS PGothic" pitchFamily="34" charset="-128"/>
              </a:rPr>
              <a:t>Akute respiratorische Alkalose</a:t>
            </a:r>
          </a:p>
        </p:txBody>
      </p:sp>
      <p:sp>
        <p:nvSpPr>
          <p:cNvPr id="584710" name="Rectangle 6"/>
          <p:cNvSpPr>
            <a:spLocks noChangeArrowheads="1"/>
          </p:cNvSpPr>
          <p:nvPr/>
        </p:nvSpPr>
        <p:spPr bwMode="auto">
          <a:xfrm>
            <a:off x="4139952" y="3429000"/>
            <a:ext cx="4807719" cy="3118803"/>
          </a:xfrm>
          <a:prstGeom prst="rect">
            <a:avLst/>
          </a:prstGeom>
          <a:noFill/>
          <a:ln w="9525">
            <a:noFill/>
            <a:miter lim="800000"/>
            <a:headEnd/>
            <a:tailEnd/>
          </a:ln>
          <a:effectLst/>
        </p:spPr>
        <p:txBody>
          <a:bodyPr wrap="square">
            <a:spAutoFit/>
          </a:bodyPr>
          <a:lstStyle/>
          <a:p>
            <a:pPr eaLnBrk="1" hangingPunct="1">
              <a:defRPr/>
            </a:pPr>
            <a:r>
              <a:rPr lang="de-DE" sz="2000" b="1" dirty="0">
                <a:solidFill>
                  <a:srgbClr val="FF0000"/>
                </a:solidFill>
                <a:effectLst>
                  <a:outerShdw blurRad="38100" dist="38100" dir="2700000" algn="tl">
                    <a:srgbClr val="C0C0C0"/>
                  </a:outerShdw>
                </a:effectLst>
                <a:latin typeface="Arial" charset="0"/>
                <a:ea typeface="MS PGothic" pitchFamily="34" charset="-128"/>
                <a:cs typeface="Arial" charset="0"/>
              </a:rPr>
              <a:t>Was noch wichtig ist:</a:t>
            </a:r>
          </a:p>
          <a:p>
            <a:pPr marL="342900" indent="-342900" eaLnBrk="1" hangingPunct="1">
              <a:buFont typeface="Arial" panose="020B0604020202020204" pitchFamily="34" charset="0"/>
              <a:buChar char="•"/>
              <a:defRPr/>
            </a:pPr>
            <a:r>
              <a:rPr lang="de-DE" sz="2000" b="1" dirty="0">
                <a:solidFill>
                  <a:srgbClr val="FF0000"/>
                </a:solidFill>
                <a:effectLst>
                  <a:outerShdw blurRad="38100" dist="38100" dir="2700000" algn="tl">
                    <a:srgbClr val="C0C0C0"/>
                  </a:outerShdw>
                </a:effectLst>
                <a:latin typeface="Arial" charset="0"/>
                <a:ea typeface="MS PGothic" pitchFamily="34" charset="-128"/>
                <a:cs typeface="Arial" charset="0"/>
              </a:rPr>
              <a:t>LACTAT STEIGT</a:t>
            </a:r>
          </a:p>
          <a:p>
            <a:pPr marL="342900" indent="-342900" eaLnBrk="1" hangingPunct="1">
              <a:buFont typeface="Arial" panose="020B0604020202020204" pitchFamily="34" charset="0"/>
              <a:buChar char="•"/>
              <a:defRPr/>
            </a:pPr>
            <a:r>
              <a:rPr lang="de-DE" sz="2000" b="1" dirty="0">
                <a:solidFill>
                  <a:srgbClr val="FF0000"/>
                </a:solidFill>
                <a:effectLst>
                  <a:outerShdw blurRad="38100" dist="38100" dir="2700000" algn="tl">
                    <a:srgbClr val="C0C0C0"/>
                  </a:outerShdw>
                </a:effectLst>
                <a:latin typeface="Arial" charset="0"/>
                <a:ea typeface="MS PGothic" pitchFamily="34" charset="-128"/>
                <a:cs typeface="Arial" charset="0"/>
              </a:rPr>
              <a:t>Kalium fällt </a:t>
            </a:r>
          </a:p>
          <a:p>
            <a:pPr marL="342900" indent="-342900" eaLnBrk="1" hangingPunct="1">
              <a:buFont typeface="Arial" panose="020B0604020202020204" pitchFamily="34" charset="0"/>
              <a:buChar char="•"/>
              <a:defRPr/>
            </a:pPr>
            <a:r>
              <a:rPr lang="de-DE" sz="2000" b="1" dirty="0">
                <a:solidFill>
                  <a:srgbClr val="FF0000"/>
                </a:solidFill>
                <a:effectLst>
                  <a:outerShdw blurRad="38100" dist="38100" dir="2700000" algn="tl">
                    <a:srgbClr val="C0C0C0"/>
                  </a:outerShdw>
                </a:effectLst>
                <a:latin typeface="Arial" charset="0"/>
                <a:ea typeface="MS PGothic" pitchFamily="34" charset="-128"/>
                <a:cs typeface="Arial" charset="0"/>
              </a:rPr>
              <a:t>Bedenkliche prognostische Bedeutung </a:t>
            </a:r>
          </a:p>
          <a:p>
            <a:pPr marL="800100" lvl="1" indent="-342900" eaLnBrk="1" hangingPunct="1">
              <a:buFont typeface="Arial" panose="020B0604020202020204" pitchFamily="34" charset="0"/>
              <a:buChar char="•"/>
              <a:defRPr/>
            </a:pPr>
            <a:r>
              <a:rPr lang="de-DE" altLang="de-DE" sz="1600" dirty="0">
                <a:solidFill>
                  <a:srgbClr val="FF0000"/>
                </a:solidFill>
                <a:ea typeface="MS PGothic" pitchFamily="34" charset="-128"/>
                <a:sym typeface="Symbol" panose="05050102010706020507" pitchFamily="18" charset="2"/>
              </a:rPr>
              <a:t>v.a. bei CO</a:t>
            </a:r>
            <a:r>
              <a:rPr lang="de-DE" altLang="de-DE" sz="1600" baseline="-25000" dirty="0">
                <a:solidFill>
                  <a:srgbClr val="FF0000"/>
                </a:solidFill>
                <a:ea typeface="MS PGothic" pitchFamily="34" charset="-128"/>
                <a:sym typeface="Symbol" panose="05050102010706020507" pitchFamily="18" charset="2"/>
              </a:rPr>
              <a:t>2</a:t>
            </a:r>
            <a:r>
              <a:rPr lang="de-DE" altLang="de-DE" sz="1600" dirty="0">
                <a:solidFill>
                  <a:srgbClr val="FF0000"/>
                </a:solidFill>
                <a:ea typeface="MS PGothic" pitchFamily="34" charset="-128"/>
                <a:sym typeface="Symbol" panose="05050102010706020507" pitchFamily="18" charset="2"/>
              </a:rPr>
              <a:t> &lt; 25, </a:t>
            </a:r>
          </a:p>
          <a:p>
            <a:pPr marL="800100" lvl="1" indent="-342900" eaLnBrk="1" hangingPunct="1">
              <a:buFont typeface="Arial" panose="020B0604020202020204" pitchFamily="34" charset="0"/>
              <a:buChar char="•"/>
              <a:defRPr/>
            </a:pPr>
            <a:r>
              <a:rPr lang="de-DE" altLang="de-DE" sz="1600" dirty="0">
                <a:solidFill>
                  <a:srgbClr val="FF0000"/>
                </a:solidFill>
                <a:ea typeface="MS PGothic" pitchFamily="34" charset="-128"/>
                <a:sym typeface="Symbol" panose="05050102010706020507" pitchFamily="18" charset="2"/>
              </a:rPr>
              <a:t>möglicherweise wegen </a:t>
            </a:r>
            <a:r>
              <a:rPr lang="de-DE" altLang="de-DE" sz="1600" dirty="0">
                <a:solidFill>
                  <a:srgbClr val="FF0000"/>
                </a:solidFill>
                <a:ea typeface="MS PGothic" pitchFamily="34" charset="-128"/>
              </a:rPr>
              <a:t>reduziertem </a:t>
            </a:r>
            <a:r>
              <a:rPr lang="de-DE" altLang="de-DE" sz="1600" dirty="0" err="1">
                <a:solidFill>
                  <a:srgbClr val="FF0000"/>
                </a:solidFill>
                <a:ea typeface="MS PGothic" pitchFamily="34" charset="-128"/>
              </a:rPr>
              <a:t>cerebralen</a:t>
            </a:r>
            <a:r>
              <a:rPr lang="de-DE" altLang="de-DE" sz="1600" dirty="0">
                <a:solidFill>
                  <a:srgbClr val="FF0000"/>
                </a:solidFill>
                <a:ea typeface="MS PGothic" pitchFamily="34" charset="-128"/>
              </a:rPr>
              <a:t> </a:t>
            </a:r>
            <a:r>
              <a:rPr lang="de-DE" altLang="de-DE" sz="1600" dirty="0" err="1">
                <a:solidFill>
                  <a:srgbClr val="FF0000"/>
                </a:solidFill>
                <a:ea typeface="MS PGothic" pitchFamily="34" charset="-128"/>
              </a:rPr>
              <a:t>Blutfluß</a:t>
            </a:r>
            <a:endParaRPr lang="de-DE" altLang="de-DE" sz="1600" dirty="0">
              <a:solidFill>
                <a:srgbClr val="FF0000"/>
              </a:solidFill>
              <a:ea typeface="MS PGothic" pitchFamily="34" charset="-128"/>
            </a:endParaRPr>
          </a:p>
        </p:txBody>
      </p:sp>
    </p:spTree>
    <p:extLst>
      <p:ext uri="{BB962C8B-B14F-4D97-AF65-F5344CB8AC3E}">
        <p14:creationId xmlns:p14="http://schemas.microsoft.com/office/powerpoint/2010/main" val="19973531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84710"/>
                                        </p:tgtEl>
                                        <p:attrNameLst>
                                          <p:attrName>style.visibility</p:attrName>
                                        </p:attrNameLst>
                                      </p:cBhvr>
                                      <p:to>
                                        <p:strVal val="visible"/>
                                      </p:to>
                                    </p:set>
                                    <p:animEffect transition="in" filter="checkerboard(across)">
                                      <p:cBhvr>
                                        <p:cTn id="7" dur="500"/>
                                        <p:tgtEl>
                                          <p:spTgt spid="5847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7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8F0A7A61-CC51-4AD1-81F9-04015B847AC6}"/>
              </a:ext>
            </a:extLst>
          </p:cNvPr>
          <p:cNvPicPr>
            <a:picLocks noGrp="1" noChangeAspect="1"/>
          </p:cNvPicPr>
          <p:nvPr>
            <p:ph idx="1"/>
          </p:nvPr>
        </p:nvPicPr>
        <p:blipFill>
          <a:blip r:embed="rId2"/>
          <a:stretch>
            <a:fillRect/>
          </a:stretch>
        </p:blipFill>
        <p:spPr>
          <a:xfrm>
            <a:off x="819709" y="1052736"/>
            <a:ext cx="7496707" cy="4819307"/>
          </a:xfrm>
          <a:prstGeom prst="rect">
            <a:avLst/>
          </a:prstGeom>
        </p:spPr>
      </p:pic>
      <p:sp>
        <p:nvSpPr>
          <p:cNvPr id="3" name="Titel 2">
            <a:extLst>
              <a:ext uri="{FF2B5EF4-FFF2-40B4-BE49-F238E27FC236}">
                <a16:creationId xmlns:a16="http://schemas.microsoft.com/office/drawing/2014/main" id="{9880376E-BF89-4CFD-A175-45608C097E84}"/>
              </a:ext>
            </a:extLst>
          </p:cNvPr>
          <p:cNvSpPr>
            <a:spLocks noGrp="1"/>
          </p:cNvSpPr>
          <p:nvPr>
            <p:ph type="title"/>
          </p:nvPr>
        </p:nvSpPr>
        <p:spPr/>
        <p:txBody>
          <a:bodyPr/>
          <a:lstStyle/>
          <a:p>
            <a:r>
              <a:rPr lang="de-DE" dirty="0"/>
              <a:t>Behandlung der resp. Alkalose</a:t>
            </a:r>
          </a:p>
        </p:txBody>
      </p:sp>
      <p:sp>
        <p:nvSpPr>
          <p:cNvPr id="4" name="Fußzeilenplatzhalter 3">
            <a:extLst>
              <a:ext uri="{FF2B5EF4-FFF2-40B4-BE49-F238E27FC236}">
                <a16:creationId xmlns:a16="http://schemas.microsoft.com/office/drawing/2014/main" id="{B09C623A-81EF-40F6-93AF-A2A8DFFB18C6}"/>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sp>
        <p:nvSpPr>
          <p:cNvPr id="6" name="Rechteck 5">
            <a:extLst>
              <a:ext uri="{FF2B5EF4-FFF2-40B4-BE49-F238E27FC236}">
                <a16:creationId xmlns:a16="http://schemas.microsoft.com/office/drawing/2014/main" id="{851493AE-01DC-4480-A194-ABFD38A35CD4}"/>
              </a:ext>
            </a:extLst>
          </p:cNvPr>
          <p:cNvSpPr/>
          <p:nvPr/>
        </p:nvSpPr>
        <p:spPr>
          <a:xfrm>
            <a:off x="1631864" y="6200686"/>
            <a:ext cx="5904656" cy="538224"/>
          </a:xfrm>
          <a:prstGeom prst="rect">
            <a:avLst/>
          </a:prstGeom>
          <a:solidFill>
            <a:schemeClr val="bg1"/>
          </a:solidFill>
        </p:spPr>
        <p:txBody>
          <a:bodyPr wrap="square">
            <a:spAutoFit/>
          </a:bodyPr>
          <a:lstStyle/>
          <a:p>
            <a:pPr algn="r"/>
            <a:r>
              <a:rPr lang="en-US" sz="1200" dirty="0">
                <a:solidFill>
                  <a:srgbClr val="00799B"/>
                </a:solidFill>
                <a:latin typeface="Segoe UI" panose="020B0502040204020203" pitchFamily="34" charset="0"/>
              </a:rPr>
              <a:t>Palmer BF. </a:t>
            </a:r>
            <a:r>
              <a:rPr lang="en-US" sz="1200" b="1" dirty="0">
                <a:solidFill>
                  <a:srgbClr val="00799B"/>
                </a:solidFill>
                <a:latin typeface="Segoe UI" panose="020B0502040204020203" pitchFamily="34" charset="0"/>
              </a:rPr>
              <a:t>Evaluation and treatment of respiratory alkalosis. </a:t>
            </a:r>
          </a:p>
          <a:p>
            <a:pPr algn="r"/>
            <a:r>
              <a:rPr lang="en-US" sz="1200" dirty="0">
                <a:solidFill>
                  <a:srgbClr val="00799B"/>
                </a:solidFill>
                <a:latin typeface="Segoe UI" panose="020B0502040204020203" pitchFamily="34" charset="0"/>
              </a:rPr>
              <a:t>Am J Kidney Dis. 2012;60(5):834-8.</a:t>
            </a:r>
            <a:endParaRPr lang="de-DE" sz="1200" dirty="0">
              <a:solidFill>
                <a:srgbClr val="00799B"/>
              </a:solidFill>
            </a:endParaRPr>
          </a:p>
        </p:txBody>
      </p:sp>
    </p:spTree>
    <p:extLst>
      <p:ext uri="{BB962C8B-B14F-4D97-AF65-F5344CB8AC3E}">
        <p14:creationId xmlns:p14="http://schemas.microsoft.com/office/powerpoint/2010/main" val="479911147"/>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a:xfrm>
            <a:off x="750094" y="228300"/>
            <a:ext cx="6126162" cy="685800"/>
          </a:xfrm>
          <a:solidFill>
            <a:srgbClr val="0000FF"/>
          </a:solidFill>
        </p:spPr>
        <p:txBody>
          <a:bodyPr/>
          <a:lstStyle/>
          <a:p>
            <a:pPr eaLnBrk="1" hangingPunct="1"/>
            <a:r>
              <a:rPr lang="de-DE" altLang="de-DE" dirty="0">
                <a:solidFill>
                  <a:schemeClr val="bg1"/>
                </a:solidFill>
              </a:rPr>
              <a:t>Fall 1</a:t>
            </a:r>
          </a:p>
        </p:txBody>
      </p:sp>
      <p:sp>
        <p:nvSpPr>
          <p:cNvPr id="439299" name="Rectangle 3"/>
          <p:cNvSpPr>
            <a:spLocks noGrp="1" noChangeArrowheads="1"/>
          </p:cNvSpPr>
          <p:nvPr>
            <p:ph type="body" sz="half" idx="4294967295"/>
          </p:nvPr>
        </p:nvSpPr>
        <p:spPr>
          <a:xfrm>
            <a:off x="3779838" y="2708275"/>
            <a:ext cx="5113337" cy="3417888"/>
          </a:xfrm>
        </p:spPr>
        <p:txBody>
          <a:bodyPr/>
          <a:lstStyle/>
          <a:p>
            <a:pPr eaLnBrk="1" hangingPunct="1">
              <a:lnSpc>
                <a:spcPct val="90000"/>
              </a:lnSpc>
            </a:pPr>
            <a:r>
              <a:rPr lang="de-DE" altLang="de-DE" sz="1800"/>
              <a:t>Welche Säure – Basen – Störung liegt vor ?</a:t>
            </a:r>
          </a:p>
          <a:p>
            <a:pPr eaLnBrk="1" hangingPunct="1">
              <a:lnSpc>
                <a:spcPct val="90000"/>
              </a:lnSpc>
            </a:pPr>
            <a:endParaRPr lang="de-DE" altLang="de-DE" sz="1800"/>
          </a:p>
          <a:p>
            <a:pPr algn="ctr" eaLnBrk="1" hangingPunct="1">
              <a:lnSpc>
                <a:spcPct val="90000"/>
              </a:lnSpc>
            </a:pPr>
            <a:r>
              <a:rPr lang="de-DE" altLang="de-DE" sz="1800"/>
              <a:t>Metabolische Azidose</a:t>
            </a:r>
          </a:p>
          <a:p>
            <a:pPr algn="ctr" eaLnBrk="1" hangingPunct="1">
              <a:lnSpc>
                <a:spcPct val="90000"/>
              </a:lnSpc>
            </a:pPr>
            <a:r>
              <a:rPr lang="de-DE" altLang="de-DE" sz="1800"/>
              <a:t>mit hoher AL (20) </a:t>
            </a:r>
          </a:p>
          <a:p>
            <a:pPr algn="ctr" eaLnBrk="1" hangingPunct="1">
              <a:lnSpc>
                <a:spcPct val="90000"/>
              </a:lnSpc>
            </a:pPr>
            <a:r>
              <a:rPr lang="de-DE" altLang="de-DE" sz="1200"/>
              <a:t>Na – (HCO</a:t>
            </a:r>
            <a:r>
              <a:rPr lang="de-DE" altLang="de-DE" sz="1200" baseline="-25000"/>
              <a:t>3</a:t>
            </a:r>
            <a:r>
              <a:rPr lang="de-DE" altLang="de-DE" sz="1200"/>
              <a:t> +Cl)  = 138-(14+104)</a:t>
            </a:r>
          </a:p>
          <a:p>
            <a:pPr algn="ctr" eaLnBrk="1" hangingPunct="1">
              <a:lnSpc>
                <a:spcPct val="90000"/>
              </a:lnSpc>
            </a:pPr>
            <a:endParaRPr lang="de-DE" altLang="de-DE" sz="1800"/>
          </a:p>
          <a:p>
            <a:pPr algn="ctr" eaLnBrk="1" hangingPunct="1">
              <a:lnSpc>
                <a:spcPct val="90000"/>
              </a:lnSpc>
            </a:pPr>
            <a:r>
              <a:rPr lang="de-DE" altLang="de-DE" sz="1800"/>
              <a:t>adäquat respiratorisch kompensiert</a:t>
            </a:r>
          </a:p>
          <a:p>
            <a:pPr algn="ctr" eaLnBrk="1" hangingPunct="1">
              <a:lnSpc>
                <a:spcPct val="90000"/>
              </a:lnSpc>
            </a:pPr>
            <a:r>
              <a:rPr lang="de-DE" altLang="de-DE" sz="1400"/>
              <a:t>(</a:t>
            </a:r>
            <a:r>
              <a:rPr lang="de-DE" altLang="de-DE" sz="1400">
                <a:cs typeface="Arial" panose="020B0604020202020204" pitchFamily="34" charset="0"/>
              </a:rPr>
              <a:t>∆Bic x 1- 1,2 = CO</a:t>
            </a:r>
            <a:r>
              <a:rPr lang="de-DE" altLang="de-DE" sz="1400" baseline="-25000">
                <a:cs typeface="Arial" panose="020B0604020202020204" pitchFamily="34" charset="0"/>
              </a:rPr>
              <a:t>2 </a:t>
            </a:r>
            <a:r>
              <a:rPr lang="de-DE" altLang="de-DE" sz="1400">
                <a:cs typeface="Arial" panose="020B0604020202020204" pitchFamily="34" charset="0"/>
              </a:rPr>
              <a:t>- Abfall)</a:t>
            </a:r>
            <a:endParaRPr lang="de-DE" altLang="de-DE" sz="1800"/>
          </a:p>
        </p:txBody>
      </p:sp>
      <p:graphicFrame>
        <p:nvGraphicFramePr>
          <p:cNvPr id="268322" name="Group 34"/>
          <p:cNvGraphicFramePr>
            <a:graphicFrameLocks noGrp="1"/>
          </p:cNvGraphicFramePr>
          <p:nvPr>
            <p:ph type="body" sz="half" idx="4294967295"/>
          </p:nvPr>
        </p:nvGraphicFramePr>
        <p:xfrm>
          <a:off x="179388" y="2708275"/>
          <a:ext cx="3744912" cy="3313111"/>
        </p:xfrm>
        <a:graphic>
          <a:graphicData uri="http://schemas.openxmlformats.org/drawingml/2006/table">
            <a:tbl>
              <a:tblPr/>
              <a:tblGrid>
                <a:gridCol w="2178050">
                  <a:extLst>
                    <a:ext uri="{9D8B030D-6E8A-4147-A177-3AD203B41FA5}">
                      <a16:colId xmlns:a16="http://schemas.microsoft.com/office/drawing/2014/main" val="20000"/>
                    </a:ext>
                  </a:extLst>
                </a:gridCol>
                <a:gridCol w="1566862">
                  <a:extLst>
                    <a:ext uri="{9D8B030D-6E8A-4147-A177-3AD203B41FA5}">
                      <a16:colId xmlns:a16="http://schemas.microsoft.com/office/drawing/2014/main" val="20001"/>
                    </a:ext>
                  </a:extLst>
                </a:gridCol>
              </a:tblGrid>
              <a:tr h="4734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dirty="0">
                          <a:ln>
                            <a:noFill/>
                          </a:ln>
                          <a:solidFill>
                            <a:schemeClr val="tx1"/>
                          </a:solidFill>
                          <a:effectLst/>
                          <a:latin typeface="Arial" charset="0"/>
                        </a:rPr>
                        <a:t>pH</a:t>
                      </a:r>
                    </a:p>
                  </a:txBody>
                  <a:tcPr marT="45721" marB="45721"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a:ln>
                            <a:noFill/>
                          </a:ln>
                          <a:solidFill>
                            <a:schemeClr val="tx1"/>
                          </a:solidFill>
                          <a:effectLst/>
                          <a:latin typeface="Arial" charset="0"/>
                        </a:rPr>
                        <a:t>7,29</a:t>
                      </a:r>
                    </a:p>
                  </a:txBody>
                  <a:tcPr marT="45721" marB="45721"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7218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a:ln>
                            <a:noFill/>
                          </a:ln>
                          <a:solidFill>
                            <a:schemeClr val="tx1"/>
                          </a:solidFill>
                          <a:effectLst/>
                          <a:latin typeface="Arial" charset="0"/>
                        </a:rPr>
                        <a:t>pCO</a:t>
                      </a:r>
                      <a:r>
                        <a:rPr kumimoji="0" lang="de-DE" sz="2000" b="1" i="0" u="none" strike="noStrike" cap="none" normalizeH="0" baseline="-25000">
                          <a:ln>
                            <a:noFill/>
                          </a:ln>
                          <a:solidFill>
                            <a:schemeClr val="tx1"/>
                          </a:solidFill>
                          <a:effectLst/>
                          <a:latin typeface="Arial" charset="0"/>
                        </a:rPr>
                        <a:t>2</a:t>
                      </a:r>
                      <a:endParaRPr kumimoji="0" lang="de-DE" sz="2000" b="1" i="0" u="none" strike="noStrike" cap="none" normalizeH="0" baseline="0">
                        <a:ln>
                          <a:noFill/>
                        </a:ln>
                        <a:solidFill>
                          <a:schemeClr val="tx1"/>
                        </a:solidFill>
                        <a:effectLst/>
                        <a:latin typeface="Arial" charset="0"/>
                      </a:endParaRPr>
                    </a:p>
                  </a:txBody>
                  <a:tcPr marT="45721" marB="45721"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a:ln>
                            <a:noFill/>
                          </a:ln>
                          <a:solidFill>
                            <a:schemeClr val="tx1"/>
                          </a:solidFill>
                          <a:effectLst/>
                          <a:latin typeface="Arial" charset="0"/>
                        </a:rPr>
                        <a:t>30</a:t>
                      </a:r>
                    </a:p>
                  </a:txBody>
                  <a:tcPr marT="45721" marB="45721"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7479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a:ln>
                            <a:noFill/>
                          </a:ln>
                          <a:solidFill>
                            <a:schemeClr val="tx1"/>
                          </a:solidFill>
                          <a:effectLst/>
                          <a:latin typeface="Arial" charset="0"/>
                        </a:rPr>
                        <a:t>HCO</a:t>
                      </a:r>
                      <a:r>
                        <a:rPr kumimoji="0" lang="de-DE" sz="2000" b="1" i="0" u="none" strike="noStrike" cap="none" normalizeH="0" baseline="-25000">
                          <a:ln>
                            <a:noFill/>
                          </a:ln>
                          <a:solidFill>
                            <a:schemeClr val="tx1"/>
                          </a:solidFill>
                          <a:effectLst/>
                          <a:latin typeface="Arial" charset="0"/>
                        </a:rPr>
                        <a:t>3</a:t>
                      </a:r>
                      <a:r>
                        <a:rPr kumimoji="0" lang="de-DE" sz="2000" b="1" i="0" u="none" strike="noStrike" cap="none" normalizeH="0" baseline="30000">
                          <a:ln>
                            <a:noFill/>
                          </a:ln>
                          <a:solidFill>
                            <a:schemeClr val="tx1"/>
                          </a:solidFill>
                          <a:effectLst/>
                          <a:latin typeface="Arial" charset="0"/>
                        </a:rPr>
                        <a:t>-</a:t>
                      </a:r>
                      <a:endParaRPr kumimoji="0" lang="de-DE" sz="2000" b="1" i="0" u="none" strike="noStrike" cap="none" normalizeH="0" baseline="0">
                        <a:ln>
                          <a:noFill/>
                        </a:ln>
                        <a:solidFill>
                          <a:schemeClr val="tx1"/>
                        </a:solidFill>
                        <a:effectLst/>
                        <a:latin typeface="Arial" charset="0"/>
                      </a:endParaRPr>
                    </a:p>
                  </a:txBody>
                  <a:tcPr marT="45721" marB="45721"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a:ln>
                            <a:noFill/>
                          </a:ln>
                          <a:solidFill>
                            <a:schemeClr val="tx1"/>
                          </a:solidFill>
                          <a:effectLst/>
                          <a:latin typeface="Arial" charset="0"/>
                        </a:rPr>
                        <a:t>14</a:t>
                      </a:r>
                    </a:p>
                  </a:txBody>
                  <a:tcPr marT="45721" marB="45721"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734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a:ln>
                            <a:noFill/>
                          </a:ln>
                          <a:solidFill>
                            <a:schemeClr val="tx1"/>
                          </a:solidFill>
                          <a:effectLst/>
                          <a:latin typeface="Arial" charset="0"/>
                        </a:rPr>
                        <a:t>Na</a:t>
                      </a:r>
                      <a:r>
                        <a:rPr kumimoji="0" lang="de-DE" sz="2000" b="1" i="0" u="none" strike="noStrike" cap="none" normalizeH="0" baseline="30000">
                          <a:ln>
                            <a:noFill/>
                          </a:ln>
                          <a:solidFill>
                            <a:schemeClr val="tx1"/>
                          </a:solidFill>
                          <a:effectLst/>
                          <a:latin typeface="Arial" charset="0"/>
                        </a:rPr>
                        <a:t>+</a:t>
                      </a:r>
                      <a:endParaRPr kumimoji="0" lang="de-DE" sz="2000" b="1" i="0" u="none" strike="noStrike" cap="none" normalizeH="0" baseline="0">
                        <a:ln>
                          <a:noFill/>
                        </a:ln>
                        <a:solidFill>
                          <a:schemeClr val="tx1"/>
                        </a:solidFill>
                        <a:effectLst/>
                        <a:latin typeface="Arial" charset="0"/>
                      </a:endParaRPr>
                    </a:p>
                  </a:txBody>
                  <a:tcPr marT="45721" marB="45721"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a:ln>
                            <a:noFill/>
                          </a:ln>
                          <a:solidFill>
                            <a:schemeClr val="tx1"/>
                          </a:solidFill>
                          <a:effectLst/>
                          <a:latin typeface="Arial" charset="0"/>
                        </a:rPr>
                        <a:t>138</a:t>
                      </a:r>
                    </a:p>
                  </a:txBody>
                  <a:tcPr marT="45721" marB="45721"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7218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a:ln>
                            <a:noFill/>
                          </a:ln>
                          <a:solidFill>
                            <a:schemeClr val="tx1"/>
                          </a:solidFill>
                          <a:effectLst/>
                          <a:latin typeface="Arial" charset="0"/>
                        </a:rPr>
                        <a:t>K</a:t>
                      </a:r>
                      <a:r>
                        <a:rPr kumimoji="0" lang="de-DE" sz="2000" b="1" i="0" u="none" strike="noStrike" cap="none" normalizeH="0" baseline="30000">
                          <a:ln>
                            <a:noFill/>
                          </a:ln>
                          <a:solidFill>
                            <a:schemeClr val="tx1"/>
                          </a:solidFill>
                          <a:effectLst/>
                          <a:latin typeface="Arial" charset="0"/>
                        </a:rPr>
                        <a:t>+</a:t>
                      </a:r>
                      <a:endParaRPr kumimoji="0" lang="de-DE" sz="2000" b="1" i="0" u="none" strike="noStrike" cap="none" normalizeH="0" baseline="0">
                        <a:ln>
                          <a:noFill/>
                        </a:ln>
                        <a:solidFill>
                          <a:schemeClr val="tx1"/>
                        </a:solidFill>
                        <a:effectLst/>
                        <a:latin typeface="Arial" charset="0"/>
                      </a:endParaRPr>
                    </a:p>
                  </a:txBody>
                  <a:tcPr marT="45721" marB="45721"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a:ln>
                            <a:noFill/>
                          </a:ln>
                          <a:solidFill>
                            <a:schemeClr val="tx1"/>
                          </a:solidFill>
                          <a:effectLst/>
                          <a:latin typeface="Arial" charset="0"/>
                        </a:rPr>
                        <a:t>4,9</a:t>
                      </a:r>
                    </a:p>
                  </a:txBody>
                  <a:tcPr marT="45721" marB="45721"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734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a:ln>
                            <a:noFill/>
                          </a:ln>
                          <a:solidFill>
                            <a:schemeClr val="tx1"/>
                          </a:solidFill>
                          <a:effectLst/>
                          <a:latin typeface="Arial" charset="0"/>
                        </a:rPr>
                        <a:t>Cl</a:t>
                      </a:r>
                      <a:r>
                        <a:rPr kumimoji="0" lang="de-DE" sz="2000" b="1" i="0" u="none" strike="noStrike" cap="none" normalizeH="0" baseline="30000">
                          <a:ln>
                            <a:noFill/>
                          </a:ln>
                          <a:solidFill>
                            <a:schemeClr val="tx1"/>
                          </a:solidFill>
                          <a:effectLst/>
                          <a:latin typeface="Arial" charset="0"/>
                        </a:rPr>
                        <a:t>-</a:t>
                      </a:r>
                      <a:endParaRPr kumimoji="0" lang="de-DE" sz="2000" b="1" i="0" u="none" strike="noStrike" cap="none" normalizeH="0" baseline="0">
                        <a:ln>
                          <a:noFill/>
                        </a:ln>
                        <a:solidFill>
                          <a:schemeClr val="tx1"/>
                        </a:solidFill>
                        <a:effectLst/>
                        <a:latin typeface="Arial" charset="0"/>
                      </a:endParaRPr>
                    </a:p>
                  </a:txBody>
                  <a:tcPr marT="45721" marB="45721"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dirty="0">
                          <a:ln>
                            <a:noFill/>
                          </a:ln>
                          <a:solidFill>
                            <a:schemeClr val="tx1"/>
                          </a:solidFill>
                          <a:effectLst/>
                          <a:latin typeface="Arial" charset="0"/>
                        </a:rPr>
                        <a:t>104</a:t>
                      </a:r>
                    </a:p>
                  </a:txBody>
                  <a:tcPr marT="45721" marB="45721"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734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a:ln>
                            <a:noFill/>
                          </a:ln>
                          <a:solidFill>
                            <a:schemeClr val="tx1"/>
                          </a:solidFill>
                          <a:effectLst/>
                          <a:latin typeface="Arial" charset="0"/>
                        </a:rPr>
                        <a:t>Lactat</a:t>
                      </a:r>
                    </a:p>
                  </a:txBody>
                  <a:tcPr marT="45721" marB="45721"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dirty="0">
                          <a:ln>
                            <a:noFill/>
                          </a:ln>
                          <a:solidFill>
                            <a:schemeClr val="tx1"/>
                          </a:solidFill>
                          <a:effectLst/>
                          <a:latin typeface="Arial" charset="0"/>
                        </a:rPr>
                        <a:t>6</a:t>
                      </a:r>
                    </a:p>
                  </a:txBody>
                  <a:tcPr marT="45721" marB="45721"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439322" name="Oval 26"/>
          <p:cNvSpPr>
            <a:spLocks noChangeArrowheads="1"/>
          </p:cNvSpPr>
          <p:nvPr/>
        </p:nvSpPr>
        <p:spPr bwMode="auto">
          <a:xfrm>
            <a:off x="2700338" y="2492375"/>
            <a:ext cx="863600" cy="717550"/>
          </a:xfrm>
          <a:prstGeom prst="ellipse">
            <a:avLst/>
          </a:prstGeom>
          <a:noFill/>
          <a:ln w="63500">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de-DE" altLang="de-DE" sz="1800"/>
          </a:p>
        </p:txBody>
      </p:sp>
      <p:sp>
        <p:nvSpPr>
          <p:cNvPr id="439323" name="Oval 27"/>
          <p:cNvSpPr>
            <a:spLocks noChangeArrowheads="1"/>
          </p:cNvSpPr>
          <p:nvPr/>
        </p:nvSpPr>
        <p:spPr bwMode="auto">
          <a:xfrm>
            <a:off x="2844800" y="3573463"/>
            <a:ext cx="647700" cy="576262"/>
          </a:xfrm>
          <a:prstGeom prst="ellipse">
            <a:avLst/>
          </a:prstGeom>
          <a:noFill/>
          <a:ln w="63500">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de-DE" altLang="de-DE" sz="1800"/>
          </a:p>
        </p:txBody>
      </p:sp>
      <p:sp>
        <p:nvSpPr>
          <p:cNvPr id="439324" name="Oval 28"/>
          <p:cNvSpPr>
            <a:spLocks noChangeArrowheads="1"/>
          </p:cNvSpPr>
          <p:nvPr/>
        </p:nvSpPr>
        <p:spPr bwMode="auto">
          <a:xfrm>
            <a:off x="2914650" y="3141663"/>
            <a:ext cx="504825" cy="503237"/>
          </a:xfrm>
          <a:prstGeom prst="ellipse">
            <a:avLst/>
          </a:prstGeom>
          <a:noFill/>
          <a:ln w="635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de-DE" altLang="de-DE" sz="1800"/>
          </a:p>
        </p:txBody>
      </p:sp>
      <p:sp>
        <p:nvSpPr>
          <p:cNvPr id="2" name="Rectangle 3"/>
          <p:cNvSpPr>
            <a:spLocks noChangeArrowheads="1"/>
          </p:cNvSpPr>
          <p:nvPr/>
        </p:nvSpPr>
        <p:spPr bwMode="auto">
          <a:xfrm>
            <a:off x="684213" y="1268413"/>
            <a:ext cx="8424862"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20000"/>
              </a:spcBef>
            </a:pPr>
            <a:r>
              <a:rPr lang="de-DE" altLang="de-DE" sz="1800" b="1"/>
              <a:t>Ein 64- jähriger Maler kommt mit seit der Nacht bestehendem Schüttelfrost und Fieber bis 40,1° C auf ihre Station. RR 92 / 55 mmHg, HF 112.</a:t>
            </a:r>
          </a:p>
          <a:p>
            <a:pPr eaLnBrk="1" hangingPunct="1">
              <a:lnSpc>
                <a:spcPct val="90000"/>
              </a:lnSpc>
              <a:spcBef>
                <a:spcPct val="20000"/>
              </a:spcBef>
            </a:pPr>
            <a:r>
              <a:rPr lang="de-DE" altLang="de-DE" sz="1800" b="1"/>
              <a:t>Es werden Blut- und Urinkulturen abgenommen, auch eine BGA.</a:t>
            </a:r>
          </a:p>
          <a:p>
            <a:pPr eaLnBrk="1" hangingPunct="1">
              <a:lnSpc>
                <a:spcPct val="90000"/>
              </a:lnSpc>
              <a:spcBef>
                <a:spcPct val="20000"/>
              </a:spcBef>
            </a:pPr>
            <a:r>
              <a:rPr lang="de-DE" altLang="de-DE" sz="1800" b="1"/>
              <a:t>An Vorerkrankungen ist ein Herzinfarkt vor drei Jahren bekannt. </a:t>
            </a:r>
          </a:p>
        </p:txBody>
      </p:sp>
      <p:sp>
        <p:nvSpPr>
          <p:cNvPr id="3" name="Fußzeilenplatzhalter 2">
            <a:extLst>
              <a:ext uri="{FF2B5EF4-FFF2-40B4-BE49-F238E27FC236}">
                <a16:creationId xmlns:a16="http://schemas.microsoft.com/office/drawing/2014/main" id="{CB6B8002-CE8D-4AD6-B5F7-71524572AE51}"/>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spTree>
    <p:extLst>
      <p:ext uri="{BB962C8B-B14F-4D97-AF65-F5344CB8AC3E}">
        <p14:creationId xmlns:p14="http://schemas.microsoft.com/office/powerpoint/2010/main" val="25542677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68322"/>
                                        </p:tgtEl>
                                        <p:attrNameLst>
                                          <p:attrName>style.visibility</p:attrName>
                                        </p:attrNameLst>
                                      </p:cBhvr>
                                      <p:to>
                                        <p:strVal val="visible"/>
                                      </p:to>
                                    </p:set>
                                    <p:animEffect transition="in" filter="blinds(horizontal)">
                                      <p:cBhvr>
                                        <p:cTn id="12" dur="500"/>
                                        <p:tgtEl>
                                          <p:spTgt spid="268322"/>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439299">
                                            <p:txEl>
                                              <p:pRg st="0" end="0"/>
                                            </p:txEl>
                                          </p:spTgt>
                                        </p:tgtEl>
                                        <p:attrNameLst>
                                          <p:attrName>style.visibility</p:attrName>
                                        </p:attrNameLst>
                                      </p:cBhvr>
                                      <p:to>
                                        <p:strVal val="visible"/>
                                      </p:to>
                                    </p:set>
                                    <p:animEffect transition="in" filter="blinds(horizontal)">
                                      <p:cBhvr>
                                        <p:cTn id="15" dur="500"/>
                                        <p:tgtEl>
                                          <p:spTgt spid="439299">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439322"/>
                                        </p:tgtEl>
                                        <p:attrNameLst>
                                          <p:attrName>style.visibility</p:attrName>
                                        </p:attrNameLst>
                                      </p:cBhvr>
                                      <p:to>
                                        <p:strVal val="visible"/>
                                      </p:to>
                                    </p:set>
                                    <p:anim calcmode="lin" valueType="num">
                                      <p:cBhvr additive="base">
                                        <p:cTn id="20" dur="500" fill="hold"/>
                                        <p:tgtEl>
                                          <p:spTgt spid="439322"/>
                                        </p:tgtEl>
                                        <p:attrNameLst>
                                          <p:attrName>ppt_x</p:attrName>
                                        </p:attrNameLst>
                                      </p:cBhvr>
                                      <p:tavLst>
                                        <p:tav tm="0">
                                          <p:val>
                                            <p:strVal val="0-#ppt_w/2"/>
                                          </p:val>
                                        </p:tav>
                                        <p:tav tm="100000">
                                          <p:val>
                                            <p:strVal val="#ppt_x"/>
                                          </p:val>
                                        </p:tav>
                                      </p:tavLst>
                                    </p:anim>
                                    <p:anim calcmode="lin" valueType="num">
                                      <p:cBhvr additive="base">
                                        <p:cTn id="21" dur="500" fill="hold"/>
                                        <p:tgtEl>
                                          <p:spTgt spid="439322"/>
                                        </p:tgtEl>
                                        <p:attrNameLst>
                                          <p:attrName>ppt_y</p:attrName>
                                        </p:attrNameLst>
                                      </p:cBhvr>
                                      <p:tavLst>
                                        <p:tav tm="0">
                                          <p:val>
                                            <p:strVal val="#ppt_y"/>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439323"/>
                                        </p:tgtEl>
                                        <p:attrNameLst>
                                          <p:attrName>style.visibility</p:attrName>
                                        </p:attrNameLst>
                                      </p:cBhvr>
                                      <p:to>
                                        <p:strVal val="visible"/>
                                      </p:to>
                                    </p:set>
                                    <p:anim calcmode="lin" valueType="num">
                                      <p:cBhvr additive="base">
                                        <p:cTn id="24" dur="500" fill="hold"/>
                                        <p:tgtEl>
                                          <p:spTgt spid="439323"/>
                                        </p:tgtEl>
                                        <p:attrNameLst>
                                          <p:attrName>ppt_x</p:attrName>
                                        </p:attrNameLst>
                                      </p:cBhvr>
                                      <p:tavLst>
                                        <p:tav tm="0">
                                          <p:val>
                                            <p:strVal val="#ppt_x"/>
                                          </p:val>
                                        </p:tav>
                                        <p:tav tm="100000">
                                          <p:val>
                                            <p:strVal val="#ppt_x"/>
                                          </p:val>
                                        </p:tav>
                                      </p:tavLst>
                                    </p:anim>
                                    <p:anim calcmode="lin" valueType="num">
                                      <p:cBhvr additive="base">
                                        <p:cTn id="25" dur="500" fill="hold"/>
                                        <p:tgtEl>
                                          <p:spTgt spid="439323"/>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439299">
                                            <p:txEl>
                                              <p:pRg st="2" end="2"/>
                                            </p:txEl>
                                          </p:spTgt>
                                        </p:tgtEl>
                                        <p:attrNameLst>
                                          <p:attrName>style.visibility</p:attrName>
                                        </p:attrNameLst>
                                      </p:cBhvr>
                                      <p:to>
                                        <p:strVal val="visible"/>
                                      </p:to>
                                    </p:set>
                                    <p:animEffect transition="in" filter="blinds(horizontal)">
                                      <p:cBhvr>
                                        <p:cTn id="30" dur="500"/>
                                        <p:tgtEl>
                                          <p:spTgt spid="439299">
                                            <p:txEl>
                                              <p:pRg st="2" end="2"/>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439299">
                                            <p:txEl>
                                              <p:pRg st="3" end="3"/>
                                            </p:txEl>
                                          </p:spTgt>
                                        </p:tgtEl>
                                        <p:attrNameLst>
                                          <p:attrName>style.visibility</p:attrName>
                                        </p:attrNameLst>
                                      </p:cBhvr>
                                      <p:to>
                                        <p:strVal val="visible"/>
                                      </p:to>
                                    </p:set>
                                    <p:animEffect transition="in" filter="blinds(horizontal)">
                                      <p:cBhvr>
                                        <p:cTn id="35" dur="500"/>
                                        <p:tgtEl>
                                          <p:spTgt spid="439299">
                                            <p:txEl>
                                              <p:pRg st="3" end="3"/>
                                            </p:txEl>
                                          </p:spTgt>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439299">
                                            <p:txEl>
                                              <p:pRg st="4" end="4"/>
                                            </p:txEl>
                                          </p:spTgt>
                                        </p:tgtEl>
                                        <p:attrNameLst>
                                          <p:attrName>style.visibility</p:attrName>
                                        </p:attrNameLst>
                                      </p:cBhvr>
                                      <p:to>
                                        <p:strVal val="visible"/>
                                      </p:to>
                                    </p:set>
                                    <p:animEffect transition="in" filter="blinds(horizontal)">
                                      <p:cBhvr>
                                        <p:cTn id="38" dur="500"/>
                                        <p:tgtEl>
                                          <p:spTgt spid="439299">
                                            <p:txEl>
                                              <p:pRg st="4" end="4"/>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439299">
                                            <p:txEl>
                                              <p:pRg st="6" end="6"/>
                                            </p:txEl>
                                          </p:spTgt>
                                        </p:tgtEl>
                                        <p:attrNameLst>
                                          <p:attrName>style.visibility</p:attrName>
                                        </p:attrNameLst>
                                      </p:cBhvr>
                                      <p:to>
                                        <p:strVal val="visible"/>
                                      </p:to>
                                    </p:set>
                                    <p:animEffect transition="in" filter="blinds(horizontal)">
                                      <p:cBhvr>
                                        <p:cTn id="43" dur="500"/>
                                        <p:tgtEl>
                                          <p:spTgt spid="439299">
                                            <p:txEl>
                                              <p:pRg st="6" end="6"/>
                                            </p:txEl>
                                          </p:spTgt>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439324"/>
                                        </p:tgtEl>
                                        <p:attrNameLst>
                                          <p:attrName>style.visibility</p:attrName>
                                        </p:attrNameLst>
                                      </p:cBhvr>
                                      <p:to>
                                        <p:strVal val="visible"/>
                                      </p:to>
                                    </p:set>
                                    <p:animEffect transition="in" filter="blinds(horizontal)">
                                      <p:cBhvr>
                                        <p:cTn id="46" dur="500"/>
                                        <p:tgtEl>
                                          <p:spTgt spid="439324"/>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439299">
                                            <p:txEl>
                                              <p:pRg st="7" end="7"/>
                                            </p:txEl>
                                          </p:spTgt>
                                        </p:tgtEl>
                                        <p:attrNameLst>
                                          <p:attrName>style.visibility</p:attrName>
                                        </p:attrNameLst>
                                      </p:cBhvr>
                                      <p:to>
                                        <p:strVal val="visible"/>
                                      </p:to>
                                    </p:set>
                                    <p:animEffect transition="in" filter="blinds(horizontal)">
                                      <p:cBhvr>
                                        <p:cTn id="49" dur="500"/>
                                        <p:tgtEl>
                                          <p:spTgt spid="43929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9299" grpId="0" build="p"/>
      <p:bldP spid="439322" grpId="0" animBg="1"/>
      <p:bldP spid="439323" grpId="0" animBg="1"/>
      <p:bldP spid="439324" grpId="0" animBg="1"/>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el 1"/>
          <p:cNvSpPr>
            <a:spLocks noGrp="1"/>
          </p:cNvSpPr>
          <p:nvPr>
            <p:ph type="title"/>
          </p:nvPr>
        </p:nvSpPr>
        <p:spPr/>
        <p:txBody>
          <a:bodyPr/>
          <a:lstStyle/>
          <a:p>
            <a:r>
              <a:rPr lang="de-DE" altLang="de-DE" sz="3200" b="1"/>
              <a:t>Metabolische Azidose</a:t>
            </a:r>
          </a:p>
        </p:txBody>
      </p:sp>
      <p:sp>
        <p:nvSpPr>
          <p:cNvPr id="28675" name="Inhaltsplatzhalter 2"/>
          <p:cNvSpPr>
            <a:spLocks noGrp="1"/>
          </p:cNvSpPr>
          <p:nvPr>
            <p:ph idx="1"/>
          </p:nvPr>
        </p:nvSpPr>
        <p:spPr/>
        <p:txBody>
          <a:bodyPr/>
          <a:lstStyle/>
          <a:p>
            <a:pPr marL="457200" indent="-457200">
              <a:buFont typeface="+mj-lt"/>
              <a:buAutoNum type="arabicPeriod"/>
            </a:pPr>
            <a:r>
              <a:rPr lang="de-DE" altLang="de-DE" sz="2000" b="1" dirty="0"/>
              <a:t>Liegt eine relevante Bedrohung für den Patienten vor?</a:t>
            </a:r>
          </a:p>
          <a:p>
            <a:pPr lvl="1"/>
            <a:r>
              <a:rPr lang="de-DE" altLang="de-DE" sz="2000" dirty="0"/>
              <a:t>Hämodynamische Instabilität </a:t>
            </a:r>
          </a:p>
          <a:p>
            <a:pPr lvl="1"/>
            <a:r>
              <a:rPr lang="de-DE" altLang="de-DE" sz="2000" dirty="0"/>
              <a:t>Arrhythmien </a:t>
            </a:r>
          </a:p>
          <a:p>
            <a:pPr lvl="1"/>
            <a:r>
              <a:rPr lang="de-DE" altLang="de-DE" sz="2000" dirty="0"/>
              <a:t>Respiratorisches Versagen</a:t>
            </a:r>
          </a:p>
          <a:p>
            <a:pPr marL="457200" indent="-457200">
              <a:buFont typeface="+mj-lt"/>
              <a:buAutoNum type="arabicPeriod"/>
            </a:pPr>
            <a:r>
              <a:rPr lang="de-DE" altLang="de-DE" sz="2000" b="1" dirty="0"/>
              <a:t>Wird die Azidose adäquat kompensiert ?</a:t>
            </a:r>
          </a:p>
          <a:p>
            <a:pPr marL="665163" lvl="1" indent="-285750">
              <a:buFont typeface="Arial" panose="020B0604020202020204" pitchFamily="34" charset="0"/>
              <a:buChar char="•"/>
            </a:pPr>
            <a:r>
              <a:rPr lang="de-DE" altLang="de-DE" dirty="0"/>
              <a:t>(zentral-)venöses Gas! </a:t>
            </a:r>
          </a:p>
          <a:p>
            <a:pPr marL="457200" indent="-457200">
              <a:buFontTx/>
              <a:buAutoNum type="arabicPeriod"/>
            </a:pPr>
            <a:r>
              <a:rPr lang="de-DE" altLang="de-DE" sz="2000" b="1" dirty="0"/>
              <a:t>Ursache?</a:t>
            </a:r>
          </a:p>
          <a:p>
            <a:pPr marL="836613" lvl="1" indent="-457200"/>
            <a:r>
              <a:rPr lang="de-DE" altLang="de-DE" dirty="0"/>
              <a:t>Zufuhr von Säuren </a:t>
            </a:r>
            <a:r>
              <a:rPr lang="de-DE" altLang="de-DE" dirty="0" err="1"/>
              <a:t>oder´Toxine</a:t>
            </a:r>
            <a:r>
              <a:rPr lang="de-DE" altLang="de-DE" dirty="0"/>
              <a:t> (Methanol / Ethylenglykol)</a:t>
            </a:r>
          </a:p>
          <a:p>
            <a:pPr marL="836613" lvl="1" indent="-457200"/>
            <a:r>
              <a:rPr lang="de-DE" altLang="de-DE" dirty="0"/>
              <a:t>oder Verlust von Bicarbonat</a:t>
            </a:r>
          </a:p>
          <a:p>
            <a:pPr marL="457200" indent="-457200">
              <a:buFontTx/>
              <a:buAutoNum type="arabicPeriod"/>
            </a:pPr>
            <a:r>
              <a:rPr lang="de-DE" altLang="de-DE" sz="2000" b="1" dirty="0"/>
              <a:t>Nutritive Defizite (Vitamin – B- Komplex)</a:t>
            </a:r>
          </a:p>
          <a:p>
            <a:pPr marL="993775" lvl="1" indent="-457200"/>
            <a:endParaRPr lang="de-DE" altLang="de-DE" sz="1800" dirty="0"/>
          </a:p>
        </p:txBody>
      </p:sp>
      <p:sp>
        <p:nvSpPr>
          <p:cNvPr id="2" name="Fußzeilenplatzhalter 1">
            <a:extLst>
              <a:ext uri="{FF2B5EF4-FFF2-40B4-BE49-F238E27FC236}">
                <a16:creationId xmlns:a16="http://schemas.microsoft.com/office/drawing/2014/main" id="{0355044B-5311-4A28-9461-8238F1F97DB1}"/>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spTree>
    <p:extLst>
      <p:ext uri="{BB962C8B-B14F-4D97-AF65-F5344CB8AC3E}">
        <p14:creationId xmlns:p14="http://schemas.microsoft.com/office/powerpoint/2010/main" val="2300308802"/>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el 1"/>
          <p:cNvSpPr>
            <a:spLocks noGrp="1"/>
          </p:cNvSpPr>
          <p:nvPr>
            <p:ph type="title"/>
          </p:nvPr>
        </p:nvSpPr>
        <p:spPr/>
        <p:txBody>
          <a:bodyPr/>
          <a:lstStyle/>
          <a:p>
            <a:r>
              <a:rPr lang="de-DE" altLang="de-DE" sz="3200" b="1"/>
              <a:t>Anionenlücke</a:t>
            </a:r>
          </a:p>
        </p:txBody>
      </p:sp>
      <p:sp>
        <p:nvSpPr>
          <p:cNvPr id="29699" name="Inhaltsplatzhalter 2"/>
          <p:cNvSpPr>
            <a:spLocks noGrp="1"/>
          </p:cNvSpPr>
          <p:nvPr>
            <p:ph idx="1"/>
          </p:nvPr>
        </p:nvSpPr>
        <p:spPr/>
        <p:txBody>
          <a:bodyPr/>
          <a:lstStyle/>
          <a:p>
            <a:pPr marL="0" indent="0" algn="ctr">
              <a:buFontTx/>
              <a:buNone/>
            </a:pPr>
            <a:endParaRPr lang="de-DE" altLang="de-DE"/>
          </a:p>
          <a:p>
            <a:pPr marL="0" indent="0" algn="ctr">
              <a:buFontTx/>
              <a:buNone/>
            </a:pPr>
            <a:r>
              <a:rPr lang="de-DE" altLang="de-DE" b="1">
                <a:solidFill>
                  <a:srgbClr val="FF0000"/>
                </a:solidFill>
              </a:rPr>
              <a:t>bei jeder metabolischen Störung:</a:t>
            </a:r>
          </a:p>
          <a:p>
            <a:pPr marL="0" indent="0" algn="ctr">
              <a:buFontTx/>
              <a:buNone/>
            </a:pPr>
            <a:r>
              <a:rPr lang="de-DE" altLang="de-DE" sz="4400" b="1">
                <a:solidFill>
                  <a:srgbClr val="FF0000"/>
                </a:solidFill>
              </a:rPr>
              <a:t>Anionenlücke </a:t>
            </a:r>
            <a:r>
              <a:rPr lang="de-DE" altLang="de-DE" sz="4800" b="1">
                <a:solidFill>
                  <a:srgbClr val="FF0000"/>
                </a:solidFill>
              </a:rPr>
              <a:t>berechnen!!</a:t>
            </a:r>
          </a:p>
          <a:p>
            <a:pPr marL="0" indent="0" algn="ctr">
              <a:buFontTx/>
              <a:buNone/>
            </a:pPr>
            <a:r>
              <a:rPr lang="de-DE" altLang="de-DE" sz="4400" b="1"/>
              <a:t>Na</a:t>
            </a:r>
            <a:r>
              <a:rPr lang="de-DE" altLang="de-DE" sz="4400" b="1" baseline="30000"/>
              <a:t>+</a:t>
            </a:r>
            <a:r>
              <a:rPr lang="de-DE" altLang="de-DE" sz="4400" b="1"/>
              <a:t> - (HCO</a:t>
            </a:r>
            <a:r>
              <a:rPr lang="de-DE" altLang="de-DE" sz="4400" b="1" baseline="-25000"/>
              <a:t>3</a:t>
            </a:r>
            <a:r>
              <a:rPr lang="de-DE" altLang="de-DE" sz="4400" b="1" baseline="30000"/>
              <a:t>-</a:t>
            </a:r>
            <a:r>
              <a:rPr lang="de-DE" altLang="de-DE" sz="4400" b="1"/>
              <a:t> + Cl</a:t>
            </a:r>
            <a:r>
              <a:rPr lang="de-DE" altLang="de-DE" sz="4400" b="1" baseline="30000"/>
              <a:t>-</a:t>
            </a:r>
            <a:r>
              <a:rPr lang="de-DE" altLang="de-DE" sz="4400" b="1"/>
              <a:t>)</a:t>
            </a:r>
          </a:p>
        </p:txBody>
      </p:sp>
      <p:sp>
        <p:nvSpPr>
          <p:cNvPr id="2" name="Fußzeilenplatzhalter 1">
            <a:extLst>
              <a:ext uri="{FF2B5EF4-FFF2-40B4-BE49-F238E27FC236}">
                <a16:creationId xmlns:a16="http://schemas.microsoft.com/office/drawing/2014/main" id="{5965A12B-704C-49CE-B083-9943954ECEB8}"/>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spTree>
    <p:extLst>
      <p:ext uri="{BB962C8B-B14F-4D97-AF65-F5344CB8AC3E}">
        <p14:creationId xmlns:p14="http://schemas.microsoft.com/office/powerpoint/2010/main" val="397673282"/>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7" name="Rectangle 5"/>
          <p:cNvSpPr>
            <a:spLocks noChangeArrowheads="1"/>
          </p:cNvSpPr>
          <p:nvPr/>
        </p:nvSpPr>
        <p:spPr bwMode="auto">
          <a:xfrm>
            <a:off x="2987675" y="1620838"/>
            <a:ext cx="3095625" cy="771525"/>
          </a:xfrm>
          <a:prstGeom prst="rect">
            <a:avLst/>
          </a:prstGeom>
          <a:solidFill>
            <a:srgbClr val="00FF00"/>
          </a:solidFill>
          <a:ln w="9525">
            <a:solidFill>
              <a:schemeClr val="tx1"/>
            </a:solidFill>
            <a:miter lim="800000"/>
            <a:headEnd/>
            <a:tailEnd/>
          </a:ln>
        </p:spPr>
        <p:txBody>
          <a:bodyPr anchor="ctr">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spcBef>
                <a:spcPct val="20000"/>
              </a:spcBef>
            </a:pPr>
            <a:r>
              <a:rPr lang="de-DE" altLang="de-DE" sz="2000" b="1"/>
              <a:t>Anionenlücke</a:t>
            </a:r>
          </a:p>
          <a:p>
            <a:pPr algn="ctr" eaLnBrk="1" hangingPunct="1">
              <a:spcBef>
                <a:spcPct val="20000"/>
              </a:spcBef>
            </a:pPr>
            <a:r>
              <a:rPr lang="de-DE" altLang="de-DE" sz="2000" b="1"/>
              <a:t>(Na – HCO</a:t>
            </a:r>
            <a:r>
              <a:rPr lang="de-DE" altLang="de-DE" sz="2000" b="1" baseline="-25000"/>
              <a:t>3</a:t>
            </a:r>
            <a:r>
              <a:rPr lang="de-DE" altLang="de-DE" sz="2000" b="1" baseline="30000"/>
              <a:t>-</a:t>
            </a:r>
            <a:r>
              <a:rPr lang="de-DE" altLang="de-DE" sz="2000" b="1"/>
              <a:t> - Cl</a:t>
            </a:r>
            <a:r>
              <a:rPr lang="de-DE" altLang="de-DE" sz="2000" b="1" baseline="30000"/>
              <a:t>-</a:t>
            </a:r>
            <a:r>
              <a:rPr lang="de-DE" altLang="de-DE" sz="2000" b="1"/>
              <a:t>)</a:t>
            </a:r>
            <a:endParaRPr lang="de-DE" altLang="de-DE" sz="1800"/>
          </a:p>
        </p:txBody>
      </p:sp>
      <p:sp>
        <p:nvSpPr>
          <p:cNvPr id="325638" name="Rectangle 6"/>
          <p:cNvSpPr>
            <a:spLocks noChangeArrowheads="1"/>
          </p:cNvSpPr>
          <p:nvPr/>
        </p:nvSpPr>
        <p:spPr bwMode="auto">
          <a:xfrm>
            <a:off x="6884988" y="1619250"/>
            <a:ext cx="2224087" cy="771525"/>
          </a:xfrm>
          <a:prstGeom prst="rect">
            <a:avLst/>
          </a:prstGeom>
          <a:solidFill>
            <a:srgbClr val="FFFF99"/>
          </a:solidFill>
          <a:ln w="9525">
            <a:solidFill>
              <a:schemeClr val="tx1"/>
            </a:solidFill>
            <a:miter lim="800000"/>
            <a:headEnd/>
            <a:tailEnd/>
          </a:ln>
        </p:spPr>
        <p:txBody>
          <a:bodyPr anchor="ctr">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spcBef>
                <a:spcPct val="20000"/>
              </a:spcBef>
            </a:pPr>
            <a:r>
              <a:rPr lang="de-DE" altLang="de-DE" sz="2000" b="1"/>
              <a:t>AL normal:</a:t>
            </a:r>
          </a:p>
          <a:p>
            <a:pPr algn="ctr" eaLnBrk="1" hangingPunct="1">
              <a:spcBef>
                <a:spcPct val="20000"/>
              </a:spcBef>
            </a:pPr>
            <a:r>
              <a:rPr lang="de-DE" altLang="de-DE" sz="2000" b="1">
                <a:sym typeface="Symbol" panose="05050102010706020507" pitchFamily="18" charset="2"/>
              </a:rPr>
              <a:t>&lt; 12</a:t>
            </a:r>
            <a:endParaRPr lang="de-DE" altLang="de-DE" sz="2000" b="1"/>
          </a:p>
        </p:txBody>
      </p:sp>
      <p:sp>
        <p:nvSpPr>
          <p:cNvPr id="325639" name="Rectangle 7"/>
          <p:cNvSpPr>
            <a:spLocks noChangeArrowheads="1"/>
          </p:cNvSpPr>
          <p:nvPr/>
        </p:nvSpPr>
        <p:spPr bwMode="auto">
          <a:xfrm>
            <a:off x="250825" y="1663700"/>
            <a:ext cx="2160588" cy="771525"/>
          </a:xfrm>
          <a:prstGeom prst="rect">
            <a:avLst/>
          </a:prstGeom>
          <a:solidFill>
            <a:srgbClr val="FF99CC"/>
          </a:solidFill>
          <a:ln w="9525">
            <a:solidFill>
              <a:schemeClr val="tx1"/>
            </a:solidFill>
            <a:miter lim="800000"/>
            <a:headEnd/>
            <a:tailEnd/>
          </a:ln>
        </p:spPr>
        <p:txBody>
          <a:bodyPr anchor="ctr">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spcBef>
                <a:spcPct val="20000"/>
              </a:spcBef>
            </a:pPr>
            <a:r>
              <a:rPr lang="de-DE" altLang="de-DE" sz="2000" b="1"/>
              <a:t>AL hoch </a:t>
            </a:r>
          </a:p>
          <a:p>
            <a:pPr algn="ctr" eaLnBrk="1" hangingPunct="1">
              <a:spcBef>
                <a:spcPct val="20000"/>
              </a:spcBef>
            </a:pPr>
            <a:r>
              <a:rPr lang="de-DE" altLang="de-DE" sz="2000" b="1"/>
              <a:t>(&gt; 12)</a:t>
            </a:r>
            <a:endParaRPr lang="de-DE" altLang="de-DE" sz="1800"/>
          </a:p>
        </p:txBody>
      </p:sp>
      <p:sp>
        <p:nvSpPr>
          <p:cNvPr id="325646" name="Line 14"/>
          <p:cNvSpPr>
            <a:spLocks noChangeShapeType="1"/>
          </p:cNvSpPr>
          <p:nvPr/>
        </p:nvSpPr>
        <p:spPr bwMode="auto">
          <a:xfrm flipH="1">
            <a:off x="2484438" y="2019300"/>
            <a:ext cx="358775" cy="0"/>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325647" name="Line 15"/>
          <p:cNvSpPr>
            <a:spLocks noChangeShapeType="1"/>
          </p:cNvSpPr>
          <p:nvPr/>
        </p:nvSpPr>
        <p:spPr bwMode="auto">
          <a:xfrm>
            <a:off x="6372225" y="2019300"/>
            <a:ext cx="358775" cy="0"/>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325648" name="Rectangle 16"/>
          <p:cNvSpPr>
            <a:spLocks noChangeArrowheads="1"/>
          </p:cNvSpPr>
          <p:nvPr/>
        </p:nvSpPr>
        <p:spPr bwMode="auto">
          <a:xfrm>
            <a:off x="285750" y="2703513"/>
            <a:ext cx="2054225" cy="2597150"/>
          </a:xfrm>
          <a:prstGeom prst="rect">
            <a:avLst/>
          </a:prstGeom>
          <a:solidFill>
            <a:srgbClr val="FF99CC"/>
          </a:solidFill>
          <a:ln w="9525">
            <a:solidFill>
              <a:schemeClr val="tx1"/>
            </a:solidFill>
            <a:miter lim="800000"/>
            <a:headEnd/>
            <a:tailEnd/>
          </a:ln>
        </p:spPr>
        <p:txBody>
          <a:bodyPr anchor="ctr">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spcBef>
                <a:spcPct val="20000"/>
              </a:spcBef>
            </a:pPr>
            <a:r>
              <a:rPr lang="de-DE" altLang="de-DE" sz="2000" b="1" dirty="0"/>
              <a:t>KUSSMAUL</a:t>
            </a:r>
          </a:p>
          <a:p>
            <a:pPr algn="ctr" eaLnBrk="1" hangingPunct="1">
              <a:spcBef>
                <a:spcPct val="20000"/>
              </a:spcBef>
            </a:pPr>
            <a:r>
              <a:rPr lang="de-DE" altLang="de-DE" sz="2000" i="1" u="sng" dirty="0"/>
              <a:t>K</a:t>
            </a:r>
            <a:r>
              <a:rPr lang="de-DE" altLang="de-DE" sz="2000" dirty="0"/>
              <a:t>etoazidose</a:t>
            </a:r>
          </a:p>
          <a:p>
            <a:pPr algn="ctr" eaLnBrk="1" hangingPunct="1">
              <a:spcBef>
                <a:spcPct val="20000"/>
              </a:spcBef>
            </a:pPr>
            <a:r>
              <a:rPr lang="de-DE" altLang="de-DE" sz="2000" i="1" u="sng" dirty="0"/>
              <a:t>U</a:t>
            </a:r>
            <a:r>
              <a:rPr lang="de-DE" altLang="de-DE" sz="2000" dirty="0"/>
              <a:t>rämie</a:t>
            </a:r>
          </a:p>
          <a:p>
            <a:pPr algn="ctr" eaLnBrk="1" hangingPunct="1">
              <a:spcBef>
                <a:spcPct val="20000"/>
              </a:spcBef>
            </a:pPr>
            <a:r>
              <a:rPr lang="de-DE" altLang="de-DE" sz="2000" i="1" u="sng" dirty="0"/>
              <a:t>S</a:t>
            </a:r>
            <a:r>
              <a:rPr lang="de-DE" altLang="de-DE" sz="2000" dirty="0"/>
              <a:t>alicylsäure</a:t>
            </a:r>
          </a:p>
          <a:p>
            <a:pPr algn="ctr" eaLnBrk="1" hangingPunct="1">
              <a:spcBef>
                <a:spcPct val="20000"/>
              </a:spcBef>
            </a:pPr>
            <a:r>
              <a:rPr lang="de-DE" altLang="de-DE" sz="2000" i="1" u="sng" dirty="0"/>
              <a:t>M</a:t>
            </a:r>
            <a:r>
              <a:rPr lang="de-DE" altLang="de-DE" sz="2000" dirty="0"/>
              <a:t>ethanol</a:t>
            </a:r>
          </a:p>
          <a:p>
            <a:pPr algn="ctr" eaLnBrk="1" hangingPunct="1">
              <a:spcBef>
                <a:spcPct val="20000"/>
              </a:spcBef>
            </a:pPr>
            <a:r>
              <a:rPr lang="de-DE" altLang="de-DE" sz="2000" i="1" u="sng" dirty="0" err="1"/>
              <a:t>Ä</a:t>
            </a:r>
            <a:r>
              <a:rPr lang="de-DE" altLang="de-DE" sz="2000" dirty="0" err="1"/>
              <a:t>thylenglykol</a:t>
            </a:r>
            <a:endParaRPr lang="de-DE" altLang="de-DE" sz="2000" dirty="0"/>
          </a:p>
          <a:p>
            <a:pPr algn="ctr" eaLnBrk="1" hangingPunct="1">
              <a:spcBef>
                <a:spcPct val="20000"/>
              </a:spcBef>
            </a:pPr>
            <a:r>
              <a:rPr lang="de-DE" altLang="de-DE" sz="2000" i="1" u="sng" dirty="0"/>
              <a:t>L</a:t>
            </a:r>
            <a:r>
              <a:rPr lang="de-DE" altLang="de-DE" sz="2000" dirty="0"/>
              <a:t>aktat</a:t>
            </a:r>
          </a:p>
        </p:txBody>
      </p:sp>
      <p:sp>
        <p:nvSpPr>
          <p:cNvPr id="325649" name="Line 17"/>
          <p:cNvSpPr>
            <a:spLocks noChangeShapeType="1"/>
          </p:cNvSpPr>
          <p:nvPr/>
        </p:nvSpPr>
        <p:spPr bwMode="auto">
          <a:xfrm flipH="1">
            <a:off x="7308850" y="2379663"/>
            <a:ext cx="0" cy="431800"/>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325650" name="Rectangle 18"/>
          <p:cNvSpPr>
            <a:spLocks noChangeArrowheads="1"/>
          </p:cNvSpPr>
          <p:nvPr/>
        </p:nvSpPr>
        <p:spPr bwMode="auto">
          <a:xfrm>
            <a:off x="4787900" y="2811463"/>
            <a:ext cx="3241675" cy="771525"/>
          </a:xfrm>
          <a:prstGeom prst="rect">
            <a:avLst/>
          </a:prstGeom>
          <a:solidFill>
            <a:srgbClr val="FFFF99"/>
          </a:solidFill>
          <a:ln w="9525">
            <a:solidFill>
              <a:schemeClr val="tx1"/>
            </a:solidFill>
            <a:miter lim="800000"/>
            <a:headEnd/>
            <a:tailEnd/>
          </a:ln>
        </p:spPr>
        <p:txBody>
          <a:bodyPr anchor="ctr">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spcBef>
                <a:spcPct val="20000"/>
              </a:spcBef>
            </a:pPr>
            <a:r>
              <a:rPr lang="de-DE" altLang="de-DE" sz="2000" b="1"/>
              <a:t>Urinionen – Nettobilanz</a:t>
            </a:r>
          </a:p>
          <a:p>
            <a:pPr algn="ctr" eaLnBrk="1" hangingPunct="1">
              <a:spcBef>
                <a:spcPct val="20000"/>
              </a:spcBef>
            </a:pPr>
            <a:r>
              <a:rPr lang="de-DE" altLang="de-DE" sz="2000"/>
              <a:t>(Na + K) - Cl</a:t>
            </a:r>
          </a:p>
        </p:txBody>
      </p:sp>
      <p:sp>
        <p:nvSpPr>
          <p:cNvPr id="325651" name="Rectangle 19"/>
          <p:cNvSpPr>
            <a:spLocks noChangeArrowheads="1"/>
          </p:cNvSpPr>
          <p:nvPr/>
        </p:nvSpPr>
        <p:spPr bwMode="auto">
          <a:xfrm>
            <a:off x="4140200" y="3957638"/>
            <a:ext cx="1727200" cy="1806575"/>
          </a:xfrm>
          <a:prstGeom prst="rect">
            <a:avLst/>
          </a:prstGeom>
          <a:solidFill>
            <a:srgbClr val="008080"/>
          </a:solidFill>
          <a:ln w="9525">
            <a:solidFill>
              <a:schemeClr val="tx1"/>
            </a:solidFill>
            <a:miter lim="800000"/>
            <a:headEnd/>
            <a:tailEnd/>
          </a:ln>
        </p:spPr>
        <p:txBody>
          <a:bodyPr anchor="ctr">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spcBef>
                <a:spcPct val="20000"/>
              </a:spcBef>
            </a:pPr>
            <a:r>
              <a:rPr lang="de-DE" altLang="de-DE" sz="2000" b="1"/>
              <a:t>Negativ</a:t>
            </a:r>
          </a:p>
          <a:p>
            <a:pPr algn="ctr" eaLnBrk="1" hangingPunct="1">
              <a:spcBef>
                <a:spcPct val="20000"/>
              </a:spcBef>
            </a:pPr>
            <a:r>
              <a:rPr lang="de-DE" altLang="de-DE" sz="2000" b="1"/>
              <a:t>Cl &gt; Na+K</a:t>
            </a:r>
          </a:p>
          <a:p>
            <a:pPr algn="ctr" eaLnBrk="1" hangingPunct="1">
              <a:spcBef>
                <a:spcPct val="20000"/>
              </a:spcBef>
            </a:pPr>
            <a:r>
              <a:rPr lang="de-DE" altLang="de-DE" sz="2000"/>
              <a:t>Diarrhöe</a:t>
            </a:r>
          </a:p>
          <a:p>
            <a:pPr algn="ctr" eaLnBrk="1" hangingPunct="1">
              <a:spcBef>
                <a:spcPct val="20000"/>
              </a:spcBef>
            </a:pPr>
            <a:r>
              <a:rPr lang="de-DE" altLang="de-DE" sz="2000"/>
              <a:t>Externe GI - Verluste</a:t>
            </a:r>
          </a:p>
        </p:txBody>
      </p:sp>
      <p:sp>
        <p:nvSpPr>
          <p:cNvPr id="325652" name="Rectangle 20"/>
          <p:cNvSpPr>
            <a:spLocks noChangeArrowheads="1"/>
          </p:cNvSpPr>
          <p:nvPr/>
        </p:nvSpPr>
        <p:spPr bwMode="auto">
          <a:xfrm>
            <a:off x="6877050" y="4200525"/>
            <a:ext cx="1727200" cy="771525"/>
          </a:xfrm>
          <a:prstGeom prst="rect">
            <a:avLst/>
          </a:prstGeom>
          <a:solidFill>
            <a:srgbClr val="FFCC00"/>
          </a:solidFill>
          <a:ln w="9525">
            <a:solidFill>
              <a:schemeClr val="tx1"/>
            </a:solidFill>
            <a:miter lim="800000"/>
            <a:headEnd/>
            <a:tailEnd/>
          </a:ln>
        </p:spPr>
        <p:txBody>
          <a:bodyPr anchor="ctr">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spcBef>
                <a:spcPct val="20000"/>
              </a:spcBef>
            </a:pPr>
            <a:r>
              <a:rPr lang="de-DE" altLang="de-DE" sz="2000" b="1"/>
              <a:t>Positiv</a:t>
            </a:r>
          </a:p>
          <a:p>
            <a:pPr algn="ctr" eaLnBrk="1" hangingPunct="1">
              <a:spcBef>
                <a:spcPct val="20000"/>
              </a:spcBef>
            </a:pPr>
            <a:r>
              <a:rPr lang="de-DE" altLang="de-DE" sz="2000" b="1"/>
              <a:t>RTA</a:t>
            </a:r>
          </a:p>
        </p:txBody>
      </p:sp>
      <p:sp>
        <p:nvSpPr>
          <p:cNvPr id="325653" name="Line 21"/>
          <p:cNvSpPr>
            <a:spLocks noChangeShapeType="1"/>
          </p:cNvSpPr>
          <p:nvPr/>
        </p:nvSpPr>
        <p:spPr bwMode="auto">
          <a:xfrm flipH="1">
            <a:off x="4932363" y="3532188"/>
            <a:ext cx="0" cy="431800"/>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325654" name="Line 22"/>
          <p:cNvSpPr>
            <a:spLocks noChangeShapeType="1"/>
          </p:cNvSpPr>
          <p:nvPr/>
        </p:nvSpPr>
        <p:spPr bwMode="auto">
          <a:xfrm flipH="1">
            <a:off x="7740650" y="3675063"/>
            <a:ext cx="0" cy="431800"/>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325655" name="Line 23"/>
          <p:cNvSpPr>
            <a:spLocks noChangeShapeType="1"/>
          </p:cNvSpPr>
          <p:nvPr/>
        </p:nvSpPr>
        <p:spPr bwMode="auto">
          <a:xfrm flipH="1">
            <a:off x="1331913" y="2416175"/>
            <a:ext cx="0" cy="287338"/>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325656" name="Rectangle 24"/>
          <p:cNvSpPr>
            <a:spLocks noChangeArrowheads="1"/>
          </p:cNvSpPr>
          <p:nvPr/>
        </p:nvSpPr>
        <p:spPr bwMode="auto">
          <a:xfrm>
            <a:off x="971550" y="415925"/>
            <a:ext cx="7272338"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de-DE" altLang="de-DE" sz="3600" b="1"/>
              <a:t>Metabolische Azidosen</a:t>
            </a:r>
          </a:p>
        </p:txBody>
      </p:sp>
      <p:cxnSp>
        <p:nvCxnSpPr>
          <p:cNvPr id="3" name="Gerade Verbindung mit Pfeil 2"/>
          <p:cNvCxnSpPr>
            <a:cxnSpLocks/>
          </p:cNvCxnSpPr>
          <p:nvPr/>
        </p:nvCxnSpPr>
        <p:spPr bwMode="auto">
          <a:xfrm>
            <a:off x="7667625" y="5229200"/>
            <a:ext cx="1" cy="535013"/>
          </a:xfrm>
          <a:prstGeom prst="straightConnector1">
            <a:avLst/>
          </a:prstGeom>
          <a:noFill/>
          <a:ln>
            <a:noFill/>
            <a:tailEnd type="triangle"/>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6" name="Gruppieren 5"/>
          <p:cNvGrpSpPr/>
          <p:nvPr/>
        </p:nvGrpSpPr>
        <p:grpSpPr>
          <a:xfrm>
            <a:off x="5401287" y="4761436"/>
            <a:ext cx="3958047" cy="1420298"/>
            <a:chOff x="5401287" y="4761436"/>
            <a:chExt cx="3958047" cy="1420298"/>
          </a:xfrm>
        </p:grpSpPr>
        <p:sp>
          <p:nvSpPr>
            <p:cNvPr id="19" name="Textfeld 18"/>
            <p:cNvSpPr txBox="1">
              <a:spLocks noChangeArrowheads="1"/>
            </p:cNvSpPr>
            <p:nvPr/>
          </p:nvSpPr>
          <p:spPr bwMode="auto">
            <a:xfrm>
              <a:off x="5401287" y="5076816"/>
              <a:ext cx="3958047" cy="110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marL="0" indent="0" algn="ctr"/>
              <a:r>
                <a:rPr lang="de-DE" altLang="de-DE" sz="2800" b="1" dirty="0">
                  <a:solidFill>
                    <a:srgbClr val="00B050"/>
                  </a:solidFill>
                  <a:cs typeface="Arial" panose="020B0604020202020204" pitchFamily="34" charset="0"/>
                </a:rPr>
                <a:t>Bicarbonat hilft</a:t>
              </a:r>
            </a:p>
            <a:p>
              <a:pPr marL="0" indent="0" algn="ctr"/>
              <a:r>
                <a:rPr lang="de-DE" altLang="de-DE" b="1" dirty="0">
                  <a:solidFill>
                    <a:srgbClr val="00B050"/>
                  </a:solidFill>
                  <a:cs typeface="Arial" panose="020B0604020202020204" pitchFamily="34" charset="0"/>
                </a:rPr>
                <a:t>Grunderkrankungen sind </a:t>
              </a:r>
              <a:r>
                <a:rPr lang="de-DE" altLang="de-DE" b="1" dirty="0" err="1">
                  <a:solidFill>
                    <a:srgbClr val="00B050"/>
                  </a:solidFill>
                  <a:cs typeface="Arial" panose="020B0604020202020204" pitchFamily="34" charset="0"/>
                </a:rPr>
                <a:t>Bicarbonatverlustsyndrome</a:t>
              </a:r>
              <a:endParaRPr lang="de-DE" altLang="de-DE" b="1" dirty="0">
                <a:solidFill>
                  <a:srgbClr val="00B050"/>
                </a:solidFill>
                <a:cs typeface="Arial" panose="020B0604020202020204" pitchFamily="34" charset="0"/>
              </a:endParaRPr>
            </a:p>
          </p:txBody>
        </p:sp>
        <p:sp>
          <p:nvSpPr>
            <p:cNvPr id="24" name="Line 22"/>
            <p:cNvSpPr>
              <a:spLocks noChangeShapeType="1"/>
            </p:cNvSpPr>
            <p:nvPr/>
          </p:nvSpPr>
          <p:spPr bwMode="auto">
            <a:xfrm flipH="1">
              <a:off x="7452319" y="4968204"/>
              <a:ext cx="90042" cy="260996"/>
            </a:xfrm>
            <a:prstGeom prst="line">
              <a:avLst/>
            </a:prstGeom>
            <a:noFill/>
            <a:ln w="63500">
              <a:solidFill>
                <a:srgbClr val="00B050"/>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25" name="Line 22"/>
            <p:cNvSpPr>
              <a:spLocks noChangeShapeType="1"/>
            </p:cNvSpPr>
            <p:nvPr/>
          </p:nvSpPr>
          <p:spPr bwMode="auto">
            <a:xfrm>
              <a:off x="5974030" y="4761436"/>
              <a:ext cx="505222" cy="356401"/>
            </a:xfrm>
            <a:prstGeom prst="line">
              <a:avLst/>
            </a:prstGeom>
            <a:noFill/>
            <a:ln w="63500">
              <a:solidFill>
                <a:srgbClr val="00B050"/>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grpSp>
      <p:sp>
        <p:nvSpPr>
          <p:cNvPr id="2" name="Fußzeilenplatzhalter 1">
            <a:extLst>
              <a:ext uri="{FF2B5EF4-FFF2-40B4-BE49-F238E27FC236}">
                <a16:creationId xmlns:a16="http://schemas.microsoft.com/office/drawing/2014/main" id="{5EEB4D40-E743-48CD-B6E8-5DC4093364DC}"/>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spTree>
    <p:extLst>
      <p:ext uri="{BB962C8B-B14F-4D97-AF65-F5344CB8AC3E}">
        <p14:creationId xmlns:p14="http://schemas.microsoft.com/office/powerpoint/2010/main" val="10653259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25637"/>
                                        </p:tgtEl>
                                        <p:attrNameLst>
                                          <p:attrName>style.visibility</p:attrName>
                                        </p:attrNameLst>
                                      </p:cBhvr>
                                      <p:to>
                                        <p:strVal val="visible"/>
                                      </p:to>
                                    </p:set>
                                  </p:childTnLst>
                                </p:cTn>
                              </p:par>
                              <p:par>
                                <p:cTn id="7" presetID="22" presetClass="exit" presetSubtype="4" fill="hold" grpId="0" nodeType="withEffect">
                                  <p:stCondLst>
                                    <p:cond delay="0"/>
                                  </p:stCondLst>
                                  <p:childTnLst>
                                    <p:animEffect transition="out" filter="wipe(down)">
                                      <p:cBhvr>
                                        <p:cTn id="8" dur="500"/>
                                        <p:tgtEl>
                                          <p:spTgt spid="325656"/>
                                        </p:tgtEl>
                                      </p:cBhvr>
                                    </p:animEffect>
                                    <p:set>
                                      <p:cBhvr>
                                        <p:cTn id="9" dur="1" fill="hold">
                                          <p:stCondLst>
                                            <p:cond delay="499"/>
                                          </p:stCondLst>
                                        </p:cTn>
                                        <p:tgtEl>
                                          <p:spTgt spid="325656"/>
                                        </p:tgtEl>
                                        <p:attrNameLst>
                                          <p:attrName>style.visibility</p:attrName>
                                        </p:attrNameLst>
                                      </p:cBhvr>
                                      <p:to>
                                        <p:strVal val="hidden"/>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325646"/>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325655"/>
                                        </p:tgtEl>
                                        <p:attrNameLst>
                                          <p:attrName>style.visibility</p:attrName>
                                        </p:attrNameLst>
                                      </p:cBhvr>
                                      <p:to>
                                        <p:strVal val="visible"/>
                                      </p:to>
                                    </p:set>
                                  </p:childTnLst>
                                </p:cTn>
                              </p:par>
                            </p:childTnLst>
                          </p:cTn>
                        </p:par>
                        <p:par>
                          <p:cTn id="18" fill="hold" nodeType="afterGroup">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325639"/>
                                        </p:tgtEl>
                                        <p:attrNameLst>
                                          <p:attrName>style.visibility</p:attrName>
                                        </p:attrNameLst>
                                      </p:cBhvr>
                                      <p:to>
                                        <p:strVal val="visible"/>
                                      </p:to>
                                    </p:set>
                                  </p:childTnLst>
                                </p:cTn>
                              </p:par>
                            </p:childTnLst>
                          </p:cTn>
                        </p:par>
                        <p:par>
                          <p:cTn id="21" fill="hold" nodeType="afterGroup">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325648"/>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325647"/>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25638"/>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325649"/>
                                        </p:tgtEl>
                                        <p:attrNameLst>
                                          <p:attrName>style.visibility</p:attrName>
                                        </p:attrNameLst>
                                      </p:cBhvr>
                                      <p:to>
                                        <p:strVal val="visible"/>
                                      </p:to>
                                    </p:set>
                                  </p:childTnLst>
                                </p:cTn>
                              </p:par>
                            </p:childTnLst>
                          </p:cTn>
                        </p:par>
                        <p:par>
                          <p:cTn id="36" fill="hold" nodeType="afterGroup">
                            <p:stCondLst>
                              <p:cond delay="0"/>
                            </p:stCondLst>
                            <p:childTnLst>
                              <p:par>
                                <p:cTn id="37" presetID="1" presetClass="entr" presetSubtype="0" fill="hold" grpId="0" nodeType="afterEffect">
                                  <p:stCondLst>
                                    <p:cond delay="0"/>
                                  </p:stCondLst>
                                  <p:childTnLst>
                                    <p:set>
                                      <p:cBhvr>
                                        <p:cTn id="38" dur="1" fill="hold">
                                          <p:stCondLst>
                                            <p:cond delay="0"/>
                                          </p:stCondLst>
                                        </p:cTn>
                                        <p:tgtEl>
                                          <p:spTgt spid="32565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325654"/>
                                        </p:tgtEl>
                                        <p:attrNameLst>
                                          <p:attrName>style.visibility</p:attrName>
                                        </p:attrNameLst>
                                      </p:cBhvr>
                                      <p:to>
                                        <p:strVal val="visible"/>
                                      </p:to>
                                    </p:set>
                                  </p:childTnLst>
                                </p:cTn>
                              </p:par>
                            </p:childTnLst>
                          </p:cTn>
                        </p:par>
                        <p:par>
                          <p:cTn id="43" fill="hold" nodeType="afterGroup">
                            <p:stCondLst>
                              <p:cond delay="0"/>
                            </p:stCondLst>
                            <p:childTnLst>
                              <p:par>
                                <p:cTn id="44" presetID="1" presetClass="entr" presetSubtype="0" fill="hold" grpId="0" nodeType="afterEffect">
                                  <p:stCondLst>
                                    <p:cond delay="0"/>
                                  </p:stCondLst>
                                  <p:childTnLst>
                                    <p:set>
                                      <p:cBhvr>
                                        <p:cTn id="45" dur="1" fill="hold">
                                          <p:stCondLst>
                                            <p:cond delay="0"/>
                                          </p:stCondLst>
                                        </p:cTn>
                                        <p:tgtEl>
                                          <p:spTgt spid="325652"/>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1" presetClass="entr" presetSubtype="0" fill="hold" nodeType="clickEffect">
                                  <p:stCondLst>
                                    <p:cond delay="0"/>
                                  </p:stCondLst>
                                  <p:childTnLst>
                                    <p:set>
                                      <p:cBhvr>
                                        <p:cTn id="49" dur="1" fill="hold">
                                          <p:stCondLst>
                                            <p:cond delay="0"/>
                                          </p:stCondLst>
                                        </p:cTn>
                                        <p:tgtEl>
                                          <p:spTgt spid="325653"/>
                                        </p:tgtEl>
                                        <p:attrNameLst>
                                          <p:attrName>style.visibility</p:attrName>
                                        </p:attrNameLst>
                                      </p:cBhvr>
                                      <p:to>
                                        <p:strVal val="visible"/>
                                      </p:to>
                                    </p:set>
                                  </p:childTnLst>
                                </p:cTn>
                              </p:par>
                            </p:childTnLst>
                          </p:cTn>
                        </p:par>
                        <p:par>
                          <p:cTn id="50" fill="hold" nodeType="afterGroup">
                            <p:stCondLst>
                              <p:cond delay="0"/>
                            </p:stCondLst>
                            <p:childTnLst>
                              <p:par>
                                <p:cTn id="51" presetID="1" presetClass="entr" presetSubtype="0" fill="hold" grpId="0" nodeType="afterEffect">
                                  <p:stCondLst>
                                    <p:cond delay="0"/>
                                  </p:stCondLst>
                                  <p:childTnLst>
                                    <p:set>
                                      <p:cBhvr>
                                        <p:cTn id="52" dur="1" fill="hold">
                                          <p:stCondLst>
                                            <p:cond delay="0"/>
                                          </p:stCondLst>
                                        </p:cTn>
                                        <p:tgtEl>
                                          <p:spTgt spid="32565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additive="base">
                                        <p:cTn id="57" dur="500" fill="hold"/>
                                        <p:tgtEl>
                                          <p:spTgt spid="6"/>
                                        </p:tgtEl>
                                        <p:attrNameLst>
                                          <p:attrName>ppt_x</p:attrName>
                                        </p:attrNameLst>
                                      </p:cBhvr>
                                      <p:tavLst>
                                        <p:tav tm="0">
                                          <p:val>
                                            <p:strVal val="#ppt_x"/>
                                          </p:val>
                                        </p:tav>
                                        <p:tav tm="100000">
                                          <p:val>
                                            <p:strVal val="#ppt_x"/>
                                          </p:val>
                                        </p:tav>
                                      </p:tavLst>
                                    </p:anim>
                                    <p:anim calcmode="lin" valueType="num">
                                      <p:cBhvr additive="base">
                                        <p:cTn id="5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637" grpId="0" animBg="1"/>
      <p:bldP spid="325638" grpId="0" animBg="1"/>
      <p:bldP spid="325639" grpId="0" animBg="1"/>
      <p:bldP spid="325648" grpId="0" animBg="1"/>
      <p:bldP spid="325650" grpId="0" animBg="1"/>
      <p:bldP spid="325651" grpId="0" animBg="1"/>
      <p:bldP spid="325652" grpId="0" animBg="1"/>
      <p:bldP spid="32565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el 1"/>
          <p:cNvSpPr>
            <a:spLocks noGrp="1"/>
          </p:cNvSpPr>
          <p:nvPr>
            <p:ph type="title"/>
          </p:nvPr>
        </p:nvSpPr>
        <p:spPr/>
        <p:txBody>
          <a:bodyPr/>
          <a:lstStyle/>
          <a:p>
            <a:endParaRPr lang="de-DE" altLang="de-DE"/>
          </a:p>
        </p:txBody>
      </p:sp>
      <p:pic>
        <p:nvPicPr>
          <p:cNvPr id="31749" name="Grafik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875" y="1263650"/>
            <a:ext cx="6902450" cy="480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Rechteck 6"/>
          <p:cNvSpPr>
            <a:spLocks noChangeArrowheads="1"/>
          </p:cNvSpPr>
          <p:nvPr/>
        </p:nvSpPr>
        <p:spPr bwMode="auto">
          <a:xfrm>
            <a:off x="2895517" y="6361983"/>
            <a:ext cx="4734272" cy="501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r"/>
            <a:r>
              <a:rPr lang="en-US" altLang="de-DE" sz="1100" dirty="0">
                <a:solidFill>
                  <a:schemeClr val="tx2"/>
                </a:solidFill>
              </a:rPr>
              <a:t>Carsten Hafer: </a:t>
            </a:r>
            <a:r>
              <a:rPr lang="en-US" altLang="de-DE" sz="1100" b="1" dirty="0" err="1">
                <a:solidFill>
                  <a:schemeClr val="tx2"/>
                </a:solidFill>
              </a:rPr>
              <a:t>Säure-Basen-Störungen</a:t>
            </a:r>
            <a:r>
              <a:rPr lang="en-US" altLang="de-DE" sz="1100" b="1" dirty="0">
                <a:solidFill>
                  <a:schemeClr val="tx2"/>
                </a:solidFill>
              </a:rPr>
              <a:t>. </a:t>
            </a:r>
          </a:p>
          <a:p>
            <a:pPr algn="r"/>
            <a:r>
              <a:rPr lang="en-US" altLang="de-DE" sz="1100" dirty="0" err="1">
                <a:solidFill>
                  <a:schemeClr val="tx2"/>
                </a:solidFill>
              </a:rPr>
              <a:t>Intensivmedizin</a:t>
            </a:r>
            <a:r>
              <a:rPr lang="en-US" altLang="de-DE" sz="1100" dirty="0">
                <a:solidFill>
                  <a:schemeClr val="tx2"/>
                </a:solidFill>
              </a:rPr>
              <a:t> Up2Date 2016</a:t>
            </a:r>
          </a:p>
        </p:txBody>
      </p:sp>
      <p:sp>
        <p:nvSpPr>
          <p:cNvPr id="2" name="Fußzeilenplatzhalter 1">
            <a:extLst>
              <a:ext uri="{FF2B5EF4-FFF2-40B4-BE49-F238E27FC236}">
                <a16:creationId xmlns:a16="http://schemas.microsoft.com/office/drawing/2014/main" id="{12B059D8-8771-4AB6-B463-AAE200228E01}"/>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spTree>
    <p:extLst>
      <p:ext uri="{BB962C8B-B14F-4D97-AF65-F5344CB8AC3E}">
        <p14:creationId xmlns:p14="http://schemas.microsoft.com/office/powerpoint/2010/main" val="3745228001"/>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p:txBody>
          <a:bodyPr/>
          <a:lstStyle/>
          <a:p>
            <a:r>
              <a:rPr lang="de-DE" altLang="de-DE" sz="4400" b="1"/>
              <a:t>pH</a:t>
            </a:r>
          </a:p>
        </p:txBody>
      </p:sp>
      <p:sp>
        <p:nvSpPr>
          <p:cNvPr id="463875" name="Rectangle 3"/>
          <p:cNvSpPr>
            <a:spLocks noGrp="1" noChangeArrowheads="1"/>
          </p:cNvSpPr>
          <p:nvPr>
            <p:ph type="body" idx="4294967295"/>
          </p:nvPr>
        </p:nvSpPr>
        <p:spPr/>
        <p:txBody>
          <a:bodyPr/>
          <a:lstStyle/>
          <a:p>
            <a:pPr algn="ctr">
              <a:defRPr/>
            </a:pPr>
            <a:endParaRPr lang="de-DE" sz="3200">
              <a:ea typeface="MS PGothic" pitchFamily="34" charset="-128"/>
            </a:endParaRPr>
          </a:p>
          <a:p>
            <a:pPr algn="ctr">
              <a:defRPr/>
            </a:pPr>
            <a:r>
              <a:rPr lang="de-DE" i="1">
                <a:effectLst>
                  <a:outerShdw blurRad="38100" dist="38100" dir="2700000" algn="tl">
                    <a:srgbClr val="C0C0C0"/>
                  </a:outerShdw>
                </a:effectLst>
                <a:ea typeface="MS PGothic" pitchFamily="34" charset="-128"/>
              </a:rPr>
              <a:t>negativer dekadischer Logarithmus der</a:t>
            </a:r>
          </a:p>
          <a:p>
            <a:pPr algn="ctr">
              <a:defRPr/>
            </a:pPr>
            <a:r>
              <a:rPr lang="de-DE">
                <a:ea typeface="MS PGothic" pitchFamily="34" charset="-128"/>
              </a:rPr>
              <a:t>Wasserstoffionenkonzentration</a:t>
            </a:r>
          </a:p>
          <a:p>
            <a:pPr algn="ctr">
              <a:defRPr/>
            </a:pPr>
            <a:endParaRPr lang="de-DE">
              <a:ea typeface="MS PGothic" pitchFamily="34" charset="-128"/>
            </a:endParaRPr>
          </a:p>
          <a:p>
            <a:pPr algn="ctr">
              <a:defRPr/>
            </a:pPr>
            <a:r>
              <a:rPr lang="de-DE" sz="4400">
                <a:ea typeface="MS PGothic" pitchFamily="34" charset="-128"/>
                <a:sym typeface="Symbol" pitchFamily="18" charset="2"/>
              </a:rPr>
              <a:t>H</a:t>
            </a:r>
            <a:r>
              <a:rPr lang="de-DE" sz="4400" baseline="30000">
                <a:ea typeface="MS PGothic" pitchFamily="34" charset="-128"/>
                <a:sym typeface="Symbol" pitchFamily="18" charset="2"/>
              </a:rPr>
              <a:t>+</a:t>
            </a:r>
            <a:r>
              <a:rPr lang="de-DE" sz="4400">
                <a:ea typeface="MS PGothic" pitchFamily="34" charset="-128"/>
                <a:sym typeface="Symbol" pitchFamily="18" charset="2"/>
              </a:rPr>
              <a:t>  pH</a:t>
            </a:r>
          </a:p>
        </p:txBody>
      </p:sp>
    </p:spTree>
    <p:extLst>
      <p:ext uri="{BB962C8B-B14F-4D97-AF65-F5344CB8AC3E}">
        <p14:creationId xmlns:p14="http://schemas.microsoft.com/office/powerpoint/2010/main" val="16010435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63875">
                                            <p:txEl>
                                              <p:pRg st="1" end="1"/>
                                            </p:txEl>
                                          </p:spTgt>
                                        </p:tgtEl>
                                        <p:attrNameLst>
                                          <p:attrName>style.visibility</p:attrName>
                                        </p:attrNameLst>
                                      </p:cBhvr>
                                      <p:to>
                                        <p:strVal val="visible"/>
                                      </p:to>
                                    </p:set>
                                    <p:animEffect transition="in" filter="dissolve">
                                      <p:cBhvr>
                                        <p:cTn id="7" dur="500"/>
                                        <p:tgtEl>
                                          <p:spTgt spid="463875">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63875">
                                            <p:txEl>
                                              <p:pRg st="2" end="2"/>
                                            </p:txEl>
                                          </p:spTgt>
                                        </p:tgtEl>
                                        <p:attrNameLst>
                                          <p:attrName>style.visibility</p:attrName>
                                        </p:attrNameLst>
                                      </p:cBhvr>
                                      <p:to>
                                        <p:strVal val="visible"/>
                                      </p:to>
                                    </p:set>
                                    <p:animEffect transition="in" filter="dissolve">
                                      <p:cBhvr>
                                        <p:cTn id="10" dur="500"/>
                                        <p:tgtEl>
                                          <p:spTgt spid="463875">
                                            <p:txEl>
                                              <p:pRg st="2" end="2"/>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463875">
                                            <p:txEl>
                                              <p:pRg st="4" end="4"/>
                                            </p:txEl>
                                          </p:spTgt>
                                        </p:tgtEl>
                                        <p:attrNameLst>
                                          <p:attrName>style.visibility</p:attrName>
                                        </p:attrNameLst>
                                      </p:cBhvr>
                                      <p:to>
                                        <p:strVal val="visible"/>
                                      </p:to>
                                    </p:set>
                                    <p:animEffect transition="in" filter="dissolve">
                                      <p:cBhvr>
                                        <p:cTn id="15" dur="500"/>
                                        <p:tgtEl>
                                          <p:spTgt spid="463875">
                                            <p:txEl>
                                              <p:pRg st="4" end="4"/>
                                            </p:txEl>
                                          </p:spTgt>
                                        </p:tgtEl>
                                      </p:cBhvr>
                                    </p:animEffect>
                                  </p:childTnLst>
                                </p:cTn>
                              </p:par>
                              <p:par>
                                <p:cTn id="16" presetID="3" presetClass="exit" presetSubtype="10" fill="hold" nodeType="withEffect">
                                  <p:stCondLst>
                                    <p:cond delay="0"/>
                                  </p:stCondLst>
                                  <p:childTnLst>
                                    <p:animEffect transition="out" filter="blinds(horizontal)">
                                      <p:cBhvr>
                                        <p:cTn id="17" dur="500"/>
                                        <p:tgtEl>
                                          <p:spTgt spid="463875">
                                            <p:txEl>
                                              <p:pRg st="1" end="1"/>
                                            </p:txEl>
                                          </p:spTgt>
                                        </p:tgtEl>
                                      </p:cBhvr>
                                    </p:animEffect>
                                    <p:set>
                                      <p:cBhvr>
                                        <p:cTn id="18" dur="1" fill="hold">
                                          <p:stCondLst>
                                            <p:cond delay="499"/>
                                          </p:stCondLst>
                                        </p:cTn>
                                        <p:tgtEl>
                                          <p:spTgt spid="463875">
                                            <p:txEl>
                                              <p:pRg st="1" end="1"/>
                                            </p:txEl>
                                          </p:spTgt>
                                        </p:tgtEl>
                                        <p:attrNameLst>
                                          <p:attrName>style.visibility</p:attrName>
                                        </p:attrNameLst>
                                      </p:cBhvr>
                                      <p:to>
                                        <p:strVal val="hidden"/>
                                      </p:to>
                                    </p:set>
                                  </p:childTnLst>
                                </p:cTn>
                              </p:par>
                              <p:par>
                                <p:cTn id="19" presetID="3" presetClass="exit" presetSubtype="10" fill="hold" nodeType="withEffect">
                                  <p:stCondLst>
                                    <p:cond delay="0"/>
                                  </p:stCondLst>
                                  <p:childTnLst>
                                    <p:animEffect transition="out" filter="blinds(horizontal)">
                                      <p:cBhvr>
                                        <p:cTn id="20" dur="500"/>
                                        <p:tgtEl>
                                          <p:spTgt spid="463875">
                                            <p:txEl>
                                              <p:pRg st="2" end="2"/>
                                            </p:txEl>
                                          </p:spTgt>
                                        </p:tgtEl>
                                      </p:cBhvr>
                                    </p:animEffect>
                                    <p:set>
                                      <p:cBhvr>
                                        <p:cTn id="21" dur="1" fill="hold">
                                          <p:stCondLst>
                                            <p:cond delay="499"/>
                                          </p:stCondLst>
                                        </p:cTn>
                                        <p:tgtEl>
                                          <p:spTgt spid="463875">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50" name="Group 34"/>
          <p:cNvGraphicFramePr>
            <a:graphicFrameLocks noGrp="1"/>
          </p:cNvGraphicFramePr>
          <p:nvPr>
            <p:ph idx="1"/>
            <p:extLst>
              <p:ext uri="{D42A27DB-BD31-4B8C-83A1-F6EECF244321}">
                <p14:modId xmlns:p14="http://schemas.microsoft.com/office/powerpoint/2010/main" val="882862223"/>
              </p:ext>
            </p:extLst>
          </p:nvPr>
        </p:nvGraphicFramePr>
        <p:xfrm>
          <a:off x="611560" y="1434352"/>
          <a:ext cx="4738488" cy="4021139"/>
        </p:xfrm>
        <a:graphic>
          <a:graphicData uri="http://schemas.openxmlformats.org/drawingml/2006/table">
            <a:tbl>
              <a:tblPr/>
              <a:tblGrid>
                <a:gridCol w="3023218">
                  <a:extLst>
                    <a:ext uri="{9D8B030D-6E8A-4147-A177-3AD203B41FA5}">
                      <a16:colId xmlns:a16="http://schemas.microsoft.com/office/drawing/2014/main" val="20000"/>
                    </a:ext>
                  </a:extLst>
                </a:gridCol>
                <a:gridCol w="1715270">
                  <a:extLst>
                    <a:ext uri="{9D8B030D-6E8A-4147-A177-3AD203B41FA5}">
                      <a16:colId xmlns:a16="http://schemas.microsoft.com/office/drawing/2014/main" val="20001"/>
                    </a:ext>
                  </a:extLst>
                </a:gridCol>
              </a:tblGrid>
              <a:tr h="574675">
                <a:tc>
                  <a:txBody>
                    <a:bodyPr/>
                    <a:lstStyle>
                      <a:lvl1pPr eaLnBrk="0" hangingPunct="0">
                        <a:spcBef>
                          <a:spcPct val="20000"/>
                        </a:spcBef>
                        <a:defRPr b="1">
                          <a:solidFill>
                            <a:schemeClr val="tx1"/>
                          </a:solidFill>
                          <a:latin typeface="Arial" panose="020B0604020202020204" pitchFamily="34" charset="0"/>
                        </a:defRPr>
                      </a:lvl1pPr>
                      <a:lvl2pPr marL="742950" indent="-285750" eaLnBrk="0" hangingPunct="0">
                        <a:spcBef>
                          <a:spcPct val="20000"/>
                        </a:spcBef>
                        <a:defRPr sz="1600">
                          <a:solidFill>
                            <a:schemeClr val="tx1"/>
                          </a:solidFill>
                          <a:latin typeface="Arial" panose="020B0604020202020204" pitchFamily="34" charset="0"/>
                        </a:defRPr>
                      </a:lvl2pPr>
                      <a:lvl3pPr marL="1143000" indent="-228600" eaLnBrk="0" hangingPunct="0">
                        <a:spcBef>
                          <a:spcPct val="20000"/>
                        </a:spcBef>
                        <a:defRPr sz="1400">
                          <a:solidFill>
                            <a:schemeClr val="tx1"/>
                          </a:solidFill>
                          <a:latin typeface="Arial" panose="020B0604020202020204" pitchFamily="34" charset="0"/>
                        </a:defRPr>
                      </a:lvl3pPr>
                      <a:lvl4pPr marL="1600200" indent="-228600" eaLnBrk="0" hangingPunct="0">
                        <a:spcBef>
                          <a:spcPct val="20000"/>
                        </a:spcBef>
                        <a:defRPr sz="1200">
                          <a:solidFill>
                            <a:schemeClr val="tx1"/>
                          </a:solidFill>
                          <a:latin typeface="Arial" panose="020B0604020202020204" pitchFamily="34" charset="0"/>
                        </a:defRPr>
                      </a:lvl4pPr>
                      <a:lvl5pPr marL="2057400" indent="-228600" eaLnBrk="0" hangingPunct="0">
                        <a:spcBef>
                          <a:spcPct val="20000"/>
                        </a:spcBef>
                        <a:defRPr sz="1000">
                          <a:solidFill>
                            <a:schemeClr val="tx1"/>
                          </a:solidFill>
                          <a:latin typeface="Arial" panose="020B0604020202020204" pitchFamily="34" charset="0"/>
                        </a:defRPr>
                      </a:lvl5pPr>
                      <a:lvl6pPr marL="2514600" indent="-228600" eaLnBrk="0" fontAlgn="base" hangingPunct="0">
                        <a:spcBef>
                          <a:spcPct val="20000"/>
                        </a:spcBef>
                        <a:spcAft>
                          <a:spcPct val="0"/>
                        </a:spcAft>
                        <a:defRPr sz="1000">
                          <a:solidFill>
                            <a:schemeClr val="tx1"/>
                          </a:solidFill>
                          <a:latin typeface="Arial" panose="020B0604020202020204" pitchFamily="34" charset="0"/>
                        </a:defRPr>
                      </a:lvl6pPr>
                      <a:lvl7pPr marL="2971800" indent="-228600" eaLnBrk="0" fontAlgn="base" hangingPunct="0">
                        <a:spcBef>
                          <a:spcPct val="20000"/>
                        </a:spcBef>
                        <a:spcAft>
                          <a:spcPct val="0"/>
                        </a:spcAft>
                        <a:defRPr sz="1000">
                          <a:solidFill>
                            <a:schemeClr val="tx1"/>
                          </a:solidFill>
                          <a:latin typeface="Arial" panose="020B0604020202020204" pitchFamily="34" charset="0"/>
                        </a:defRPr>
                      </a:lvl7pPr>
                      <a:lvl8pPr marL="3429000" indent="-228600" eaLnBrk="0" fontAlgn="base" hangingPunct="0">
                        <a:spcBef>
                          <a:spcPct val="20000"/>
                        </a:spcBef>
                        <a:spcAft>
                          <a:spcPct val="0"/>
                        </a:spcAft>
                        <a:defRPr sz="1000">
                          <a:solidFill>
                            <a:schemeClr val="tx1"/>
                          </a:solidFill>
                          <a:latin typeface="Arial" panose="020B0604020202020204" pitchFamily="34" charset="0"/>
                        </a:defRPr>
                      </a:lvl8pPr>
                      <a:lvl9pPr marL="3886200" indent="-228600" eaLnBrk="0" fontAlgn="base" hangingPunct="0">
                        <a:spcBef>
                          <a:spcPct val="20000"/>
                        </a:spcBef>
                        <a:spcAft>
                          <a:spcPct val="0"/>
                        </a:spcAft>
                        <a:defRPr sz="1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dirty="0">
                          <a:ln>
                            <a:noFill/>
                          </a:ln>
                          <a:solidFill>
                            <a:schemeClr val="tx1"/>
                          </a:solidFill>
                          <a:effectLst/>
                          <a:latin typeface="Arial" panose="020B0604020202020204" pitchFamily="34" charset="0"/>
                        </a:rPr>
                        <a:t>pH</a:t>
                      </a:r>
                    </a:p>
                  </a:txBody>
                  <a:tcPr marL="184469" marR="184469"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b="1">
                          <a:solidFill>
                            <a:schemeClr val="tx1"/>
                          </a:solidFill>
                          <a:latin typeface="Arial" panose="020B0604020202020204" pitchFamily="34" charset="0"/>
                        </a:defRPr>
                      </a:lvl1pPr>
                      <a:lvl2pPr marL="742950" indent="-285750" eaLnBrk="0" hangingPunct="0">
                        <a:spcBef>
                          <a:spcPct val="20000"/>
                        </a:spcBef>
                        <a:defRPr sz="1600">
                          <a:solidFill>
                            <a:schemeClr val="tx1"/>
                          </a:solidFill>
                          <a:latin typeface="Arial" panose="020B0604020202020204" pitchFamily="34" charset="0"/>
                        </a:defRPr>
                      </a:lvl2pPr>
                      <a:lvl3pPr marL="1143000" indent="-228600" eaLnBrk="0" hangingPunct="0">
                        <a:spcBef>
                          <a:spcPct val="20000"/>
                        </a:spcBef>
                        <a:defRPr sz="1400">
                          <a:solidFill>
                            <a:schemeClr val="tx1"/>
                          </a:solidFill>
                          <a:latin typeface="Arial" panose="020B0604020202020204" pitchFamily="34" charset="0"/>
                        </a:defRPr>
                      </a:lvl3pPr>
                      <a:lvl4pPr marL="1600200" indent="-228600" eaLnBrk="0" hangingPunct="0">
                        <a:spcBef>
                          <a:spcPct val="20000"/>
                        </a:spcBef>
                        <a:defRPr sz="1200">
                          <a:solidFill>
                            <a:schemeClr val="tx1"/>
                          </a:solidFill>
                          <a:latin typeface="Arial" panose="020B0604020202020204" pitchFamily="34" charset="0"/>
                        </a:defRPr>
                      </a:lvl4pPr>
                      <a:lvl5pPr marL="2057400" indent="-228600" eaLnBrk="0" hangingPunct="0">
                        <a:spcBef>
                          <a:spcPct val="20000"/>
                        </a:spcBef>
                        <a:defRPr sz="1000">
                          <a:solidFill>
                            <a:schemeClr val="tx1"/>
                          </a:solidFill>
                          <a:latin typeface="Arial" panose="020B0604020202020204" pitchFamily="34" charset="0"/>
                        </a:defRPr>
                      </a:lvl5pPr>
                      <a:lvl6pPr marL="2514600" indent="-228600" eaLnBrk="0" fontAlgn="base" hangingPunct="0">
                        <a:spcBef>
                          <a:spcPct val="20000"/>
                        </a:spcBef>
                        <a:spcAft>
                          <a:spcPct val="0"/>
                        </a:spcAft>
                        <a:defRPr sz="1000">
                          <a:solidFill>
                            <a:schemeClr val="tx1"/>
                          </a:solidFill>
                          <a:latin typeface="Arial" panose="020B0604020202020204" pitchFamily="34" charset="0"/>
                        </a:defRPr>
                      </a:lvl6pPr>
                      <a:lvl7pPr marL="2971800" indent="-228600" eaLnBrk="0" fontAlgn="base" hangingPunct="0">
                        <a:spcBef>
                          <a:spcPct val="20000"/>
                        </a:spcBef>
                        <a:spcAft>
                          <a:spcPct val="0"/>
                        </a:spcAft>
                        <a:defRPr sz="1000">
                          <a:solidFill>
                            <a:schemeClr val="tx1"/>
                          </a:solidFill>
                          <a:latin typeface="Arial" panose="020B0604020202020204" pitchFamily="34" charset="0"/>
                        </a:defRPr>
                      </a:lvl7pPr>
                      <a:lvl8pPr marL="3429000" indent="-228600" eaLnBrk="0" fontAlgn="base" hangingPunct="0">
                        <a:spcBef>
                          <a:spcPct val="20000"/>
                        </a:spcBef>
                        <a:spcAft>
                          <a:spcPct val="0"/>
                        </a:spcAft>
                        <a:defRPr sz="1000">
                          <a:solidFill>
                            <a:schemeClr val="tx1"/>
                          </a:solidFill>
                          <a:latin typeface="Arial" panose="020B0604020202020204" pitchFamily="34" charset="0"/>
                        </a:defRPr>
                      </a:lvl8pPr>
                      <a:lvl9pPr marL="3886200" indent="-228600" eaLnBrk="0" fontAlgn="base" hangingPunct="0">
                        <a:spcBef>
                          <a:spcPct val="20000"/>
                        </a:spcBef>
                        <a:spcAft>
                          <a:spcPct val="0"/>
                        </a:spcAft>
                        <a:defRPr sz="1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dirty="0">
                          <a:ln>
                            <a:noFill/>
                          </a:ln>
                          <a:solidFill>
                            <a:schemeClr val="tx1"/>
                          </a:solidFill>
                          <a:effectLst/>
                          <a:latin typeface="Arial" panose="020B0604020202020204" pitchFamily="34" charset="0"/>
                        </a:rPr>
                        <a:t>7,12</a:t>
                      </a:r>
                    </a:p>
                  </a:txBody>
                  <a:tcPr marL="184469" marR="184469"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73088">
                <a:tc>
                  <a:txBody>
                    <a:bodyPr/>
                    <a:lstStyle>
                      <a:lvl1pPr eaLnBrk="0" hangingPunct="0">
                        <a:spcBef>
                          <a:spcPct val="20000"/>
                        </a:spcBef>
                        <a:defRPr b="1">
                          <a:solidFill>
                            <a:schemeClr val="tx1"/>
                          </a:solidFill>
                          <a:latin typeface="Arial" panose="020B0604020202020204" pitchFamily="34" charset="0"/>
                        </a:defRPr>
                      </a:lvl1pPr>
                      <a:lvl2pPr marL="742950" indent="-285750" eaLnBrk="0" hangingPunct="0">
                        <a:spcBef>
                          <a:spcPct val="20000"/>
                        </a:spcBef>
                        <a:defRPr sz="1600">
                          <a:solidFill>
                            <a:schemeClr val="tx1"/>
                          </a:solidFill>
                          <a:latin typeface="Arial" panose="020B0604020202020204" pitchFamily="34" charset="0"/>
                        </a:defRPr>
                      </a:lvl2pPr>
                      <a:lvl3pPr marL="1143000" indent="-228600" eaLnBrk="0" hangingPunct="0">
                        <a:spcBef>
                          <a:spcPct val="20000"/>
                        </a:spcBef>
                        <a:defRPr sz="1400">
                          <a:solidFill>
                            <a:schemeClr val="tx1"/>
                          </a:solidFill>
                          <a:latin typeface="Arial" panose="020B0604020202020204" pitchFamily="34" charset="0"/>
                        </a:defRPr>
                      </a:lvl3pPr>
                      <a:lvl4pPr marL="1600200" indent="-228600" eaLnBrk="0" hangingPunct="0">
                        <a:spcBef>
                          <a:spcPct val="20000"/>
                        </a:spcBef>
                        <a:defRPr sz="1200">
                          <a:solidFill>
                            <a:schemeClr val="tx1"/>
                          </a:solidFill>
                          <a:latin typeface="Arial" panose="020B0604020202020204" pitchFamily="34" charset="0"/>
                        </a:defRPr>
                      </a:lvl4pPr>
                      <a:lvl5pPr marL="2057400" indent="-228600" eaLnBrk="0" hangingPunct="0">
                        <a:spcBef>
                          <a:spcPct val="20000"/>
                        </a:spcBef>
                        <a:defRPr sz="1000">
                          <a:solidFill>
                            <a:schemeClr val="tx1"/>
                          </a:solidFill>
                          <a:latin typeface="Arial" panose="020B0604020202020204" pitchFamily="34" charset="0"/>
                        </a:defRPr>
                      </a:lvl5pPr>
                      <a:lvl6pPr marL="2514600" indent="-228600" eaLnBrk="0" fontAlgn="base" hangingPunct="0">
                        <a:spcBef>
                          <a:spcPct val="20000"/>
                        </a:spcBef>
                        <a:spcAft>
                          <a:spcPct val="0"/>
                        </a:spcAft>
                        <a:defRPr sz="1000">
                          <a:solidFill>
                            <a:schemeClr val="tx1"/>
                          </a:solidFill>
                          <a:latin typeface="Arial" panose="020B0604020202020204" pitchFamily="34" charset="0"/>
                        </a:defRPr>
                      </a:lvl6pPr>
                      <a:lvl7pPr marL="2971800" indent="-228600" eaLnBrk="0" fontAlgn="base" hangingPunct="0">
                        <a:spcBef>
                          <a:spcPct val="20000"/>
                        </a:spcBef>
                        <a:spcAft>
                          <a:spcPct val="0"/>
                        </a:spcAft>
                        <a:defRPr sz="1000">
                          <a:solidFill>
                            <a:schemeClr val="tx1"/>
                          </a:solidFill>
                          <a:latin typeface="Arial" panose="020B0604020202020204" pitchFamily="34" charset="0"/>
                        </a:defRPr>
                      </a:lvl7pPr>
                      <a:lvl8pPr marL="3429000" indent="-228600" eaLnBrk="0" fontAlgn="base" hangingPunct="0">
                        <a:spcBef>
                          <a:spcPct val="20000"/>
                        </a:spcBef>
                        <a:spcAft>
                          <a:spcPct val="0"/>
                        </a:spcAft>
                        <a:defRPr sz="1000">
                          <a:solidFill>
                            <a:schemeClr val="tx1"/>
                          </a:solidFill>
                          <a:latin typeface="Arial" panose="020B0604020202020204" pitchFamily="34" charset="0"/>
                        </a:defRPr>
                      </a:lvl8pPr>
                      <a:lvl9pPr marL="3886200" indent="-228600" eaLnBrk="0" fontAlgn="base" hangingPunct="0">
                        <a:spcBef>
                          <a:spcPct val="20000"/>
                        </a:spcBef>
                        <a:spcAft>
                          <a:spcPct val="0"/>
                        </a:spcAft>
                        <a:defRPr sz="1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dirty="0">
                          <a:ln>
                            <a:noFill/>
                          </a:ln>
                          <a:solidFill>
                            <a:schemeClr val="tx1"/>
                          </a:solidFill>
                          <a:effectLst/>
                          <a:latin typeface="Arial" panose="020B0604020202020204" pitchFamily="34" charset="0"/>
                        </a:rPr>
                        <a:t>pCO</a:t>
                      </a:r>
                      <a:r>
                        <a:rPr kumimoji="0" lang="de-DE" sz="2000" b="1" i="0" u="none" strike="noStrike" cap="none" normalizeH="0" baseline="-25000" dirty="0">
                          <a:ln>
                            <a:noFill/>
                          </a:ln>
                          <a:solidFill>
                            <a:schemeClr val="tx1"/>
                          </a:solidFill>
                          <a:effectLst/>
                          <a:latin typeface="Arial" panose="020B0604020202020204" pitchFamily="34" charset="0"/>
                        </a:rPr>
                        <a:t>2</a:t>
                      </a:r>
                      <a:endParaRPr kumimoji="0" lang="de-DE" sz="2000" b="1" i="0" u="none" strike="noStrike" cap="none" normalizeH="0" baseline="0" dirty="0">
                        <a:ln>
                          <a:noFill/>
                        </a:ln>
                        <a:solidFill>
                          <a:schemeClr val="tx1"/>
                        </a:solidFill>
                        <a:effectLst/>
                        <a:latin typeface="Arial" panose="020B0604020202020204" pitchFamily="34" charset="0"/>
                      </a:endParaRPr>
                    </a:p>
                  </a:txBody>
                  <a:tcPr marL="184469" marR="184469"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b="1">
                          <a:solidFill>
                            <a:schemeClr val="tx1"/>
                          </a:solidFill>
                          <a:latin typeface="Arial" panose="020B0604020202020204" pitchFamily="34" charset="0"/>
                        </a:defRPr>
                      </a:lvl1pPr>
                      <a:lvl2pPr marL="742950" indent="-285750" eaLnBrk="0" hangingPunct="0">
                        <a:spcBef>
                          <a:spcPct val="20000"/>
                        </a:spcBef>
                        <a:defRPr sz="1600">
                          <a:solidFill>
                            <a:schemeClr val="tx1"/>
                          </a:solidFill>
                          <a:latin typeface="Arial" panose="020B0604020202020204" pitchFamily="34" charset="0"/>
                        </a:defRPr>
                      </a:lvl2pPr>
                      <a:lvl3pPr marL="1143000" indent="-228600" eaLnBrk="0" hangingPunct="0">
                        <a:spcBef>
                          <a:spcPct val="20000"/>
                        </a:spcBef>
                        <a:defRPr sz="1400">
                          <a:solidFill>
                            <a:schemeClr val="tx1"/>
                          </a:solidFill>
                          <a:latin typeface="Arial" panose="020B0604020202020204" pitchFamily="34" charset="0"/>
                        </a:defRPr>
                      </a:lvl3pPr>
                      <a:lvl4pPr marL="1600200" indent="-228600" eaLnBrk="0" hangingPunct="0">
                        <a:spcBef>
                          <a:spcPct val="20000"/>
                        </a:spcBef>
                        <a:defRPr sz="1200">
                          <a:solidFill>
                            <a:schemeClr val="tx1"/>
                          </a:solidFill>
                          <a:latin typeface="Arial" panose="020B0604020202020204" pitchFamily="34" charset="0"/>
                        </a:defRPr>
                      </a:lvl4pPr>
                      <a:lvl5pPr marL="2057400" indent="-228600" eaLnBrk="0" hangingPunct="0">
                        <a:spcBef>
                          <a:spcPct val="20000"/>
                        </a:spcBef>
                        <a:defRPr sz="1000">
                          <a:solidFill>
                            <a:schemeClr val="tx1"/>
                          </a:solidFill>
                          <a:latin typeface="Arial" panose="020B0604020202020204" pitchFamily="34" charset="0"/>
                        </a:defRPr>
                      </a:lvl5pPr>
                      <a:lvl6pPr marL="2514600" indent="-228600" eaLnBrk="0" fontAlgn="base" hangingPunct="0">
                        <a:spcBef>
                          <a:spcPct val="20000"/>
                        </a:spcBef>
                        <a:spcAft>
                          <a:spcPct val="0"/>
                        </a:spcAft>
                        <a:defRPr sz="1000">
                          <a:solidFill>
                            <a:schemeClr val="tx1"/>
                          </a:solidFill>
                          <a:latin typeface="Arial" panose="020B0604020202020204" pitchFamily="34" charset="0"/>
                        </a:defRPr>
                      </a:lvl6pPr>
                      <a:lvl7pPr marL="2971800" indent="-228600" eaLnBrk="0" fontAlgn="base" hangingPunct="0">
                        <a:spcBef>
                          <a:spcPct val="20000"/>
                        </a:spcBef>
                        <a:spcAft>
                          <a:spcPct val="0"/>
                        </a:spcAft>
                        <a:defRPr sz="1000">
                          <a:solidFill>
                            <a:schemeClr val="tx1"/>
                          </a:solidFill>
                          <a:latin typeface="Arial" panose="020B0604020202020204" pitchFamily="34" charset="0"/>
                        </a:defRPr>
                      </a:lvl7pPr>
                      <a:lvl8pPr marL="3429000" indent="-228600" eaLnBrk="0" fontAlgn="base" hangingPunct="0">
                        <a:spcBef>
                          <a:spcPct val="20000"/>
                        </a:spcBef>
                        <a:spcAft>
                          <a:spcPct val="0"/>
                        </a:spcAft>
                        <a:defRPr sz="1000">
                          <a:solidFill>
                            <a:schemeClr val="tx1"/>
                          </a:solidFill>
                          <a:latin typeface="Arial" panose="020B0604020202020204" pitchFamily="34" charset="0"/>
                        </a:defRPr>
                      </a:lvl8pPr>
                      <a:lvl9pPr marL="3886200" indent="-228600" eaLnBrk="0" fontAlgn="base" hangingPunct="0">
                        <a:spcBef>
                          <a:spcPct val="20000"/>
                        </a:spcBef>
                        <a:spcAft>
                          <a:spcPct val="0"/>
                        </a:spcAft>
                        <a:defRPr sz="1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dirty="0">
                          <a:ln>
                            <a:noFill/>
                          </a:ln>
                          <a:solidFill>
                            <a:schemeClr val="tx1"/>
                          </a:solidFill>
                          <a:effectLst/>
                          <a:latin typeface="Arial" panose="020B0604020202020204" pitchFamily="34" charset="0"/>
                        </a:rPr>
                        <a:t>39</a:t>
                      </a:r>
                    </a:p>
                  </a:txBody>
                  <a:tcPr marL="184469" marR="184469"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76263">
                <a:tc>
                  <a:txBody>
                    <a:bodyPr/>
                    <a:lstStyle>
                      <a:lvl1pPr eaLnBrk="0" hangingPunct="0">
                        <a:spcBef>
                          <a:spcPct val="20000"/>
                        </a:spcBef>
                        <a:defRPr b="1">
                          <a:solidFill>
                            <a:schemeClr val="tx1"/>
                          </a:solidFill>
                          <a:latin typeface="Arial" panose="020B0604020202020204" pitchFamily="34" charset="0"/>
                        </a:defRPr>
                      </a:lvl1pPr>
                      <a:lvl2pPr marL="742950" indent="-285750" eaLnBrk="0" hangingPunct="0">
                        <a:spcBef>
                          <a:spcPct val="20000"/>
                        </a:spcBef>
                        <a:defRPr sz="1600">
                          <a:solidFill>
                            <a:schemeClr val="tx1"/>
                          </a:solidFill>
                          <a:latin typeface="Arial" panose="020B0604020202020204" pitchFamily="34" charset="0"/>
                        </a:defRPr>
                      </a:lvl2pPr>
                      <a:lvl3pPr marL="1143000" indent="-228600" eaLnBrk="0" hangingPunct="0">
                        <a:spcBef>
                          <a:spcPct val="20000"/>
                        </a:spcBef>
                        <a:defRPr sz="1400">
                          <a:solidFill>
                            <a:schemeClr val="tx1"/>
                          </a:solidFill>
                          <a:latin typeface="Arial" panose="020B0604020202020204" pitchFamily="34" charset="0"/>
                        </a:defRPr>
                      </a:lvl3pPr>
                      <a:lvl4pPr marL="1600200" indent="-228600" eaLnBrk="0" hangingPunct="0">
                        <a:spcBef>
                          <a:spcPct val="20000"/>
                        </a:spcBef>
                        <a:defRPr sz="1200">
                          <a:solidFill>
                            <a:schemeClr val="tx1"/>
                          </a:solidFill>
                          <a:latin typeface="Arial" panose="020B0604020202020204" pitchFamily="34" charset="0"/>
                        </a:defRPr>
                      </a:lvl4pPr>
                      <a:lvl5pPr marL="2057400" indent="-228600" eaLnBrk="0" hangingPunct="0">
                        <a:spcBef>
                          <a:spcPct val="20000"/>
                        </a:spcBef>
                        <a:defRPr sz="1000">
                          <a:solidFill>
                            <a:schemeClr val="tx1"/>
                          </a:solidFill>
                          <a:latin typeface="Arial" panose="020B0604020202020204" pitchFamily="34" charset="0"/>
                        </a:defRPr>
                      </a:lvl5pPr>
                      <a:lvl6pPr marL="2514600" indent="-228600" eaLnBrk="0" fontAlgn="base" hangingPunct="0">
                        <a:spcBef>
                          <a:spcPct val="20000"/>
                        </a:spcBef>
                        <a:spcAft>
                          <a:spcPct val="0"/>
                        </a:spcAft>
                        <a:defRPr sz="1000">
                          <a:solidFill>
                            <a:schemeClr val="tx1"/>
                          </a:solidFill>
                          <a:latin typeface="Arial" panose="020B0604020202020204" pitchFamily="34" charset="0"/>
                        </a:defRPr>
                      </a:lvl6pPr>
                      <a:lvl7pPr marL="2971800" indent="-228600" eaLnBrk="0" fontAlgn="base" hangingPunct="0">
                        <a:spcBef>
                          <a:spcPct val="20000"/>
                        </a:spcBef>
                        <a:spcAft>
                          <a:spcPct val="0"/>
                        </a:spcAft>
                        <a:defRPr sz="1000">
                          <a:solidFill>
                            <a:schemeClr val="tx1"/>
                          </a:solidFill>
                          <a:latin typeface="Arial" panose="020B0604020202020204" pitchFamily="34" charset="0"/>
                        </a:defRPr>
                      </a:lvl7pPr>
                      <a:lvl8pPr marL="3429000" indent="-228600" eaLnBrk="0" fontAlgn="base" hangingPunct="0">
                        <a:spcBef>
                          <a:spcPct val="20000"/>
                        </a:spcBef>
                        <a:spcAft>
                          <a:spcPct val="0"/>
                        </a:spcAft>
                        <a:defRPr sz="1000">
                          <a:solidFill>
                            <a:schemeClr val="tx1"/>
                          </a:solidFill>
                          <a:latin typeface="Arial" panose="020B0604020202020204" pitchFamily="34" charset="0"/>
                        </a:defRPr>
                      </a:lvl8pPr>
                      <a:lvl9pPr marL="3886200" indent="-228600" eaLnBrk="0" fontAlgn="base" hangingPunct="0">
                        <a:spcBef>
                          <a:spcPct val="20000"/>
                        </a:spcBef>
                        <a:spcAft>
                          <a:spcPct val="0"/>
                        </a:spcAft>
                        <a:defRPr sz="1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dirty="0">
                          <a:ln>
                            <a:noFill/>
                          </a:ln>
                          <a:solidFill>
                            <a:schemeClr val="tx1"/>
                          </a:solidFill>
                          <a:effectLst/>
                          <a:latin typeface="Arial"/>
                        </a:rPr>
                        <a:t>HCO</a:t>
                      </a:r>
                      <a:r>
                        <a:rPr kumimoji="0" lang="de-DE" sz="2000" b="1" i="0" u="none" strike="noStrike" cap="none" normalizeH="0" baseline="-25000" dirty="0">
                          <a:ln>
                            <a:noFill/>
                          </a:ln>
                          <a:solidFill>
                            <a:schemeClr val="tx1"/>
                          </a:solidFill>
                          <a:effectLst/>
                          <a:latin typeface="Arial"/>
                        </a:rPr>
                        <a:t>3</a:t>
                      </a:r>
                      <a:r>
                        <a:rPr kumimoji="0" lang="de-DE" sz="2000" b="1" i="0" u="none" strike="noStrike" cap="none" normalizeH="0" baseline="30000" dirty="0">
                          <a:ln>
                            <a:noFill/>
                          </a:ln>
                          <a:solidFill>
                            <a:schemeClr val="tx1"/>
                          </a:solidFill>
                          <a:effectLst/>
                          <a:latin typeface="Arial"/>
                        </a:rPr>
                        <a:t>-</a:t>
                      </a:r>
                      <a:endParaRPr kumimoji="0" lang="de-DE" sz="2000" b="1" i="0" u="none" strike="noStrike" cap="none" normalizeH="0" baseline="0" dirty="0">
                        <a:ln>
                          <a:noFill/>
                        </a:ln>
                        <a:solidFill>
                          <a:schemeClr val="tx1"/>
                        </a:solidFill>
                        <a:effectLst/>
                        <a:latin typeface="Arial"/>
                      </a:endParaRPr>
                    </a:p>
                  </a:txBody>
                  <a:tcPr marL="184469" marR="184469"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b="1">
                          <a:solidFill>
                            <a:schemeClr val="tx1"/>
                          </a:solidFill>
                          <a:latin typeface="Arial" panose="020B0604020202020204" pitchFamily="34" charset="0"/>
                        </a:defRPr>
                      </a:lvl1pPr>
                      <a:lvl2pPr marL="742950" indent="-285750" eaLnBrk="0" hangingPunct="0">
                        <a:spcBef>
                          <a:spcPct val="20000"/>
                        </a:spcBef>
                        <a:defRPr sz="1600">
                          <a:solidFill>
                            <a:schemeClr val="tx1"/>
                          </a:solidFill>
                          <a:latin typeface="Arial" panose="020B0604020202020204" pitchFamily="34" charset="0"/>
                        </a:defRPr>
                      </a:lvl2pPr>
                      <a:lvl3pPr marL="1143000" indent="-228600" eaLnBrk="0" hangingPunct="0">
                        <a:spcBef>
                          <a:spcPct val="20000"/>
                        </a:spcBef>
                        <a:defRPr sz="1400">
                          <a:solidFill>
                            <a:schemeClr val="tx1"/>
                          </a:solidFill>
                          <a:latin typeface="Arial" panose="020B0604020202020204" pitchFamily="34" charset="0"/>
                        </a:defRPr>
                      </a:lvl3pPr>
                      <a:lvl4pPr marL="1600200" indent="-228600" eaLnBrk="0" hangingPunct="0">
                        <a:spcBef>
                          <a:spcPct val="20000"/>
                        </a:spcBef>
                        <a:defRPr sz="1200">
                          <a:solidFill>
                            <a:schemeClr val="tx1"/>
                          </a:solidFill>
                          <a:latin typeface="Arial" panose="020B0604020202020204" pitchFamily="34" charset="0"/>
                        </a:defRPr>
                      </a:lvl4pPr>
                      <a:lvl5pPr marL="2057400" indent="-228600" eaLnBrk="0" hangingPunct="0">
                        <a:spcBef>
                          <a:spcPct val="20000"/>
                        </a:spcBef>
                        <a:defRPr sz="1000">
                          <a:solidFill>
                            <a:schemeClr val="tx1"/>
                          </a:solidFill>
                          <a:latin typeface="Arial" panose="020B0604020202020204" pitchFamily="34" charset="0"/>
                        </a:defRPr>
                      </a:lvl5pPr>
                      <a:lvl6pPr marL="2514600" indent="-228600" eaLnBrk="0" fontAlgn="base" hangingPunct="0">
                        <a:spcBef>
                          <a:spcPct val="20000"/>
                        </a:spcBef>
                        <a:spcAft>
                          <a:spcPct val="0"/>
                        </a:spcAft>
                        <a:defRPr sz="1000">
                          <a:solidFill>
                            <a:schemeClr val="tx1"/>
                          </a:solidFill>
                          <a:latin typeface="Arial" panose="020B0604020202020204" pitchFamily="34" charset="0"/>
                        </a:defRPr>
                      </a:lvl6pPr>
                      <a:lvl7pPr marL="2971800" indent="-228600" eaLnBrk="0" fontAlgn="base" hangingPunct="0">
                        <a:spcBef>
                          <a:spcPct val="20000"/>
                        </a:spcBef>
                        <a:spcAft>
                          <a:spcPct val="0"/>
                        </a:spcAft>
                        <a:defRPr sz="1000">
                          <a:solidFill>
                            <a:schemeClr val="tx1"/>
                          </a:solidFill>
                          <a:latin typeface="Arial" panose="020B0604020202020204" pitchFamily="34" charset="0"/>
                        </a:defRPr>
                      </a:lvl7pPr>
                      <a:lvl8pPr marL="3429000" indent="-228600" eaLnBrk="0" fontAlgn="base" hangingPunct="0">
                        <a:spcBef>
                          <a:spcPct val="20000"/>
                        </a:spcBef>
                        <a:spcAft>
                          <a:spcPct val="0"/>
                        </a:spcAft>
                        <a:defRPr sz="1000">
                          <a:solidFill>
                            <a:schemeClr val="tx1"/>
                          </a:solidFill>
                          <a:latin typeface="Arial" panose="020B0604020202020204" pitchFamily="34" charset="0"/>
                        </a:defRPr>
                      </a:lvl8pPr>
                      <a:lvl9pPr marL="3886200" indent="-228600" eaLnBrk="0" fontAlgn="base" hangingPunct="0">
                        <a:spcBef>
                          <a:spcPct val="20000"/>
                        </a:spcBef>
                        <a:spcAft>
                          <a:spcPct val="0"/>
                        </a:spcAft>
                        <a:defRPr sz="1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dirty="0">
                          <a:ln>
                            <a:noFill/>
                          </a:ln>
                          <a:solidFill>
                            <a:schemeClr val="tx1"/>
                          </a:solidFill>
                          <a:effectLst/>
                          <a:latin typeface="Arial"/>
                        </a:rPr>
                        <a:t>12</a:t>
                      </a:r>
                    </a:p>
                  </a:txBody>
                  <a:tcPr marL="184469" marR="184469"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74675">
                <a:tc>
                  <a:txBody>
                    <a:bodyPr/>
                    <a:lstStyle>
                      <a:lvl1pPr eaLnBrk="0" hangingPunct="0">
                        <a:spcBef>
                          <a:spcPct val="20000"/>
                        </a:spcBef>
                        <a:defRPr b="1">
                          <a:solidFill>
                            <a:schemeClr val="tx1"/>
                          </a:solidFill>
                          <a:latin typeface="Arial" panose="020B0604020202020204" pitchFamily="34" charset="0"/>
                        </a:defRPr>
                      </a:lvl1pPr>
                      <a:lvl2pPr marL="742950" indent="-285750" eaLnBrk="0" hangingPunct="0">
                        <a:spcBef>
                          <a:spcPct val="20000"/>
                        </a:spcBef>
                        <a:defRPr sz="1600">
                          <a:solidFill>
                            <a:schemeClr val="tx1"/>
                          </a:solidFill>
                          <a:latin typeface="Arial" panose="020B0604020202020204" pitchFamily="34" charset="0"/>
                        </a:defRPr>
                      </a:lvl2pPr>
                      <a:lvl3pPr marL="1143000" indent="-228600" eaLnBrk="0" hangingPunct="0">
                        <a:spcBef>
                          <a:spcPct val="20000"/>
                        </a:spcBef>
                        <a:defRPr sz="1400">
                          <a:solidFill>
                            <a:schemeClr val="tx1"/>
                          </a:solidFill>
                          <a:latin typeface="Arial" panose="020B0604020202020204" pitchFamily="34" charset="0"/>
                        </a:defRPr>
                      </a:lvl3pPr>
                      <a:lvl4pPr marL="1600200" indent="-228600" eaLnBrk="0" hangingPunct="0">
                        <a:spcBef>
                          <a:spcPct val="20000"/>
                        </a:spcBef>
                        <a:defRPr sz="1200">
                          <a:solidFill>
                            <a:schemeClr val="tx1"/>
                          </a:solidFill>
                          <a:latin typeface="Arial" panose="020B0604020202020204" pitchFamily="34" charset="0"/>
                        </a:defRPr>
                      </a:lvl4pPr>
                      <a:lvl5pPr marL="2057400" indent="-228600" eaLnBrk="0" hangingPunct="0">
                        <a:spcBef>
                          <a:spcPct val="20000"/>
                        </a:spcBef>
                        <a:defRPr sz="1000">
                          <a:solidFill>
                            <a:schemeClr val="tx1"/>
                          </a:solidFill>
                          <a:latin typeface="Arial" panose="020B0604020202020204" pitchFamily="34" charset="0"/>
                        </a:defRPr>
                      </a:lvl5pPr>
                      <a:lvl6pPr marL="2514600" indent="-228600" eaLnBrk="0" fontAlgn="base" hangingPunct="0">
                        <a:spcBef>
                          <a:spcPct val="20000"/>
                        </a:spcBef>
                        <a:spcAft>
                          <a:spcPct val="0"/>
                        </a:spcAft>
                        <a:defRPr sz="1000">
                          <a:solidFill>
                            <a:schemeClr val="tx1"/>
                          </a:solidFill>
                          <a:latin typeface="Arial" panose="020B0604020202020204" pitchFamily="34" charset="0"/>
                        </a:defRPr>
                      </a:lvl6pPr>
                      <a:lvl7pPr marL="2971800" indent="-228600" eaLnBrk="0" fontAlgn="base" hangingPunct="0">
                        <a:spcBef>
                          <a:spcPct val="20000"/>
                        </a:spcBef>
                        <a:spcAft>
                          <a:spcPct val="0"/>
                        </a:spcAft>
                        <a:defRPr sz="1000">
                          <a:solidFill>
                            <a:schemeClr val="tx1"/>
                          </a:solidFill>
                          <a:latin typeface="Arial" panose="020B0604020202020204" pitchFamily="34" charset="0"/>
                        </a:defRPr>
                      </a:lvl7pPr>
                      <a:lvl8pPr marL="3429000" indent="-228600" eaLnBrk="0" fontAlgn="base" hangingPunct="0">
                        <a:spcBef>
                          <a:spcPct val="20000"/>
                        </a:spcBef>
                        <a:spcAft>
                          <a:spcPct val="0"/>
                        </a:spcAft>
                        <a:defRPr sz="1000">
                          <a:solidFill>
                            <a:schemeClr val="tx1"/>
                          </a:solidFill>
                          <a:latin typeface="Arial" panose="020B0604020202020204" pitchFamily="34" charset="0"/>
                        </a:defRPr>
                      </a:lvl8pPr>
                      <a:lvl9pPr marL="3886200" indent="-228600" eaLnBrk="0" fontAlgn="base" hangingPunct="0">
                        <a:spcBef>
                          <a:spcPct val="20000"/>
                        </a:spcBef>
                        <a:spcAft>
                          <a:spcPct val="0"/>
                        </a:spcAft>
                        <a:defRPr sz="1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dirty="0">
                          <a:ln>
                            <a:noFill/>
                          </a:ln>
                          <a:solidFill>
                            <a:schemeClr val="tx1"/>
                          </a:solidFill>
                          <a:effectLst/>
                          <a:latin typeface="Arial"/>
                        </a:rPr>
                        <a:t>Na</a:t>
                      </a:r>
                      <a:r>
                        <a:rPr kumimoji="0" lang="de-DE" sz="2000" b="1" i="0" u="none" strike="noStrike" cap="none" normalizeH="0" baseline="30000" dirty="0">
                          <a:ln>
                            <a:noFill/>
                          </a:ln>
                          <a:solidFill>
                            <a:schemeClr val="tx1"/>
                          </a:solidFill>
                          <a:effectLst/>
                          <a:latin typeface="Arial"/>
                        </a:rPr>
                        <a:t>+</a:t>
                      </a:r>
                      <a:endParaRPr kumimoji="0" lang="de-DE" sz="2000" b="1" i="0" u="none" strike="noStrike" cap="none" normalizeH="0" baseline="0" dirty="0">
                        <a:ln>
                          <a:noFill/>
                        </a:ln>
                        <a:solidFill>
                          <a:schemeClr val="tx1"/>
                        </a:solidFill>
                        <a:effectLst/>
                        <a:latin typeface="Arial"/>
                      </a:endParaRPr>
                    </a:p>
                  </a:txBody>
                  <a:tcPr marL="184469" marR="184469"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b="1">
                          <a:solidFill>
                            <a:schemeClr val="tx1"/>
                          </a:solidFill>
                          <a:latin typeface="Arial" panose="020B0604020202020204" pitchFamily="34" charset="0"/>
                        </a:defRPr>
                      </a:lvl1pPr>
                      <a:lvl2pPr marL="742950" indent="-285750" eaLnBrk="0" hangingPunct="0">
                        <a:spcBef>
                          <a:spcPct val="20000"/>
                        </a:spcBef>
                        <a:defRPr sz="1600">
                          <a:solidFill>
                            <a:schemeClr val="tx1"/>
                          </a:solidFill>
                          <a:latin typeface="Arial" panose="020B0604020202020204" pitchFamily="34" charset="0"/>
                        </a:defRPr>
                      </a:lvl2pPr>
                      <a:lvl3pPr marL="1143000" indent="-228600" eaLnBrk="0" hangingPunct="0">
                        <a:spcBef>
                          <a:spcPct val="20000"/>
                        </a:spcBef>
                        <a:defRPr sz="1400">
                          <a:solidFill>
                            <a:schemeClr val="tx1"/>
                          </a:solidFill>
                          <a:latin typeface="Arial" panose="020B0604020202020204" pitchFamily="34" charset="0"/>
                        </a:defRPr>
                      </a:lvl3pPr>
                      <a:lvl4pPr marL="1600200" indent="-228600" eaLnBrk="0" hangingPunct="0">
                        <a:spcBef>
                          <a:spcPct val="20000"/>
                        </a:spcBef>
                        <a:defRPr sz="1200">
                          <a:solidFill>
                            <a:schemeClr val="tx1"/>
                          </a:solidFill>
                          <a:latin typeface="Arial" panose="020B0604020202020204" pitchFamily="34" charset="0"/>
                        </a:defRPr>
                      </a:lvl4pPr>
                      <a:lvl5pPr marL="2057400" indent="-228600" eaLnBrk="0" hangingPunct="0">
                        <a:spcBef>
                          <a:spcPct val="20000"/>
                        </a:spcBef>
                        <a:defRPr sz="1000">
                          <a:solidFill>
                            <a:schemeClr val="tx1"/>
                          </a:solidFill>
                          <a:latin typeface="Arial" panose="020B0604020202020204" pitchFamily="34" charset="0"/>
                        </a:defRPr>
                      </a:lvl5pPr>
                      <a:lvl6pPr marL="2514600" indent="-228600" eaLnBrk="0" fontAlgn="base" hangingPunct="0">
                        <a:spcBef>
                          <a:spcPct val="20000"/>
                        </a:spcBef>
                        <a:spcAft>
                          <a:spcPct val="0"/>
                        </a:spcAft>
                        <a:defRPr sz="1000">
                          <a:solidFill>
                            <a:schemeClr val="tx1"/>
                          </a:solidFill>
                          <a:latin typeface="Arial" panose="020B0604020202020204" pitchFamily="34" charset="0"/>
                        </a:defRPr>
                      </a:lvl6pPr>
                      <a:lvl7pPr marL="2971800" indent="-228600" eaLnBrk="0" fontAlgn="base" hangingPunct="0">
                        <a:spcBef>
                          <a:spcPct val="20000"/>
                        </a:spcBef>
                        <a:spcAft>
                          <a:spcPct val="0"/>
                        </a:spcAft>
                        <a:defRPr sz="1000">
                          <a:solidFill>
                            <a:schemeClr val="tx1"/>
                          </a:solidFill>
                          <a:latin typeface="Arial" panose="020B0604020202020204" pitchFamily="34" charset="0"/>
                        </a:defRPr>
                      </a:lvl7pPr>
                      <a:lvl8pPr marL="3429000" indent="-228600" eaLnBrk="0" fontAlgn="base" hangingPunct="0">
                        <a:spcBef>
                          <a:spcPct val="20000"/>
                        </a:spcBef>
                        <a:spcAft>
                          <a:spcPct val="0"/>
                        </a:spcAft>
                        <a:defRPr sz="1000">
                          <a:solidFill>
                            <a:schemeClr val="tx1"/>
                          </a:solidFill>
                          <a:latin typeface="Arial" panose="020B0604020202020204" pitchFamily="34" charset="0"/>
                        </a:defRPr>
                      </a:lvl8pPr>
                      <a:lvl9pPr marL="3886200" indent="-228600" eaLnBrk="0" fontAlgn="base" hangingPunct="0">
                        <a:spcBef>
                          <a:spcPct val="20000"/>
                        </a:spcBef>
                        <a:spcAft>
                          <a:spcPct val="0"/>
                        </a:spcAft>
                        <a:defRPr sz="1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dirty="0">
                          <a:ln>
                            <a:noFill/>
                          </a:ln>
                          <a:solidFill>
                            <a:schemeClr val="tx1"/>
                          </a:solidFill>
                          <a:effectLst/>
                          <a:latin typeface="Arial"/>
                        </a:rPr>
                        <a:t>136</a:t>
                      </a:r>
                    </a:p>
                  </a:txBody>
                  <a:tcPr marL="184469" marR="184469"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73088">
                <a:tc>
                  <a:txBody>
                    <a:bodyPr/>
                    <a:lstStyle>
                      <a:lvl1pPr eaLnBrk="0" hangingPunct="0">
                        <a:spcBef>
                          <a:spcPct val="20000"/>
                        </a:spcBef>
                        <a:defRPr b="1">
                          <a:solidFill>
                            <a:schemeClr val="tx1"/>
                          </a:solidFill>
                          <a:latin typeface="Arial" panose="020B0604020202020204" pitchFamily="34" charset="0"/>
                        </a:defRPr>
                      </a:lvl1pPr>
                      <a:lvl2pPr marL="742950" indent="-285750" eaLnBrk="0" hangingPunct="0">
                        <a:spcBef>
                          <a:spcPct val="20000"/>
                        </a:spcBef>
                        <a:defRPr sz="1600">
                          <a:solidFill>
                            <a:schemeClr val="tx1"/>
                          </a:solidFill>
                          <a:latin typeface="Arial" panose="020B0604020202020204" pitchFamily="34" charset="0"/>
                        </a:defRPr>
                      </a:lvl2pPr>
                      <a:lvl3pPr marL="1143000" indent="-228600" eaLnBrk="0" hangingPunct="0">
                        <a:spcBef>
                          <a:spcPct val="20000"/>
                        </a:spcBef>
                        <a:defRPr sz="1400">
                          <a:solidFill>
                            <a:schemeClr val="tx1"/>
                          </a:solidFill>
                          <a:latin typeface="Arial" panose="020B0604020202020204" pitchFamily="34" charset="0"/>
                        </a:defRPr>
                      </a:lvl3pPr>
                      <a:lvl4pPr marL="1600200" indent="-228600" eaLnBrk="0" hangingPunct="0">
                        <a:spcBef>
                          <a:spcPct val="20000"/>
                        </a:spcBef>
                        <a:defRPr sz="1200">
                          <a:solidFill>
                            <a:schemeClr val="tx1"/>
                          </a:solidFill>
                          <a:latin typeface="Arial" panose="020B0604020202020204" pitchFamily="34" charset="0"/>
                        </a:defRPr>
                      </a:lvl4pPr>
                      <a:lvl5pPr marL="2057400" indent="-228600" eaLnBrk="0" hangingPunct="0">
                        <a:spcBef>
                          <a:spcPct val="20000"/>
                        </a:spcBef>
                        <a:defRPr sz="1000">
                          <a:solidFill>
                            <a:schemeClr val="tx1"/>
                          </a:solidFill>
                          <a:latin typeface="Arial" panose="020B0604020202020204" pitchFamily="34" charset="0"/>
                        </a:defRPr>
                      </a:lvl5pPr>
                      <a:lvl6pPr marL="2514600" indent="-228600" eaLnBrk="0" fontAlgn="base" hangingPunct="0">
                        <a:spcBef>
                          <a:spcPct val="20000"/>
                        </a:spcBef>
                        <a:spcAft>
                          <a:spcPct val="0"/>
                        </a:spcAft>
                        <a:defRPr sz="1000">
                          <a:solidFill>
                            <a:schemeClr val="tx1"/>
                          </a:solidFill>
                          <a:latin typeface="Arial" panose="020B0604020202020204" pitchFamily="34" charset="0"/>
                        </a:defRPr>
                      </a:lvl6pPr>
                      <a:lvl7pPr marL="2971800" indent="-228600" eaLnBrk="0" fontAlgn="base" hangingPunct="0">
                        <a:spcBef>
                          <a:spcPct val="20000"/>
                        </a:spcBef>
                        <a:spcAft>
                          <a:spcPct val="0"/>
                        </a:spcAft>
                        <a:defRPr sz="1000">
                          <a:solidFill>
                            <a:schemeClr val="tx1"/>
                          </a:solidFill>
                          <a:latin typeface="Arial" panose="020B0604020202020204" pitchFamily="34" charset="0"/>
                        </a:defRPr>
                      </a:lvl7pPr>
                      <a:lvl8pPr marL="3429000" indent="-228600" eaLnBrk="0" fontAlgn="base" hangingPunct="0">
                        <a:spcBef>
                          <a:spcPct val="20000"/>
                        </a:spcBef>
                        <a:spcAft>
                          <a:spcPct val="0"/>
                        </a:spcAft>
                        <a:defRPr sz="1000">
                          <a:solidFill>
                            <a:schemeClr val="tx1"/>
                          </a:solidFill>
                          <a:latin typeface="Arial" panose="020B0604020202020204" pitchFamily="34" charset="0"/>
                        </a:defRPr>
                      </a:lvl8pPr>
                      <a:lvl9pPr marL="3886200" indent="-228600" eaLnBrk="0" fontAlgn="base" hangingPunct="0">
                        <a:spcBef>
                          <a:spcPct val="20000"/>
                        </a:spcBef>
                        <a:spcAft>
                          <a:spcPct val="0"/>
                        </a:spcAft>
                        <a:defRPr sz="1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dirty="0">
                          <a:ln>
                            <a:noFill/>
                          </a:ln>
                          <a:solidFill>
                            <a:schemeClr val="tx1"/>
                          </a:solidFill>
                          <a:effectLst/>
                          <a:latin typeface="Arial"/>
                        </a:rPr>
                        <a:t>K</a:t>
                      </a:r>
                      <a:r>
                        <a:rPr kumimoji="0" lang="de-DE" sz="2000" b="1" i="0" u="none" strike="noStrike" cap="none" normalizeH="0" baseline="30000" dirty="0">
                          <a:ln>
                            <a:noFill/>
                          </a:ln>
                          <a:solidFill>
                            <a:schemeClr val="tx1"/>
                          </a:solidFill>
                          <a:effectLst/>
                          <a:latin typeface="Arial"/>
                        </a:rPr>
                        <a:t>+</a:t>
                      </a:r>
                      <a:endParaRPr kumimoji="0" lang="de-DE" sz="2000" b="1" i="0" u="none" strike="noStrike" cap="none" normalizeH="0" baseline="0" dirty="0">
                        <a:ln>
                          <a:noFill/>
                        </a:ln>
                        <a:solidFill>
                          <a:schemeClr val="tx1"/>
                        </a:solidFill>
                        <a:effectLst/>
                        <a:latin typeface="Arial"/>
                      </a:endParaRPr>
                    </a:p>
                  </a:txBody>
                  <a:tcPr marL="184469" marR="184469"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b="1">
                          <a:solidFill>
                            <a:schemeClr val="tx1"/>
                          </a:solidFill>
                          <a:latin typeface="Arial" panose="020B0604020202020204" pitchFamily="34" charset="0"/>
                        </a:defRPr>
                      </a:lvl1pPr>
                      <a:lvl2pPr marL="742950" indent="-285750" eaLnBrk="0" hangingPunct="0">
                        <a:spcBef>
                          <a:spcPct val="20000"/>
                        </a:spcBef>
                        <a:defRPr sz="1600">
                          <a:solidFill>
                            <a:schemeClr val="tx1"/>
                          </a:solidFill>
                          <a:latin typeface="Arial" panose="020B0604020202020204" pitchFamily="34" charset="0"/>
                        </a:defRPr>
                      </a:lvl2pPr>
                      <a:lvl3pPr marL="1143000" indent="-228600" eaLnBrk="0" hangingPunct="0">
                        <a:spcBef>
                          <a:spcPct val="20000"/>
                        </a:spcBef>
                        <a:defRPr sz="1400">
                          <a:solidFill>
                            <a:schemeClr val="tx1"/>
                          </a:solidFill>
                          <a:latin typeface="Arial" panose="020B0604020202020204" pitchFamily="34" charset="0"/>
                        </a:defRPr>
                      </a:lvl3pPr>
                      <a:lvl4pPr marL="1600200" indent="-228600" eaLnBrk="0" hangingPunct="0">
                        <a:spcBef>
                          <a:spcPct val="20000"/>
                        </a:spcBef>
                        <a:defRPr sz="1200">
                          <a:solidFill>
                            <a:schemeClr val="tx1"/>
                          </a:solidFill>
                          <a:latin typeface="Arial" panose="020B0604020202020204" pitchFamily="34" charset="0"/>
                        </a:defRPr>
                      </a:lvl4pPr>
                      <a:lvl5pPr marL="2057400" indent="-228600" eaLnBrk="0" hangingPunct="0">
                        <a:spcBef>
                          <a:spcPct val="20000"/>
                        </a:spcBef>
                        <a:defRPr sz="1000">
                          <a:solidFill>
                            <a:schemeClr val="tx1"/>
                          </a:solidFill>
                          <a:latin typeface="Arial" panose="020B0604020202020204" pitchFamily="34" charset="0"/>
                        </a:defRPr>
                      </a:lvl5pPr>
                      <a:lvl6pPr marL="2514600" indent="-228600" eaLnBrk="0" fontAlgn="base" hangingPunct="0">
                        <a:spcBef>
                          <a:spcPct val="20000"/>
                        </a:spcBef>
                        <a:spcAft>
                          <a:spcPct val="0"/>
                        </a:spcAft>
                        <a:defRPr sz="1000">
                          <a:solidFill>
                            <a:schemeClr val="tx1"/>
                          </a:solidFill>
                          <a:latin typeface="Arial" panose="020B0604020202020204" pitchFamily="34" charset="0"/>
                        </a:defRPr>
                      </a:lvl6pPr>
                      <a:lvl7pPr marL="2971800" indent="-228600" eaLnBrk="0" fontAlgn="base" hangingPunct="0">
                        <a:spcBef>
                          <a:spcPct val="20000"/>
                        </a:spcBef>
                        <a:spcAft>
                          <a:spcPct val="0"/>
                        </a:spcAft>
                        <a:defRPr sz="1000">
                          <a:solidFill>
                            <a:schemeClr val="tx1"/>
                          </a:solidFill>
                          <a:latin typeface="Arial" panose="020B0604020202020204" pitchFamily="34" charset="0"/>
                        </a:defRPr>
                      </a:lvl7pPr>
                      <a:lvl8pPr marL="3429000" indent="-228600" eaLnBrk="0" fontAlgn="base" hangingPunct="0">
                        <a:spcBef>
                          <a:spcPct val="20000"/>
                        </a:spcBef>
                        <a:spcAft>
                          <a:spcPct val="0"/>
                        </a:spcAft>
                        <a:defRPr sz="1000">
                          <a:solidFill>
                            <a:schemeClr val="tx1"/>
                          </a:solidFill>
                          <a:latin typeface="Arial" panose="020B0604020202020204" pitchFamily="34" charset="0"/>
                        </a:defRPr>
                      </a:lvl8pPr>
                      <a:lvl9pPr marL="3886200" indent="-228600" eaLnBrk="0" fontAlgn="base" hangingPunct="0">
                        <a:spcBef>
                          <a:spcPct val="20000"/>
                        </a:spcBef>
                        <a:spcAft>
                          <a:spcPct val="0"/>
                        </a:spcAft>
                        <a:defRPr sz="1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dirty="0">
                          <a:ln>
                            <a:noFill/>
                          </a:ln>
                          <a:solidFill>
                            <a:schemeClr val="tx1"/>
                          </a:solidFill>
                          <a:effectLst/>
                          <a:latin typeface="Arial"/>
                        </a:rPr>
                        <a:t>5,2</a:t>
                      </a:r>
                    </a:p>
                  </a:txBody>
                  <a:tcPr marL="184469" marR="184469"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74675">
                <a:tc>
                  <a:txBody>
                    <a:bodyPr/>
                    <a:lstStyle>
                      <a:lvl1pPr eaLnBrk="0" hangingPunct="0">
                        <a:spcBef>
                          <a:spcPct val="20000"/>
                        </a:spcBef>
                        <a:defRPr b="1">
                          <a:solidFill>
                            <a:schemeClr val="tx1"/>
                          </a:solidFill>
                          <a:latin typeface="Arial" panose="020B0604020202020204" pitchFamily="34" charset="0"/>
                        </a:defRPr>
                      </a:lvl1pPr>
                      <a:lvl2pPr marL="742950" indent="-285750" eaLnBrk="0" hangingPunct="0">
                        <a:spcBef>
                          <a:spcPct val="20000"/>
                        </a:spcBef>
                        <a:defRPr sz="1600">
                          <a:solidFill>
                            <a:schemeClr val="tx1"/>
                          </a:solidFill>
                          <a:latin typeface="Arial" panose="020B0604020202020204" pitchFamily="34" charset="0"/>
                        </a:defRPr>
                      </a:lvl2pPr>
                      <a:lvl3pPr marL="1143000" indent="-228600" eaLnBrk="0" hangingPunct="0">
                        <a:spcBef>
                          <a:spcPct val="20000"/>
                        </a:spcBef>
                        <a:defRPr sz="1400">
                          <a:solidFill>
                            <a:schemeClr val="tx1"/>
                          </a:solidFill>
                          <a:latin typeface="Arial" panose="020B0604020202020204" pitchFamily="34" charset="0"/>
                        </a:defRPr>
                      </a:lvl3pPr>
                      <a:lvl4pPr marL="1600200" indent="-228600" eaLnBrk="0" hangingPunct="0">
                        <a:spcBef>
                          <a:spcPct val="20000"/>
                        </a:spcBef>
                        <a:defRPr sz="1200">
                          <a:solidFill>
                            <a:schemeClr val="tx1"/>
                          </a:solidFill>
                          <a:latin typeface="Arial" panose="020B0604020202020204" pitchFamily="34" charset="0"/>
                        </a:defRPr>
                      </a:lvl4pPr>
                      <a:lvl5pPr marL="2057400" indent="-228600" eaLnBrk="0" hangingPunct="0">
                        <a:spcBef>
                          <a:spcPct val="20000"/>
                        </a:spcBef>
                        <a:defRPr sz="1000">
                          <a:solidFill>
                            <a:schemeClr val="tx1"/>
                          </a:solidFill>
                          <a:latin typeface="Arial" panose="020B0604020202020204" pitchFamily="34" charset="0"/>
                        </a:defRPr>
                      </a:lvl5pPr>
                      <a:lvl6pPr marL="2514600" indent="-228600" eaLnBrk="0" fontAlgn="base" hangingPunct="0">
                        <a:spcBef>
                          <a:spcPct val="20000"/>
                        </a:spcBef>
                        <a:spcAft>
                          <a:spcPct val="0"/>
                        </a:spcAft>
                        <a:defRPr sz="1000">
                          <a:solidFill>
                            <a:schemeClr val="tx1"/>
                          </a:solidFill>
                          <a:latin typeface="Arial" panose="020B0604020202020204" pitchFamily="34" charset="0"/>
                        </a:defRPr>
                      </a:lvl6pPr>
                      <a:lvl7pPr marL="2971800" indent="-228600" eaLnBrk="0" fontAlgn="base" hangingPunct="0">
                        <a:spcBef>
                          <a:spcPct val="20000"/>
                        </a:spcBef>
                        <a:spcAft>
                          <a:spcPct val="0"/>
                        </a:spcAft>
                        <a:defRPr sz="1000">
                          <a:solidFill>
                            <a:schemeClr val="tx1"/>
                          </a:solidFill>
                          <a:latin typeface="Arial" panose="020B0604020202020204" pitchFamily="34" charset="0"/>
                        </a:defRPr>
                      </a:lvl7pPr>
                      <a:lvl8pPr marL="3429000" indent="-228600" eaLnBrk="0" fontAlgn="base" hangingPunct="0">
                        <a:spcBef>
                          <a:spcPct val="20000"/>
                        </a:spcBef>
                        <a:spcAft>
                          <a:spcPct val="0"/>
                        </a:spcAft>
                        <a:defRPr sz="1000">
                          <a:solidFill>
                            <a:schemeClr val="tx1"/>
                          </a:solidFill>
                          <a:latin typeface="Arial" panose="020B0604020202020204" pitchFamily="34" charset="0"/>
                        </a:defRPr>
                      </a:lvl8pPr>
                      <a:lvl9pPr marL="3886200" indent="-228600" eaLnBrk="0" fontAlgn="base" hangingPunct="0">
                        <a:spcBef>
                          <a:spcPct val="20000"/>
                        </a:spcBef>
                        <a:spcAft>
                          <a:spcPct val="0"/>
                        </a:spcAft>
                        <a:defRPr sz="1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dirty="0">
                          <a:ln>
                            <a:noFill/>
                          </a:ln>
                          <a:solidFill>
                            <a:schemeClr val="tx1"/>
                          </a:solidFill>
                          <a:effectLst/>
                          <a:latin typeface="Arial"/>
                        </a:rPr>
                        <a:t>Cl</a:t>
                      </a:r>
                      <a:r>
                        <a:rPr kumimoji="0" lang="de-DE" sz="2000" b="1" i="0" u="none" strike="noStrike" cap="none" normalizeH="0" baseline="30000" dirty="0">
                          <a:ln>
                            <a:noFill/>
                          </a:ln>
                          <a:solidFill>
                            <a:schemeClr val="tx1"/>
                          </a:solidFill>
                          <a:effectLst/>
                          <a:latin typeface="Arial"/>
                        </a:rPr>
                        <a:t>-</a:t>
                      </a:r>
                      <a:endParaRPr kumimoji="0" lang="de-DE" sz="2000" b="1" i="0" u="none" strike="noStrike" cap="none" normalizeH="0" baseline="0" dirty="0">
                        <a:ln>
                          <a:noFill/>
                        </a:ln>
                        <a:solidFill>
                          <a:schemeClr val="tx1"/>
                        </a:solidFill>
                        <a:effectLst/>
                        <a:latin typeface="Arial"/>
                      </a:endParaRPr>
                    </a:p>
                  </a:txBody>
                  <a:tcPr marL="184469" marR="184469"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b="1">
                          <a:solidFill>
                            <a:schemeClr val="tx1"/>
                          </a:solidFill>
                          <a:latin typeface="Arial" panose="020B0604020202020204" pitchFamily="34" charset="0"/>
                        </a:defRPr>
                      </a:lvl1pPr>
                      <a:lvl2pPr marL="742950" indent="-285750" eaLnBrk="0" hangingPunct="0">
                        <a:spcBef>
                          <a:spcPct val="20000"/>
                        </a:spcBef>
                        <a:defRPr sz="1600">
                          <a:solidFill>
                            <a:schemeClr val="tx1"/>
                          </a:solidFill>
                          <a:latin typeface="Arial" panose="020B0604020202020204" pitchFamily="34" charset="0"/>
                        </a:defRPr>
                      </a:lvl2pPr>
                      <a:lvl3pPr marL="1143000" indent="-228600" eaLnBrk="0" hangingPunct="0">
                        <a:spcBef>
                          <a:spcPct val="20000"/>
                        </a:spcBef>
                        <a:defRPr sz="1400">
                          <a:solidFill>
                            <a:schemeClr val="tx1"/>
                          </a:solidFill>
                          <a:latin typeface="Arial" panose="020B0604020202020204" pitchFamily="34" charset="0"/>
                        </a:defRPr>
                      </a:lvl3pPr>
                      <a:lvl4pPr marL="1600200" indent="-228600" eaLnBrk="0" hangingPunct="0">
                        <a:spcBef>
                          <a:spcPct val="20000"/>
                        </a:spcBef>
                        <a:defRPr sz="1200">
                          <a:solidFill>
                            <a:schemeClr val="tx1"/>
                          </a:solidFill>
                          <a:latin typeface="Arial" panose="020B0604020202020204" pitchFamily="34" charset="0"/>
                        </a:defRPr>
                      </a:lvl4pPr>
                      <a:lvl5pPr marL="2057400" indent="-228600" eaLnBrk="0" hangingPunct="0">
                        <a:spcBef>
                          <a:spcPct val="20000"/>
                        </a:spcBef>
                        <a:defRPr sz="1000">
                          <a:solidFill>
                            <a:schemeClr val="tx1"/>
                          </a:solidFill>
                          <a:latin typeface="Arial" panose="020B0604020202020204" pitchFamily="34" charset="0"/>
                        </a:defRPr>
                      </a:lvl5pPr>
                      <a:lvl6pPr marL="2514600" indent="-228600" eaLnBrk="0" fontAlgn="base" hangingPunct="0">
                        <a:spcBef>
                          <a:spcPct val="20000"/>
                        </a:spcBef>
                        <a:spcAft>
                          <a:spcPct val="0"/>
                        </a:spcAft>
                        <a:defRPr sz="1000">
                          <a:solidFill>
                            <a:schemeClr val="tx1"/>
                          </a:solidFill>
                          <a:latin typeface="Arial" panose="020B0604020202020204" pitchFamily="34" charset="0"/>
                        </a:defRPr>
                      </a:lvl6pPr>
                      <a:lvl7pPr marL="2971800" indent="-228600" eaLnBrk="0" fontAlgn="base" hangingPunct="0">
                        <a:spcBef>
                          <a:spcPct val="20000"/>
                        </a:spcBef>
                        <a:spcAft>
                          <a:spcPct val="0"/>
                        </a:spcAft>
                        <a:defRPr sz="1000">
                          <a:solidFill>
                            <a:schemeClr val="tx1"/>
                          </a:solidFill>
                          <a:latin typeface="Arial" panose="020B0604020202020204" pitchFamily="34" charset="0"/>
                        </a:defRPr>
                      </a:lvl7pPr>
                      <a:lvl8pPr marL="3429000" indent="-228600" eaLnBrk="0" fontAlgn="base" hangingPunct="0">
                        <a:spcBef>
                          <a:spcPct val="20000"/>
                        </a:spcBef>
                        <a:spcAft>
                          <a:spcPct val="0"/>
                        </a:spcAft>
                        <a:defRPr sz="1000">
                          <a:solidFill>
                            <a:schemeClr val="tx1"/>
                          </a:solidFill>
                          <a:latin typeface="Arial" panose="020B0604020202020204" pitchFamily="34" charset="0"/>
                        </a:defRPr>
                      </a:lvl8pPr>
                      <a:lvl9pPr marL="3886200" indent="-228600" eaLnBrk="0" fontAlgn="base" hangingPunct="0">
                        <a:spcBef>
                          <a:spcPct val="20000"/>
                        </a:spcBef>
                        <a:spcAft>
                          <a:spcPct val="0"/>
                        </a:spcAft>
                        <a:defRPr sz="1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dirty="0">
                          <a:ln>
                            <a:noFill/>
                          </a:ln>
                          <a:solidFill>
                            <a:schemeClr val="tx1"/>
                          </a:solidFill>
                          <a:effectLst/>
                          <a:latin typeface="Arial" panose="020B0604020202020204" pitchFamily="34" charset="0"/>
                        </a:rPr>
                        <a:t>96</a:t>
                      </a:r>
                    </a:p>
                  </a:txBody>
                  <a:tcPr marL="184469" marR="184469"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74675">
                <a:tc>
                  <a:txBody>
                    <a:bodyPr/>
                    <a:lstStyle>
                      <a:lvl1pPr eaLnBrk="0" hangingPunct="0">
                        <a:spcBef>
                          <a:spcPct val="20000"/>
                        </a:spcBef>
                        <a:defRPr b="1">
                          <a:solidFill>
                            <a:schemeClr val="tx1"/>
                          </a:solidFill>
                          <a:latin typeface="Arial" panose="020B0604020202020204" pitchFamily="34" charset="0"/>
                        </a:defRPr>
                      </a:lvl1pPr>
                      <a:lvl2pPr marL="742950" indent="-285750" eaLnBrk="0" hangingPunct="0">
                        <a:spcBef>
                          <a:spcPct val="20000"/>
                        </a:spcBef>
                        <a:defRPr sz="1600">
                          <a:solidFill>
                            <a:schemeClr val="tx1"/>
                          </a:solidFill>
                          <a:latin typeface="Arial" panose="020B0604020202020204" pitchFamily="34" charset="0"/>
                        </a:defRPr>
                      </a:lvl2pPr>
                      <a:lvl3pPr marL="1143000" indent="-228600" eaLnBrk="0" hangingPunct="0">
                        <a:spcBef>
                          <a:spcPct val="20000"/>
                        </a:spcBef>
                        <a:defRPr sz="1400">
                          <a:solidFill>
                            <a:schemeClr val="tx1"/>
                          </a:solidFill>
                          <a:latin typeface="Arial" panose="020B0604020202020204" pitchFamily="34" charset="0"/>
                        </a:defRPr>
                      </a:lvl3pPr>
                      <a:lvl4pPr marL="1600200" indent="-228600" eaLnBrk="0" hangingPunct="0">
                        <a:spcBef>
                          <a:spcPct val="20000"/>
                        </a:spcBef>
                        <a:defRPr sz="1200">
                          <a:solidFill>
                            <a:schemeClr val="tx1"/>
                          </a:solidFill>
                          <a:latin typeface="Arial" panose="020B0604020202020204" pitchFamily="34" charset="0"/>
                        </a:defRPr>
                      </a:lvl4pPr>
                      <a:lvl5pPr marL="2057400" indent="-228600" eaLnBrk="0" hangingPunct="0">
                        <a:spcBef>
                          <a:spcPct val="20000"/>
                        </a:spcBef>
                        <a:defRPr sz="1000">
                          <a:solidFill>
                            <a:schemeClr val="tx1"/>
                          </a:solidFill>
                          <a:latin typeface="Arial" panose="020B0604020202020204" pitchFamily="34" charset="0"/>
                        </a:defRPr>
                      </a:lvl5pPr>
                      <a:lvl6pPr marL="2514600" indent="-228600" eaLnBrk="0" fontAlgn="base" hangingPunct="0">
                        <a:spcBef>
                          <a:spcPct val="20000"/>
                        </a:spcBef>
                        <a:spcAft>
                          <a:spcPct val="0"/>
                        </a:spcAft>
                        <a:defRPr sz="1000">
                          <a:solidFill>
                            <a:schemeClr val="tx1"/>
                          </a:solidFill>
                          <a:latin typeface="Arial" panose="020B0604020202020204" pitchFamily="34" charset="0"/>
                        </a:defRPr>
                      </a:lvl6pPr>
                      <a:lvl7pPr marL="2971800" indent="-228600" eaLnBrk="0" fontAlgn="base" hangingPunct="0">
                        <a:spcBef>
                          <a:spcPct val="20000"/>
                        </a:spcBef>
                        <a:spcAft>
                          <a:spcPct val="0"/>
                        </a:spcAft>
                        <a:defRPr sz="1000">
                          <a:solidFill>
                            <a:schemeClr val="tx1"/>
                          </a:solidFill>
                          <a:latin typeface="Arial" panose="020B0604020202020204" pitchFamily="34" charset="0"/>
                        </a:defRPr>
                      </a:lvl7pPr>
                      <a:lvl8pPr marL="3429000" indent="-228600" eaLnBrk="0" fontAlgn="base" hangingPunct="0">
                        <a:spcBef>
                          <a:spcPct val="20000"/>
                        </a:spcBef>
                        <a:spcAft>
                          <a:spcPct val="0"/>
                        </a:spcAft>
                        <a:defRPr sz="1000">
                          <a:solidFill>
                            <a:schemeClr val="tx1"/>
                          </a:solidFill>
                          <a:latin typeface="Arial" panose="020B0604020202020204" pitchFamily="34" charset="0"/>
                        </a:defRPr>
                      </a:lvl8pPr>
                      <a:lvl9pPr marL="3886200" indent="-228600" eaLnBrk="0" fontAlgn="base" hangingPunct="0">
                        <a:spcBef>
                          <a:spcPct val="20000"/>
                        </a:spcBef>
                        <a:spcAft>
                          <a:spcPct val="0"/>
                        </a:spcAft>
                        <a:defRPr sz="1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dirty="0">
                          <a:ln>
                            <a:noFill/>
                          </a:ln>
                          <a:solidFill>
                            <a:schemeClr val="tx1"/>
                          </a:solidFill>
                          <a:effectLst/>
                          <a:latin typeface="Arial"/>
                        </a:rPr>
                        <a:t>Lactat</a:t>
                      </a:r>
                    </a:p>
                  </a:txBody>
                  <a:tcPr marL="184469" marR="184469"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b="1">
                          <a:solidFill>
                            <a:schemeClr val="tx1"/>
                          </a:solidFill>
                          <a:latin typeface="Arial" panose="020B0604020202020204" pitchFamily="34" charset="0"/>
                        </a:defRPr>
                      </a:lvl1pPr>
                      <a:lvl2pPr marL="742950" indent="-285750" eaLnBrk="0" hangingPunct="0">
                        <a:spcBef>
                          <a:spcPct val="20000"/>
                        </a:spcBef>
                        <a:defRPr sz="1600">
                          <a:solidFill>
                            <a:schemeClr val="tx1"/>
                          </a:solidFill>
                          <a:latin typeface="Arial" panose="020B0604020202020204" pitchFamily="34" charset="0"/>
                        </a:defRPr>
                      </a:lvl2pPr>
                      <a:lvl3pPr marL="1143000" indent="-228600" eaLnBrk="0" hangingPunct="0">
                        <a:spcBef>
                          <a:spcPct val="20000"/>
                        </a:spcBef>
                        <a:defRPr sz="1400">
                          <a:solidFill>
                            <a:schemeClr val="tx1"/>
                          </a:solidFill>
                          <a:latin typeface="Arial" panose="020B0604020202020204" pitchFamily="34" charset="0"/>
                        </a:defRPr>
                      </a:lvl3pPr>
                      <a:lvl4pPr marL="1600200" indent="-228600" eaLnBrk="0" hangingPunct="0">
                        <a:spcBef>
                          <a:spcPct val="20000"/>
                        </a:spcBef>
                        <a:defRPr sz="1200">
                          <a:solidFill>
                            <a:schemeClr val="tx1"/>
                          </a:solidFill>
                          <a:latin typeface="Arial" panose="020B0604020202020204" pitchFamily="34" charset="0"/>
                        </a:defRPr>
                      </a:lvl4pPr>
                      <a:lvl5pPr marL="2057400" indent="-228600" eaLnBrk="0" hangingPunct="0">
                        <a:spcBef>
                          <a:spcPct val="20000"/>
                        </a:spcBef>
                        <a:defRPr sz="1000">
                          <a:solidFill>
                            <a:schemeClr val="tx1"/>
                          </a:solidFill>
                          <a:latin typeface="Arial" panose="020B0604020202020204" pitchFamily="34" charset="0"/>
                        </a:defRPr>
                      </a:lvl5pPr>
                      <a:lvl6pPr marL="2514600" indent="-228600" eaLnBrk="0" fontAlgn="base" hangingPunct="0">
                        <a:spcBef>
                          <a:spcPct val="20000"/>
                        </a:spcBef>
                        <a:spcAft>
                          <a:spcPct val="0"/>
                        </a:spcAft>
                        <a:defRPr sz="1000">
                          <a:solidFill>
                            <a:schemeClr val="tx1"/>
                          </a:solidFill>
                          <a:latin typeface="Arial" panose="020B0604020202020204" pitchFamily="34" charset="0"/>
                        </a:defRPr>
                      </a:lvl6pPr>
                      <a:lvl7pPr marL="2971800" indent="-228600" eaLnBrk="0" fontAlgn="base" hangingPunct="0">
                        <a:spcBef>
                          <a:spcPct val="20000"/>
                        </a:spcBef>
                        <a:spcAft>
                          <a:spcPct val="0"/>
                        </a:spcAft>
                        <a:defRPr sz="1000">
                          <a:solidFill>
                            <a:schemeClr val="tx1"/>
                          </a:solidFill>
                          <a:latin typeface="Arial" panose="020B0604020202020204" pitchFamily="34" charset="0"/>
                        </a:defRPr>
                      </a:lvl7pPr>
                      <a:lvl8pPr marL="3429000" indent="-228600" eaLnBrk="0" fontAlgn="base" hangingPunct="0">
                        <a:spcBef>
                          <a:spcPct val="20000"/>
                        </a:spcBef>
                        <a:spcAft>
                          <a:spcPct val="0"/>
                        </a:spcAft>
                        <a:defRPr sz="1000">
                          <a:solidFill>
                            <a:schemeClr val="tx1"/>
                          </a:solidFill>
                          <a:latin typeface="Arial" panose="020B0604020202020204" pitchFamily="34" charset="0"/>
                        </a:defRPr>
                      </a:lvl8pPr>
                      <a:lvl9pPr marL="3886200" indent="-228600" eaLnBrk="0" fontAlgn="base" hangingPunct="0">
                        <a:spcBef>
                          <a:spcPct val="20000"/>
                        </a:spcBef>
                        <a:spcAft>
                          <a:spcPct val="0"/>
                        </a:spcAft>
                        <a:defRPr sz="1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dirty="0">
                          <a:ln>
                            <a:noFill/>
                          </a:ln>
                          <a:solidFill>
                            <a:schemeClr val="tx1"/>
                          </a:solidFill>
                          <a:effectLst/>
                          <a:latin typeface="Arial" panose="020B0604020202020204" pitchFamily="34" charset="0"/>
                        </a:rPr>
                        <a:t>16</a:t>
                      </a:r>
                    </a:p>
                  </a:txBody>
                  <a:tcPr marL="184469" marR="184469"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3" name="Titel 2"/>
          <p:cNvSpPr>
            <a:spLocks noGrp="1"/>
          </p:cNvSpPr>
          <p:nvPr>
            <p:ph type="title"/>
          </p:nvPr>
        </p:nvSpPr>
        <p:spPr/>
        <p:txBody>
          <a:bodyPr/>
          <a:lstStyle/>
          <a:p>
            <a:r>
              <a:rPr lang="de-DE" altLang="de-DE" dirty="0"/>
              <a:t>3 Stunden später …</a:t>
            </a:r>
            <a:br>
              <a:rPr lang="de-DE" altLang="de-DE" dirty="0"/>
            </a:br>
            <a:r>
              <a:rPr lang="de-DE" altLang="de-DE" dirty="0"/>
              <a:t>es war viel zu tun</a:t>
            </a:r>
            <a:endParaRPr lang="de-DE" dirty="0"/>
          </a:p>
        </p:txBody>
      </p:sp>
      <p:sp>
        <p:nvSpPr>
          <p:cNvPr id="461827" name="Rectangle 3"/>
          <p:cNvSpPr>
            <a:spLocks noGrp="1" noChangeArrowheads="1"/>
          </p:cNvSpPr>
          <p:nvPr>
            <p:ph type="body" sz="half" idx="4294967295"/>
          </p:nvPr>
        </p:nvSpPr>
        <p:spPr>
          <a:xfrm>
            <a:off x="5935662" y="1357687"/>
            <a:ext cx="3253161" cy="3713442"/>
          </a:xfrm>
        </p:spPr>
        <p:txBody>
          <a:bodyPr/>
          <a:lstStyle/>
          <a:p>
            <a:r>
              <a:rPr lang="de-DE" altLang="de-DE" sz="1800"/>
              <a:t>Welche Säure – Basen – Störung liegt vor ?</a:t>
            </a:r>
          </a:p>
          <a:p>
            <a:endParaRPr lang="de-DE" altLang="de-DE" sz="1800"/>
          </a:p>
          <a:p>
            <a:pPr algn="ctr"/>
            <a:r>
              <a:rPr lang="de-DE" altLang="de-DE" sz="1800"/>
              <a:t>Kombinierte </a:t>
            </a:r>
          </a:p>
          <a:p>
            <a:pPr algn="ctr"/>
            <a:r>
              <a:rPr lang="de-DE" altLang="de-DE" sz="1800"/>
              <a:t>respiratorische und metabolische Azidose</a:t>
            </a:r>
          </a:p>
          <a:p>
            <a:pPr algn="ctr"/>
            <a:endParaRPr lang="de-DE" altLang="de-DE" sz="1800"/>
          </a:p>
          <a:p>
            <a:pPr algn="ctr"/>
            <a:r>
              <a:rPr lang="de-DE" altLang="de-DE" sz="1800"/>
              <a:t>AL: </a:t>
            </a:r>
            <a:r>
              <a:rPr lang="de-DE" altLang="de-DE" sz="1400"/>
              <a:t>136- (96+12) </a:t>
            </a:r>
            <a:r>
              <a:rPr lang="de-DE" altLang="de-DE" sz="1800"/>
              <a:t>= 28 </a:t>
            </a:r>
          </a:p>
          <a:p>
            <a:pPr algn="ctr"/>
            <a:endParaRPr lang="de-DE" altLang="de-DE" sz="1800"/>
          </a:p>
        </p:txBody>
      </p:sp>
      <p:sp>
        <p:nvSpPr>
          <p:cNvPr id="461850" name="Oval 26"/>
          <p:cNvSpPr>
            <a:spLocks noChangeArrowheads="1"/>
          </p:cNvSpPr>
          <p:nvPr/>
        </p:nvSpPr>
        <p:spPr bwMode="auto">
          <a:xfrm>
            <a:off x="4178909" y="1347060"/>
            <a:ext cx="649287" cy="573087"/>
          </a:xfrm>
          <a:prstGeom prst="ellipse">
            <a:avLst/>
          </a:prstGeom>
          <a:noFill/>
          <a:ln w="63500">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de-DE" altLang="de-DE" sz="1800"/>
          </a:p>
        </p:txBody>
      </p:sp>
      <p:sp>
        <p:nvSpPr>
          <p:cNvPr id="461851" name="Oval 27"/>
          <p:cNvSpPr>
            <a:spLocks noChangeArrowheads="1"/>
          </p:cNvSpPr>
          <p:nvPr/>
        </p:nvSpPr>
        <p:spPr bwMode="auto">
          <a:xfrm>
            <a:off x="4167417" y="2520735"/>
            <a:ext cx="649287" cy="576263"/>
          </a:xfrm>
          <a:prstGeom prst="ellipse">
            <a:avLst/>
          </a:prstGeom>
          <a:noFill/>
          <a:ln w="63500">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de-DE" altLang="de-DE" sz="1800"/>
          </a:p>
        </p:txBody>
      </p:sp>
      <p:sp>
        <p:nvSpPr>
          <p:cNvPr id="461852" name="Oval 28"/>
          <p:cNvSpPr>
            <a:spLocks noChangeArrowheads="1"/>
          </p:cNvSpPr>
          <p:nvPr/>
        </p:nvSpPr>
        <p:spPr bwMode="auto">
          <a:xfrm>
            <a:off x="4210745" y="1890059"/>
            <a:ext cx="649287" cy="579438"/>
          </a:xfrm>
          <a:prstGeom prst="ellipse">
            <a:avLst/>
          </a:prstGeom>
          <a:noFill/>
          <a:ln w="635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de-DE" altLang="de-DE" sz="1800"/>
          </a:p>
        </p:txBody>
      </p:sp>
      <p:sp>
        <p:nvSpPr>
          <p:cNvPr id="9" name="Textfeld 8"/>
          <p:cNvSpPr txBox="1"/>
          <p:nvPr/>
        </p:nvSpPr>
        <p:spPr>
          <a:xfrm>
            <a:off x="6037263" y="4555845"/>
            <a:ext cx="2879725" cy="1200150"/>
          </a:xfrm>
          <a:prstGeom prst="rect">
            <a:avLst/>
          </a:prstGeom>
          <a:noFill/>
        </p:spPr>
        <p:txBody>
          <a:bodyPr>
            <a:spAutoFit/>
          </a:bodyPr>
          <a:lstStyle/>
          <a:p>
            <a:pPr eaLnBrk="1" hangingPunct="1">
              <a:defRPr/>
            </a:pPr>
            <a:r>
              <a:rPr lang="de-DE" sz="2400" b="1" u="sng" dirty="0">
                <a:ea typeface="MS PGothic" pitchFamily="34" charset="-128"/>
              </a:rPr>
              <a:t>Therapie:</a:t>
            </a:r>
          </a:p>
          <a:p>
            <a:pPr marL="342900" indent="-342900" eaLnBrk="1" hangingPunct="1">
              <a:buFont typeface="+mj-lt"/>
              <a:buAutoNum type="arabicPeriod"/>
              <a:defRPr/>
            </a:pPr>
            <a:r>
              <a:rPr lang="de-DE" sz="2400" b="1" dirty="0">
                <a:ea typeface="MS PGothic" pitchFamily="34" charset="-128"/>
              </a:rPr>
              <a:t>Intubation</a:t>
            </a:r>
          </a:p>
          <a:p>
            <a:pPr marL="342900" indent="-342900" eaLnBrk="1" hangingPunct="1">
              <a:buFont typeface="+mj-lt"/>
              <a:buAutoNum type="arabicPeriod"/>
              <a:defRPr/>
            </a:pPr>
            <a:r>
              <a:rPr lang="de-DE" sz="2400" b="1" dirty="0">
                <a:ea typeface="MS PGothic" pitchFamily="34" charset="-128"/>
              </a:rPr>
              <a:t>Dialyse</a:t>
            </a:r>
          </a:p>
        </p:txBody>
      </p:sp>
      <p:sp>
        <p:nvSpPr>
          <p:cNvPr id="2" name="Textfeld 1"/>
          <p:cNvSpPr txBox="1"/>
          <p:nvPr/>
        </p:nvSpPr>
        <p:spPr>
          <a:xfrm>
            <a:off x="611560" y="1072821"/>
            <a:ext cx="8352927" cy="5164491"/>
          </a:xfrm>
          <a:prstGeom prst="rect">
            <a:avLst/>
          </a:prstGeom>
          <a:solidFill>
            <a:srgbClr val="0000FF"/>
          </a:solidFill>
        </p:spPr>
        <p:txBody>
          <a:bodyPr wrap="square">
            <a:spAutoFit/>
          </a:bodyPr>
          <a:lstStyle/>
          <a:p>
            <a:pPr>
              <a:defRPr/>
            </a:pPr>
            <a:r>
              <a:rPr lang="de-DE" sz="3200" dirty="0">
                <a:solidFill>
                  <a:schemeClr val="bg1"/>
                </a:solidFill>
                <a:ea typeface="MS PGothic" pitchFamily="34" charset="-128"/>
              </a:rPr>
              <a:t>Botschaft : </a:t>
            </a:r>
          </a:p>
          <a:p>
            <a:pPr marL="285750" indent="-285750">
              <a:buFont typeface="Arial" panose="020B0604020202020204" pitchFamily="34" charset="0"/>
              <a:buChar char="•"/>
              <a:defRPr/>
            </a:pPr>
            <a:r>
              <a:rPr lang="de-DE" sz="3200" b="1" dirty="0">
                <a:solidFill>
                  <a:schemeClr val="bg1"/>
                </a:solidFill>
                <a:ea typeface="MS PGothic" pitchFamily="34" charset="-128"/>
              </a:rPr>
              <a:t>Persistierender </a:t>
            </a:r>
            <a:r>
              <a:rPr lang="de-DE" sz="3200" b="1" dirty="0" err="1">
                <a:solidFill>
                  <a:schemeClr val="bg1"/>
                </a:solidFill>
                <a:ea typeface="MS PGothic" pitchFamily="34" charset="-128"/>
              </a:rPr>
              <a:t>Bicarbonatabfall</a:t>
            </a:r>
            <a:r>
              <a:rPr lang="de-DE" sz="3200" b="1" dirty="0">
                <a:solidFill>
                  <a:schemeClr val="bg1"/>
                </a:solidFill>
                <a:ea typeface="MS PGothic" pitchFamily="34" charset="-128"/>
              </a:rPr>
              <a:t> reflektiert metabolischen </a:t>
            </a:r>
            <a:r>
              <a:rPr lang="de-DE" sz="3200" b="1" dirty="0" err="1">
                <a:solidFill>
                  <a:schemeClr val="bg1"/>
                </a:solidFill>
                <a:ea typeface="MS PGothic" pitchFamily="34" charset="-128"/>
              </a:rPr>
              <a:t>Streß</a:t>
            </a:r>
            <a:endParaRPr lang="de-DE" sz="3200" b="1" dirty="0">
              <a:solidFill>
                <a:schemeClr val="bg1"/>
              </a:solidFill>
              <a:ea typeface="MS PGothic" pitchFamily="34" charset="-128"/>
            </a:endParaRPr>
          </a:p>
          <a:p>
            <a:pPr marL="285750" indent="-285750">
              <a:buFont typeface="Arial" panose="020B0604020202020204" pitchFamily="34" charset="0"/>
              <a:buChar char="•"/>
              <a:defRPr/>
            </a:pPr>
            <a:endParaRPr lang="de-DE" sz="3200" dirty="0">
              <a:solidFill>
                <a:schemeClr val="bg1"/>
              </a:solidFill>
              <a:ea typeface="MS PGothic" pitchFamily="34" charset="-128"/>
            </a:endParaRPr>
          </a:p>
          <a:p>
            <a:pPr marL="285750" indent="-285750">
              <a:buFont typeface="Arial" panose="020B0604020202020204" pitchFamily="34" charset="0"/>
              <a:buChar char="•"/>
              <a:defRPr/>
            </a:pPr>
            <a:r>
              <a:rPr lang="de-DE" sz="3200" b="1" dirty="0">
                <a:solidFill>
                  <a:schemeClr val="bg1"/>
                </a:solidFill>
                <a:ea typeface="MS PGothic" pitchFamily="34" charset="-128"/>
              </a:rPr>
              <a:t>Unzureichende resp. Kompensation = ERSCHÖPFUNG</a:t>
            </a:r>
          </a:p>
          <a:p>
            <a:pPr marL="285750" indent="-285750">
              <a:buFont typeface="Arial" panose="020B0604020202020204" pitchFamily="34" charset="0"/>
              <a:buChar char="•"/>
              <a:defRPr/>
            </a:pPr>
            <a:endParaRPr lang="de-DE" sz="3200" dirty="0">
              <a:solidFill>
                <a:schemeClr val="bg1"/>
              </a:solidFill>
              <a:ea typeface="MS PGothic" pitchFamily="34" charset="-128"/>
            </a:endParaRPr>
          </a:p>
          <a:p>
            <a:pPr>
              <a:defRPr/>
            </a:pPr>
            <a:r>
              <a:rPr lang="de-DE" sz="3200" b="1" dirty="0">
                <a:solidFill>
                  <a:schemeClr val="bg1"/>
                </a:solidFill>
                <a:ea typeface="MS PGothic" pitchFamily="34" charset="-128"/>
                <a:sym typeface="Wingdings" panose="05000000000000000000" pitchFamily="2" charset="2"/>
              </a:rPr>
              <a:t> </a:t>
            </a:r>
            <a:r>
              <a:rPr lang="de-DE" sz="3200" b="1" dirty="0">
                <a:solidFill>
                  <a:schemeClr val="bg1"/>
                </a:solidFill>
                <a:ea typeface="MS PGothic" pitchFamily="34" charset="-128"/>
              </a:rPr>
              <a:t>ORGANERSATZ</a:t>
            </a:r>
          </a:p>
        </p:txBody>
      </p:sp>
    </p:spTree>
    <p:extLst>
      <p:ext uri="{BB962C8B-B14F-4D97-AF65-F5344CB8AC3E}">
        <p14:creationId xmlns:p14="http://schemas.microsoft.com/office/powerpoint/2010/main" val="1129213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61850"/>
                                        </p:tgtEl>
                                        <p:attrNameLst>
                                          <p:attrName>style.visibility</p:attrName>
                                        </p:attrNameLst>
                                      </p:cBhvr>
                                      <p:to>
                                        <p:strVal val="visible"/>
                                      </p:to>
                                    </p:set>
                                    <p:anim calcmode="lin" valueType="num">
                                      <p:cBhvr additive="base">
                                        <p:cTn id="7" dur="500" fill="hold"/>
                                        <p:tgtEl>
                                          <p:spTgt spid="461850"/>
                                        </p:tgtEl>
                                        <p:attrNameLst>
                                          <p:attrName>ppt_x</p:attrName>
                                        </p:attrNameLst>
                                      </p:cBhvr>
                                      <p:tavLst>
                                        <p:tav tm="0">
                                          <p:val>
                                            <p:strVal val="0-#ppt_w/2"/>
                                          </p:val>
                                        </p:tav>
                                        <p:tav tm="100000">
                                          <p:val>
                                            <p:strVal val="#ppt_x"/>
                                          </p:val>
                                        </p:tav>
                                      </p:tavLst>
                                    </p:anim>
                                    <p:anim calcmode="lin" valueType="num">
                                      <p:cBhvr additive="base">
                                        <p:cTn id="8" dur="500" fill="hold"/>
                                        <p:tgtEl>
                                          <p:spTgt spid="46185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61851"/>
                                        </p:tgtEl>
                                        <p:attrNameLst>
                                          <p:attrName>style.visibility</p:attrName>
                                        </p:attrNameLst>
                                      </p:cBhvr>
                                      <p:to>
                                        <p:strVal val="visible"/>
                                      </p:to>
                                    </p:set>
                                    <p:anim calcmode="lin" valueType="num">
                                      <p:cBhvr additive="base">
                                        <p:cTn id="13" dur="500" fill="hold"/>
                                        <p:tgtEl>
                                          <p:spTgt spid="461851"/>
                                        </p:tgtEl>
                                        <p:attrNameLst>
                                          <p:attrName>ppt_x</p:attrName>
                                        </p:attrNameLst>
                                      </p:cBhvr>
                                      <p:tavLst>
                                        <p:tav tm="0">
                                          <p:val>
                                            <p:strVal val="#ppt_x"/>
                                          </p:val>
                                        </p:tav>
                                        <p:tav tm="100000">
                                          <p:val>
                                            <p:strVal val="#ppt_x"/>
                                          </p:val>
                                        </p:tav>
                                      </p:tavLst>
                                    </p:anim>
                                    <p:anim calcmode="lin" valueType="num">
                                      <p:cBhvr additive="base">
                                        <p:cTn id="14" dur="500" fill="hold"/>
                                        <p:tgtEl>
                                          <p:spTgt spid="461851"/>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61852"/>
                                        </p:tgtEl>
                                        <p:attrNameLst>
                                          <p:attrName>style.visibility</p:attrName>
                                        </p:attrNameLst>
                                      </p:cBhvr>
                                      <p:to>
                                        <p:strVal val="visible"/>
                                      </p:to>
                                    </p:set>
                                    <p:anim calcmode="lin" valueType="num">
                                      <p:cBhvr additive="base">
                                        <p:cTn id="19" dur="500" fill="hold"/>
                                        <p:tgtEl>
                                          <p:spTgt spid="461852"/>
                                        </p:tgtEl>
                                        <p:attrNameLst>
                                          <p:attrName>ppt_x</p:attrName>
                                        </p:attrNameLst>
                                      </p:cBhvr>
                                      <p:tavLst>
                                        <p:tav tm="0">
                                          <p:val>
                                            <p:strVal val="0-#ppt_w/2"/>
                                          </p:val>
                                        </p:tav>
                                        <p:tav tm="100000">
                                          <p:val>
                                            <p:strVal val="#ppt_x"/>
                                          </p:val>
                                        </p:tav>
                                      </p:tavLst>
                                    </p:anim>
                                    <p:anim calcmode="lin" valueType="num">
                                      <p:cBhvr additive="base">
                                        <p:cTn id="20" dur="500" fill="hold"/>
                                        <p:tgtEl>
                                          <p:spTgt spid="46185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461827">
                                            <p:txEl>
                                              <p:pRg st="2" end="2"/>
                                            </p:txEl>
                                          </p:spTgt>
                                        </p:tgtEl>
                                        <p:attrNameLst>
                                          <p:attrName>style.visibility</p:attrName>
                                        </p:attrNameLst>
                                      </p:cBhvr>
                                      <p:to>
                                        <p:strVal val="visible"/>
                                      </p:to>
                                    </p:set>
                                    <p:animEffect transition="in" filter="dissolve">
                                      <p:cBhvr>
                                        <p:cTn id="25" dur="500"/>
                                        <p:tgtEl>
                                          <p:spTgt spid="461827">
                                            <p:txEl>
                                              <p:pRg st="2" end="2"/>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461827">
                                            <p:txEl>
                                              <p:pRg st="3" end="3"/>
                                            </p:txEl>
                                          </p:spTgt>
                                        </p:tgtEl>
                                        <p:attrNameLst>
                                          <p:attrName>style.visibility</p:attrName>
                                        </p:attrNameLst>
                                      </p:cBhvr>
                                      <p:to>
                                        <p:strVal val="visible"/>
                                      </p:to>
                                    </p:set>
                                    <p:animEffect transition="in" filter="dissolve">
                                      <p:cBhvr>
                                        <p:cTn id="28" dur="500"/>
                                        <p:tgtEl>
                                          <p:spTgt spid="461827">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461827">
                                            <p:txEl>
                                              <p:pRg st="5" end="5"/>
                                            </p:txEl>
                                          </p:spTgt>
                                        </p:tgtEl>
                                        <p:attrNameLst>
                                          <p:attrName>style.visibility</p:attrName>
                                        </p:attrNameLst>
                                      </p:cBhvr>
                                      <p:to>
                                        <p:strVal val="visible"/>
                                      </p:to>
                                    </p:set>
                                    <p:animEffect transition="in" filter="dissolve">
                                      <p:cBhvr>
                                        <p:cTn id="33" dur="500"/>
                                        <p:tgtEl>
                                          <p:spTgt spid="461827">
                                            <p:txEl>
                                              <p:pRg st="5" end="5"/>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additive="base">
                                        <p:cTn id="38" dur="500" fill="hold"/>
                                        <p:tgtEl>
                                          <p:spTgt spid="9"/>
                                        </p:tgtEl>
                                        <p:attrNameLst>
                                          <p:attrName>ppt_x</p:attrName>
                                        </p:attrNameLst>
                                      </p:cBhvr>
                                      <p:tavLst>
                                        <p:tav tm="0">
                                          <p:val>
                                            <p:strVal val="#ppt_x"/>
                                          </p:val>
                                        </p:tav>
                                        <p:tav tm="100000">
                                          <p:val>
                                            <p:strVal val="#ppt_x"/>
                                          </p:val>
                                        </p:tav>
                                      </p:tavLst>
                                    </p:anim>
                                    <p:anim calcmode="lin" valueType="num">
                                      <p:cBhvr additive="base">
                                        <p:cTn id="3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nodeType="clickEffect">
                                  <p:stCondLst>
                                    <p:cond delay="0"/>
                                  </p:stCondLst>
                                  <p:childTnLst>
                                    <p:set>
                                      <p:cBhvr>
                                        <p:cTn id="43"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nodeType="clickEffect">
                                  <p:stCondLst>
                                    <p:cond delay="0"/>
                                  </p:stCondLst>
                                  <p:childTnLst>
                                    <p:set>
                                      <p:cBhvr>
                                        <p:cTn id="47"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additive="base">
                                        <p:cTn id="52" dur="500" fill="hold"/>
                                        <p:tgtEl>
                                          <p:spTgt spid="2"/>
                                        </p:tgtEl>
                                        <p:attrNameLst>
                                          <p:attrName>ppt_x</p:attrName>
                                        </p:attrNameLst>
                                      </p:cBhvr>
                                      <p:tavLst>
                                        <p:tav tm="0">
                                          <p:val>
                                            <p:strVal val="#ppt_x"/>
                                          </p:val>
                                        </p:tav>
                                        <p:tav tm="100000">
                                          <p:val>
                                            <p:strVal val="#ppt_x"/>
                                          </p:val>
                                        </p:tav>
                                      </p:tavLst>
                                    </p:anim>
                                    <p:anim calcmode="lin" valueType="num">
                                      <p:cBhvr additive="base">
                                        <p:cTn id="5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850" grpId="0" animBg="1"/>
      <p:bldP spid="461851" grpId="0" animBg="1"/>
      <p:bldP spid="461852" grpId="0" animBg="1"/>
      <p:bldP spid="9" grpId="0"/>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5934B3-065A-4203-A3E6-84ACE0E51817}"/>
              </a:ext>
            </a:extLst>
          </p:cNvPr>
          <p:cNvSpPr>
            <a:spLocks noGrp="1"/>
          </p:cNvSpPr>
          <p:nvPr>
            <p:ph type="title"/>
          </p:nvPr>
        </p:nvSpPr>
        <p:spPr/>
        <p:txBody>
          <a:bodyPr/>
          <a:lstStyle/>
          <a:p>
            <a:r>
              <a:rPr lang="de-DE" dirty="0"/>
              <a:t>Lactat und Hypoperfusion</a:t>
            </a:r>
          </a:p>
        </p:txBody>
      </p:sp>
      <p:sp>
        <p:nvSpPr>
          <p:cNvPr id="6" name="Rechteck 5">
            <a:extLst>
              <a:ext uri="{FF2B5EF4-FFF2-40B4-BE49-F238E27FC236}">
                <a16:creationId xmlns:a16="http://schemas.microsoft.com/office/drawing/2014/main" id="{365C3B60-DE19-4976-A2C8-580436CCF751}"/>
              </a:ext>
            </a:extLst>
          </p:cNvPr>
          <p:cNvSpPr/>
          <p:nvPr/>
        </p:nvSpPr>
        <p:spPr>
          <a:xfrm>
            <a:off x="1426226" y="6177041"/>
            <a:ext cx="6192688" cy="685765"/>
          </a:xfrm>
          <a:prstGeom prst="rect">
            <a:avLst/>
          </a:prstGeom>
        </p:spPr>
        <p:txBody>
          <a:bodyPr wrap="square">
            <a:spAutoFit/>
          </a:bodyPr>
          <a:lstStyle/>
          <a:p>
            <a:pPr algn="r"/>
            <a:r>
              <a:rPr lang="it-IT" sz="1200" dirty="0" err="1">
                <a:solidFill>
                  <a:srgbClr val="00799B"/>
                </a:solidFill>
                <a:latin typeface="Segoe UI" panose="020B0502040204020203" pitchFamily="34" charset="0"/>
              </a:rPr>
              <a:t>Ospina-Tascon</a:t>
            </a:r>
            <a:r>
              <a:rPr lang="it-IT" sz="1200" dirty="0">
                <a:solidFill>
                  <a:srgbClr val="00799B"/>
                </a:solidFill>
                <a:latin typeface="Segoe UI" panose="020B0502040204020203" pitchFamily="34" charset="0"/>
              </a:rPr>
              <a:t> GA </a:t>
            </a:r>
            <a:r>
              <a:rPr lang="en-US" sz="1200" dirty="0">
                <a:solidFill>
                  <a:srgbClr val="00799B"/>
                </a:solidFill>
                <a:latin typeface="Segoe UI" panose="020B0502040204020203" pitchFamily="34" charset="0"/>
              </a:rPr>
              <a:t>et al. </a:t>
            </a:r>
            <a:r>
              <a:rPr lang="en-US" sz="1200" b="1" dirty="0">
                <a:solidFill>
                  <a:srgbClr val="00799B"/>
                </a:solidFill>
                <a:latin typeface="Segoe UI" panose="020B0502040204020203" pitchFamily="34" charset="0"/>
              </a:rPr>
              <a:t>Combination of arterial lactate levels and </a:t>
            </a:r>
            <a:r>
              <a:rPr lang="de-DE" sz="1200" b="1" dirty="0" err="1">
                <a:solidFill>
                  <a:srgbClr val="00799B"/>
                </a:solidFill>
                <a:latin typeface="Segoe UI" panose="020B0502040204020203" pitchFamily="34" charset="0"/>
              </a:rPr>
              <a:t>venous-arterial</a:t>
            </a:r>
            <a:r>
              <a:rPr lang="de-DE" sz="1200" b="1" dirty="0">
                <a:solidFill>
                  <a:srgbClr val="00799B"/>
                </a:solidFill>
                <a:latin typeface="Segoe UI" panose="020B0502040204020203" pitchFamily="34" charset="0"/>
              </a:rPr>
              <a:t> CO2 </a:t>
            </a:r>
            <a:r>
              <a:rPr lang="de-DE" sz="1200" b="1" dirty="0" err="1">
                <a:solidFill>
                  <a:srgbClr val="00799B"/>
                </a:solidFill>
                <a:latin typeface="Segoe UI" panose="020B0502040204020203" pitchFamily="34" charset="0"/>
              </a:rPr>
              <a:t>to</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arterial-venous</a:t>
            </a:r>
            <a:r>
              <a:rPr lang="de-DE" sz="1200" b="1" dirty="0">
                <a:solidFill>
                  <a:srgbClr val="00799B"/>
                </a:solidFill>
                <a:latin typeface="Segoe UI" panose="020B0502040204020203" pitchFamily="34" charset="0"/>
              </a:rPr>
              <a:t> O2 </a:t>
            </a:r>
            <a:r>
              <a:rPr lang="de-DE" sz="1200" b="1" dirty="0" err="1">
                <a:solidFill>
                  <a:srgbClr val="00799B"/>
                </a:solidFill>
                <a:latin typeface="Segoe UI" panose="020B0502040204020203" pitchFamily="34" charset="0"/>
              </a:rPr>
              <a:t>content</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difference</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ratio</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as</a:t>
            </a:r>
            <a:r>
              <a:rPr lang="de-DE" sz="1200" b="1" dirty="0">
                <a:solidFill>
                  <a:srgbClr val="00799B"/>
                </a:solidFill>
                <a:latin typeface="Segoe UI" panose="020B0502040204020203" pitchFamily="34" charset="0"/>
              </a:rPr>
              <a:t> </a:t>
            </a:r>
            <a:r>
              <a:rPr lang="en-US" sz="1200" b="1" dirty="0">
                <a:solidFill>
                  <a:srgbClr val="00799B"/>
                </a:solidFill>
                <a:latin typeface="Segoe UI" panose="020B0502040204020203" pitchFamily="34" charset="0"/>
              </a:rPr>
              <a:t>markers of resuscitation in patients with septic shock. </a:t>
            </a:r>
            <a:r>
              <a:rPr lang="en-US" sz="1200" dirty="0">
                <a:solidFill>
                  <a:srgbClr val="00799B"/>
                </a:solidFill>
                <a:latin typeface="Segoe UI" panose="020B0502040204020203" pitchFamily="34" charset="0"/>
              </a:rPr>
              <a:t>Intensive Care Med.</a:t>
            </a:r>
            <a:r>
              <a:rPr lang="de-DE" sz="1200" dirty="0">
                <a:solidFill>
                  <a:srgbClr val="00799B"/>
                </a:solidFill>
                <a:latin typeface="Segoe UI" panose="020B0502040204020203" pitchFamily="34" charset="0"/>
              </a:rPr>
              <a:t>2015;41:796–805</a:t>
            </a:r>
          </a:p>
        </p:txBody>
      </p:sp>
      <p:pic>
        <p:nvPicPr>
          <p:cNvPr id="4" name="Grafik 3">
            <a:extLst>
              <a:ext uri="{FF2B5EF4-FFF2-40B4-BE49-F238E27FC236}">
                <a16:creationId xmlns:a16="http://schemas.microsoft.com/office/drawing/2014/main" id="{2E36414C-9B85-4440-A4C6-A7DF3BE32AF2}"/>
              </a:ext>
            </a:extLst>
          </p:cNvPr>
          <p:cNvPicPr>
            <a:picLocks noChangeAspect="1"/>
          </p:cNvPicPr>
          <p:nvPr/>
        </p:nvPicPr>
        <p:blipFill>
          <a:blip r:embed="rId3"/>
          <a:stretch>
            <a:fillRect/>
          </a:stretch>
        </p:blipFill>
        <p:spPr>
          <a:xfrm>
            <a:off x="244612" y="1042576"/>
            <a:ext cx="8719876" cy="3343267"/>
          </a:xfrm>
          <a:prstGeom prst="rect">
            <a:avLst/>
          </a:prstGeom>
        </p:spPr>
      </p:pic>
      <p:sp>
        <p:nvSpPr>
          <p:cNvPr id="8" name="Rechteck 7">
            <a:extLst>
              <a:ext uri="{FF2B5EF4-FFF2-40B4-BE49-F238E27FC236}">
                <a16:creationId xmlns:a16="http://schemas.microsoft.com/office/drawing/2014/main" id="{F4098E54-863E-49D2-BCC2-30CCB2015382}"/>
              </a:ext>
            </a:extLst>
          </p:cNvPr>
          <p:cNvSpPr/>
          <p:nvPr/>
        </p:nvSpPr>
        <p:spPr>
          <a:xfrm>
            <a:off x="5647635" y="4509120"/>
            <a:ext cx="3676893" cy="889667"/>
          </a:xfrm>
          <a:prstGeom prst="rect">
            <a:avLst/>
          </a:prstGeom>
        </p:spPr>
        <p:txBody>
          <a:bodyPr wrap="square">
            <a:spAutoFit/>
          </a:bodyPr>
          <a:lstStyle/>
          <a:p>
            <a:r>
              <a:rPr lang="en-US" sz="1600" b="1" dirty="0">
                <a:latin typeface="AdvPTimes"/>
              </a:rPr>
              <a:t>Aerobe </a:t>
            </a:r>
            <a:r>
              <a:rPr lang="en-US" sz="1600" b="1" dirty="0" err="1">
                <a:latin typeface="AdvPTimes"/>
              </a:rPr>
              <a:t>Bedingungen</a:t>
            </a:r>
            <a:r>
              <a:rPr lang="en-US" sz="1600" b="1" dirty="0">
                <a:latin typeface="AdvPTimes"/>
              </a:rPr>
              <a:t>: </a:t>
            </a:r>
            <a:br>
              <a:rPr lang="en-US" sz="1600" b="1" dirty="0">
                <a:latin typeface="AdvPTimes"/>
              </a:rPr>
            </a:br>
            <a:r>
              <a:rPr lang="en-US" sz="1600" b="1" dirty="0">
                <a:latin typeface="AdvPTimesI"/>
              </a:rPr>
              <a:t>V</a:t>
            </a:r>
            <a:r>
              <a:rPr lang="en-US" sz="1600" b="1" dirty="0">
                <a:latin typeface="AdvPTimes"/>
              </a:rPr>
              <a:t>CO</a:t>
            </a:r>
            <a:r>
              <a:rPr lang="en-US" sz="700" b="1" dirty="0">
                <a:latin typeface="AdvPTimes"/>
              </a:rPr>
              <a:t>2 </a:t>
            </a:r>
            <a:r>
              <a:rPr lang="en-US" sz="1600" b="1" dirty="0" err="1">
                <a:latin typeface="AdvPTimes"/>
              </a:rPr>
              <a:t>sollte</a:t>
            </a:r>
            <a:r>
              <a:rPr lang="en-US" sz="1600" b="1" dirty="0">
                <a:latin typeface="AdvPTimes"/>
              </a:rPr>
              <a:t> </a:t>
            </a:r>
            <a:r>
              <a:rPr lang="en-US" sz="1600" b="1" dirty="0" err="1">
                <a:latin typeface="AdvPTimes"/>
              </a:rPr>
              <a:t>nicht</a:t>
            </a:r>
            <a:r>
              <a:rPr lang="en-US" sz="1600" b="1" dirty="0">
                <a:latin typeface="AdvPTimes"/>
              </a:rPr>
              <a:t> </a:t>
            </a:r>
            <a:r>
              <a:rPr lang="en-US" sz="1600" b="1" dirty="0" err="1">
                <a:latin typeface="AdvPTimes"/>
              </a:rPr>
              <a:t>größer</a:t>
            </a:r>
            <a:r>
              <a:rPr lang="en-US" sz="1600" b="1" dirty="0">
                <a:latin typeface="AdvPTimes"/>
              </a:rPr>
              <a:t> sein </a:t>
            </a:r>
            <a:r>
              <a:rPr lang="en-US" sz="1600" b="1" dirty="0" err="1">
                <a:latin typeface="AdvPTimes"/>
              </a:rPr>
              <a:t>als</a:t>
            </a:r>
            <a:r>
              <a:rPr lang="en-US" sz="1600" b="1" dirty="0">
                <a:latin typeface="AdvPTimes"/>
              </a:rPr>
              <a:t> </a:t>
            </a:r>
            <a:r>
              <a:rPr lang="pt-BR" sz="1600" b="1" dirty="0">
                <a:latin typeface="AdvPTimesI"/>
              </a:rPr>
              <a:t>V</a:t>
            </a:r>
            <a:r>
              <a:rPr lang="pt-BR" sz="1600" b="1" dirty="0">
                <a:latin typeface="AdvPTimes"/>
              </a:rPr>
              <a:t>O</a:t>
            </a:r>
            <a:r>
              <a:rPr lang="pt-BR" sz="700" b="1" dirty="0">
                <a:latin typeface="AdvPTimes"/>
              </a:rPr>
              <a:t>2</a:t>
            </a:r>
            <a:r>
              <a:rPr lang="pt-BR" sz="1600" b="1" dirty="0">
                <a:latin typeface="AdvPTimes"/>
              </a:rPr>
              <a:t> </a:t>
            </a:r>
            <a:br>
              <a:rPr lang="pt-BR" sz="1600" dirty="0">
                <a:latin typeface="AdvPTimes"/>
              </a:rPr>
            </a:br>
            <a:r>
              <a:rPr lang="pt-BR" sz="1600" b="1" dirty="0">
                <a:solidFill>
                  <a:schemeClr val="accent2"/>
                </a:solidFill>
                <a:latin typeface="AdvPTimes"/>
                <a:sym typeface="Wingdings" panose="05000000000000000000" pitchFamily="2" charset="2"/>
              </a:rPr>
              <a:t> </a:t>
            </a:r>
            <a:r>
              <a:rPr lang="pt-BR" sz="1600" b="1" dirty="0">
                <a:solidFill>
                  <a:schemeClr val="accent2"/>
                </a:solidFill>
                <a:latin typeface="AdvPTimes"/>
              </a:rPr>
              <a:t>Cv-aCO</a:t>
            </a:r>
            <a:r>
              <a:rPr lang="pt-BR" sz="700" b="1" dirty="0">
                <a:solidFill>
                  <a:schemeClr val="accent2"/>
                </a:solidFill>
                <a:latin typeface="AdvPTimes"/>
              </a:rPr>
              <a:t>2 </a:t>
            </a:r>
            <a:r>
              <a:rPr lang="pt-BR" sz="1600" b="1" dirty="0">
                <a:solidFill>
                  <a:schemeClr val="accent2"/>
                </a:solidFill>
                <a:latin typeface="AdvPTimes"/>
              </a:rPr>
              <a:t>/ Da-vO</a:t>
            </a:r>
            <a:r>
              <a:rPr lang="pt-BR" sz="700" b="1" dirty="0">
                <a:solidFill>
                  <a:schemeClr val="accent2"/>
                </a:solidFill>
                <a:latin typeface="AdvPTimes"/>
              </a:rPr>
              <a:t>2 </a:t>
            </a:r>
            <a:r>
              <a:rPr lang="pt-BR" sz="1600" b="1" dirty="0">
                <a:solidFill>
                  <a:schemeClr val="accent2"/>
                </a:solidFill>
                <a:latin typeface="AdvPTimes"/>
              </a:rPr>
              <a:t>ratio</a:t>
            </a:r>
            <a:r>
              <a:rPr lang="pt-BR" sz="1600" b="1" dirty="0">
                <a:solidFill>
                  <a:schemeClr val="accent2"/>
                </a:solidFill>
                <a:latin typeface="AdvPSMP4"/>
              </a:rPr>
              <a:t> &gt; </a:t>
            </a:r>
            <a:r>
              <a:rPr lang="pt-BR" sz="1600" b="1" dirty="0">
                <a:solidFill>
                  <a:schemeClr val="accent2"/>
                </a:solidFill>
                <a:latin typeface="AdvPTimes"/>
              </a:rPr>
              <a:t>1.0 </a:t>
            </a:r>
            <a:r>
              <a:rPr lang="de-DE" sz="1600" b="1" dirty="0">
                <a:solidFill>
                  <a:schemeClr val="accent2"/>
                </a:solidFill>
                <a:latin typeface="AdvPTimes"/>
              </a:rPr>
              <a:t>abnormal</a:t>
            </a:r>
            <a:endParaRPr lang="de-DE" sz="1600" b="1" dirty="0">
              <a:solidFill>
                <a:schemeClr val="accent2"/>
              </a:solidFill>
            </a:endParaRPr>
          </a:p>
        </p:txBody>
      </p:sp>
      <p:graphicFrame>
        <p:nvGraphicFramePr>
          <p:cNvPr id="9" name="Tabelle 8">
            <a:extLst>
              <a:ext uri="{FF2B5EF4-FFF2-40B4-BE49-F238E27FC236}">
                <a16:creationId xmlns:a16="http://schemas.microsoft.com/office/drawing/2014/main" id="{C057957E-2877-4D3A-87C0-9B6FFB79C55E}"/>
              </a:ext>
            </a:extLst>
          </p:cNvPr>
          <p:cNvGraphicFramePr>
            <a:graphicFrameLocks noGrp="1"/>
          </p:cNvGraphicFramePr>
          <p:nvPr/>
        </p:nvGraphicFramePr>
        <p:xfrm>
          <a:off x="24478" y="4541146"/>
          <a:ext cx="5676322" cy="1036320"/>
        </p:xfrm>
        <a:graphic>
          <a:graphicData uri="http://schemas.openxmlformats.org/drawingml/2006/table">
            <a:tbl>
              <a:tblPr firstRow="1" bandRow="1">
                <a:tableStyleId>{5C22544A-7EE6-4342-B048-85BDC9FD1C3A}</a:tableStyleId>
              </a:tblPr>
              <a:tblGrid>
                <a:gridCol w="1988578">
                  <a:extLst>
                    <a:ext uri="{9D8B030D-6E8A-4147-A177-3AD203B41FA5}">
                      <a16:colId xmlns:a16="http://schemas.microsoft.com/office/drawing/2014/main" val="3085619879"/>
                    </a:ext>
                  </a:extLst>
                </a:gridCol>
                <a:gridCol w="921936">
                  <a:extLst>
                    <a:ext uri="{9D8B030D-6E8A-4147-A177-3AD203B41FA5}">
                      <a16:colId xmlns:a16="http://schemas.microsoft.com/office/drawing/2014/main" val="3255783808"/>
                    </a:ext>
                  </a:extLst>
                </a:gridCol>
                <a:gridCol w="921936">
                  <a:extLst>
                    <a:ext uri="{9D8B030D-6E8A-4147-A177-3AD203B41FA5}">
                      <a16:colId xmlns:a16="http://schemas.microsoft.com/office/drawing/2014/main" val="101225486"/>
                    </a:ext>
                  </a:extLst>
                </a:gridCol>
                <a:gridCol w="921936">
                  <a:extLst>
                    <a:ext uri="{9D8B030D-6E8A-4147-A177-3AD203B41FA5}">
                      <a16:colId xmlns:a16="http://schemas.microsoft.com/office/drawing/2014/main" val="91409649"/>
                    </a:ext>
                  </a:extLst>
                </a:gridCol>
                <a:gridCol w="921936">
                  <a:extLst>
                    <a:ext uri="{9D8B030D-6E8A-4147-A177-3AD203B41FA5}">
                      <a16:colId xmlns:a16="http://schemas.microsoft.com/office/drawing/2014/main" val="4232778360"/>
                    </a:ext>
                  </a:extLst>
                </a:gridCol>
              </a:tblGrid>
              <a:tr h="198342">
                <a:tc>
                  <a:txBody>
                    <a:bodyPr/>
                    <a:lstStyle/>
                    <a:p>
                      <a:pPr algn="r"/>
                      <a:r>
                        <a:rPr lang="de-DE" sz="1400" dirty="0">
                          <a:latin typeface="+mj-lt"/>
                        </a:rPr>
                        <a:t>Gruppe</a:t>
                      </a:r>
                    </a:p>
                  </a:txBody>
                  <a:tcPr/>
                </a:tc>
                <a:tc>
                  <a:txBody>
                    <a:bodyPr/>
                    <a:lstStyle/>
                    <a:p>
                      <a:pPr algn="ctr"/>
                      <a:r>
                        <a:rPr lang="de-DE" sz="1400" dirty="0">
                          <a:latin typeface="+mj-lt"/>
                        </a:rPr>
                        <a:t>1</a:t>
                      </a:r>
                    </a:p>
                  </a:txBody>
                  <a:tcPr/>
                </a:tc>
                <a:tc>
                  <a:txBody>
                    <a:bodyPr/>
                    <a:lstStyle/>
                    <a:p>
                      <a:pPr algn="ctr"/>
                      <a:r>
                        <a:rPr lang="de-DE" sz="1400" dirty="0">
                          <a:latin typeface="+mj-lt"/>
                        </a:rPr>
                        <a:t>2</a:t>
                      </a:r>
                    </a:p>
                  </a:txBody>
                  <a:tcPr/>
                </a:tc>
                <a:tc>
                  <a:txBody>
                    <a:bodyPr/>
                    <a:lstStyle/>
                    <a:p>
                      <a:pPr algn="ctr"/>
                      <a:r>
                        <a:rPr lang="de-DE" sz="1400" dirty="0">
                          <a:latin typeface="+mj-lt"/>
                        </a:rPr>
                        <a:t>3</a:t>
                      </a:r>
                    </a:p>
                  </a:txBody>
                  <a:tcPr/>
                </a:tc>
                <a:tc>
                  <a:txBody>
                    <a:bodyPr/>
                    <a:lstStyle/>
                    <a:p>
                      <a:pPr algn="ctr"/>
                      <a:r>
                        <a:rPr lang="de-DE" sz="1400" dirty="0">
                          <a:latin typeface="+mj-lt"/>
                        </a:rPr>
                        <a:t>4</a:t>
                      </a:r>
                    </a:p>
                  </a:txBody>
                  <a:tcPr/>
                </a:tc>
                <a:extLst>
                  <a:ext uri="{0D108BD9-81ED-4DB2-BD59-A6C34878D82A}">
                    <a16:rowId xmlns:a16="http://schemas.microsoft.com/office/drawing/2014/main" val="1794256026"/>
                  </a:ext>
                </a:extLst>
              </a:tr>
              <a:tr h="334496">
                <a:tc>
                  <a:txBody>
                    <a:bodyPr/>
                    <a:lstStyle/>
                    <a:p>
                      <a:r>
                        <a:rPr lang="de-DE" sz="1400" b="1" dirty="0">
                          <a:latin typeface="+mj-lt"/>
                        </a:rPr>
                        <a:t>Lactat</a:t>
                      </a:r>
                    </a:p>
                  </a:txBody>
                  <a:tcPr anchor="ctr"/>
                </a:tc>
                <a:tc>
                  <a:txBody>
                    <a:bodyPr/>
                    <a:lstStyle/>
                    <a:p>
                      <a:pPr marL="0" algn="ctr" defTabSz="914400" rtl="0" eaLnBrk="1" latinLnBrk="0" hangingPunct="1"/>
                      <a:r>
                        <a:rPr lang="de-DE" sz="1800" b="1" kern="1200" dirty="0">
                          <a:solidFill>
                            <a:schemeClr val="accent2"/>
                          </a:solidFill>
                          <a:latin typeface="+mj-lt"/>
                          <a:ea typeface="+mn-ea"/>
                          <a:cs typeface="+mn-cs"/>
                        </a:rPr>
                        <a:t>&gt; 2</a:t>
                      </a:r>
                    </a:p>
                  </a:txBody>
                  <a:tcPr anchor="ctr"/>
                </a:tc>
                <a:tc>
                  <a:txBody>
                    <a:bodyPr/>
                    <a:lstStyle/>
                    <a:p>
                      <a:pPr marL="0" algn="ctr" defTabSz="914400" rtl="0" eaLnBrk="1" latinLnBrk="0" hangingPunct="1"/>
                      <a:r>
                        <a:rPr lang="de-DE" sz="1800" b="1" kern="1200" dirty="0">
                          <a:solidFill>
                            <a:schemeClr val="accent2"/>
                          </a:solidFill>
                          <a:latin typeface="+mj-lt"/>
                          <a:ea typeface="+mn-ea"/>
                          <a:cs typeface="+mn-cs"/>
                        </a:rPr>
                        <a:t>&gt; 2</a:t>
                      </a:r>
                    </a:p>
                  </a:txBody>
                  <a:tcPr anchor="ctr"/>
                </a:tc>
                <a:tc>
                  <a:txBody>
                    <a:bodyPr/>
                    <a:lstStyle/>
                    <a:p>
                      <a:pPr algn="ctr"/>
                      <a:r>
                        <a:rPr lang="de-DE" sz="1600" b="1" dirty="0">
                          <a:solidFill>
                            <a:srgbClr val="00799B"/>
                          </a:solidFill>
                          <a:latin typeface="+mj-lt"/>
                        </a:rPr>
                        <a:t>&lt; 2</a:t>
                      </a:r>
                    </a:p>
                  </a:txBody>
                  <a:tcPr anchor="ctr"/>
                </a:tc>
                <a:tc>
                  <a:txBody>
                    <a:bodyPr/>
                    <a:lstStyle/>
                    <a:p>
                      <a:pPr algn="ctr"/>
                      <a:r>
                        <a:rPr lang="de-DE" sz="1600" b="1" dirty="0">
                          <a:solidFill>
                            <a:srgbClr val="00799B"/>
                          </a:solidFill>
                          <a:latin typeface="+mj-lt"/>
                        </a:rPr>
                        <a:t>&lt; 2</a:t>
                      </a:r>
                    </a:p>
                  </a:txBody>
                  <a:tcPr anchor="ctr"/>
                </a:tc>
                <a:extLst>
                  <a:ext uri="{0D108BD9-81ED-4DB2-BD59-A6C34878D82A}">
                    <a16:rowId xmlns:a16="http://schemas.microsoft.com/office/drawing/2014/main" val="3534748037"/>
                  </a:ext>
                </a:extLst>
              </a:tr>
              <a:tr h="334496">
                <a:tc>
                  <a:txBody>
                    <a:bodyPr/>
                    <a:lstStyle/>
                    <a:p>
                      <a:r>
                        <a:rPr lang="de-DE" sz="1400" b="1" i="0" u="none" strike="noStrike" kern="1200" baseline="0" dirty="0">
                          <a:solidFill>
                            <a:schemeClr val="tx1"/>
                          </a:solidFill>
                          <a:latin typeface="+mj-lt"/>
                          <a:ea typeface="+mn-ea"/>
                          <a:cs typeface="+mn-cs"/>
                        </a:rPr>
                        <a:t>Cv-aCO</a:t>
                      </a:r>
                      <a:r>
                        <a:rPr lang="de-DE" sz="1400" b="1" i="0" u="none" strike="noStrike" kern="1200" baseline="-25000" dirty="0">
                          <a:solidFill>
                            <a:schemeClr val="tx1"/>
                          </a:solidFill>
                          <a:latin typeface="+mj-lt"/>
                          <a:ea typeface="+mn-ea"/>
                          <a:cs typeface="+mn-cs"/>
                        </a:rPr>
                        <a:t>2</a:t>
                      </a:r>
                      <a:r>
                        <a:rPr lang="de-DE" sz="1400" b="1" i="0" u="none" strike="noStrike" kern="1200" baseline="0" dirty="0">
                          <a:solidFill>
                            <a:schemeClr val="tx1"/>
                          </a:solidFill>
                          <a:latin typeface="+mj-lt"/>
                          <a:ea typeface="+mn-ea"/>
                          <a:cs typeface="+mn-cs"/>
                        </a:rPr>
                        <a:t>/Da-vO</a:t>
                      </a:r>
                      <a:r>
                        <a:rPr lang="de-DE" sz="1400" b="1" i="0" u="none" strike="noStrike" kern="1200" baseline="-25000" dirty="0">
                          <a:solidFill>
                            <a:schemeClr val="tx1"/>
                          </a:solidFill>
                          <a:latin typeface="+mj-lt"/>
                          <a:ea typeface="+mn-ea"/>
                          <a:cs typeface="+mn-cs"/>
                        </a:rPr>
                        <a:t>2</a:t>
                      </a:r>
                      <a:endParaRPr lang="de-DE" sz="1400" b="1" baseline="-25000" dirty="0">
                        <a:latin typeface="+mj-lt"/>
                      </a:endParaRPr>
                    </a:p>
                  </a:txBody>
                  <a:tcPr anchor="ctr"/>
                </a:tc>
                <a:tc>
                  <a:txBody>
                    <a:bodyPr/>
                    <a:lstStyle/>
                    <a:p>
                      <a:pPr marL="0" algn="ctr" defTabSz="914400" rtl="0" eaLnBrk="1" latinLnBrk="0" hangingPunct="1"/>
                      <a:r>
                        <a:rPr lang="de-DE" sz="1800" b="1" kern="1200" dirty="0">
                          <a:solidFill>
                            <a:schemeClr val="accent2"/>
                          </a:solidFill>
                          <a:latin typeface="+mj-lt"/>
                          <a:ea typeface="+mn-ea"/>
                          <a:cs typeface="+mn-cs"/>
                        </a:rPr>
                        <a:t>&gt; 1</a:t>
                      </a:r>
                    </a:p>
                  </a:txBody>
                  <a:tcPr anchor="ctr"/>
                </a:tc>
                <a:tc>
                  <a:txBody>
                    <a:bodyPr/>
                    <a:lstStyle/>
                    <a:p>
                      <a:pPr marL="0" algn="ctr" defTabSz="914400" rtl="0" eaLnBrk="1" latinLnBrk="0" hangingPunct="1"/>
                      <a:r>
                        <a:rPr lang="de-DE" sz="1600" b="1" kern="1200" dirty="0">
                          <a:solidFill>
                            <a:srgbClr val="00799B"/>
                          </a:solidFill>
                          <a:latin typeface="+mj-lt"/>
                          <a:ea typeface="+mn-ea"/>
                          <a:cs typeface="+mn-cs"/>
                        </a:rPr>
                        <a:t>&lt; 1</a:t>
                      </a:r>
                    </a:p>
                  </a:txBody>
                  <a:tcPr anchor="ctr"/>
                </a:tc>
                <a:tc>
                  <a:txBody>
                    <a:bodyPr/>
                    <a:lstStyle/>
                    <a:p>
                      <a:pPr algn="ctr"/>
                      <a:r>
                        <a:rPr lang="de-DE" sz="1800" b="1" dirty="0">
                          <a:solidFill>
                            <a:schemeClr val="accent2"/>
                          </a:solidFill>
                          <a:latin typeface="+mj-lt"/>
                        </a:rPr>
                        <a:t>&gt; 1</a:t>
                      </a:r>
                    </a:p>
                  </a:txBody>
                  <a:tcPr anchor="ctr"/>
                </a:tc>
                <a:tc>
                  <a:txBody>
                    <a:bodyPr/>
                    <a:lstStyle/>
                    <a:p>
                      <a:pPr marL="0" algn="ctr" defTabSz="914400" rtl="0" eaLnBrk="1" latinLnBrk="0" hangingPunct="1"/>
                      <a:r>
                        <a:rPr lang="de-DE" sz="1600" b="1" kern="1200" dirty="0">
                          <a:solidFill>
                            <a:srgbClr val="00799B"/>
                          </a:solidFill>
                          <a:latin typeface="+mj-lt"/>
                          <a:ea typeface="+mn-ea"/>
                          <a:cs typeface="+mn-cs"/>
                        </a:rPr>
                        <a:t>&lt; 1</a:t>
                      </a:r>
                    </a:p>
                  </a:txBody>
                  <a:tcPr anchor="ctr"/>
                </a:tc>
                <a:extLst>
                  <a:ext uri="{0D108BD9-81ED-4DB2-BD59-A6C34878D82A}">
                    <a16:rowId xmlns:a16="http://schemas.microsoft.com/office/drawing/2014/main" val="2730959373"/>
                  </a:ext>
                </a:extLst>
              </a:tr>
            </a:tbl>
          </a:graphicData>
        </a:graphic>
      </p:graphicFrame>
      <p:sp>
        <p:nvSpPr>
          <p:cNvPr id="11" name="Rechteck 10">
            <a:extLst>
              <a:ext uri="{FF2B5EF4-FFF2-40B4-BE49-F238E27FC236}">
                <a16:creationId xmlns:a16="http://schemas.microsoft.com/office/drawing/2014/main" id="{69F8EAE0-C918-4126-A6D0-9ED722FB7242}"/>
              </a:ext>
            </a:extLst>
          </p:cNvPr>
          <p:cNvSpPr/>
          <p:nvPr/>
        </p:nvSpPr>
        <p:spPr>
          <a:xfrm>
            <a:off x="-5586" y="4396472"/>
            <a:ext cx="9125108" cy="1166153"/>
          </a:xfrm>
          <a:prstGeom prst="rect">
            <a:avLst/>
          </a:prstGeom>
          <a:solidFill>
            <a:schemeClr val="bg1"/>
          </a:solidFill>
        </p:spPr>
        <p:txBody>
          <a:bodyPr wrap="square">
            <a:spAutoFit/>
          </a:bodyPr>
          <a:lstStyle/>
          <a:p>
            <a:endParaRPr lang="de-DE" sz="400" b="1" dirty="0">
              <a:latin typeface="AdvPTimes"/>
            </a:endParaRPr>
          </a:p>
          <a:p>
            <a:r>
              <a:rPr lang="de-DE" sz="2400" b="1" dirty="0">
                <a:latin typeface="AdvPTimes"/>
              </a:rPr>
              <a:t>Kombination </a:t>
            </a:r>
            <a:r>
              <a:rPr lang="de-DE" sz="2400" b="1" u="sng" dirty="0" err="1">
                <a:solidFill>
                  <a:schemeClr val="accent2"/>
                </a:solidFill>
                <a:latin typeface="AdvPTimes"/>
              </a:rPr>
              <a:t>Hyperlactatämie</a:t>
            </a:r>
            <a:r>
              <a:rPr lang="de-DE" sz="2400" b="1" u="sng" dirty="0">
                <a:solidFill>
                  <a:schemeClr val="accent2"/>
                </a:solidFill>
                <a:latin typeface="AdvPTimes"/>
              </a:rPr>
              <a:t> und hohes Cv-aCO</a:t>
            </a:r>
            <a:r>
              <a:rPr lang="de-DE" sz="1000" b="1" u="sng" dirty="0">
                <a:solidFill>
                  <a:schemeClr val="accent2"/>
                </a:solidFill>
                <a:latin typeface="AdvPTimes"/>
              </a:rPr>
              <a:t>2</a:t>
            </a:r>
            <a:r>
              <a:rPr lang="de-DE" sz="2400" b="1" u="sng" dirty="0">
                <a:solidFill>
                  <a:schemeClr val="accent2"/>
                </a:solidFill>
                <a:latin typeface="AdvPTimes"/>
              </a:rPr>
              <a:t>/DavO</a:t>
            </a:r>
            <a:r>
              <a:rPr lang="de-DE" sz="1000" b="1" u="sng" dirty="0">
                <a:solidFill>
                  <a:schemeClr val="accent2"/>
                </a:solidFill>
                <a:latin typeface="AdvPTimes"/>
              </a:rPr>
              <a:t>2  </a:t>
            </a:r>
            <a:r>
              <a:rPr lang="en-US" sz="2400" b="1" u="sng" dirty="0" err="1">
                <a:solidFill>
                  <a:schemeClr val="accent2"/>
                </a:solidFill>
                <a:latin typeface="AdvPTimes"/>
              </a:rPr>
              <a:t>Verhältnis</a:t>
            </a:r>
            <a:r>
              <a:rPr lang="en-US" sz="2400" b="1" u="sng" dirty="0">
                <a:solidFill>
                  <a:schemeClr val="accent2"/>
                </a:solidFill>
                <a:latin typeface="AdvPTimes"/>
              </a:rPr>
              <a:t> </a:t>
            </a:r>
            <a:r>
              <a:rPr lang="en-US" sz="2400" b="1" dirty="0" err="1">
                <a:latin typeface="AdvPTimes"/>
              </a:rPr>
              <a:t>ist</a:t>
            </a:r>
            <a:r>
              <a:rPr lang="en-US" sz="2400" b="1" dirty="0">
                <a:latin typeface="AdvPTimes"/>
              </a:rPr>
              <a:t> </a:t>
            </a:r>
            <a:r>
              <a:rPr lang="en-US" sz="2400" b="1" dirty="0" err="1">
                <a:latin typeface="AdvPTimes"/>
              </a:rPr>
              <a:t>assoziiert</a:t>
            </a:r>
            <a:r>
              <a:rPr lang="en-US" sz="2400" b="1" dirty="0">
                <a:latin typeface="AdvPTimes"/>
              </a:rPr>
              <a:t> </a:t>
            </a:r>
            <a:r>
              <a:rPr lang="en-US" sz="2400" b="1" dirty="0" err="1">
                <a:latin typeface="AdvPTimes"/>
              </a:rPr>
              <a:t>mit</a:t>
            </a:r>
            <a:r>
              <a:rPr lang="en-US" sz="2400" b="1" dirty="0">
                <a:latin typeface="AdvPTimes"/>
              </a:rPr>
              <a:t> </a:t>
            </a:r>
            <a:r>
              <a:rPr lang="en-US" sz="2400" b="1" dirty="0" err="1">
                <a:latin typeface="AdvPTimes"/>
              </a:rPr>
              <a:t>schlechtestem</a:t>
            </a:r>
            <a:r>
              <a:rPr lang="en-US" sz="2400" b="1" dirty="0">
                <a:latin typeface="AdvPTimes"/>
              </a:rPr>
              <a:t> SOFA - Score und </a:t>
            </a:r>
            <a:r>
              <a:rPr lang="en-US" sz="2400" b="1" dirty="0" err="1">
                <a:latin typeface="AdvPTimes"/>
              </a:rPr>
              <a:t>geringstem</a:t>
            </a:r>
            <a:r>
              <a:rPr lang="en-US" sz="2400" b="1" dirty="0">
                <a:latin typeface="AdvPTimes"/>
              </a:rPr>
              <a:t> </a:t>
            </a:r>
            <a:r>
              <a:rPr lang="en-US" sz="2400" b="1" dirty="0" err="1">
                <a:latin typeface="AdvPTimes"/>
              </a:rPr>
              <a:t>Überleben</a:t>
            </a:r>
            <a:r>
              <a:rPr lang="en-US" sz="2400" b="1" dirty="0">
                <a:latin typeface="AdvPTimes"/>
              </a:rPr>
              <a:t>.</a:t>
            </a:r>
          </a:p>
          <a:p>
            <a:endParaRPr lang="en-US" sz="400" b="1" dirty="0">
              <a:latin typeface="AdvPTimes"/>
            </a:endParaRPr>
          </a:p>
        </p:txBody>
      </p:sp>
    </p:spTree>
    <p:extLst>
      <p:ext uri="{BB962C8B-B14F-4D97-AF65-F5344CB8AC3E}">
        <p14:creationId xmlns:p14="http://schemas.microsoft.com/office/powerpoint/2010/main" val="37104964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7292835-30D3-4CCE-A98E-9CCB06EF816B}"/>
              </a:ext>
            </a:extLst>
          </p:cNvPr>
          <p:cNvSpPr>
            <a:spLocks noGrp="1"/>
          </p:cNvSpPr>
          <p:nvPr>
            <p:ph type="title"/>
          </p:nvPr>
        </p:nvSpPr>
        <p:spPr/>
        <p:txBody>
          <a:bodyPr/>
          <a:lstStyle/>
          <a:p>
            <a:r>
              <a:rPr lang="de-DE" dirty="0"/>
              <a:t>Laktat und av-O</a:t>
            </a:r>
            <a:r>
              <a:rPr lang="de-DE" baseline="-25000" dirty="0"/>
              <a:t>2</a:t>
            </a:r>
            <a:r>
              <a:rPr lang="de-DE" dirty="0"/>
              <a:t>-Differenz</a:t>
            </a:r>
            <a:endParaRPr lang="de-DE" baseline="-25000" dirty="0"/>
          </a:p>
        </p:txBody>
      </p:sp>
      <p:pic>
        <p:nvPicPr>
          <p:cNvPr id="4" name="Grafik 3">
            <a:extLst>
              <a:ext uri="{FF2B5EF4-FFF2-40B4-BE49-F238E27FC236}">
                <a16:creationId xmlns:a16="http://schemas.microsoft.com/office/drawing/2014/main" id="{4975AB2C-608E-42BB-B64F-DE54EE51211A}"/>
              </a:ext>
            </a:extLst>
          </p:cNvPr>
          <p:cNvPicPr>
            <a:picLocks noChangeAspect="1"/>
          </p:cNvPicPr>
          <p:nvPr/>
        </p:nvPicPr>
        <p:blipFill>
          <a:blip r:embed="rId3"/>
          <a:stretch>
            <a:fillRect/>
          </a:stretch>
        </p:blipFill>
        <p:spPr>
          <a:xfrm>
            <a:off x="10124" y="1049266"/>
            <a:ext cx="9133876" cy="4759467"/>
          </a:xfrm>
          <a:prstGeom prst="rect">
            <a:avLst/>
          </a:prstGeom>
        </p:spPr>
      </p:pic>
      <p:sp>
        <p:nvSpPr>
          <p:cNvPr id="5" name="Rechteck 4">
            <a:extLst>
              <a:ext uri="{FF2B5EF4-FFF2-40B4-BE49-F238E27FC236}">
                <a16:creationId xmlns:a16="http://schemas.microsoft.com/office/drawing/2014/main" id="{51FBD9E6-8A7C-4E31-AFAC-37885567C2AD}"/>
              </a:ext>
            </a:extLst>
          </p:cNvPr>
          <p:cNvSpPr/>
          <p:nvPr/>
        </p:nvSpPr>
        <p:spPr>
          <a:xfrm>
            <a:off x="1475656" y="6172767"/>
            <a:ext cx="6154547" cy="685765"/>
          </a:xfrm>
          <a:prstGeom prst="rect">
            <a:avLst/>
          </a:prstGeom>
        </p:spPr>
        <p:txBody>
          <a:bodyPr wrap="square">
            <a:spAutoFit/>
          </a:bodyPr>
          <a:lstStyle/>
          <a:p>
            <a:pPr algn="r"/>
            <a:r>
              <a:rPr lang="de-DE" sz="1200" dirty="0">
                <a:solidFill>
                  <a:srgbClr val="00799B"/>
                </a:solidFill>
                <a:latin typeface="Segoe UI" panose="020B0502040204020203" pitchFamily="34" charset="0"/>
              </a:rPr>
              <a:t>Zhou, J., et al., </a:t>
            </a:r>
            <a:r>
              <a:rPr lang="de-DE" sz="1200" b="1" dirty="0">
                <a:solidFill>
                  <a:srgbClr val="00799B"/>
                </a:solidFill>
                <a:latin typeface="Segoe UI" panose="020B0502040204020203" pitchFamily="34" charset="0"/>
              </a:rPr>
              <a:t>Persistent </a:t>
            </a:r>
            <a:r>
              <a:rPr lang="de-DE" sz="1200" b="1" dirty="0" err="1">
                <a:solidFill>
                  <a:srgbClr val="00799B"/>
                </a:solidFill>
                <a:latin typeface="Segoe UI" panose="020B0502040204020203" pitchFamily="34" charset="0"/>
              </a:rPr>
              <a:t>hyperlactatemia</a:t>
            </a:r>
            <a:r>
              <a:rPr lang="de-DE" sz="1200" b="1" dirty="0">
                <a:solidFill>
                  <a:srgbClr val="00799B"/>
                </a:solidFill>
                <a:latin typeface="Segoe UI" panose="020B0502040204020203" pitchFamily="34" charset="0"/>
              </a:rPr>
              <a:t>-high </a:t>
            </a:r>
            <a:r>
              <a:rPr lang="de-DE" sz="1200" b="1" dirty="0" err="1">
                <a:solidFill>
                  <a:srgbClr val="00799B"/>
                </a:solidFill>
                <a:latin typeface="Segoe UI" panose="020B0502040204020203" pitchFamily="34" charset="0"/>
              </a:rPr>
              <a:t>central</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venous-arterial</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carbon</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dioxide</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to</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arterial-venous</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oxygen</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content</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ratio</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is</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associated</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with</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poor</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outcomes</a:t>
            </a:r>
            <a:r>
              <a:rPr lang="de-DE" sz="1200" b="1" dirty="0">
                <a:solidFill>
                  <a:srgbClr val="00799B"/>
                </a:solidFill>
                <a:latin typeface="Segoe UI" panose="020B0502040204020203" pitchFamily="34" charset="0"/>
              </a:rPr>
              <a:t> in </a:t>
            </a:r>
            <a:r>
              <a:rPr lang="de-DE" sz="1200" b="1" dirty="0" err="1">
                <a:solidFill>
                  <a:srgbClr val="00799B"/>
                </a:solidFill>
                <a:latin typeface="Segoe UI" panose="020B0502040204020203" pitchFamily="34" charset="0"/>
              </a:rPr>
              <a:t>early</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resuscitation</a:t>
            </a:r>
            <a:r>
              <a:rPr lang="de-DE" sz="1200" b="1" dirty="0">
                <a:solidFill>
                  <a:srgbClr val="00799B"/>
                </a:solidFill>
                <a:latin typeface="Segoe UI" panose="020B0502040204020203" pitchFamily="34" charset="0"/>
              </a:rPr>
              <a:t> of </a:t>
            </a:r>
            <a:r>
              <a:rPr lang="de-DE" sz="1200" b="1" dirty="0" err="1">
                <a:solidFill>
                  <a:srgbClr val="00799B"/>
                </a:solidFill>
                <a:latin typeface="Segoe UI" panose="020B0502040204020203" pitchFamily="34" charset="0"/>
              </a:rPr>
              <a:t>septic</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shock</a:t>
            </a:r>
            <a:r>
              <a:rPr lang="de-DE" sz="1200" b="1" dirty="0">
                <a:solidFill>
                  <a:srgbClr val="00799B"/>
                </a:solidFill>
                <a:latin typeface="Segoe UI" panose="020B0502040204020203" pitchFamily="34" charset="0"/>
              </a:rPr>
              <a:t>. </a:t>
            </a:r>
            <a:r>
              <a:rPr lang="de-DE" sz="1200" dirty="0">
                <a:solidFill>
                  <a:srgbClr val="00799B"/>
                </a:solidFill>
                <a:latin typeface="Segoe UI" panose="020B0502040204020203" pitchFamily="34" charset="0"/>
              </a:rPr>
              <a:t>Am J </a:t>
            </a:r>
            <a:r>
              <a:rPr lang="de-DE" sz="1200" dirty="0" err="1">
                <a:solidFill>
                  <a:srgbClr val="00799B"/>
                </a:solidFill>
                <a:latin typeface="Segoe UI" panose="020B0502040204020203" pitchFamily="34" charset="0"/>
              </a:rPr>
              <a:t>Emerg</a:t>
            </a:r>
            <a:r>
              <a:rPr lang="de-DE" sz="1200" dirty="0">
                <a:solidFill>
                  <a:srgbClr val="00799B"/>
                </a:solidFill>
                <a:latin typeface="Segoe UI" panose="020B0502040204020203" pitchFamily="34" charset="0"/>
              </a:rPr>
              <a:t> Med, 2017. 35(8): p. 1136-1141.</a:t>
            </a:r>
          </a:p>
        </p:txBody>
      </p:sp>
    </p:spTree>
    <p:extLst>
      <p:ext uri="{BB962C8B-B14F-4D97-AF65-F5344CB8AC3E}">
        <p14:creationId xmlns:p14="http://schemas.microsoft.com/office/powerpoint/2010/main" val="2433790904"/>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el 1"/>
          <p:cNvSpPr>
            <a:spLocks noGrp="1"/>
          </p:cNvSpPr>
          <p:nvPr>
            <p:ph type="title"/>
          </p:nvPr>
        </p:nvSpPr>
        <p:spPr/>
        <p:txBody>
          <a:bodyPr/>
          <a:lstStyle/>
          <a:p>
            <a:r>
              <a:rPr lang="de-DE" dirty="0"/>
              <a:t>Ursachen von </a:t>
            </a:r>
            <a:r>
              <a:rPr lang="de-DE" dirty="0" err="1"/>
              <a:t>Laktaterhöung</a:t>
            </a:r>
            <a:endParaRPr lang="de-DE" dirty="0"/>
          </a:p>
        </p:txBody>
      </p:sp>
      <p:pic>
        <p:nvPicPr>
          <p:cNvPr id="33797" name="Grafik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97439" y="1230314"/>
            <a:ext cx="5507858" cy="4667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Rechteck 7"/>
          <p:cNvSpPr>
            <a:spLocks noChangeArrowheads="1"/>
          </p:cNvSpPr>
          <p:nvPr/>
        </p:nvSpPr>
        <p:spPr bwMode="auto">
          <a:xfrm>
            <a:off x="1703255" y="6336851"/>
            <a:ext cx="5910262" cy="4000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r"/>
            <a:r>
              <a:rPr lang="en-US" altLang="de-DE" sz="1200" dirty="0">
                <a:solidFill>
                  <a:srgbClr val="00799B"/>
                </a:solidFill>
                <a:latin typeface="Segoe UI" panose="020B0502040204020203" pitchFamily="34" charset="0"/>
              </a:rPr>
              <a:t>Haas SA et al: </a:t>
            </a:r>
            <a:r>
              <a:rPr lang="de-DE" altLang="de-DE" sz="1200" dirty="0" err="1">
                <a:solidFill>
                  <a:srgbClr val="00799B"/>
                </a:solidFill>
                <a:latin typeface="Segoe UI" panose="020B0502040204020203" pitchFamily="34" charset="0"/>
              </a:rPr>
              <a:t>Severe</a:t>
            </a:r>
            <a:r>
              <a:rPr lang="de-DE" altLang="de-DE" sz="1200" dirty="0">
                <a:solidFill>
                  <a:srgbClr val="00799B"/>
                </a:solidFill>
                <a:latin typeface="Segoe UI" panose="020B0502040204020203" pitchFamily="34" charset="0"/>
              </a:rPr>
              <a:t> </a:t>
            </a:r>
            <a:r>
              <a:rPr lang="de-DE" altLang="de-DE" sz="1200" dirty="0" err="1">
                <a:solidFill>
                  <a:srgbClr val="00799B"/>
                </a:solidFill>
                <a:latin typeface="Segoe UI" panose="020B0502040204020203" pitchFamily="34" charset="0"/>
              </a:rPr>
              <a:t>hyperlactatemia</a:t>
            </a:r>
            <a:r>
              <a:rPr lang="de-DE" altLang="de-DE" sz="1200" dirty="0">
                <a:solidFill>
                  <a:srgbClr val="00799B"/>
                </a:solidFill>
                <a:latin typeface="Segoe UI" panose="020B0502040204020203" pitchFamily="34" charset="0"/>
              </a:rPr>
              <a:t>, </a:t>
            </a:r>
            <a:r>
              <a:rPr lang="de-DE" altLang="de-DE" sz="1200" dirty="0" err="1">
                <a:solidFill>
                  <a:srgbClr val="00799B"/>
                </a:solidFill>
                <a:latin typeface="Segoe UI" panose="020B0502040204020203" pitchFamily="34" charset="0"/>
              </a:rPr>
              <a:t>lactate</a:t>
            </a:r>
            <a:r>
              <a:rPr lang="de-DE" altLang="de-DE" sz="1200" dirty="0">
                <a:solidFill>
                  <a:srgbClr val="00799B"/>
                </a:solidFill>
                <a:latin typeface="Segoe UI" panose="020B0502040204020203" pitchFamily="34" charset="0"/>
              </a:rPr>
              <a:t> </a:t>
            </a:r>
            <a:r>
              <a:rPr lang="de-DE" altLang="de-DE" sz="1200" dirty="0" err="1">
                <a:solidFill>
                  <a:srgbClr val="00799B"/>
                </a:solidFill>
                <a:latin typeface="Segoe UI" panose="020B0502040204020203" pitchFamily="34" charset="0"/>
              </a:rPr>
              <a:t>clearance</a:t>
            </a:r>
            <a:r>
              <a:rPr lang="de-DE" altLang="de-DE" sz="1200" dirty="0">
                <a:solidFill>
                  <a:srgbClr val="00799B"/>
                </a:solidFill>
                <a:latin typeface="Segoe UI" panose="020B0502040204020203" pitchFamily="34" charset="0"/>
              </a:rPr>
              <a:t> </a:t>
            </a:r>
            <a:r>
              <a:rPr lang="en-US" altLang="de-DE" sz="1200" dirty="0">
                <a:solidFill>
                  <a:srgbClr val="00799B"/>
                </a:solidFill>
                <a:latin typeface="Segoe UI" panose="020B0502040204020203" pitchFamily="34" charset="0"/>
              </a:rPr>
              <a:t>and mortality in unselected critically ill </a:t>
            </a:r>
            <a:r>
              <a:rPr lang="de-DE" altLang="de-DE" sz="1200" dirty="0" err="1">
                <a:solidFill>
                  <a:srgbClr val="00799B"/>
                </a:solidFill>
                <a:latin typeface="Segoe UI" panose="020B0502040204020203" pitchFamily="34" charset="0"/>
              </a:rPr>
              <a:t>patients</a:t>
            </a:r>
            <a:r>
              <a:rPr lang="de-DE" altLang="de-DE" sz="1200" dirty="0">
                <a:solidFill>
                  <a:srgbClr val="00799B"/>
                </a:solidFill>
                <a:latin typeface="Segoe UI" panose="020B0502040204020203" pitchFamily="34" charset="0"/>
              </a:rPr>
              <a:t>. Intensive Care Med (2016) 42:202–210</a:t>
            </a:r>
          </a:p>
        </p:txBody>
      </p:sp>
      <p:sp>
        <p:nvSpPr>
          <p:cNvPr id="2" name="Textfeld 1"/>
          <p:cNvSpPr txBox="1"/>
          <p:nvPr/>
        </p:nvSpPr>
        <p:spPr>
          <a:xfrm rot="16200000">
            <a:off x="6286782" y="4423967"/>
            <a:ext cx="1237029" cy="373436"/>
          </a:xfrm>
          <a:prstGeom prst="rect">
            <a:avLst/>
          </a:prstGeom>
          <a:solidFill>
            <a:schemeClr val="accent1">
              <a:lumMod val="50000"/>
              <a:lumOff val="50000"/>
            </a:schemeClr>
          </a:solidFill>
          <a:ln>
            <a:solidFill>
              <a:schemeClr val="tx1"/>
            </a:solidFill>
          </a:ln>
        </p:spPr>
        <p:txBody>
          <a:bodyPr wrap="square" rtlCol="0">
            <a:spAutoFit/>
          </a:bodyPr>
          <a:lstStyle/>
          <a:p>
            <a:r>
              <a:rPr lang="de-DE" dirty="0" err="1"/>
              <a:t>Metformin</a:t>
            </a:r>
            <a:endParaRPr lang="de-DE" dirty="0"/>
          </a:p>
        </p:txBody>
      </p:sp>
      <p:cxnSp>
        <p:nvCxnSpPr>
          <p:cNvPr id="9" name="Gerader Verbinder 8"/>
          <p:cNvCxnSpPr/>
          <p:nvPr/>
        </p:nvCxnSpPr>
        <p:spPr bwMode="auto">
          <a:xfrm>
            <a:off x="6905297" y="2905760"/>
            <a:ext cx="0" cy="822960"/>
          </a:xfrm>
          <a:prstGeom prst="line">
            <a:avLst/>
          </a:prstGeom>
          <a:solidFill>
            <a:srgbClr val="FDF0C3"/>
          </a:solidFill>
          <a:ln w="9525" cap="flat" cmpd="sng" algn="ctr">
            <a:solidFill>
              <a:schemeClr val="tx1"/>
            </a:solidFill>
            <a:prstDash val="solid"/>
            <a:round/>
            <a:headEnd type="none" w="med" len="med"/>
            <a:tailEnd type="none" w="med" len="med"/>
          </a:ln>
          <a:effectLst/>
        </p:spPr>
      </p:cxnSp>
      <p:sp>
        <p:nvSpPr>
          <p:cNvPr id="14" name="Rechteck 13"/>
          <p:cNvSpPr/>
          <p:nvPr/>
        </p:nvSpPr>
        <p:spPr bwMode="auto">
          <a:xfrm>
            <a:off x="6771728" y="3066178"/>
            <a:ext cx="289472" cy="497125"/>
          </a:xfrm>
          <a:prstGeom prst="rect">
            <a:avLst/>
          </a:prstGeom>
          <a:solidFill>
            <a:schemeClr val="accent1">
              <a:lumMod val="50000"/>
              <a:lumOff val="5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2400" b="0" i="0" u="none" strike="noStrike" cap="none" normalizeH="0" baseline="0" dirty="0">
                <a:ln>
                  <a:noFill/>
                </a:ln>
                <a:solidFill>
                  <a:schemeClr val="tx1"/>
                </a:solidFill>
                <a:effectLst/>
                <a:latin typeface="Arial" charset="0"/>
                <a:ea typeface="ＭＳ Ｐゴシック" pitchFamily="28" charset="-128"/>
              </a:rPr>
              <a:t>18</a:t>
            </a:r>
          </a:p>
        </p:txBody>
      </p:sp>
    </p:spTree>
    <p:extLst>
      <p:ext uri="{BB962C8B-B14F-4D97-AF65-F5344CB8AC3E}">
        <p14:creationId xmlns:p14="http://schemas.microsoft.com/office/powerpoint/2010/main" val="331096230"/>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el 1"/>
          <p:cNvSpPr>
            <a:spLocks noGrp="1"/>
          </p:cNvSpPr>
          <p:nvPr>
            <p:ph type="title"/>
          </p:nvPr>
        </p:nvSpPr>
        <p:spPr/>
        <p:txBody>
          <a:bodyPr/>
          <a:lstStyle/>
          <a:p>
            <a:r>
              <a:rPr lang="de-DE" altLang="de-DE" dirty="0"/>
              <a:t>Nicht der pH per se tötet, sondern die Ursache</a:t>
            </a:r>
          </a:p>
        </p:txBody>
      </p:sp>
      <p:pic>
        <p:nvPicPr>
          <p:cNvPr id="35845" name="Grafik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54200" y="1187450"/>
            <a:ext cx="6070600" cy="506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Rechteck 8"/>
          <p:cNvSpPr>
            <a:spLocks noChangeArrowheads="1"/>
          </p:cNvSpPr>
          <p:nvPr/>
        </p:nvSpPr>
        <p:spPr bwMode="auto">
          <a:xfrm>
            <a:off x="1691680" y="6360046"/>
            <a:ext cx="5910262" cy="4515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r"/>
            <a:r>
              <a:rPr lang="en-US" altLang="de-DE" sz="1200" dirty="0">
                <a:solidFill>
                  <a:srgbClr val="00799B"/>
                </a:solidFill>
                <a:latin typeface="Segoe UI" panose="020B0502040204020203" pitchFamily="34" charset="0"/>
              </a:rPr>
              <a:t>Haas SA et al: </a:t>
            </a:r>
            <a:r>
              <a:rPr lang="de-DE" altLang="de-DE" sz="1200" dirty="0" err="1">
                <a:solidFill>
                  <a:srgbClr val="00799B"/>
                </a:solidFill>
                <a:latin typeface="Segoe UI" panose="020B0502040204020203" pitchFamily="34" charset="0"/>
              </a:rPr>
              <a:t>Severe</a:t>
            </a:r>
            <a:r>
              <a:rPr lang="de-DE" altLang="de-DE" sz="1200" dirty="0">
                <a:solidFill>
                  <a:srgbClr val="00799B"/>
                </a:solidFill>
                <a:latin typeface="Segoe UI" panose="020B0502040204020203" pitchFamily="34" charset="0"/>
              </a:rPr>
              <a:t> </a:t>
            </a:r>
            <a:r>
              <a:rPr lang="de-DE" altLang="de-DE" sz="1200" dirty="0" err="1">
                <a:solidFill>
                  <a:srgbClr val="00799B"/>
                </a:solidFill>
                <a:latin typeface="Segoe UI" panose="020B0502040204020203" pitchFamily="34" charset="0"/>
              </a:rPr>
              <a:t>hyperlactatemia</a:t>
            </a:r>
            <a:r>
              <a:rPr lang="de-DE" altLang="de-DE" sz="1200" dirty="0">
                <a:solidFill>
                  <a:srgbClr val="00799B"/>
                </a:solidFill>
                <a:latin typeface="Segoe UI" panose="020B0502040204020203" pitchFamily="34" charset="0"/>
              </a:rPr>
              <a:t>, </a:t>
            </a:r>
            <a:r>
              <a:rPr lang="de-DE" altLang="de-DE" sz="1200" dirty="0" err="1">
                <a:solidFill>
                  <a:srgbClr val="00799B"/>
                </a:solidFill>
                <a:latin typeface="Segoe UI" panose="020B0502040204020203" pitchFamily="34" charset="0"/>
              </a:rPr>
              <a:t>lactate</a:t>
            </a:r>
            <a:r>
              <a:rPr lang="de-DE" altLang="de-DE" sz="1200" dirty="0">
                <a:solidFill>
                  <a:srgbClr val="00799B"/>
                </a:solidFill>
                <a:latin typeface="Segoe UI" panose="020B0502040204020203" pitchFamily="34" charset="0"/>
              </a:rPr>
              <a:t> </a:t>
            </a:r>
            <a:r>
              <a:rPr lang="de-DE" altLang="de-DE" sz="1200" dirty="0" err="1">
                <a:solidFill>
                  <a:srgbClr val="00799B"/>
                </a:solidFill>
                <a:latin typeface="Segoe UI" panose="020B0502040204020203" pitchFamily="34" charset="0"/>
              </a:rPr>
              <a:t>clearance</a:t>
            </a:r>
            <a:r>
              <a:rPr lang="de-DE" altLang="de-DE" sz="1200" dirty="0">
                <a:solidFill>
                  <a:srgbClr val="00799B"/>
                </a:solidFill>
                <a:latin typeface="Segoe UI" panose="020B0502040204020203" pitchFamily="34" charset="0"/>
              </a:rPr>
              <a:t> </a:t>
            </a:r>
            <a:r>
              <a:rPr lang="en-US" altLang="de-DE" sz="1200" dirty="0">
                <a:solidFill>
                  <a:srgbClr val="00799B"/>
                </a:solidFill>
                <a:latin typeface="Segoe UI" panose="020B0502040204020203" pitchFamily="34" charset="0"/>
              </a:rPr>
              <a:t>and mortality in unselected critically ill </a:t>
            </a:r>
            <a:r>
              <a:rPr lang="de-DE" altLang="de-DE" sz="1200" dirty="0" err="1">
                <a:solidFill>
                  <a:srgbClr val="00799B"/>
                </a:solidFill>
                <a:latin typeface="Segoe UI" panose="020B0502040204020203" pitchFamily="34" charset="0"/>
              </a:rPr>
              <a:t>patients</a:t>
            </a:r>
            <a:r>
              <a:rPr lang="de-DE" altLang="de-DE" sz="1200" dirty="0">
                <a:solidFill>
                  <a:srgbClr val="00799B"/>
                </a:solidFill>
                <a:latin typeface="Segoe UI" panose="020B0502040204020203" pitchFamily="34" charset="0"/>
              </a:rPr>
              <a:t>. Intensive Care Med (2016) 42:202–210</a:t>
            </a:r>
          </a:p>
        </p:txBody>
      </p:sp>
      <p:sp>
        <p:nvSpPr>
          <p:cNvPr id="8" name="Textfeld 7"/>
          <p:cNvSpPr txBox="1"/>
          <p:nvPr/>
        </p:nvSpPr>
        <p:spPr>
          <a:xfrm rot="16200000">
            <a:off x="6313710" y="5006639"/>
            <a:ext cx="1223813" cy="373436"/>
          </a:xfrm>
          <a:prstGeom prst="rect">
            <a:avLst/>
          </a:prstGeom>
          <a:solidFill>
            <a:schemeClr val="accent1">
              <a:lumMod val="50000"/>
              <a:lumOff val="50000"/>
            </a:schemeClr>
          </a:solidFill>
          <a:ln>
            <a:solidFill>
              <a:schemeClr val="tx1"/>
            </a:solidFill>
          </a:ln>
        </p:spPr>
        <p:txBody>
          <a:bodyPr wrap="square" rtlCol="0">
            <a:spAutoFit/>
          </a:bodyPr>
          <a:lstStyle/>
          <a:p>
            <a:r>
              <a:rPr lang="de-DE" dirty="0" err="1"/>
              <a:t>Metformin</a:t>
            </a:r>
            <a:endParaRPr lang="de-DE" dirty="0"/>
          </a:p>
        </p:txBody>
      </p:sp>
      <p:sp>
        <p:nvSpPr>
          <p:cNvPr id="9" name="Rechteck 8"/>
          <p:cNvSpPr/>
          <p:nvPr/>
        </p:nvSpPr>
        <p:spPr bwMode="auto">
          <a:xfrm>
            <a:off x="6792048" y="2710578"/>
            <a:ext cx="289472" cy="497125"/>
          </a:xfrm>
          <a:prstGeom prst="rect">
            <a:avLst/>
          </a:prstGeom>
          <a:solidFill>
            <a:schemeClr val="accent1">
              <a:lumMod val="50000"/>
              <a:lumOff val="5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a:ln>
                <a:noFill/>
              </a:ln>
              <a:solidFill>
                <a:schemeClr val="tx1"/>
              </a:solidFill>
              <a:effectLst/>
              <a:latin typeface="Arial" charset="0"/>
              <a:ea typeface="ＭＳ Ｐゴシック" pitchFamily="28" charset="-128"/>
            </a:endParaRPr>
          </a:p>
        </p:txBody>
      </p:sp>
      <p:sp>
        <p:nvSpPr>
          <p:cNvPr id="10" name="Textfeld 9"/>
          <p:cNvSpPr txBox="1"/>
          <p:nvPr/>
        </p:nvSpPr>
        <p:spPr>
          <a:xfrm rot="16200000">
            <a:off x="6033282" y="4920673"/>
            <a:ext cx="1093527" cy="383366"/>
          </a:xfrm>
          <a:prstGeom prst="rect">
            <a:avLst/>
          </a:prstGeom>
          <a:solidFill>
            <a:schemeClr val="accent1">
              <a:lumMod val="50000"/>
              <a:lumOff val="50000"/>
              <a:alpha val="40000"/>
            </a:schemeClr>
          </a:solidFill>
          <a:ln>
            <a:solidFill>
              <a:schemeClr val="tx1"/>
            </a:solidFill>
          </a:ln>
        </p:spPr>
        <p:txBody>
          <a:bodyPr wrap="square" rtlCol="0">
            <a:spAutoFit/>
          </a:bodyPr>
          <a:lstStyle/>
          <a:p>
            <a:endParaRPr lang="de-DE" dirty="0"/>
          </a:p>
        </p:txBody>
      </p:sp>
      <p:cxnSp>
        <p:nvCxnSpPr>
          <p:cNvPr id="3" name="Gerader Verbinder 2"/>
          <p:cNvCxnSpPr/>
          <p:nvPr/>
        </p:nvCxnSpPr>
        <p:spPr bwMode="auto">
          <a:xfrm flipV="1">
            <a:off x="6644640" y="2997200"/>
            <a:ext cx="280976" cy="1073846"/>
          </a:xfrm>
          <a:prstGeom prst="line">
            <a:avLst/>
          </a:prstGeom>
          <a:solidFill>
            <a:srgbClr val="FDF0C3"/>
          </a:solidFill>
          <a:ln w="63500" cap="flat" cmpd="sng" algn="ctr">
            <a:solidFill>
              <a:srgbClr val="FF0000"/>
            </a:solidFill>
            <a:prstDash val="solid"/>
            <a:round/>
            <a:headEnd type="none" w="med" len="med"/>
            <a:tailEnd type="none" w="med" len="med"/>
          </a:ln>
          <a:effectLst/>
        </p:spPr>
      </p:cxnSp>
      <p:sp>
        <p:nvSpPr>
          <p:cNvPr id="12" name="Textfeld 11"/>
          <p:cNvSpPr txBox="1"/>
          <p:nvPr/>
        </p:nvSpPr>
        <p:spPr>
          <a:xfrm rot="16200000">
            <a:off x="4891393" y="5229442"/>
            <a:ext cx="1670425" cy="383366"/>
          </a:xfrm>
          <a:prstGeom prst="rect">
            <a:avLst/>
          </a:prstGeom>
          <a:solidFill>
            <a:schemeClr val="accent1">
              <a:lumMod val="50000"/>
              <a:lumOff val="50000"/>
              <a:alpha val="40000"/>
            </a:schemeClr>
          </a:solidFill>
          <a:ln>
            <a:solidFill>
              <a:schemeClr val="tx1"/>
            </a:solidFill>
          </a:ln>
        </p:spPr>
        <p:txBody>
          <a:bodyPr wrap="square" rtlCol="0">
            <a:spAutoFit/>
          </a:bodyPr>
          <a:lstStyle/>
          <a:p>
            <a:endParaRPr lang="de-DE" dirty="0"/>
          </a:p>
        </p:txBody>
      </p:sp>
    </p:spTree>
    <p:extLst>
      <p:ext uri="{BB962C8B-B14F-4D97-AF65-F5344CB8AC3E}">
        <p14:creationId xmlns:p14="http://schemas.microsoft.com/office/powerpoint/2010/main" val="4066550686"/>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el 1"/>
          <p:cNvSpPr>
            <a:spLocks noGrp="1"/>
          </p:cNvSpPr>
          <p:nvPr>
            <p:ph type="title"/>
          </p:nvPr>
        </p:nvSpPr>
        <p:spPr/>
        <p:txBody>
          <a:bodyPr/>
          <a:lstStyle/>
          <a:p>
            <a:r>
              <a:rPr lang="de-DE" altLang="de-DE" dirty="0" err="1"/>
              <a:t>Laktatclearance</a:t>
            </a:r>
            <a:r>
              <a:rPr lang="de-DE" altLang="de-DE" dirty="0"/>
              <a:t> nach 12 h und Mortalität</a:t>
            </a:r>
          </a:p>
        </p:txBody>
      </p:sp>
      <p:pic>
        <p:nvPicPr>
          <p:cNvPr id="37891" name="Inhaltsplatzhalter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079500" y="1622425"/>
            <a:ext cx="6985000" cy="4443413"/>
          </a:xfrm>
        </p:spPr>
      </p:pic>
      <p:sp>
        <p:nvSpPr>
          <p:cNvPr id="37894" name="Rechteck 6"/>
          <p:cNvSpPr>
            <a:spLocks noChangeArrowheads="1"/>
          </p:cNvSpPr>
          <p:nvPr/>
        </p:nvSpPr>
        <p:spPr bwMode="auto">
          <a:xfrm>
            <a:off x="1714830" y="6413326"/>
            <a:ext cx="5910262" cy="48263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r"/>
            <a:r>
              <a:rPr lang="en-US" altLang="de-DE" sz="1200" dirty="0">
                <a:solidFill>
                  <a:srgbClr val="00799B"/>
                </a:solidFill>
                <a:latin typeface="Segoe UI" panose="020B0502040204020203" pitchFamily="34" charset="0"/>
              </a:rPr>
              <a:t>Haas SA et al: </a:t>
            </a:r>
            <a:r>
              <a:rPr lang="de-DE" altLang="de-DE" sz="1200" b="1" dirty="0" err="1">
                <a:solidFill>
                  <a:srgbClr val="00799B"/>
                </a:solidFill>
                <a:latin typeface="Segoe UI" panose="020B0502040204020203" pitchFamily="34" charset="0"/>
              </a:rPr>
              <a:t>Severe</a:t>
            </a:r>
            <a:r>
              <a:rPr lang="de-DE" altLang="de-DE" sz="1200" b="1" dirty="0">
                <a:solidFill>
                  <a:srgbClr val="00799B"/>
                </a:solidFill>
                <a:latin typeface="Segoe UI" panose="020B0502040204020203" pitchFamily="34" charset="0"/>
              </a:rPr>
              <a:t> </a:t>
            </a:r>
            <a:r>
              <a:rPr lang="de-DE" altLang="de-DE" sz="1200" b="1" dirty="0" err="1">
                <a:solidFill>
                  <a:srgbClr val="00799B"/>
                </a:solidFill>
                <a:latin typeface="Segoe UI" panose="020B0502040204020203" pitchFamily="34" charset="0"/>
              </a:rPr>
              <a:t>hyperlactatemia</a:t>
            </a:r>
            <a:r>
              <a:rPr lang="de-DE" altLang="de-DE" sz="1200" b="1" dirty="0">
                <a:solidFill>
                  <a:srgbClr val="00799B"/>
                </a:solidFill>
                <a:latin typeface="Segoe UI" panose="020B0502040204020203" pitchFamily="34" charset="0"/>
              </a:rPr>
              <a:t>, </a:t>
            </a:r>
            <a:r>
              <a:rPr lang="de-DE" altLang="de-DE" sz="1200" b="1" dirty="0" err="1">
                <a:solidFill>
                  <a:srgbClr val="00799B"/>
                </a:solidFill>
                <a:latin typeface="Segoe UI" panose="020B0502040204020203" pitchFamily="34" charset="0"/>
              </a:rPr>
              <a:t>lactate</a:t>
            </a:r>
            <a:r>
              <a:rPr lang="de-DE" altLang="de-DE" sz="1200" b="1" dirty="0">
                <a:solidFill>
                  <a:srgbClr val="00799B"/>
                </a:solidFill>
                <a:latin typeface="Segoe UI" panose="020B0502040204020203" pitchFamily="34" charset="0"/>
              </a:rPr>
              <a:t> </a:t>
            </a:r>
            <a:r>
              <a:rPr lang="de-DE" altLang="de-DE" sz="1200" b="1" dirty="0" err="1">
                <a:solidFill>
                  <a:srgbClr val="00799B"/>
                </a:solidFill>
                <a:latin typeface="Segoe UI" panose="020B0502040204020203" pitchFamily="34" charset="0"/>
              </a:rPr>
              <a:t>clearance</a:t>
            </a:r>
            <a:r>
              <a:rPr lang="de-DE" altLang="de-DE" sz="1200" b="1" dirty="0">
                <a:solidFill>
                  <a:srgbClr val="00799B"/>
                </a:solidFill>
                <a:latin typeface="Segoe UI" panose="020B0502040204020203" pitchFamily="34" charset="0"/>
              </a:rPr>
              <a:t> </a:t>
            </a:r>
            <a:r>
              <a:rPr lang="en-US" altLang="de-DE" sz="1200" b="1" dirty="0">
                <a:solidFill>
                  <a:srgbClr val="00799B"/>
                </a:solidFill>
                <a:latin typeface="Segoe UI" panose="020B0502040204020203" pitchFamily="34" charset="0"/>
              </a:rPr>
              <a:t>and mortality in unselected critically ill </a:t>
            </a:r>
            <a:r>
              <a:rPr lang="de-DE" altLang="de-DE" sz="1200" b="1" dirty="0" err="1">
                <a:solidFill>
                  <a:srgbClr val="00799B"/>
                </a:solidFill>
                <a:latin typeface="Segoe UI" panose="020B0502040204020203" pitchFamily="34" charset="0"/>
              </a:rPr>
              <a:t>patients</a:t>
            </a:r>
            <a:r>
              <a:rPr lang="de-DE" altLang="de-DE" sz="1200" b="1" dirty="0">
                <a:solidFill>
                  <a:srgbClr val="00799B"/>
                </a:solidFill>
                <a:latin typeface="Segoe UI" panose="020B0502040204020203" pitchFamily="34" charset="0"/>
              </a:rPr>
              <a:t>. </a:t>
            </a:r>
            <a:r>
              <a:rPr lang="de-DE" altLang="de-DE" sz="1200" dirty="0">
                <a:solidFill>
                  <a:srgbClr val="00799B"/>
                </a:solidFill>
                <a:latin typeface="Segoe UI" panose="020B0502040204020203" pitchFamily="34" charset="0"/>
              </a:rPr>
              <a:t>Intensive Care Med (2016) 42:202–210</a:t>
            </a:r>
          </a:p>
        </p:txBody>
      </p:sp>
    </p:spTree>
    <p:extLst>
      <p:ext uri="{BB962C8B-B14F-4D97-AF65-F5344CB8AC3E}">
        <p14:creationId xmlns:p14="http://schemas.microsoft.com/office/powerpoint/2010/main" val="1648159596"/>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6B328C5-6155-4221-A64C-53A0572C7DAA}"/>
              </a:ext>
            </a:extLst>
          </p:cNvPr>
          <p:cNvSpPr>
            <a:spLocks noGrp="1"/>
          </p:cNvSpPr>
          <p:nvPr>
            <p:ph idx="1"/>
          </p:nvPr>
        </p:nvSpPr>
        <p:spPr>
          <a:xfrm>
            <a:off x="539552" y="1439862"/>
            <a:ext cx="8280920" cy="3810000"/>
          </a:xfrm>
        </p:spPr>
        <p:txBody>
          <a:bodyPr/>
          <a:lstStyle/>
          <a:p>
            <a:pPr marL="342900" indent="-342900">
              <a:buFont typeface="+mj-lt"/>
              <a:buAutoNum type="arabicPeriod"/>
            </a:pPr>
            <a:r>
              <a:rPr lang="de-DE" altLang="de-DE" sz="2400" b="1" dirty="0"/>
              <a:t>Laktat und Bauchweh </a:t>
            </a:r>
            <a:r>
              <a:rPr lang="de-DE" altLang="de-DE" sz="2400" b="1" dirty="0">
                <a:sym typeface="Wingdings" panose="05000000000000000000" pitchFamily="2" charset="2"/>
              </a:rPr>
              <a:t>= CT </a:t>
            </a:r>
            <a:r>
              <a:rPr lang="de-DE" altLang="de-DE" sz="2400" dirty="0">
                <a:sym typeface="Wingdings" panose="05000000000000000000" pitchFamily="2" charset="2"/>
              </a:rPr>
              <a:t>(mit KM)</a:t>
            </a:r>
            <a:endParaRPr lang="de-DE" altLang="de-DE" sz="2400" dirty="0"/>
          </a:p>
          <a:p>
            <a:pPr marL="342900" indent="-342900">
              <a:buFont typeface="+mj-lt"/>
              <a:buAutoNum type="arabicPeriod"/>
            </a:pPr>
            <a:r>
              <a:rPr lang="de-DE" altLang="de-DE" sz="2400" b="1" dirty="0"/>
              <a:t>Nicht pH tötet, sondern die Ursache</a:t>
            </a:r>
          </a:p>
          <a:p>
            <a:pPr marL="342900" indent="-342900">
              <a:buFont typeface="+mj-lt"/>
              <a:buAutoNum type="arabicPeriod"/>
            </a:pPr>
            <a:r>
              <a:rPr lang="de-DE" sz="2400" b="1" dirty="0"/>
              <a:t>Laktat &gt; 5 			</a:t>
            </a:r>
            <a:r>
              <a:rPr lang="de-DE" sz="2400" dirty="0">
                <a:sym typeface="Wingdings" panose="05000000000000000000" pitchFamily="2" charset="2"/>
              </a:rPr>
              <a:t> </a:t>
            </a:r>
            <a:r>
              <a:rPr lang="de-DE" sz="2400" dirty="0"/>
              <a:t>immer Thiamin geben </a:t>
            </a:r>
          </a:p>
          <a:p>
            <a:pPr marL="342900" indent="-342900">
              <a:buFont typeface="+mj-lt"/>
              <a:buAutoNum type="arabicPeriod"/>
            </a:pPr>
            <a:r>
              <a:rPr lang="de-DE" sz="2400" b="1" dirty="0"/>
              <a:t>Laktat &gt; 10</a:t>
            </a:r>
            <a:r>
              <a:rPr lang="de-DE" sz="2400" dirty="0"/>
              <a:t> 			</a:t>
            </a:r>
            <a:r>
              <a:rPr lang="de-DE" sz="2400" dirty="0">
                <a:sym typeface="Wingdings" panose="05000000000000000000" pitchFamily="2" charset="2"/>
              </a:rPr>
              <a:t> Nephrologen rufen</a:t>
            </a:r>
          </a:p>
          <a:p>
            <a:pPr marL="342900" indent="-342900">
              <a:buFont typeface="+mj-lt"/>
              <a:buAutoNum type="arabicPeriod"/>
            </a:pPr>
            <a:r>
              <a:rPr lang="de-DE" sz="2400" b="1" dirty="0"/>
              <a:t>Laktat &gt; 10 trotz Dialyse 	</a:t>
            </a:r>
            <a:r>
              <a:rPr lang="de-DE" sz="2400" dirty="0">
                <a:sym typeface="Wingdings" panose="05000000000000000000" pitchFamily="2" charset="2"/>
              </a:rPr>
              <a:t> Tischler rufen</a:t>
            </a:r>
            <a:endParaRPr lang="de-DE" sz="2400" dirty="0"/>
          </a:p>
          <a:p>
            <a:pPr marL="342900" indent="-342900">
              <a:buFont typeface="+mj-lt"/>
              <a:buAutoNum type="arabicPeriod"/>
            </a:pPr>
            <a:r>
              <a:rPr lang="de-DE" altLang="de-DE" sz="2400" b="1" dirty="0"/>
              <a:t>Laktat &gt; 10 und Patient redet </a:t>
            </a:r>
            <a:r>
              <a:rPr lang="de-DE" altLang="de-DE" sz="2400" dirty="0">
                <a:sym typeface="Wingdings" panose="05000000000000000000" pitchFamily="2" charset="2"/>
              </a:rPr>
              <a:t> Typ B Lymphome, 							</a:t>
            </a:r>
            <a:r>
              <a:rPr lang="de-DE" altLang="de-DE" sz="2400" dirty="0" err="1">
                <a:sym typeface="Wingdings" panose="05000000000000000000" pitchFamily="2" charset="2"/>
              </a:rPr>
              <a:t>Metformin</a:t>
            </a:r>
            <a:endParaRPr lang="de-DE" altLang="de-DE" sz="2400" dirty="0"/>
          </a:p>
          <a:p>
            <a:endParaRPr lang="de-DE" sz="2400" dirty="0"/>
          </a:p>
        </p:txBody>
      </p:sp>
      <p:sp>
        <p:nvSpPr>
          <p:cNvPr id="3" name="Titel 2">
            <a:extLst>
              <a:ext uri="{FF2B5EF4-FFF2-40B4-BE49-F238E27FC236}">
                <a16:creationId xmlns:a16="http://schemas.microsoft.com/office/drawing/2014/main" id="{8B92E590-5CC0-48AE-B65D-D6C8876BC7FF}"/>
              </a:ext>
            </a:extLst>
          </p:cNvPr>
          <p:cNvSpPr>
            <a:spLocks noGrp="1"/>
          </p:cNvSpPr>
          <p:nvPr>
            <p:ph type="title"/>
          </p:nvPr>
        </p:nvSpPr>
        <p:spPr/>
        <p:txBody>
          <a:bodyPr/>
          <a:lstStyle/>
          <a:p>
            <a:r>
              <a:rPr lang="de-DE" dirty="0"/>
              <a:t>Laktatregeln</a:t>
            </a:r>
          </a:p>
        </p:txBody>
      </p:sp>
      <p:sp>
        <p:nvSpPr>
          <p:cNvPr id="4" name="AutoShape 2" descr="https://mail.google.com/mail/u/0?ui=2&amp;ik=3a5e145c3c&amp;attid=0.1.1&amp;permmsgid=msg-f:1603898886414566357&amp;th=1642318a146283d5&amp;view=fimg&amp;sz=w1600-h1000&amp;attbid=ANGjdJ-E72HpmT_rBDPvSg_T6qZdfu-ZprTAf0cVlzqqLgkbzIxSliOUzKVh_wUU_sZCCr92LFnRyNJrXI9U4WnWkS5IiyI7AD6dbVLCN7Ch9vnz08iFuNAII8FI-2A&amp;disp=emb">
            <a:extLst>
              <a:ext uri="{FF2B5EF4-FFF2-40B4-BE49-F238E27FC236}">
                <a16:creationId xmlns:a16="http://schemas.microsoft.com/office/drawing/2014/main" id="{9EFBE610-058B-4B25-A647-0E617F8EAE57}"/>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val="25105071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el 1"/>
          <p:cNvSpPr>
            <a:spLocks noGrp="1"/>
          </p:cNvSpPr>
          <p:nvPr>
            <p:ph type="title"/>
          </p:nvPr>
        </p:nvSpPr>
        <p:spPr/>
        <p:txBody>
          <a:bodyPr/>
          <a:lstStyle/>
          <a:p>
            <a:r>
              <a:rPr lang="de-DE" altLang="de-DE" dirty="0"/>
              <a:t>Laktatazidosen</a:t>
            </a:r>
          </a:p>
        </p:txBody>
      </p:sp>
      <p:pic>
        <p:nvPicPr>
          <p:cNvPr id="41987" name="Inhaltsplatzhalter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11150" y="1362075"/>
            <a:ext cx="8550275" cy="3765550"/>
          </a:xfrm>
        </p:spPr>
      </p:pic>
      <p:sp>
        <p:nvSpPr>
          <p:cNvPr id="41990" name="Rechteck 7"/>
          <p:cNvSpPr>
            <a:spLocks noChangeArrowheads="1"/>
          </p:cNvSpPr>
          <p:nvPr/>
        </p:nvSpPr>
        <p:spPr bwMode="auto">
          <a:xfrm>
            <a:off x="4151412" y="6395589"/>
            <a:ext cx="3491880" cy="46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r"/>
            <a:r>
              <a:rPr lang="en-US" altLang="de-DE" sz="1100">
                <a:solidFill>
                  <a:schemeClr val="tx2"/>
                </a:solidFill>
              </a:rPr>
              <a:t>Carsten Hafer: </a:t>
            </a:r>
            <a:r>
              <a:rPr lang="en-US" altLang="de-DE" sz="1100" b="1">
                <a:solidFill>
                  <a:schemeClr val="tx2"/>
                </a:solidFill>
              </a:rPr>
              <a:t>Säure-Basen-Störungen. </a:t>
            </a:r>
            <a:r>
              <a:rPr lang="en-US" altLang="de-DE" sz="1100">
                <a:solidFill>
                  <a:schemeClr val="tx2"/>
                </a:solidFill>
              </a:rPr>
              <a:t>Intensivmedizin Up2Date 2016</a:t>
            </a:r>
          </a:p>
        </p:txBody>
      </p:sp>
    </p:spTree>
    <p:extLst>
      <p:ext uri="{BB962C8B-B14F-4D97-AF65-F5344CB8AC3E}">
        <p14:creationId xmlns:p14="http://schemas.microsoft.com/office/powerpoint/2010/main" val="2981995652"/>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altLang="de-DE" dirty="0">
                <a:solidFill>
                  <a:schemeClr val="tx1"/>
                </a:solidFill>
              </a:rPr>
              <a:t>Met. Azidose </a:t>
            </a:r>
            <a:r>
              <a:rPr lang="en-US" altLang="de-DE" dirty="0" err="1">
                <a:solidFill>
                  <a:schemeClr val="tx1"/>
                </a:solidFill>
              </a:rPr>
              <a:t>mit</a:t>
            </a:r>
            <a:r>
              <a:rPr lang="en-US" altLang="de-DE" dirty="0">
                <a:solidFill>
                  <a:schemeClr val="tx1"/>
                </a:solidFill>
              </a:rPr>
              <a:t> HOHER AL</a:t>
            </a:r>
            <a:br>
              <a:rPr lang="en-US" altLang="de-DE" dirty="0">
                <a:solidFill>
                  <a:schemeClr val="tx1"/>
                </a:solidFill>
              </a:rPr>
            </a:br>
            <a:r>
              <a:rPr lang="de-DE" altLang="de-DE" sz="2000" dirty="0">
                <a:solidFill>
                  <a:schemeClr val="tx1"/>
                </a:solidFill>
              </a:rPr>
              <a:t>Exogene / endogene </a:t>
            </a:r>
            <a:r>
              <a:rPr lang="de-DE" altLang="de-DE" sz="2000" dirty="0" err="1">
                <a:solidFill>
                  <a:schemeClr val="accent2"/>
                </a:solidFill>
              </a:rPr>
              <a:t>Säurenbelastung</a:t>
            </a:r>
            <a:endParaRPr lang="de-DE" sz="2000" dirty="0">
              <a:solidFill>
                <a:schemeClr val="accent2"/>
              </a:solidFill>
            </a:endParaRPr>
          </a:p>
        </p:txBody>
      </p:sp>
      <p:sp>
        <p:nvSpPr>
          <p:cNvPr id="66563" name="Rectangle 3"/>
          <p:cNvSpPr>
            <a:spLocks noGrp="1" noChangeArrowheads="1"/>
          </p:cNvSpPr>
          <p:nvPr>
            <p:ph type="body" idx="4294967295"/>
          </p:nvPr>
        </p:nvSpPr>
        <p:spPr>
          <a:xfrm>
            <a:off x="1371600" y="2455863"/>
            <a:ext cx="7772400" cy="3352800"/>
          </a:xfrm>
        </p:spPr>
        <p:txBody>
          <a:bodyPr/>
          <a:lstStyle/>
          <a:p>
            <a:pPr>
              <a:tabLst>
                <a:tab pos="858838" algn="l"/>
              </a:tabLst>
            </a:pPr>
            <a:r>
              <a:rPr lang="en-US" altLang="de-DE" sz="1800" u="sng"/>
              <a:t>MUDPILERS </a:t>
            </a:r>
            <a:endParaRPr lang="en-US" altLang="de-DE" sz="1800">
              <a:solidFill>
                <a:srgbClr val="FFC000"/>
              </a:solidFill>
            </a:endParaRPr>
          </a:p>
          <a:p>
            <a:pPr>
              <a:tabLst>
                <a:tab pos="858838" algn="l"/>
              </a:tabLst>
            </a:pPr>
            <a:r>
              <a:rPr lang="en-US" altLang="de-DE" sz="2000"/>
              <a:t>M:	Methanol</a:t>
            </a:r>
            <a:br>
              <a:rPr lang="en-US" altLang="de-DE" sz="2000"/>
            </a:br>
            <a:r>
              <a:rPr lang="en-US" altLang="de-DE" sz="2000"/>
              <a:t>U:	Urämie (</a:t>
            </a:r>
            <a:r>
              <a:rPr lang="en-US" altLang="de-DE" sz="2000" i="1"/>
              <a:t>moderate AL</a:t>
            </a:r>
            <a:r>
              <a:rPr lang="en-US" altLang="de-DE" sz="2000"/>
              <a:t>)</a:t>
            </a:r>
            <a:br>
              <a:rPr lang="en-US" altLang="de-DE" sz="2000"/>
            </a:br>
            <a:r>
              <a:rPr lang="en-US" altLang="de-DE" sz="2000"/>
              <a:t>D:	Diabetische KetoAzidose</a:t>
            </a:r>
            <a:br>
              <a:rPr lang="en-US" altLang="de-DE" sz="2000"/>
            </a:br>
            <a:r>
              <a:rPr lang="en-US" altLang="de-DE" sz="2000"/>
              <a:t>P:	Paraldehyd / Phosphor</a:t>
            </a:r>
            <a:br>
              <a:rPr lang="en-US" altLang="de-DE" sz="2000"/>
            </a:br>
            <a:r>
              <a:rPr lang="en-US" altLang="de-DE" sz="2000"/>
              <a:t>I: 	Intoxikation / Ingestion INH</a:t>
            </a:r>
            <a:br>
              <a:rPr lang="en-US" altLang="de-DE" sz="2000"/>
            </a:br>
            <a:r>
              <a:rPr lang="en-US" altLang="de-DE" sz="2000"/>
              <a:t>L:	Lactat Azidose</a:t>
            </a:r>
            <a:br>
              <a:rPr lang="en-US" altLang="de-DE" sz="2000"/>
            </a:br>
            <a:r>
              <a:rPr lang="en-US" altLang="de-DE" sz="2000"/>
              <a:t>E:	Ethylenglycol</a:t>
            </a:r>
            <a:br>
              <a:rPr lang="en-US" altLang="de-DE" sz="2000"/>
            </a:br>
            <a:r>
              <a:rPr lang="en-US" altLang="de-DE" sz="2000"/>
              <a:t>R:	Rhabdomyolyse </a:t>
            </a:r>
            <a:br>
              <a:rPr lang="en-US" altLang="de-DE" sz="2000"/>
            </a:br>
            <a:r>
              <a:rPr lang="en-US" altLang="de-DE" sz="2000"/>
              <a:t>S:	Salicylate </a:t>
            </a:r>
          </a:p>
        </p:txBody>
      </p:sp>
      <p:sp>
        <p:nvSpPr>
          <p:cNvPr id="2" name="Textfeld 1"/>
          <p:cNvSpPr txBox="1">
            <a:spLocks noChangeArrowheads="1"/>
          </p:cNvSpPr>
          <p:nvPr/>
        </p:nvSpPr>
        <p:spPr bwMode="auto">
          <a:xfrm>
            <a:off x="760413" y="1336675"/>
            <a:ext cx="79152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a:buFont typeface="Wingdings" panose="05000000000000000000" pitchFamily="2" charset="2"/>
              <a:buChar char="à"/>
            </a:pPr>
            <a:r>
              <a:rPr lang="de-DE" altLang="de-DE" sz="2800" b="1" dirty="0">
                <a:solidFill>
                  <a:srgbClr val="FF0000"/>
                </a:solidFill>
                <a:cs typeface="Arial" panose="020B0604020202020204" pitchFamily="34" charset="0"/>
              </a:rPr>
              <a:t>Bicarbonat hilft NICHT  </a:t>
            </a:r>
            <a:br>
              <a:rPr lang="de-DE" altLang="de-DE" sz="2800" b="1" dirty="0">
                <a:solidFill>
                  <a:srgbClr val="FF0000"/>
                </a:solidFill>
                <a:cs typeface="Arial" panose="020B0604020202020204" pitchFamily="34" charset="0"/>
              </a:rPr>
            </a:br>
            <a:r>
              <a:rPr lang="de-DE" altLang="de-DE" sz="2800" b="1" dirty="0">
                <a:solidFill>
                  <a:srgbClr val="FF0000"/>
                </a:solidFill>
                <a:cs typeface="Arial" panose="020B0604020202020204" pitchFamily="34" charset="0"/>
              </a:rPr>
              <a:t>(nur dem Gewissen)</a:t>
            </a:r>
          </a:p>
        </p:txBody>
      </p:sp>
      <p:sp>
        <p:nvSpPr>
          <p:cNvPr id="4" name="Fußzeilenplatzhalter 3">
            <a:extLst>
              <a:ext uri="{FF2B5EF4-FFF2-40B4-BE49-F238E27FC236}">
                <a16:creationId xmlns:a16="http://schemas.microsoft.com/office/drawing/2014/main" id="{0DD3981E-8E25-405D-88EF-53A5546540F7}"/>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spTree>
    <p:extLst>
      <p:ext uri="{BB962C8B-B14F-4D97-AF65-F5344CB8AC3E}">
        <p14:creationId xmlns:p14="http://schemas.microsoft.com/office/powerpoint/2010/main" val="7172504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a:extLst>
              <a:ext uri="{FF2B5EF4-FFF2-40B4-BE49-F238E27FC236}">
                <a16:creationId xmlns:a16="http://schemas.microsoft.com/office/drawing/2014/main" id="{91CE9F19-60F3-46F3-96DE-9CD64CCFA91C}"/>
              </a:ext>
            </a:extLst>
          </p:cNvPr>
          <p:cNvPicPr>
            <a:picLocks noGrp="1" noChangeAspect="1"/>
          </p:cNvPicPr>
          <p:nvPr>
            <p:ph idx="1"/>
          </p:nvPr>
        </p:nvPicPr>
        <p:blipFill>
          <a:blip r:embed="rId3"/>
          <a:stretch>
            <a:fillRect/>
          </a:stretch>
        </p:blipFill>
        <p:spPr>
          <a:xfrm>
            <a:off x="228189" y="1700808"/>
            <a:ext cx="8481673" cy="3240360"/>
          </a:xfrm>
          <a:prstGeom prst="rect">
            <a:avLst/>
          </a:prstGeom>
        </p:spPr>
      </p:pic>
      <p:sp>
        <p:nvSpPr>
          <p:cNvPr id="3" name="Titel 2">
            <a:extLst>
              <a:ext uri="{FF2B5EF4-FFF2-40B4-BE49-F238E27FC236}">
                <a16:creationId xmlns:a16="http://schemas.microsoft.com/office/drawing/2014/main" id="{9E93760D-B922-48C6-84A7-69F0ADB20C10}"/>
              </a:ext>
            </a:extLst>
          </p:cNvPr>
          <p:cNvSpPr>
            <a:spLocks noGrp="1"/>
          </p:cNvSpPr>
          <p:nvPr>
            <p:ph type="title"/>
          </p:nvPr>
        </p:nvSpPr>
        <p:spPr/>
        <p:txBody>
          <a:bodyPr/>
          <a:lstStyle/>
          <a:p>
            <a:endParaRPr lang="de-DE"/>
          </a:p>
        </p:txBody>
      </p:sp>
      <p:sp>
        <p:nvSpPr>
          <p:cNvPr id="6" name="Rechteck 5">
            <a:extLst>
              <a:ext uri="{FF2B5EF4-FFF2-40B4-BE49-F238E27FC236}">
                <a16:creationId xmlns:a16="http://schemas.microsoft.com/office/drawing/2014/main" id="{BE882035-CC6F-4C9A-A92F-5C83EE3AF793}"/>
              </a:ext>
            </a:extLst>
          </p:cNvPr>
          <p:cNvSpPr/>
          <p:nvPr/>
        </p:nvSpPr>
        <p:spPr>
          <a:xfrm>
            <a:off x="1403648" y="6363401"/>
            <a:ext cx="6225345" cy="482633"/>
          </a:xfrm>
          <a:prstGeom prst="rect">
            <a:avLst/>
          </a:prstGeom>
        </p:spPr>
        <p:txBody>
          <a:bodyPr wrap="square">
            <a:spAutoFit/>
          </a:bodyPr>
          <a:lstStyle/>
          <a:p>
            <a:pPr algn="r"/>
            <a:r>
              <a:rPr lang="de-DE" sz="1200" dirty="0" err="1">
                <a:solidFill>
                  <a:srgbClr val="00799B"/>
                </a:solidFill>
                <a:latin typeface="Segoe UI" panose="020B0502040204020203" pitchFamily="34" charset="0"/>
              </a:rPr>
              <a:t>Adeva-Andany</a:t>
            </a:r>
            <a:r>
              <a:rPr lang="de-DE" sz="1200" dirty="0">
                <a:solidFill>
                  <a:srgbClr val="00799B"/>
                </a:solidFill>
                <a:latin typeface="Segoe UI" panose="020B0502040204020203" pitchFamily="34" charset="0"/>
              </a:rPr>
              <a:t>, M.M., et al., </a:t>
            </a:r>
            <a:r>
              <a:rPr lang="de-DE" sz="1200" b="1" i="1" dirty="0" err="1">
                <a:solidFill>
                  <a:srgbClr val="00799B"/>
                </a:solidFill>
                <a:latin typeface="Segoe UI" panose="020B0502040204020203" pitchFamily="34" charset="0"/>
              </a:rPr>
              <a:t>Sodium</a:t>
            </a:r>
            <a:r>
              <a:rPr lang="de-DE" sz="1200" b="1" i="1" dirty="0">
                <a:solidFill>
                  <a:srgbClr val="00799B"/>
                </a:solidFill>
                <a:latin typeface="Segoe UI" panose="020B0502040204020203" pitchFamily="34" charset="0"/>
              </a:rPr>
              <a:t> </a:t>
            </a:r>
            <a:r>
              <a:rPr lang="de-DE" sz="1200" b="1" i="1" dirty="0" err="1">
                <a:solidFill>
                  <a:srgbClr val="00799B"/>
                </a:solidFill>
                <a:latin typeface="Segoe UI" panose="020B0502040204020203" pitchFamily="34" charset="0"/>
              </a:rPr>
              <a:t>bicarbonate</a:t>
            </a:r>
            <a:r>
              <a:rPr lang="de-DE" sz="1200" b="1" i="1" dirty="0">
                <a:solidFill>
                  <a:srgbClr val="00799B"/>
                </a:solidFill>
                <a:latin typeface="Segoe UI" panose="020B0502040204020203" pitchFamily="34" charset="0"/>
              </a:rPr>
              <a:t> </a:t>
            </a:r>
            <a:r>
              <a:rPr lang="de-DE" sz="1200" b="1" i="1" dirty="0" err="1">
                <a:solidFill>
                  <a:srgbClr val="00799B"/>
                </a:solidFill>
                <a:latin typeface="Segoe UI" panose="020B0502040204020203" pitchFamily="34" charset="0"/>
              </a:rPr>
              <a:t>therapy</a:t>
            </a:r>
            <a:r>
              <a:rPr lang="de-DE" sz="1200" b="1" i="1" dirty="0">
                <a:solidFill>
                  <a:srgbClr val="00799B"/>
                </a:solidFill>
                <a:latin typeface="Segoe UI" panose="020B0502040204020203" pitchFamily="34" charset="0"/>
              </a:rPr>
              <a:t> in </a:t>
            </a:r>
            <a:r>
              <a:rPr lang="de-DE" sz="1200" b="1" i="1" dirty="0" err="1">
                <a:solidFill>
                  <a:srgbClr val="00799B"/>
                </a:solidFill>
                <a:latin typeface="Segoe UI" panose="020B0502040204020203" pitchFamily="34" charset="0"/>
              </a:rPr>
              <a:t>patients</a:t>
            </a:r>
            <a:r>
              <a:rPr lang="de-DE" sz="1200" b="1" i="1" dirty="0">
                <a:solidFill>
                  <a:srgbClr val="00799B"/>
                </a:solidFill>
                <a:latin typeface="Segoe UI" panose="020B0502040204020203" pitchFamily="34" charset="0"/>
              </a:rPr>
              <a:t> </a:t>
            </a:r>
            <a:r>
              <a:rPr lang="de-DE" sz="1200" b="1" i="1" dirty="0" err="1">
                <a:solidFill>
                  <a:srgbClr val="00799B"/>
                </a:solidFill>
                <a:latin typeface="Segoe UI" panose="020B0502040204020203" pitchFamily="34" charset="0"/>
              </a:rPr>
              <a:t>with</a:t>
            </a:r>
            <a:r>
              <a:rPr lang="de-DE" sz="1200" b="1" i="1" dirty="0">
                <a:solidFill>
                  <a:srgbClr val="00799B"/>
                </a:solidFill>
                <a:latin typeface="Segoe UI" panose="020B0502040204020203" pitchFamily="34" charset="0"/>
              </a:rPr>
              <a:t> </a:t>
            </a:r>
            <a:r>
              <a:rPr lang="de-DE" sz="1200" b="1" i="1" dirty="0" err="1">
                <a:solidFill>
                  <a:srgbClr val="00799B"/>
                </a:solidFill>
                <a:latin typeface="Segoe UI" panose="020B0502040204020203" pitchFamily="34" charset="0"/>
              </a:rPr>
              <a:t>metabolic</a:t>
            </a:r>
            <a:r>
              <a:rPr lang="de-DE" sz="1200" b="1" i="1" dirty="0">
                <a:solidFill>
                  <a:srgbClr val="00799B"/>
                </a:solidFill>
                <a:latin typeface="Segoe UI" panose="020B0502040204020203" pitchFamily="34" charset="0"/>
              </a:rPr>
              <a:t> </a:t>
            </a:r>
            <a:r>
              <a:rPr lang="de-DE" sz="1200" b="1" i="1" dirty="0" err="1">
                <a:solidFill>
                  <a:srgbClr val="00799B"/>
                </a:solidFill>
                <a:latin typeface="Segoe UI" panose="020B0502040204020203" pitchFamily="34" charset="0"/>
              </a:rPr>
              <a:t>acidosis</a:t>
            </a:r>
            <a:r>
              <a:rPr lang="de-DE" sz="1200" b="1" i="1" dirty="0">
                <a:solidFill>
                  <a:srgbClr val="00799B"/>
                </a:solidFill>
                <a:latin typeface="Segoe UI" panose="020B0502040204020203" pitchFamily="34" charset="0"/>
              </a:rPr>
              <a:t>.</a:t>
            </a:r>
            <a:r>
              <a:rPr lang="de-DE" sz="1200" b="1" dirty="0">
                <a:solidFill>
                  <a:srgbClr val="00799B"/>
                </a:solidFill>
                <a:latin typeface="Segoe UI" panose="020B0502040204020203" pitchFamily="34" charset="0"/>
              </a:rPr>
              <a:t> </a:t>
            </a:r>
            <a:r>
              <a:rPr lang="de-DE" sz="1200" dirty="0" err="1">
                <a:solidFill>
                  <a:srgbClr val="00799B"/>
                </a:solidFill>
                <a:latin typeface="Segoe UI" panose="020B0502040204020203" pitchFamily="34" charset="0"/>
              </a:rPr>
              <a:t>ScientificWorldJournal</a:t>
            </a:r>
            <a:r>
              <a:rPr lang="de-DE" sz="1200" dirty="0">
                <a:solidFill>
                  <a:srgbClr val="00799B"/>
                </a:solidFill>
                <a:latin typeface="Segoe UI" panose="020B0502040204020203" pitchFamily="34" charset="0"/>
              </a:rPr>
              <a:t>, 2014. </a:t>
            </a:r>
            <a:r>
              <a:rPr lang="de-DE" sz="1200" b="1" dirty="0">
                <a:solidFill>
                  <a:srgbClr val="00799B"/>
                </a:solidFill>
                <a:latin typeface="Segoe UI" panose="020B0502040204020203" pitchFamily="34" charset="0"/>
              </a:rPr>
              <a:t>2014</a:t>
            </a:r>
            <a:r>
              <a:rPr lang="de-DE" sz="1200" dirty="0">
                <a:solidFill>
                  <a:srgbClr val="00799B"/>
                </a:solidFill>
                <a:latin typeface="Segoe UI" panose="020B0502040204020203" pitchFamily="34" charset="0"/>
              </a:rPr>
              <a:t>: p. 627673.</a:t>
            </a:r>
          </a:p>
        </p:txBody>
      </p:sp>
      <p:sp>
        <p:nvSpPr>
          <p:cNvPr id="7" name="Rechteck 6">
            <a:extLst>
              <a:ext uri="{FF2B5EF4-FFF2-40B4-BE49-F238E27FC236}">
                <a16:creationId xmlns:a16="http://schemas.microsoft.com/office/drawing/2014/main" id="{164AE3B8-7072-4B63-8B4B-F1666A7B0A4A}"/>
              </a:ext>
            </a:extLst>
          </p:cNvPr>
          <p:cNvSpPr/>
          <p:nvPr/>
        </p:nvSpPr>
        <p:spPr bwMode="auto">
          <a:xfrm>
            <a:off x="1957940" y="2132856"/>
            <a:ext cx="576064" cy="432048"/>
          </a:xfrm>
          <a:prstGeom prst="rect">
            <a:avLst/>
          </a:prstGeom>
          <a:solidFill>
            <a:srgbClr val="FF0000">
              <a:alpha val="40000"/>
            </a:srgbClr>
          </a:solidFill>
          <a:ln>
            <a:noFill/>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85745299"/>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p:txBody>
          <a:bodyPr/>
          <a:lstStyle/>
          <a:p>
            <a:pPr eaLnBrk="1" hangingPunct="1"/>
            <a:r>
              <a:rPr lang="de-DE" altLang="de-DE"/>
              <a:t>Normale Konzentrationen</a:t>
            </a:r>
          </a:p>
        </p:txBody>
      </p:sp>
      <p:sp>
        <p:nvSpPr>
          <p:cNvPr id="12291" name="Rectangle 3"/>
          <p:cNvSpPr>
            <a:spLocks noGrp="1" noChangeArrowheads="1"/>
          </p:cNvSpPr>
          <p:nvPr>
            <p:ph type="body" idx="4294967295"/>
          </p:nvPr>
        </p:nvSpPr>
        <p:spPr>
          <a:xfrm>
            <a:off x="1050386" y="738493"/>
            <a:ext cx="6265863" cy="3055937"/>
          </a:xfrm>
        </p:spPr>
        <p:txBody>
          <a:bodyPr anchor="ctr"/>
          <a:lstStyle/>
          <a:p>
            <a:pPr marL="0" indent="0" eaLnBrk="1" hangingPunct="1">
              <a:lnSpc>
                <a:spcPct val="90000"/>
              </a:lnSpc>
              <a:buFontTx/>
              <a:buNone/>
            </a:pPr>
            <a:r>
              <a:rPr lang="de-DE" altLang="de-DE" sz="1000" dirty="0"/>
              <a:t>bei 37° C und Höhe Meeresspiegel</a:t>
            </a:r>
          </a:p>
          <a:p>
            <a:pPr marL="0" indent="0" eaLnBrk="1" hangingPunct="1">
              <a:lnSpc>
                <a:spcPct val="90000"/>
              </a:lnSpc>
            </a:pPr>
            <a:r>
              <a:rPr lang="de-DE" altLang="de-DE" dirty="0"/>
              <a:t>	pH		= 7,40 (7,36 – 7,44)</a:t>
            </a:r>
          </a:p>
          <a:p>
            <a:pPr marL="0" indent="0" eaLnBrk="1" hangingPunct="1">
              <a:lnSpc>
                <a:spcPct val="90000"/>
              </a:lnSpc>
            </a:pPr>
            <a:r>
              <a:rPr lang="de-DE" altLang="de-DE" dirty="0"/>
              <a:t>	H</a:t>
            </a:r>
            <a:r>
              <a:rPr lang="de-DE" altLang="de-DE" baseline="30000" dirty="0"/>
              <a:t>+</a:t>
            </a:r>
            <a:r>
              <a:rPr lang="de-DE" altLang="de-DE" dirty="0"/>
              <a:t>    		= 40 </a:t>
            </a:r>
            <a:r>
              <a:rPr lang="de-DE" altLang="de-DE" dirty="0" err="1"/>
              <a:t>nmol</a:t>
            </a:r>
            <a:r>
              <a:rPr lang="de-DE" altLang="de-DE" dirty="0"/>
              <a:t>/l</a:t>
            </a:r>
          </a:p>
          <a:p>
            <a:pPr marL="0" indent="0" eaLnBrk="1" hangingPunct="1">
              <a:lnSpc>
                <a:spcPct val="90000"/>
              </a:lnSpc>
            </a:pPr>
            <a:r>
              <a:rPr lang="de-DE" altLang="de-DE" dirty="0"/>
              <a:t>	CO</a:t>
            </a:r>
            <a:r>
              <a:rPr lang="de-DE" altLang="de-DE" baseline="-25000" dirty="0"/>
              <a:t>2 		</a:t>
            </a:r>
            <a:r>
              <a:rPr lang="de-DE" altLang="de-DE" dirty="0"/>
              <a:t>= 40 mmHg   </a:t>
            </a:r>
            <a:r>
              <a:rPr lang="de-DE" altLang="de-DE" sz="1400" dirty="0"/>
              <a:t>(1,2 mmol/l)</a:t>
            </a:r>
          </a:p>
          <a:p>
            <a:pPr marL="0" indent="0" eaLnBrk="1" hangingPunct="1">
              <a:lnSpc>
                <a:spcPct val="90000"/>
              </a:lnSpc>
            </a:pPr>
            <a:r>
              <a:rPr lang="de-DE" altLang="de-DE" dirty="0"/>
              <a:t>	HCO</a:t>
            </a:r>
            <a:r>
              <a:rPr lang="de-DE" altLang="de-DE" baseline="-25000" dirty="0"/>
              <a:t>3</a:t>
            </a:r>
            <a:r>
              <a:rPr lang="de-DE" altLang="de-DE" baseline="30000" dirty="0"/>
              <a:t>- 	</a:t>
            </a:r>
            <a:r>
              <a:rPr lang="de-DE" altLang="de-DE" dirty="0"/>
              <a:t>= 24 mmol/l</a:t>
            </a:r>
          </a:p>
        </p:txBody>
      </p:sp>
      <p:graphicFrame>
        <p:nvGraphicFramePr>
          <p:cNvPr id="632836" name="Group 4"/>
          <p:cNvGraphicFramePr>
            <a:graphicFrameLocks noGrp="1"/>
          </p:cNvGraphicFramePr>
          <p:nvPr/>
        </p:nvGraphicFramePr>
        <p:xfrm>
          <a:off x="107504" y="3758301"/>
          <a:ext cx="8532812" cy="2011412"/>
        </p:xfrm>
        <a:graphic>
          <a:graphicData uri="http://schemas.openxmlformats.org/drawingml/2006/table">
            <a:tbl>
              <a:tblPr/>
              <a:tblGrid>
                <a:gridCol w="5905499">
                  <a:extLst>
                    <a:ext uri="{9D8B030D-6E8A-4147-A177-3AD203B41FA5}">
                      <a16:colId xmlns:a16="http://schemas.microsoft.com/office/drawing/2014/main" val="20000"/>
                    </a:ext>
                  </a:extLst>
                </a:gridCol>
                <a:gridCol w="2627313">
                  <a:extLst>
                    <a:ext uri="{9D8B030D-6E8A-4147-A177-3AD203B41FA5}">
                      <a16:colId xmlns:a16="http://schemas.microsoft.com/office/drawing/2014/main" val="20001"/>
                    </a:ext>
                  </a:extLst>
                </a:gridCol>
              </a:tblGrid>
              <a:tr h="1005682">
                <a:tc rowSpan="2">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de-DE" sz="6000" b="1" i="0" u="none" strike="noStrike" cap="none" normalizeH="0" baseline="0" dirty="0">
                          <a:ln>
                            <a:noFill/>
                          </a:ln>
                          <a:solidFill>
                            <a:schemeClr val="tx1"/>
                          </a:solidFill>
                          <a:effectLst/>
                          <a:latin typeface="Arial" charset="0"/>
                          <a:sym typeface="Symbol" pitchFamily="18" charset="2"/>
                        </a:rPr>
                        <a:t></a:t>
                      </a:r>
                      <a:r>
                        <a:rPr kumimoji="0" lang="de-DE" sz="6000" b="1" i="0" u="none" strike="noStrike" cap="none" normalizeH="0" baseline="0" dirty="0">
                          <a:ln>
                            <a:noFill/>
                          </a:ln>
                          <a:solidFill>
                            <a:schemeClr val="tx1"/>
                          </a:solidFill>
                          <a:effectLst/>
                          <a:latin typeface="Arial" charset="0"/>
                        </a:rPr>
                        <a:t> H</a:t>
                      </a:r>
                      <a:r>
                        <a:rPr kumimoji="0" lang="de-DE" sz="6000" b="1" i="0" u="none" strike="noStrike" cap="none" normalizeH="0" baseline="30000" dirty="0">
                          <a:ln>
                            <a:noFill/>
                          </a:ln>
                          <a:solidFill>
                            <a:schemeClr val="tx1"/>
                          </a:solidFill>
                          <a:effectLst/>
                          <a:latin typeface="Arial" charset="0"/>
                        </a:rPr>
                        <a:t>+</a:t>
                      </a:r>
                      <a:r>
                        <a:rPr kumimoji="0" lang="de-DE" sz="6000" b="1" i="0" u="none" strike="noStrike" cap="none" normalizeH="0" baseline="0" dirty="0">
                          <a:ln>
                            <a:noFill/>
                          </a:ln>
                          <a:solidFill>
                            <a:schemeClr val="tx1"/>
                          </a:solidFill>
                          <a:effectLst/>
                          <a:latin typeface="Arial" charset="0"/>
                        </a:rPr>
                        <a:t> = 24 x</a:t>
                      </a:r>
                    </a:p>
                  </a:txBody>
                  <a:tcPr marT="45653" marB="45653" anchor="ctr" horzOverflow="overflow">
                    <a:lnL cap="flat">
                      <a:noFill/>
                    </a:lnL>
                    <a:lnR>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6000" b="1" i="0" u="none" strike="noStrike" cap="none" normalizeH="0" baseline="0">
                          <a:ln>
                            <a:noFill/>
                          </a:ln>
                          <a:solidFill>
                            <a:schemeClr val="tx1"/>
                          </a:solidFill>
                          <a:effectLst/>
                          <a:latin typeface="Arial" charset="0"/>
                        </a:rPr>
                        <a:t>40 </a:t>
                      </a:r>
                      <a:r>
                        <a:rPr kumimoji="0" lang="de-DE" sz="3000" b="1" i="0" u="none" strike="noStrike" cap="none" normalizeH="0" baseline="0">
                          <a:ln>
                            <a:noFill/>
                          </a:ln>
                          <a:solidFill>
                            <a:schemeClr val="tx1"/>
                          </a:solidFill>
                          <a:effectLst/>
                          <a:latin typeface="Arial" charset="0"/>
                        </a:rPr>
                        <a:t>(CO</a:t>
                      </a:r>
                      <a:r>
                        <a:rPr kumimoji="0" lang="de-DE" sz="3000" b="1" i="0" u="none" strike="noStrike" cap="none" normalizeH="0" baseline="-25000">
                          <a:ln>
                            <a:noFill/>
                          </a:ln>
                          <a:solidFill>
                            <a:schemeClr val="tx1"/>
                          </a:solidFill>
                          <a:effectLst/>
                          <a:latin typeface="Arial" charset="0"/>
                        </a:rPr>
                        <a:t>2</a:t>
                      </a:r>
                      <a:r>
                        <a:rPr kumimoji="0" lang="de-DE" sz="3000" b="1" i="0" u="none" strike="noStrike" cap="none" normalizeH="0" baseline="0">
                          <a:ln>
                            <a:noFill/>
                          </a:ln>
                          <a:solidFill>
                            <a:schemeClr val="tx1"/>
                          </a:solidFill>
                          <a:effectLst/>
                          <a:latin typeface="Arial" charset="0"/>
                        </a:rPr>
                        <a:t>)</a:t>
                      </a:r>
                    </a:p>
                  </a:txBody>
                  <a:tcPr marT="45653" marB="45653" anchor="ctr" horzOverflow="overflow">
                    <a:lnL>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05682">
                <a:tc vMerge="1">
                  <a:txBody>
                    <a:bodyPr/>
                    <a:lstStyle/>
                    <a:p>
                      <a:endParaRPr lang="de-DE"/>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6000" b="1" i="0" u="none" strike="noStrike" cap="none" normalizeH="0" baseline="0" dirty="0">
                          <a:ln>
                            <a:noFill/>
                          </a:ln>
                          <a:solidFill>
                            <a:schemeClr val="tx1"/>
                          </a:solidFill>
                          <a:effectLst/>
                          <a:latin typeface="Arial" charset="0"/>
                        </a:rPr>
                        <a:t>24 </a:t>
                      </a:r>
                      <a:r>
                        <a:rPr kumimoji="0" lang="de-DE" sz="3000" b="1" i="0" u="none" strike="noStrike" cap="none" normalizeH="0" baseline="0" dirty="0">
                          <a:ln>
                            <a:noFill/>
                          </a:ln>
                          <a:solidFill>
                            <a:schemeClr val="tx1"/>
                          </a:solidFill>
                          <a:effectLst/>
                          <a:latin typeface="Arial" charset="0"/>
                        </a:rPr>
                        <a:t>(HCO</a:t>
                      </a:r>
                      <a:r>
                        <a:rPr kumimoji="0" lang="de-DE" sz="3000" b="1" i="0" u="none" strike="noStrike" cap="none" normalizeH="0" baseline="-25000" dirty="0">
                          <a:ln>
                            <a:noFill/>
                          </a:ln>
                          <a:solidFill>
                            <a:schemeClr val="tx1"/>
                          </a:solidFill>
                          <a:effectLst/>
                          <a:latin typeface="Arial" charset="0"/>
                        </a:rPr>
                        <a:t>3</a:t>
                      </a:r>
                      <a:r>
                        <a:rPr kumimoji="0" lang="de-DE" sz="3000" b="1" i="0" u="none" strike="noStrike" cap="none" normalizeH="0" baseline="30000" dirty="0">
                          <a:ln>
                            <a:noFill/>
                          </a:ln>
                          <a:solidFill>
                            <a:schemeClr val="tx1"/>
                          </a:solidFill>
                          <a:effectLst/>
                          <a:latin typeface="Arial" charset="0"/>
                        </a:rPr>
                        <a:t>-</a:t>
                      </a:r>
                      <a:r>
                        <a:rPr kumimoji="0" lang="de-DE" sz="3000" b="1" i="0" u="none" strike="noStrike" cap="none" normalizeH="0" baseline="0" dirty="0">
                          <a:ln>
                            <a:noFill/>
                          </a:ln>
                          <a:solidFill>
                            <a:schemeClr val="tx1"/>
                          </a:solidFill>
                          <a:effectLst/>
                          <a:latin typeface="Arial" charset="0"/>
                        </a:rPr>
                        <a:t>)</a:t>
                      </a:r>
                    </a:p>
                  </a:txBody>
                  <a:tcPr marT="45653" marB="45653" anchor="ctr" horzOverflow="overflow">
                    <a:lnL>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32848" name="Oval 16"/>
          <p:cNvSpPr>
            <a:spLocks noChangeArrowheads="1"/>
          </p:cNvSpPr>
          <p:nvPr/>
        </p:nvSpPr>
        <p:spPr bwMode="auto">
          <a:xfrm>
            <a:off x="5876386" y="3450159"/>
            <a:ext cx="2879725" cy="2663825"/>
          </a:xfrm>
          <a:prstGeom prst="ellipse">
            <a:avLst/>
          </a:prstGeom>
          <a:solidFill>
            <a:srgbClr val="FF0000">
              <a:alpha val="39999"/>
            </a:srgbClr>
          </a:solidFill>
          <a:ln w="63500">
            <a:solidFill>
              <a:schemeClr val="tx1"/>
            </a:solidFill>
            <a:round/>
            <a:headEnd/>
            <a:tailEnd/>
          </a:ln>
        </p:spPr>
        <p:txBody>
          <a:bodyPr wrap="none"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de-DE" altLang="de-DE" sz="1800"/>
          </a:p>
        </p:txBody>
      </p:sp>
      <p:sp>
        <p:nvSpPr>
          <p:cNvPr id="632849" name="Text Box 17"/>
          <p:cNvSpPr txBox="1">
            <a:spLocks noChangeArrowheads="1"/>
          </p:cNvSpPr>
          <p:nvPr/>
        </p:nvSpPr>
        <p:spPr bwMode="auto">
          <a:xfrm>
            <a:off x="2871156" y="2247568"/>
            <a:ext cx="3735388" cy="1016000"/>
          </a:xfrm>
          <a:prstGeom prst="rect">
            <a:avLst/>
          </a:prstGeom>
          <a:solidFill>
            <a:srgbClr val="FF0000">
              <a:alpha val="79999"/>
            </a:srgbClr>
          </a:solidFill>
          <a:ln w="38100">
            <a:solidFill>
              <a:schemeClr val="tx1"/>
            </a:solidFill>
            <a:miter lim="800000"/>
            <a:headEnd/>
            <a:tailEnd/>
          </a:ln>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de-DE" sz="3000" b="1" dirty="0"/>
              <a:t>Verhältnis ist entscheidend !!!</a:t>
            </a:r>
          </a:p>
        </p:txBody>
      </p:sp>
      <p:sp>
        <p:nvSpPr>
          <p:cNvPr id="632850" name="Rectangle 18"/>
          <p:cNvSpPr>
            <a:spLocks noChangeArrowheads="1"/>
          </p:cNvSpPr>
          <p:nvPr/>
        </p:nvSpPr>
        <p:spPr bwMode="auto">
          <a:xfrm>
            <a:off x="1402732" y="2255505"/>
            <a:ext cx="1481811" cy="1008063"/>
          </a:xfrm>
          <a:prstGeom prst="rect">
            <a:avLst/>
          </a:prstGeom>
          <a:solidFill>
            <a:srgbClr val="FF0000">
              <a:alpha val="39999"/>
            </a:srgbClr>
          </a:solidFill>
          <a:ln w="38100">
            <a:solidFill>
              <a:schemeClr val="tx1"/>
            </a:solidFill>
            <a:miter lim="800000"/>
            <a:headEnd/>
            <a:tailEnd/>
          </a:ln>
        </p:spPr>
        <p:txBody>
          <a:bodyPr wrap="none"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de-DE" altLang="de-DE" sz="1800"/>
          </a:p>
        </p:txBody>
      </p:sp>
    </p:spTree>
    <p:extLst>
      <p:ext uri="{BB962C8B-B14F-4D97-AF65-F5344CB8AC3E}">
        <p14:creationId xmlns:p14="http://schemas.microsoft.com/office/powerpoint/2010/main" val="10587033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32848"/>
                                        </p:tgtEl>
                                        <p:attrNameLst>
                                          <p:attrName>style.visibility</p:attrName>
                                        </p:attrNameLst>
                                      </p:cBhvr>
                                      <p:to>
                                        <p:strVal val="visible"/>
                                      </p:to>
                                    </p:set>
                                    <p:animEffect transition="in" filter="checkerboard(across)">
                                      <p:cBhvr>
                                        <p:cTn id="7" dur="500"/>
                                        <p:tgtEl>
                                          <p:spTgt spid="63284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32850"/>
                                        </p:tgtEl>
                                        <p:attrNameLst>
                                          <p:attrName>style.visibility</p:attrName>
                                        </p:attrNameLst>
                                      </p:cBhvr>
                                      <p:to>
                                        <p:strVal val="visible"/>
                                      </p:to>
                                    </p:set>
                                    <p:animEffect transition="in" filter="checkerboard(across)">
                                      <p:cBhvr>
                                        <p:cTn id="10" dur="500"/>
                                        <p:tgtEl>
                                          <p:spTgt spid="632850"/>
                                        </p:tgtEl>
                                      </p:cBhvr>
                                    </p:animEffect>
                                  </p:childTnLst>
                                </p:cTn>
                              </p:par>
                            </p:childTnLst>
                          </p:cTn>
                        </p:par>
                        <p:par>
                          <p:cTn id="11" fill="hold" nodeType="afterGroup">
                            <p:stCondLst>
                              <p:cond delay="500"/>
                            </p:stCondLst>
                            <p:childTnLst>
                              <p:par>
                                <p:cTn id="12" presetID="4" presetClass="entr" presetSubtype="32" fill="hold" grpId="0" nodeType="afterEffect">
                                  <p:stCondLst>
                                    <p:cond delay="0"/>
                                  </p:stCondLst>
                                  <p:childTnLst>
                                    <p:set>
                                      <p:cBhvr>
                                        <p:cTn id="13" dur="1" fill="hold">
                                          <p:stCondLst>
                                            <p:cond delay="0"/>
                                          </p:stCondLst>
                                        </p:cTn>
                                        <p:tgtEl>
                                          <p:spTgt spid="632849"/>
                                        </p:tgtEl>
                                        <p:attrNameLst>
                                          <p:attrName>style.visibility</p:attrName>
                                        </p:attrNameLst>
                                      </p:cBhvr>
                                      <p:to>
                                        <p:strVal val="visible"/>
                                      </p:to>
                                    </p:set>
                                    <p:animEffect transition="in" filter="box(out)">
                                      <p:cBhvr>
                                        <p:cTn id="14" dur="500"/>
                                        <p:tgtEl>
                                          <p:spTgt spid="6328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2848" grpId="0" animBg="1"/>
      <p:bldP spid="632849" grpId="0" animBg="1"/>
      <p:bldP spid="63285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28305B4A-A78F-49E5-841B-F44A5FC8319E}"/>
              </a:ext>
            </a:extLst>
          </p:cNvPr>
          <p:cNvPicPr>
            <a:picLocks noChangeAspect="1"/>
          </p:cNvPicPr>
          <p:nvPr/>
        </p:nvPicPr>
        <p:blipFill>
          <a:blip r:embed="rId3"/>
          <a:stretch>
            <a:fillRect/>
          </a:stretch>
        </p:blipFill>
        <p:spPr>
          <a:xfrm>
            <a:off x="0" y="999720"/>
            <a:ext cx="9144000" cy="2285264"/>
          </a:xfrm>
          <a:prstGeom prst="rect">
            <a:avLst/>
          </a:prstGeom>
        </p:spPr>
      </p:pic>
      <p:sp>
        <p:nvSpPr>
          <p:cNvPr id="3" name="Rechteck 2">
            <a:extLst>
              <a:ext uri="{FF2B5EF4-FFF2-40B4-BE49-F238E27FC236}">
                <a16:creationId xmlns:a16="http://schemas.microsoft.com/office/drawing/2014/main" id="{8627F545-A004-419E-A99D-27E46F4ECF2D}"/>
              </a:ext>
            </a:extLst>
          </p:cNvPr>
          <p:cNvSpPr/>
          <p:nvPr/>
        </p:nvSpPr>
        <p:spPr>
          <a:xfrm>
            <a:off x="1284016" y="6381543"/>
            <a:ext cx="6336704" cy="482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sz="1200" dirty="0">
                <a:solidFill>
                  <a:srgbClr val="00799B"/>
                </a:solidFill>
                <a:ea typeface="ＭＳ Ｐゴシック" panose="020B0600070205080204" pitchFamily="34" charset="-128"/>
              </a:rPr>
              <a:t>Kim HJ, Son YK, An WS. </a:t>
            </a:r>
            <a:r>
              <a:rPr lang="en-US" sz="1200" b="1" dirty="0">
                <a:solidFill>
                  <a:srgbClr val="00799B"/>
                </a:solidFill>
                <a:ea typeface="ＭＳ Ｐゴシック" panose="020B0600070205080204" pitchFamily="34" charset="-128"/>
              </a:rPr>
              <a:t>Effect of sodium bicarbonate administration on mortality in patients with lactic acidosis: a retrospective analysis. </a:t>
            </a:r>
            <a:r>
              <a:rPr lang="en-US" sz="1200" dirty="0" err="1">
                <a:solidFill>
                  <a:srgbClr val="00799B"/>
                </a:solidFill>
                <a:ea typeface="ＭＳ Ｐゴシック" panose="020B0600070205080204" pitchFamily="34" charset="-128"/>
              </a:rPr>
              <a:t>PLoS</a:t>
            </a:r>
            <a:r>
              <a:rPr lang="en-US" sz="1200" dirty="0">
                <a:solidFill>
                  <a:srgbClr val="00799B"/>
                </a:solidFill>
                <a:ea typeface="ＭＳ Ｐゴシック" panose="020B0600070205080204" pitchFamily="34" charset="-128"/>
              </a:rPr>
              <a:t> One. 2013;8(6):e65283.</a:t>
            </a:r>
          </a:p>
        </p:txBody>
      </p:sp>
      <p:sp>
        <p:nvSpPr>
          <p:cNvPr id="4" name="Titel 3">
            <a:extLst>
              <a:ext uri="{FF2B5EF4-FFF2-40B4-BE49-F238E27FC236}">
                <a16:creationId xmlns:a16="http://schemas.microsoft.com/office/drawing/2014/main" id="{565FD0CC-66A5-4A9B-8621-6A0CF981AAF3}"/>
              </a:ext>
            </a:extLst>
          </p:cNvPr>
          <p:cNvSpPr>
            <a:spLocks noGrp="1"/>
          </p:cNvSpPr>
          <p:nvPr>
            <p:ph type="title"/>
          </p:nvPr>
        </p:nvSpPr>
        <p:spPr/>
        <p:txBody>
          <a:bodyPr/>
          <a:lstStyle/>
          <a:p>
            <a:r>
              <a:rPr lang="de-DE" dirty="0" err="1"/>
              <a:t>Bicarbonatgabe</a:t>
            </a:r>
            <a:endParaRPr lang="de-DE" dirty="0"/>
          </a:p>
        </p:txBody>
      </p:sp>
      <p:pic>
        <p:nvPicPr>
          <p:cNvPr id="5" name="Grafik 4">
            <a:extLst>
              <a:ext uri="{FF2B5EF4-FFF2-40B4-BE49-F238E27FC236}">
                <a16:creationId xmlns:a16="http://schemas.microsoft.com/office/drawing/2014/main" id="{0E7724B5-00FC-4DE6-B6E4-0E7C12DCB78E}"/>
              </a:ext>
            </a:extLst>
          </p:cNvPr>
          <p:cNvPicPr>
            <a:picLocks noChangeAspect="1"/>
          </p:cNvPicPr>
          <p:nvPr/>
        </p:nvPicPr>
        <p:blipFill>
          <a:blip r:embed="rId4"/>
          <a:stretch>
            <a:fillRect/>
          </a:stretch>
        </p:blipFill>
        <p:spPr>
          <a:xfrm>
            <a:off x="0" y="2920084"/>
            <a:ext cx="9144000" cy="652932"/>
          </a:xfrm>
          <a:prstGeom prst="rect">
            <a:avLst/>
          </a:prstGeom>
        </p:spPr>
      </p:pic>
      <p:sp>
        <p:nvSpPr>
          <p:cNvPr id="7" name="Textfeld 6">
            <a:extLst>
              <a:ext uri="{FF2B5EF4-FFF2-40B4-BE49-F238E27FC236}">
                <a16:creationId xmlns:a16="http://schemas.microsoft.com/office/drawing/2014/main" id="{06C24AB6-0CB9-4276-92B6-82FED808E529}"/>
              </a:ext>
            </a:extLst>
          </p:cNvPr>
          <p:cNvSpPr txBox="1"/>
          <p:nvPr/>
        </p:nvSpPr>
        <p:spPr>
          <a:xfrm>
            <a:off x="2339752" y="4377269"/>
            <a:ext cx="4968027" cy="761234"/>
          </a:xfrm>
          <a:prstGeom prst="rect">
            <a:avLst/>
          </a:prstGeom>
          <a:solidFill>
            <a:schemeClr val="bg1"/>
          </a:solidFill>
          <a:ln w="38100">
            <a:solidFill>
              <a:schemeClr val="accent1"/>
            </a:solidFill>
          </a:ln>
        </p:spPr>
        <p:txBody>
          <a:bodyPr wrap="none" rtlCol="0">
            <a:spAutoFit/>
          </a:bodyPr>
          <a:lstStyle/>
          <a:p>
            <a:r>
              <a:rPr lang="en-US" dirty="0"/>
              <a:t> ca. 70 % </a:t>
            </a:r>
            <a:r>
              <a:rPr lang="en-US" dirty="0" err="1"/>
              <a:t>aller</a:t>
            </a:r>
            <a:r>
              <a:rPr lang="en-US" dirty="0"/>
              <a:t> </a:t>
            </a:r>
            <a:r>
              <a:rPr lang="en-US" dirty="0" err="1"/>
              <a:t>Intensivmediziner</a:t>
            </a:r>
            <a:r>
              <a:rPr lang="en-US" dirty="0"/>
              <a:t> </a:t>
            </a:r>
            <a:r>
              <a:rPr lang="en-US" dirty="0" err="1"/>
              <a:t>verabreichen</a:t>
            </a:r>
            <a:r>
              <a:rPr lang="en-US" dirty="0"/>
              <a:t> </a:t>
            </a:r>
          </a:p>
          <a:p>
            <a:r>
              <a:rPr lang="en-US" dirty="0"/>
              <a:t>Bicarbonat – </a:t>
            </a:r>
            <a:r>
              <a:rPr lang="en-US" dirty="0" err="1"/>
              <a:t>Lösungen</a:t>
            </a:r>
            <a:r>
              <a:rPr lang="en-US" dirty="0"/>
              <a:t> </a:t>
            </a:r>
            <a:r>
              <a:rPr lang="en-US" dirty="0" err="1"/>
              <a:t>bei</a:t>
            </a:r>
            <a:r>
              <a:rPr lang="en-US" dirty="0"/>
              <a:t> pH &lt; 7.2</a:t>
            </a:r>
          </a:p>
        </p:txBody>
      </p:sp>
      <p:pic>
        <p:nvPicPr>
          <p:cNvPr id="8" name="Grafik 7">
            <a:extLst>
              <a:ext uri="{FF2B5EF4-FFF2-40B4-BE49-F238E27FC236}">
                <a16:creationId xmlns:a16="http://schemas.microsoft.com/office/drawing/2014/main" id="{3E409184-AC83-4030-B9B3-DF99C960DEDC}"/>
              </a:ext>
            </a:extLst>
          </p:cNvPr>
          <p:cNvPicPr>
            <a:picLocks noChangeAspect="1"/>
          </p:cNvPicPr>
          <p:nvPr/>
        </p:nvPicPr>
        <p:blipFill>
          <a:blip r:embed="rId5"/>
          <a:stretch>
            <a:fillRect/>
          </a:stretch>
        </p:blipFill>
        <p:spPr>
          <a:xfrm>
            <a:off x="2123728" y="1052736"/>
            <a:ext cx="5200876" cy="5322068"/>
          </a:xfrm>
          <a:prstGeom prst="rect">
            <a:avLst/>
          </a:prstGeom>
        </p:spPr>
      </p:pic>
    </p:spTree>
    <p:extLst>
      <p:ext uri="{BB962C8B-B14F-4D97-AF65-F5344CB8AC3E}">
        <p14:creationId xmlns:p14="http://schemas.microsoft.com/office/powerpoint/2010/main" val="36982799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xit" presetSubtype="0" fill="hold" nodeType="clickEffect">
                                  <p:stCondLst>
                                    <p:cond delay="0"/>
                                  </p:stCondLst>
                                  <p:childTnLst>
                                    <p:animEffect transition="out" filter="fade">
                                      <p:cBhvr>
                                        <p:cTn id="10" dur="1000"/>
                                        <p:tgtEl>
                                          <p:spTgt spid="5"/>
                                        </p:tgtEl>
                                      </p:cBhvr>
                                    </p:animEffect>
                                    <p:anim calcmode="lin" valueType="num">
                                      <p:cBhvr>
                                        <p:cTn id="11" dur="1000"/>
                                        <p:tgtEl>
                                          <p:spTgt spid="5"/>
                                        </p:tgtEl>
                                        <p:attrNameLst>
                                          <p:attrName>ppt_x</p:attrName>
                                        </p:attrNameLst>
                                      </p:cBhvr>
                                      <p:tavLst>
                                        <p:tav tm="0">
                                          <p:val>
                                            <p:strVal val="ppt_x"/>
                                          </p:val>
                                        </p:tav>
                                        <p:tav tm="100000">
                                          <p:val>
                                            <p:strVal val="ppt_x"/>
                                          </p:val>
                                        </p:tav>
                                      </p:tavLst>
                                    </p:anim>
                                    <p:anim calcmode="lin" valueType="num">
                                      <p:cBhvr>
                                        <p:cTn id="12" dur="1000"/>
                                        <p:tgtEl>
                                          <p:spTgt spid="5"/>
                                        </p:tgtEl>
                                        <p:attrNameLst>
                                          <p:attrName>ppt_y</p:attrName>
                                        </p:attrNameLst>
                                      </p:cBhvr>
                                      <p:tavLst>
                                        <p:tav tm="0">
                                          <p:val>
                                            <p:strVal val="ppt_y"/>
                                          </p:val>
                                        </p:tav>
                                        <p:tav tm="100000">
                                          <p:val>
                                            <p:strVal val="ppt_y+.1"/>
                                          </p:val>
                                        </p:tav>
                                      </p:tavLst>
                                    </p:anim>
                                    <p:set>
                                      <p:cBhvr>
                                        <p:cTn id="13" dur="1" fill="hold">
                                          <p:stCondLst>
                                            <p:cond delay="999"/>
                                          </p:stCondLst>
                                        </p:cTn>
                                        <p:tgtEl>
                                          <p:spTgt spid="5"/>
                                        </p:tgtEl>
                                        <p:attrNameLst>
                                          <p:attrName>style.visibility</p:attrName>
                                        </p:attrNameLst>
                                      </p:cBhvr>
                                      <p:to>
                                        <p:strVal val="hidden"/>
                                      </p:to>
                                    </p:set>
                                  </p:childTnLst>
                                </p:cTn>
                              </p:par>
                              <p:par>
                                <p:cTn id="14" presetID="42" presetClass="exit" presetSubtype="0" fill="hold" nodeType="withEffect">
                                  <p:stCondLst>
                                    <p:cond delay="0"/>
                                  </p:stCondLst>
                                  <p:childTnLst>
                                    <p:animEffect transition="out" filter="fade">
                                      <p:cBhvr>
                                        <p:cTn id="15" dur="1000"/>
                                        <p:tgtEl>
                                          <p:spTgt spid="2"/>
                                        </p:tgtEl>
                                      </p:cBhvr>
                                    </p:animEffect>
                                    <p:anim calcmode="lin" valueType="num">
                                      <p:cBhvr>
                                        <p:cTn id="16" dur="1000"/>
                                        <p:tgtEl>
                                          <p:spTgt spid="2"/>
                                        </p:tgtEl>
                                        <p:attrNameLst>
                                          <p:attrName>ppt_x</p:attrName>
                                        </p:attrNameLst>
                                      </p:cBhvr>
                                      <p:tavLst>
                                        <p:tav tm="0">
                                          <p:val>
                                            <p:strVal val="ppt_x"/>
                                          </p:val>
                                        </p:tav>
                                        <p:tav tm="100000">
                                          <p:val>
                                            <p:strVal val="ppt_x"/>
                                          </p:val>
                                        </p:tav>
                                      </p:tavLst>
                                    </p:anim>
                                    <p:anim calcmode="lin" valueType="num">
                                      <p:cBhvr>
                                        <p:cTn id="17" dur="1000"/>
                                        <p:tgtEl>
                                          <p:spTgt spid="2"/>
                                        </p:tgtEl>
                                        <p:attrNameLst>
                                          <p:attrName>ppt_y</p:attrName>
                                        </p:attrNameLst>
                                      </p:cBhvr>
                                      <p:tavLst>
                                        <p:tav tm="0">
                                          <p:val>
                                            <p:strVal val="ppt_y"/>
                                          </p:val>
                                        </p:tav>
                                        <p:tav tm="100000">
                                          <p:val>
                                            <p:strVal val="ppt_y+.1"/>
                                          </p:val>
                                        </p:tav>
                                      </p:tavLst>
                                    </p:anim>
                                    <p:set>
                                      <p:cBhvr>
                                        <p:cTn id="18" dur="1" fill="hold">
                                          <p:stCondLst>
                                            <p:cond delay="999"/>
                                          </p:stCondLst>
                                        </p:cTn>
                                        <p:tgtEl>
                                          <p:spTgt spid="2"/>
                                        </p:tgtEl>
                                        <p:attrNameLst>
                                          <p:attrName>style.visibility</p:attrName>
                                        </p:attrNameLst>
                                      </p:cBhvr>
                                      <p:to>
                                        <p:strVal val="hidden"/>
                                      </p:to>
                                    </p:set>
                                  </p:childTnLst>
                                </p:cTn>
                              </p:par>
                              <p:par>
                                <p:cTn id="19" presetID="42"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EB7DE3A-F47D-4AEB-9FE1-18307974A538}"/>
              </a:ext>
            </a:extLst>
          </p:cNvPr>
          <p:cNvSpPr>
            <a:spLocks noGrp="1"/>
          </p:cNvSpPr>
          <p:nvPr>
            <p:ph type="title"/>
          </p:nvPr>
        </p:nvSpPr>
        <p:spPr/>
        <p:txBody>
          <a:bodyPr/>
          <a:lstStyle/>
          <a:p>
            <a:r>
              <a:rPr lang="de-DE" dirty="0"/>
              <a:t>Nebenwirkungen Bicarbonat - Therapie</a:t>
            </a:r>
          </a:p>
        </p:txBody>
      </p:sp>
      <p:pic>
        <p:nvPicPr>
          <p:cNvPr id="4" name="Grafik 3">
            <a:extLst>
              <a:ext uri="{FF2B5EF4-FFF2-40B4-BE49-F238E27FC236}">
                <a16:creationId xmlns:a16="http://schemas.microsoft.com/office/drawing/2014/main" id="{5E140BD2-A3DD-4D12-9455-35DBD619D43C}"/>
              </a:ext>
            </a:extLst>
          </p:cNvPr>
          <p:cNvPicPr>
            <a:picLocks noChangeAspect="1"/>
          </p:cNvPicPr>
          <p:nvPr/>
        </p:nvPicPr>
        <p:blipFill>
          <a:blip r:embed="rId3"/>
          <a:stretch>
            <a:fillRect/>
          </a:stretch>
        </p:blipFill>
        <p:spPr>
          <a:xfrm>
            <a:off x="1331640" y="1124744"/>
            <a:ext cx="5917781" cy="4993802"/>
          </a:xfrm>
          <a:prstGeom prst="rect">
            <a:avLst/>
          </a:prstGeom>
        </p:spPr>
      </p:pic>
      <p:sp>
        <p:nvSpPr>
          <p:cNvPr id="5" name="Rechteck 4">
            <a:extLst>
              <a:ext uri="{FF2B5EF4-FFF2-40B4-BE49-F238E27FC236}">
                <a16:creationId xmlns:a16="http://schemas.microsoft.com/office/drawing/2014/main" id="{88018735-67F0-4AC0-AC05-1E9858EAFF42}"/>
              </a:ext>
            </a:extLst>
          </p:cNvPr>
          <p:cNvSpPr/>
          <p:nvPr/>
        </p:nvSpPr>
        <p:spPr>
          <a:xfrm>
            <a:off x="1547664" y="6363401"/>
            <a:ext cx="6081329" cy="482633"/>
          </a:xfrm>
          <a:prstGeom prst="rect">
            <a:avLst/>
          </a:prstGeom>
        </p:spPr>
        <p:txBody>
          <a:bodyPr wrap="square">
            <a:spAutoFit/>
          </a:bodyPr>
          <a:lstStyle/>
          <a:p>
            <a:pPr algn="r"/>
            <a:r>
              <a:rPr lang="de-DE" sz="1200" dirty="0" err="1">
                <a:solidFill>
                  <a:srgbClr val="00799B"/>
                </a:solidFill>
                <a:latin typeface="Segoe UI" panose="020B0502040204020203" pitchFamily="34" charset="0"/>
              </a:rPr>
              <a:t>Adeva-Andany</a:t>
            </a:r>
            <a:r>
              <a:rPr lang="de-DE" sz="1200" dirty="0">
                <a:solidFill>
                  <a:srgbClr val="00799B"/>
                </a:solidFill>
                <a:latin typeface="Segoe UI" panose="020B0502040204020203" pitchFamily="34" charset="0"/>
              </a:rPr>
              <a:t>, M.M., et al., </a:t>
            </a:r>
            <a:r>
              <a:rPr lang="de-DE" sz="1200" b="1" i="1" dirty="0" err="1">
                <a:solidFill>
                  <a:srgbClr val="00799B"/>
                </a:solidFill>
                <a:latin typeface="Segoe UI" panose="020B0502040204020203" pitchFamily="34" charset="0"/>
              </a:rPr>
              <a:t>Sodium</a:t>
            </a:r>
            <a:r>
              <a:rPr lang="de-DE" sz="1200" b="1" i="1" dirty="0">
                <a:solidFill>
                  <a:srgbClr val="00799B"/>
                </a:solidFill>
                <a:latin typeface="Segoe UI" panose="020B0502040204020203" pitchFamily="34" charset="0"/>
              </a:rPr>
              <a:t> </a:t>
            </a:r>
            <a:r>
              <a:rPr lang="de-DE" sz="1200" b="1" i="1" dirty="0" err="1">
                <a:solidFill>
                  <a:srgbClr val="00799B"/>
                </a:solidFill>
                <a:latin typeface="Segoe UI" panose="020B0502040204020203" pitchFamily="34" charset="0"/>
              </a:rPr>
              <a:t>bicarbonate</a:t>
            </a:r>
            <a:r>
              <a:rPr lang="de-DE" sz="1200" b="1" i="1" dirty="0">
                <a:solidFill>
                  <a:srgbClr val="00799B"/>
                </a:solidFill>
                <a:latin typeface="Segoe UI" panose="020B0502040204020203" pitchFamily="34" charset="0"/>
              </a:rPr>
              <a:t> </a:t>
            </a:r>
            <a:r>
              <a:rPr lang="de-DE" sz="1200" b="1" i="1" dirty="0" err="1">
                <a:solidFill>
                  <a:srgbClr val="00799B"/>
                </a:solidFill>
                <a:latin typeface="Segoe UI" panose="020B0502040204020203" pitchFamily="34" charset="0"/>
              </a:rPr>
              <a:t>therapy</a:t>
            </a:r>
            <a:r>
              <a:rPr lang="de-DE" sz="1200" b="1" i="1" dirty="0">
                <a:solidFill>
                  <a:srgbClr val="00799B"/>
                </a:solidFill>
                <a:latin typeface="Segoe UI" panose="020B0502040204020203" pitchFamily="34" charset="0"/>
              </a:rPr>
              <a:t> in </a:t>
            </a:r>
            <a:r>
              <a:rPr lang="de-DE" sz="1200" b="1" i="1" dirty="0" err="1">
                <a:solidFill>
                  <a:srgbClr val="00799B"/>
                </a:solidFill>
                <a:latin typeface="Segoe UI" panose="020B0502040204020203" pitchFamily="34" charset="0"/>
              </a:rPr>
              <a:t>patients</a:t>
            </a:r>
            <a:r>
              <a:rPr lang="de-DE" sz="1200" b="1" i="1" dirty="0">
                <a:solidFill>
                  <a:srgbClr val="00799B"/>
                </a:solidFill>
                <a:latin typeface="Segoe UI" panose="020B0502040204020203" pitchFamily="34" charset="0"/>
              </a:rPr>
              <a:t> </a:t>
            </a:r>
            <a:r>
              <a:rPr lang="de-DE" sz="1200" b="1" i="1" dirty="0" err="1">
                <a:solidFill>
                  <a:srgbClr val="00799B"/>
                </a:solidFill>
                <a:latin typeface="Segoe UI" panose="020B0502040204020203" pitchFamily="34" charset="0"/>
              </a:rPr>
              <a:t>with</a:t>
            </a:r>
            <a:r>
              <a:rPr lang="de-DE" sz="1200" b="1" i="1" dirty="0">
                <a:solidFill>
                  <a:srgbClr val="00799B"/>
                </a:solidFill>
                <a:latin typeface="Segoe UI" panose="020B0502040204020203" pitchFamily="34" charset="0"/>
              </a:rPr>
              <a:t> </a:t>
            </a:r>
            <a:r>
              <a:rPr lang="de-DE" sz="1200" b="1" i="1" dirty="0" err="1">
                <a:solidFill>
                  <a:srgbClr val="00799B"/>
                </a:solidFill>
                <a:latin typeface="Segoe UI" panose="020B0502040204020203" pitchFamily="34" charset="0"/>
              </a:rPr>
              <a:t>metabolic</a:t>
            </a:r>
            <a:r>
              <a:rPr lang="de-DE" sz="1200" b="1" i="1" dirty="0">
                <a:solidFill>
                  <a:srgbClr val="00799B"/>
                </a:solidFill>
                <a:latin typeface="Segoe UI" panose="020B0502040204020203" pitchFamily="34" charset="0"/>
              </a:rPr>
              <a:t> </a:t>
            </a:r>
            <a:r>
              <a:rPr lang="de-DE" sz="1200" b="1" i="1" dirty="0" err="1">
                <a:solidFill>
                  <a:srgbClr val="00799B"/>
                </a:solidFill>
                <a:latin typeface="Segoe UI" panose="020B0502040204020203" pitchFamily="34" charset="0"/>
              </a:rPr>
              <a:t>acidosis</a:t>
            </a:r>
            <a:r>
              <a:rPr lang="de-DE" sz="1200" b="1" i="1" dirty="0">
                <a:solidFill>
                  <a:srgbClr val="00799B"/>
                </a:solidFill>
                <a:latin typeface="Segoe UI" panose="020B0502040204020203" pitchFamily="34" charset="0"/>
              </a:rPr>
              <a:t>.</a:t>
            </a:r>
            <a:r>
              <a:rPr lang="de-DE" sz="1200" b="1" dirty="0">
                <a:solidFill>
                  <a:srgbClr val="00799B"/>
                </a:solidFill>
                <a:latin typeface="Segoe UI" panose="020B0502040204020203" pitchFamily="34" charset="0"/>
              </a:rPr>
              <a:t> </a:t>
            </a:r>
            <a:r>
              <a:rPr lang="de-DE" sz="1200" dirty="0" err="1">
                <a:solidFill>
                  <a:srgbClr val="00799B"/>
                </a:solidFill>
                <a:latin typeface="Segoe UI" panose="020B0502040204020203" pitchFamily="34" charset="0"/>
              </a:rPr>
              <a:t>ScientificWorldJournal</a:t>
            </a:r>
            <a:r>
              <a:rPr lang="de-DE" sz="1200" dirty="0">
                <a:solidFill>
                  <a:srgbClr val="00799B"/>
                </a:solidFill>
                <a:latin typeface="Segoe UI" panose="020B0502040204020203" pitchFamily="34" charset="0"/>
              </a:rPr>
              <a:t>, 2014. </a:t>
            </a:r>
            <a:r>
              <a:rPr lang="de-DE" sz="1200" b="1" dirty="0">
                <a:solidFill>
                  <a:srgbClr val="00799B"/>
                </a:solidFill>
                <a:latin typeface="Segoe UI" panose="020B0502040204020203" pitchFamily="34" charset="0"/>
              </a:rPr>
              <a:t>2014</a:t>
            </a:r>
            <a:r>
              <a:rPr lang="de-DE" sz="1200" dirty="0">
                <a:solidFill>
                  <a:srgbClr val="00799B"/>
                </a:solidFill>
                <a:latin typeface="Segoe UI" panose="020B0502040204020203" pitchFamily="34" charset="0"/>
              </a:rPr>
              <a:t>: p. 627673.</a:t>
            </a:r>
          </a:p>
        </p:txBody>
      </p:sp>
    </p:spTree>
    <p:extLst>
      <p:ext uri="{BB962C8B-B14F-4D97-AF65-F5344CB8AC3E}">
        <p14:creationId xmlns:p14="http://schemas.microsoft.com/office/powerpoint/2010/main" val="361851731"/>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p:txBody>
          <a:bodyPr/>
          <a:lstStyle/>
          <a:p>
            <a:pPr eaLnBrk="1" hangingPunct="1"/>
            <a:r>
              <a:rPr lang="de-DE" altLang="de-DE" sz="3200" b="1"/>
              <a:t>Bicarbonatgabe</a:t>
            </a:r>
          </a:p>
        </p:txBody>
      </p:sp>
      <p:sp>
        <p:nvSpPr>
          <p:cNvPr id="608259" name="Rectangle 3"/>
          <p:cNvSpPr>
            <a:spLocks noGrp="1" noChangeArrowheads="1"/>
          </p:cNvSpPr>
          <p:nvPr>
            <p:ph type="body" idx="1"/>
          </p:nvPr>
        </p:nvSpPr>
        <p:spPr/>
        <p:txBody>
          <a:bodyPr/>
          <a:lstStyle/>
          <a:p>
            <a:pPr eaLnBrk="1" hangingPunct="1">
              <a:defRPr/>
            </a:pPr>
            <a:r>
              <a:rPr lang="de-DE" dirty="0"/>
              <a:t>Die 8,4%ige Lösung entspricht 1 </a:t>
            </a:r>
            <a:r>
              <a:rPr lang="de-DE" dirty="0" err="1"/>
              <a:t>mol</a:t>
            </a:r>
            <a:r>
              <a:rPr lang="de-DE" dirty="0"/>
              <a:t>/l Natrium-Bicarbonat</a:t>
            </a:r>
          </a:p>
          <a:p>
            <a:pPr lvl="1" eaLnBrk="1" hangingPunct="1">
              <a:defRPr/>
            </a:pPr>
            <a:r>
              <a:rPr lang="de-DE" b="1" dirty="0">
                <a:solidFill>
                  <a:schemeClr val="accent2"/>
                </a:solidFill>
                <a:effectLst>
                  <a:outerShdw blurRad="38100" dist="38100" dir="2700000" algn="tl">
                    <a:srgbClr val="C0C0C0"/>
                  </a:outerShdw>
                </a:effectLst>
              </a:rPr>
              <a:t>1 mmol Bicarbonat entspricht 1 ml der 8,4%igen Lösung</a:t>
            </a:r>
          </a:p>
          <a:p>
            <a:pPr lvl="1" eaLnBrk="1" hangingPunct="1">
              <a:defRPr/>
            </a:pPr>
            <a:endParaRPr lang="de-DE" b="1" dirty="0">
              <a:solidFill>
                <a:schemeClr val="accent2"/>
              </a:solidFill>
              <a:effectLst>
                <a:outerShdw blurRad="38100" dist="38100" dir="2700000" algn="tl">
                  <a:srgbClr val="C0C0C0"/>
                </a:outerShdw>
              </a:effectLst>
            </a:endParaRPr>
          </a:p>
          <a:p>
            <a:pPr lvl="1" eaLnBrk="1" hangingPunct="1">
              <a:defRPr/>
            </a:pPr>
            <a:r>
              <a:rPr lang="de-DE" b="1" dirty="0">
                <a:effectLst>
                  <a:outerShdw blurRad="38100" dist="38100" dir="2700000" algn="tl">
                    <a:srgbClr val="C0C0C0"/>
                  </a:outerShdw>
                </a:effectLst>
              </a:rPr>
              <a:t>Überschüssige H</a:t>
            </a:r>
            <a:r>
              <a:rPr lang="de-DE" b="1" baseline="30000" dirty="0">
                <a:effectLst>
                  <a:outerShdw blurRad="38100" dist="38100" dir="2700000" algn="tl">
                    <a:srgbClr val="C0C0C0"/>
                  </a:outerShdw>
                </a:effectLst>
              </a:rPr>
              <a:t>+</a:t>
            </a:r>
            <a:r>
              <a:rPr lang="de-DE" b="1" dirty="0">
                <a:effectLst>
                  <a:outerShdw blurRad="38100" dist="38100" dir="2700000" algn="tl">
                    <a:srgbClr val="C0C0C0"/>
                  </a:outerShdw>
                </a:effectLst>
              </a:rPr>
              <a:t> - Ionen werden </a:t>
            </a:r>
          </a:p>
          <a:p>
            <a:pPr lvl="2" eaLnBrk="1" hangingPunct="1">
              <a:defRPr/>
            </a:pPr>
            <a:r>
              <a:rPr lang="de-DE" b="1" dirty="0">
                <a:effectLst>
                  <a:outerShdw blurRad="38100" dist="38100" dir="2700000" algn="tl">
                    <a:srgbClr val="C0C0C0"/>
                  </a:outerShdw>
                </a:effectLst>
              </a:rPr>
              <a:t>erst im EZR gepuffert  	ca. 15 min</a:t>
            </a:r>
          </a:p>
          <a:p>
            <a:pPr lvl="2" eaLnBrk="1" hangingPunct="1">
              <a:defRPr/>
            </a:pPr>
            <a:r>
              <a:rPr lang="de-DE" b="1" dirty="0">
                <a:effectLst>
                  <a:outerShdw blurRad="38100" dist="38100" dir="2700000" algn="tl">
                    <a:srgbClr val="C0C0C0"/>
                  </a:outerShdw>
                </a:effectLst>
              </a:rPr>
              <a:t>danach in den Zellen	ca. 2-4 h (</a:t>
            </a:r>
            <a:r>
              <a:rPr lang="de-DE" b="1" dirty="0" err="1">
                <a:effectLst>
                  <a:outerShdw blurRad="38100" dist="38100" dir="2700000" algn="tl">
                    <a:srgbClr val="C0C0C0"/>
                  </a:outerShdw>
                </a:effectLst>
              </a:rPr>
              <a:t>Äqulibrierung</a:t>
            </a:r>
            <a:r>
              <a:rPr lang="de-DE" b="1" dirty="0">
                <a:effectLst>
                  <a:outerShdw blurRad="38100" dist="38100" dir="2700000" algn="tl">
                    <a:srgbClr val="C0C0C0"/>
                  </a:outerShdw>
                </a:effectLst>
              </a:rPr>
              <a:t>)</a:t>
            </a:r>
          </a:p>
          <a:p>
            <a:pPr lvl="1" eaLnBrk="1" hangingPunct="1">
              <a:defRPr/>
            </a:pPr>
            <a:endParaRPr lang="de-DE" b="1" dirty="0">
              <a:effectLst>
                <a:outerShdw blurRad="38100" dist="38100" dir="2700000" algn="tl">
                  <a:srgbClr val="C0C0C0"/>
                </a:outerShdw>
              </a:effectLst>
            </a:endParaRPr>
          </a:p>
          <a:p>
            <a:pPr lvl="1" eaLnBrk="1" hangingPunct="1">
              <a:defRPr/>
            </a:pPr>
            <a:r>
              <a:rPr lang="de-DE" b="1" dirty="0">
                <a:effectLst>
                  <a:outerShdw blurRad="38100" dist="38100" dir="2700000" algn="tl">
                    <a:srgbClr val="C0C0C0"/>
                  </a:outerShdw>
                </a:effectLst>
              </a:rPr>
              <a:t>Gabe von 100 mmol hebt den pH kurzfristig stark an, </a:t>
            </a:r>
          </a:p>
          <a:p>
            <a:pPr lvl="2" eaLnBrk="1" hangingPunct="1">
              <a:defRPr/>
            </a:pPr>
            <a:r>
              <a:rPr lang="de-DE" b="1" dirty="0">
                <a:effectLst>
                  <a:outerShdw blurRad="38100" dist="38100" dir="2700000" algn="tl">
                    <a:srgbClr val="C0C0C0"/>
                  </a:outerShdw>
                </a:effectLst>
              </a:rPr>
              <a:t>Rasche Kontrollen überschätzen den therapeutischen Effekt </a:t>
            </a:r>
          </a:p>
        </p:txBody>
      </p:sp>
      <p:sp>
        <p:nvSpPr>
          <p:cNvPr id="4" name="Rectangle 5">
            <a:extLst>
              <a:ext uri="{FF2B5EF4-FFF2-40B4-BE49-F238E27FC236}">
                <a16:creationId xmlns:a16="http://schemas.microsoft.com/office/drawing/2014/main" id="{7ADB1630-0A6A-4DE8-B801-B3893F8C118A}"/>
              </a:ext>
            </a:extLst>
          </p:cNvPr>
          <p:cNvSpPr>
            <a:spLocks noGrp="1" noChangeArrowheads="1"/>
          </p:cNvSpPr>
          <p:nvPr>
            <p:ph type="ftr" sz="quarter" idx="4294967295"/>
          </p:nvPr>
        </p:nvSpPr>
        <p:spPr bwMode="auto">
          <a:xfrm>
            <a:off x="762000" y="6498208"/>
            <a:ext cx="3233936" cy="31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100000"/>
              </a:lnSpc>
              <a:spcBef>
                <a:spcPct val="0"/>
              </a:spcBef>
              <a:defRPr sz="900"/>
            </a:lvl1pPr>
          </a:lstStyle>
          <a:p>
            <a:r>
              <a:rPr lang="de-DE" altLang="de-DE"/>
              <a:t>Intensivmedizinische Elektrolyt- und Säure-Basen - Störungen</a:t>
            </a:r>
            <a:endParaRPr lang="de-DE" altLang="de-DE" dirty="0"/>
          </a:p>
        </p:txBody>
      </p:sp>
      <p:pic>
        <p:nvPicPr>
          <p:cNvPr id="5" name="Grafik 4">
            <a:extLst>
              <a:ext uri="{FF2B5EF4-FFF2-40B4-BE49-F238E27FC236}">
                <a16:creationId xmlns:a16="http://schemas.microsoft.com/office/drawing/2014/main" id="{B4141752-88D3-49DD-B44D-3BCF67876D65}"/>
              </a:ext>
            </a:extLst>
          </p:cNvPr>
          <p:cNvPicPr>
            <a:picLocks noChangeAspect="1"/>
          </p:cNvPicPr>
          <p:nvPr/>
        </p:nvPicPr>
        <p:blipFill>
          <a:blip r:embed="rId3"/>
          <a:stretch>
            <a:fillRect/>
          </a:stretch>
        </p:blipFill>
        <p:spPr>
          <a:xfrm>
            <a:off x="7650925" y="6123837"/>
            <a:ext cx="1520201" cy="733472"/>
          </a:xfrm>
          <a:prstGeom prst="rect">
            <a:avLst/>
          </a:prstGeom>
        </p:spPr>
      </p:pic>
    </p:spTree>
    <p:extLst>
      <p:ext uri="{BB962C8B-B14F-4D97-AF65-F5344CB8AC3E}">
        <p14:creationId xmlns:p14="http://schemas.microsoft.com/office/powerpoint/2010/main" val="1840075037"/>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F40177C-46F9-4E48-9281-B8ACA0FA5D33}"/>
              </a:ext>
            </a:extLst>
          </p:cNvPr>
          <p:cNvSpPr>
            <a:spLocks noGrp="1"/>
          </p:cNvSpPr>
          <p:nvPr>
            <p:ph type="title"/>
          </p:nvPr>
        </p:nvSpPr>
        <p:spPr/>
        <p:txBody>
          <a:bodyPr/>
          <a:lstStyle/>
          <a:p>
            <a:r>
              <a:rPr lang="de-DE" dirty="0"/>
              <a:t>Änderungen des CO</a:t>
            </a:r>
            <a:r>
              <a:rPr lang="de-DE" baseline="-25000" dirty="0"/>
              <a:t>2 </a:t>
            </a:r>
            <a:r>
              <a:rPr lang="de-DE" dirty="0"/>
              <a:t> nach HCO</a:t>
            </a:r>
            <a:r>
              <a:rPr lang="de-DE" baseline="-25000" dirty="0"/>
              <a:t>3</a:t>
            </a:r>
            <a:r>
              <a:rPr lang="de-DE" baseline="30000" dirty="0"/>
              <a:t>- </a:t>
            </a:r>
            <a:r>
              <a:rPr lang="de-DE" dirty="0"/>
              <a:t>- Therapie </a:t>
            </a:r>
            <a:endParaRPr lang="de-DE" baseline="-25000" dirty="0"/>
          </a:p>
        </p:txBody>
      </p:sp>
      <p:sp>
        <p:nvSpPr>
          <p:cNvPr id="4" name="Fußzeilenplatzhalter 3">
            <a:extLst>
              <a:ext uri="{FF2B5EF4-FFF2-40B4-BE49-F238E27FC236}">
                <a16:creationId xmlns:a16="http://schemas.microsoft.com/office/drawing/2014/main" id="{4C033E4B-D2F9-4340-979E-41B16B0E3C5C}"/>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pic>
        <p:nvPicPr>
          <p:cNvPr id="5" name="Inhaltsplatzhalter 4" descr="https://higherlogicdownload.s3.amazonaws.com/ASNONLINE/MessageImages/TinyMce/a8796cff-9833-4652-84c1-e2517c9a88a6.jpg">
            <a:extLst>
              <a:ext uri="{FF2B5EF4-FFF2-40B4-BE49-F238E27FC236}">
                <a16:creationId xmlns:a16="http://schemas.microsoft.com/office/drawing/2014/main" id="{34B9BF1F-11B9-476A-A7C7-EB1C75F55C14}"/>
              </a:ext>
            </a:extLs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55576" y="1037448"/>
            <a:ext cx="7553696" cy="4983840"/>
          </a:xfrm>
          <a:prstGeom prst="rect">
            <a:avLst/>
          </a:prstGeom>
          <a:noFill/>
          <a:ln>
            <a:noFill/>
          </a:ln>
        </p:spPr>
      </p:pic>
      <p:pic>
        <p:nvPicPr>
          <p:cNvPr id="6" name="Grafik 5">
            <a:extLst>
              <a:ext uri="{FF2B5EF4-FFF2-40B4-BE49-F238E27FC236}">
                <a16:creationId xmlns:a16="http://schemas.microsoft.com/office/drawing/2014/main" id="{73DB023C-52B6-4C8B-8AB7-FB7C570D9191}"/>
              </a:ext>
            </a:extLst>
          </p:cNvPr>
          <p:cNvPicPr>
            <a:picLocks noChangeAspect="1"/>
          </p:cNvPicPr>
          <p:nvPr/>
        </p:nvPicPr>
        <p:blipFill>
          <a:blip r:embed="rId4"/>
          <a:stretch>
            <a:fillRect/>
          </a:stretch>
        </p:blipFill>
        <p:spPr>
          <a:xfrm>
            <a:off x="3059832" y="2124287"/>
            <a:ext cx="5904656" cy="1389802"/>
          </a:xfrm>
          <a:prstGeom prst="rect">
            <a:avLst/>
          </a:prstGeom>
        </p:spPr>
      </p:pic>
      <p:sp>
        <p:nvSpPr>
          <p:cNvPr id="7" name="Rechteck 6">
            <a:extLst>
              <a:ext uri="{FF2B5EF4-FFF2-40B4-BE49-F238E27FC236}">
                <a16:creationId xmlns:a16="http://schemas.microsoft.com/office/drawing/2014/main" id="{56F39EAC-C08C-483B-89C0-465F6991E9F4}"/>
              </a:ext>
            </a:extLst>
          </p:cNvPr>
          <p:cNvSpPr/>
          <p:nvPr/>
        </p:nvSpPr>
        <p:spPr>
          <a:xfrm>
            <a:off x="1763687" y="6402751"/>
            <a:ext cx="5856445" cy="482633"/>
          </a:xfrm>
          <a:prstGeom prst="rect">
            <a:avLst/>
          </a:prstGeom>
        </p:spPr>
        <p:txBody>
          <a:bodyPr wrap="square">
            <a:spAutoFit/>
          </a:bodyPr>
          <a:lstStyle/>
          <a:p>
            <a:pPr algn="r"/>
            <a:r>
              <a:rPr lang="en-US" sz="1200" dirty="0">
                <a:solidFill>
                  <a:srgbClr val="00799B"/>
                </a:solidFill>
                <a:latin typeface="Segoe UI" panose="020B0502040204020203" pitchFamily="34" charset="0"/>
              </a:rPr>
              <a:t>Boyd, J.H. and K.R. Walley, </a:t>
            </a:r>
            <a:r>
              <a:rPr lang="en-US" sz="1200" b="1" dirty="0">
                <a:solidFill>
                  <a:srgbClr val="00799B"/>
                </a:solidFill>
                <a:latin typeface="Segoe UI" panose="020B0502040204020203" pitchFamily="34" charset="0"/>
              </a:rPr>
              <a:t>Is there a role for sodium bicarbonate in treating lactic acidosis from shock? </a:t>
            </a:r>
            <a:r>
              <a:rPr lang="en-US" sz="1200" dirty="0" err="1">
                <a:solidFill>
                  <a:srgbClr val="00799B"/>
                </a:solidFill>
                <a:latin typeface="Segoe UI" panose="020B0502040204020203" pitchFamily="34" charset="0"/>
              </a:rPr>
              <a:t>Curr</a:t>
            </a:r>
            <a:r>
              <a:rPr lang="en-US" sz="1200" dirty="0">
                <a:solidFill>
                  <a:srgbClr val="00799B"/>
                </a:solidFill>
                <a:latin typeface="Segoe UI" panose="020B0502040204020203" pitchFamily="34" charset="0"/>
              </a:rPr>
              <a:t> </a:t>
            </a:r>
            <a:r>
              <a:rPr lang="en-US" sz="1200" dirty="0" err="1">
                <a:solidFill>
                  <a:srgbClr val="00799B"/>
                </a:solidFill>
                <a:latin typeface="Segoe UI" panose="020B0502040204020203" pitchFamily="34" charset="0"/>
              </a:rPr>
              <a:t>Opin</a:t>
            </a:r>
            <a:r>
              <a:rPr lang="en-US" sz="1200" dirty="0">
                <a:solidFill>
                  <a:srgbClr val="00799B"/>
                </a:solidFill>
                <a:latin typeface="Segoe UI" panose="020B0502040204020203" pitchFamily="34" charset="0"/>
              </a:rPr>
              <a:t> </a:t>
            </a:r>
            <a:r>
              <a:rPr lang="en-US" sz="1200" dirty="0" err="1">
                <a:solidFill>
                  <a:srgbClr val="00799B"/>
                </a:solidFill>
                <a:latin typeface="Segoe UI" panose="020B0502040204020203" pitchFamily="34" charset="0"/>
              </a:rPr>
              <a:t>Crit</a:t>
            </a:r>
            <a:r>
              <a:rPr lang="en-US" sz="1200" dirty="0">
                <a:solidFill>
                  <a:srgbClr val="00799B"/>
                </a:solidFill>
                <a:latin typeface="Segoe UI" panose="020B0502040204020203" pitchFamily="34" charset="0"/>
              </a:rPr>
              <a:t> Care, 2008. 14(4): p. 379-83.</a:t>
            </a:r>
          </a:p>
        </p:txBody>
      </p:sp>
    </p:spTree>
    <p:extLst>
      <p:ext uri="{BB962C8B-B14F-4D97-AF65-F5344CB8AC3E}">
        <p14:creationId xmlns:p14="http://schemas.microsoft.com/office/powerpoint/2010/main" val="3591343266"/>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1A38EB2-E446-440B-80DD-88FE73B64012}"/>
              </a:ext>
            </a:extLst>
          </p:cNvPr>
          <p:cNvSpPr>
            <a:spLocks noGrp="1"/>
          </p:cNvSpPr>
          <p:nvPr>
            <p:ph type="title"/>
          </p:nvPr>
        </p:nvSpPr>
        <p:spPr/>
        <p:txBody>
          <a:bodyPr/>
          <a:lstStyle/>
          <a:p>
            <a:r>
              <a:rPr lang="de-DE" dirty="0"/>
              <a:t>Bicarbonat - Therapie</a:t>
            </a:r>
          </a:p>
        </p:txBody>
      </p:sp>
      <p:sp>
        <p:nvSpPr>
          <p:cNvPr id="4" name="Fußzeilenplatzhalter 3">
            <a:extLst>
              <a:ext uri="{FF2B5EF4-FFF2-40B4-BE49-F238E27FC236}">
                <a16:creationId xmlns:a16="http://schemas.microsoft.com/office/drawing/2014/main" id="{9115BFDF-95C9-4528-A2F7-5381D5325636}"/>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pic>
        <p:nvPicPr>
          <p:cNvPr id="5" name="Inhaltsplatzhalter 4" descr="https://higherlogicdownload.s3.amazonaws.com/ASNONLINE/MessageImages/TinyMce/98e903f8-72b8-41b8-82d0-0dd10d6024cb.jpg">
            <a:extLst>
              <a:ext uri="{FF2B5EF4-FFF2-40B4-BE49-F238E27FC236}">
                <a16:creationId xmlns:a16="http://schemas.microsoft.com/office/drawing/2014/main" id="{79A63550-D065-461D-8CCC-E21467F8E8C8}"/>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79712" y="1063436"/>
            <a:ext cx="4968552" cy="4957852"/>
          </a:xfrm>
          <a:prstGeom prst="rect">
            <a:avLst/>
          </a:prstGeom>
          <a:noFill/>
          <a:ln>
            <a:noFill/>
          </a:ln>
        </p:spPr>
      </p:pic>
    </p:spTree>
    <p:extLst>
      <p:ext uri="{BB962C8B-B14F-4D97-AF65-F5344CB8AC3E}">
        <p14:creationId xmlns:p14="http://schemas.microsoft.com/office/powerpoint/2010/main" val="2260269076"/>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80658D7-E1C5-410E-A5C6-295E427E4202}"/>
              </a:ext>
            </a:extLst>
          </p:cNvPr>
          <p:cNvSpPr>
            <a:spLocks noGrp="1"/>
          </p:cNvSpPr>
          <p:nvPr>
            <p:ph type="title"/>
          </p:nvPr>
        </p:nvSpPr>
        <p:spPr/>
        <p:txBody>
          <a:bodyPr/>
          <a:lstStyle/>
          <a:p>
            <a:r>
              <a:rPr lang="de-DE" dirty="0"/>
              <a:t>Paradoxe Azidose </a:t>
            </a:r>
          </a:p>
        </p:txBody>
      </p:sp>
      <p:pic>
        <p:nvPicPr>
          <p:cNvPr id="4" name="Grafik 3">
            <a:extLst>
              <a:ext uri="{FF2B5EF4-FFF2-40B4-BE49-F238E27FC236}">
                <a16:creationId xmlns:a16="http://schemas.microsoft.com/office/drawing/2014/main" id="{CB97DAC9-1E1B-44D9-979C-B834810F1292}"/>
              </a:ext>
            </a:extLst>
          </p:cNvPr>
          <p:cNvPicPr>
            <a:picLocks noChangeAspect="1"/>
          </p:cNvPicPr>
          <p:nvPr/>
        </p:nvPicPr>
        <p:blipFill>
          <a:blip r:embed="rId3"/>
          <a:stretch>
            <a:fillRect/>
          </a:stretch>
        </p:blipFill>
        <p:spPr>
          <a:xfrm>
            <a:off x="948814" y="3549416"/>
            <a:ext cx="7799650" cy="1182712"/>
          </a:xfrm>
          <a:prstGeom prst="rect">
            <a:avLst/>
          </a:prstGeom>
        </p:spPr>
      </p:pic>
      <p:sp>
        <p:nvSpPr>
          <p:cNvPr id="5" name="Textfeld 4">
            <a:extLst>
              <a:ext uri="{FF2B5EF4-FFF2-40B4-BE49-F238E27FC236}">
                <a16:creationId xmlns:a16="http://schemas.microsoft.com/office/drawing/2014/main" id="{F7A39C09-33A9-41C5-9893-69197EA36FAC}"/>
              </a:ext>
            </a:extLst>
          </p:cNvPr>
          <p:cNvSpPr txBox="1"/>
          <p:nvPr/>
        </p:nvSpPr>
        <p:spPr>
          <a:xfrm>
            <a:off x="6539683" y="2831544"/>
            <a:ext cx="2153154" cy="873316"/>
          </a:xfrm>
          <a:prstGeom prst="rect">
            <a:avLst/>
          </a:prstGeom>
          <a:noFill/>
          <a:ln w="38100">
            <a:solidFill>
              <a:schemeClr val="accent2"/>
            </a:solidFill>
          </a:ln>
        </p:spPr>
        <p:txBody>
          <a:bodyPr wrap="none" rtlCol="0">
            <a:spAutoFit/>
          </a:bodyPr>
          <a:lstStyle/>
          <a:p>
            <a:pPr algn="ctr"/>
            <a:r>
              <a:rPr lang="en-US" sz="2400" b="1" dirty="0"/>
              <a:t>Infusion von </a:t>
            </a:r>
            <a:br>
              <a:rPr lang="en-US" sz="2400" b="1" dirty="0"/>
            </a:br>
            <a:r>
              <a:rPr lang="en-US" sz="2400" b="1" dirty="0"/>
              <a:t>(8,4%) Na-Bic</a:t>
            </a:r>
            <a:endParaRPr lang="de-DE" sz="2400" b="1" dirty="0"/>
          </a:p>
        </p:txBody>
      </p:sp>
      <p:cxnSp>
        <p:nvCxnSpPr>
          <p:cNvPr id="7" name="Gerade Verbindung mit Pfeil 6">
            <a:extLst>
              <a:ext uri="{FF2B5EF4-FFF2-40B4-BE49-F238E27FC236}">
                <a16:creationId xmlns:a16="http://schemas.microsoft.com/office/drawing/2014/main" id="{3824EAAE-5EF8-41F4-971C-5BF7F0DA07C1}"/>
              </a:ext>
            </a:extLst>
          </p:cNvPr>
          <p:cNvCxnSpPr>
            <a:cxnSpLocks/>
          </p:cNvCxnSpPr>
          <p:nvPr/>
        </p:nvCxnSpPr>
        <p:spPr bwMode="auto">
          <a:xfrm flipV="1">
            <a:off x="1259632" y="3713944"/>
            <a:ext cx="0" cy="651160"/>
          </a:xfrm>
          <a:prstGeom prst="straightConnector1">
            <a:avLst/>
          </a:prstGeom>
          <a:noFill/>
          <a:ln w="101600" cap="flat" cmpd="sng" algn="ctr">
            <a:solidFill>
              <a:schemeClr val="accent2"/>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mit Pfeil 13">
            <a:extLst>
              <a:ext uri="{FF2B5EF4-FFF2-40B4-BE49-F238E27FC236}">
                <a16:creationId xmlns:a16="http://schemas.microsoft.com/office/drawing/2014/main" id="{494389C8-DB1A-4CB1-BA8C-B41DDB9DD9D8}"/>
              </a:ext>
            </a:extLst>
          </p:cNvPr>
          <p:cNvCxnSpPr>
            <a:cxnSpLocks/>
          </p:cNvCxnSpPr>
          <p:nvPr/>
        </p:nvCxnSpPr>
        <p:spPr bwMode="auto">
          <a:xfrm>
            <a:off x="1651136" y="4365104"/>
            <a:ext cx="0" cy="936104"/>
          </a:xfrm>
          <a:prstGeom prst="straightConnector1">
            <a:avLst/>
          </a:prstGeom>
          <a:noFill/>
          <a:ln w="38100" cap="flat" cmpd="sng" algn="ctr">
            <a:solidFill>
              <a:schemeClr val="accent2"/>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Textfeld 16">
            <a:extLst>
              <a:ext uri="{FF2B5EF4-FFF2-40B4-BE49-F238E27FC236}">
                <a16:creationId xmlns:a16="http://schemas.microsoft.com/office/drawing/2014/main" id="{D008878B-AC5A-44AC-8593-FD7B3C4B5109}"/>
              </a:ext>
            </a:extLst>
          </p:cNvPr>
          <p:cNvSpPr txBox="1"/>
          <p:nvPr/>
        </p:nvSpPr>
        <p:spPr>
          <a:xfrm>
            <a:off x="273061" y="5422024"/>
            <a:ext cx="4879990" cy="743280"/>
          </a:xfrm>
          <a:prstGeom prst="rect">
            <a:avLst/>
          </a:prstGeom>
          <a:noFill/>
          <a:ln w="38100">
            <a:solidFill>
              <a:schemeClr val="accent2"/>
            </a:solidFill>
          </a:ln>
        </p:spPr>
        <p:txBody>
          <a:bodyPr wrap="none" rtlCol="0">
            <a:spAutoFit/>
          </a:bodyPr>
          <a:lstStyle/>
          <a:p>
            <a:r>
              <a:rPr lang="de-DE" sz="2000" b="1" dirty="0"/>
              <a:t>Freie Diffusion in die Zelle</a:t>
            </a:r>
            <a:br>
              <a:rPr lang="de-DE" sz="2000" b="1" dirty="0"/>
            </a:br>
            <a:r>
              <a:rPr lang="de-DE" sz="2000" b="1" dirty="0">
                <a:sym typeface="Wingdings" panose="05000000000000000000" pitchFamily="2" charset="2"/>
              </a:rPr>
              <a:t> </a:t>
            </a:r>
            <a:r>
              <a:rPr lang="de-DE" sz="2000" b="1" dirty="0"/>
              <a:t>intrazelluläre Azidose wird verstärkt</a:t>
            </a:r>
          </a:p>
        </p:txBody>
      </p:sp>
      <p:sp>
        <p:nvSpPr>
          <p:cNvPr id="19" name="Textfeld 18">
            <a:extLst>
              <a:ext uri="{FF2B5EF4-FFF2-40B4-BE49-F238E27FC236}">
                <a16:creationId xmlns:a16="http://schemas.microsoft.com/office/drawing/2014/main" id="{3921166E-3C99-4318-A55E-D1596F3F14BC}"/>
              </a:ext>
            </a:extLst>
          </p:cNvPr>
          <p:cNvSpPr txBox="1"/>
          <p:nvPr/>
        </p:nvSpPr>
        <p:spPr>
          <a:xfrm>
            <a:off x="200267" y="1139656"/>
            <a:ext cx="3795669" cy="1604991"/>
          </a:xfrm>
          <a:prstGeom prst="rect">
            <a:avLst/>
          </a:prstGeom>
          <a:noFill/>
          <a:ln w="63500">
            <a:solidFill>
              <a:srgbClr val="00B050"/>
            </a:solidFill>
          </a:ln>
        </p:spPr>
        <p:txBody>
          <a:bodyPr wrap="square" rtlCol="0">
            <a:spAutoFit/>
          </a:bodyPr>
          <a:lstStyle/>
          <a:p>
            <a:r>
              <a:rPr lang="de-DE" sz="2000" b="1" dirty="0"/>
              <a:t>EZR:</a:t>
            </a:r>
          </a:p>
          <a:p>
            <a:pPr marL="342900" indent="-342900">
              <a:buFont typeface="Arial" panose="020B0604020202020204" pitchFamily="34" charset="0"/>
              <a:buChar char="•"/>
            </a:pPr>
            <a:r>
              <a:rPr lang="de-DE" sz="2000" b="1" dirty="0"/>
              <a:t>Anstieg des pH</a:t>
            </a:r>
          </a:p>
          <a:p>
            <a:pPr marL="342900" indent="-342900">
              <a:buFont typeface="Arial" panose="020B0604020202020204" pitchFamily="34" charset="0"/>
              <a:buChar char="•"/>
            </a:pPr>
            <a:r>
              <a:rPr lang="de-DE" sz="2000" b="1" dirty="0"/>
              <a:t>Erhöhung </a:t>
            </a:r>
            <a:r>
              <a:rPr lang="de-DE" sz="2000" b="1" dirty="0" err="1"/>
              <a:t>Tonizität</a:t>
            </a:r>
            <a:r>
              <a:rPr lang="de-DE" sz="2000" b="1" dirty="0"/>
              <a:t> (Na!) </a:t>
            </a:r>
            <a:br>
              <a:rPr lang="de-DE" sz="2000" b="1" dirty="0"/>
            </a:br>
            <a:r>
              <a:rPr lang="de-DE" sz="2000" b="1" dirty="0">
                <a:sym typeface="Wingdings" panose="05000000000000000000" pitchFamily="2" charset="2"/>
              </a:rPr>
              <a:t> Besserung RR</a:t>
            </a:r>
            <a:endParaRPr lang="de-DE" sz="2000" b="1" dirty="0"/>
          </a:p>
        </p:txBody>
      </p:sp>
      <p:cxnSp>
        <p:nvCxnSpPr>
          <p:cNvPr id="21" name="Gerade Verbindung mit Pfeil 20">
            <a:extLst>
              <a:ext uri="{FF2B5EF4-FFF2-40B4-BE49-F238E27FC236}">
                <a16:creationId xmlns:a16="http://schemas.microsoft.com/office/drawing/2014/main" id="{BAF66E4E-B407-4971-84BB-A9BB7B5EB21F}"/>
              </a:ext>
            </a:extLst>
          </p:cNvPr>
          <p:cNvCxnSpPr>
            <a:cxnSpLocks/>
          </p:cNvCxnSpPr>
          <p:nvPr/>
        </p:nvCxnSpPr>
        <p:spPr bwMode="auto">
          <a:xfrm flipH="1">
            <a:off x="5971616" y="3331717"/>
            <a:ext cx="512440" cy="548896"/>
          </a:xfrm>
          <a:prstGeom prst="straightConnector1">
            <a:avLst/>
          </a:prstGeom>
          <a:noFill/>
          <a:ln w="38100" cap="flat" cmpd="sng" algn="ctr">
            <a:solidFill>
              <a:srgbClr val="00B05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feld 22">
            <a:extLst>
              <a:ext uri="{FF2B5EF4-FFF2-40B4-BE49-F238E27FC236}">
                <a16:creationId xmlns:a16="http://schemas.microsoft.com/office/drawing/2014/main" id="{7B7B8C3E-8C15-438F-9E05-330828A4E45B}"/>
              </a:ext>
            </a:extLst>
          </p:cNvPr>
          <p:cNvSpPr txBox="1"/>
          <p:nvPr/>
        </p:nvSpPr>
        <p:spPr>
          <a:xfrm>
            <a:off x="4154494" y="1124744"/>
            <a:ext cx="3644075" cy="1266437"/>
          </a:xfrm>
          <a:prstGeom prst="rect">
            <a:avLst/>
          </a:prstGeom>
          <a:noFill/>
          <a:ln w="63500">
            <a:solidFill>
              <a:schemeClr val="accent2"/>
            </a:solidFill>
          </a:ln>
        </p:spPr>
        <p:txBody>
          <a:bodyPr wrap="none" rtlCol="0">
            <a:spAutoFit/>
          </a:bodyPr>
          <a:lstStyle/>
          <a:p>
            <a:pPr marL="342900" indent="-342900">
              <a:buFont typeface="Arial" panose="020B0604020202020204" pitchFamily="34" charset="0"/>
              <a:buChar char="•"/>
            </a:pPr>
            <a:r>
              <a:rPr lang="de-DE" sz="2000" b="1" dirty="0"/>
              <a:t>Abfall des </a:t>
            </a:r>
            <a:r>
              <a:rPr lang="de-DE" sz="2000" b="1" dirty="0" err="1"/>
              <a:t>ion</a:t>
            </a:r>
            <a:r>
              <a:rPr lang="de-DE" sz="2000" b="1" dirty="0"/>
              <a:t>. Calcium</a:t>
            </a:r>
          </a:p>
          <a:p>
            <a:pPr marL="342900" indent="-342900">
              <a:buFont typeface="Arial" panose="020B0604020202020204" pitchFamily="34" charset="0"/>
              <a:buChar char="•"/>
            </a:pPr>
            <a:r>
              <a:rPr lang="de-DE" sz="2000" b="1" dirty="0"/>
              <a:t>Überschießende Alkalose</a:t>
            </a:r>
          </a:p>
          <a:p>
            <a:pPr marL="342900" indent="-342900">
              <a:buFont typeface="Arial" panose="020B0604020202020204" pitchFamily="34" charset="0"/>
              <a:buChar char="•"/>
            </a:pPr>
            <a:r>
              <a:rPr lang="de-DE" sz="2000" b="1" dirty="0"/>
              <a:t>Hypernatriämie</a:t>
            </a:r>
          </a:p>
        </p:txBody>
      </p:sp>
      <p:sp>
        <p:nvSpPr>
          <p:cNvPr id="11" name="Rechteck 10">
            <a:extLst>
              <a:ext uri="{FF2B5EF4-FFF2-40B4-BE49-F238E27FC236}">
                <a16:creationId xmlns:a16="http://schemas.microsoft.com/office/drawing/2014/main" id="{508DB3AD-CC96-474A-8C22-92681A7C6DC3}"/>
              </a:ext>
            </a:extLst>
          </p:cNvPr>
          <p:cNvSpPr/>
          <p:nvPr/>
        </p:nvSpPr>
        <p:spPr>
          <a:xfrm>
            <a:off x="73734" y="6379255"/>
            <a:ext cx="7559178" cy="482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sz="1200" dirty="0">
                <a:solidFill>
                  <a:srgbClr val="00799B"/>
                </a:solidFill>
                <a:ea typeface="ＭＳ Ｐゴシック" panose="020B0600070205080204" pitchFamily="34" charset="-128"/>
              </a:rPr>
              <a:t>Kraut JA, Kurtz I (2006) </a:t>
            </a:r>
            <a:r>
              <a:rPr lang="en-US" sz="1200" b="1" dirty="0">
                <a:solidFill>
                  <a:srgbClr val="00799B"/>
                </a:solidFill>
                <a:ea typeface="ＭＳ Ｐゴシック" panose="020B0600070205080204" pitchFamily="34" charset="-128"/>
              </a:rPr>
              <a:t>Use of base in the treatment of acute severe organic acidosis by nephrologists and critical care physicians: results of an online survey. </a:t>
            </a:r>
            <a:r>
              <a:rPr lang="de-DE" sz="1200" dirty="0" err="1">
                <a:solidFill>
                  <a:srgbClr val="00799B"/>
                </a:solidFill>
                <a:ea typeface="ＭＳ Ｐゴシック" panose="020B0600070205080204" pitchFamily="34" charset="-128"/>
              </a:rPr>
              <a:t>Clin</a:t>
            </a:r>
            <a:r>
              <a:rPr lang="de-DE" sz="1200" dirty="0">
                <a:solidFill>
                  <a:srgbClr val="00799B"/>
                </a:solidFill>
                <a:ea typeface="ＭＳ Ｐゴシック" panose="020B0600070205080204" pitchFamily="34" charset="-128"/>
              </a:rPr>
              <a:t> </a:t>
            </a:r>
            <a:r>
              <a:rPr lang="de-DE" sz="1200" dirty="0" err="1">
                <a:solidFill>
                  <a:srgbClr val="00799B"/>
                </a:solidFill>
                <a:ea typeface="ＭＳ Ｐゴシック" panose="020B0600070205080204" pitchFamily="34" charset="-128"/>
              </a:rPr>
              <a:t>Exp</a:t>
            </a:r>
            <a:r>
              <a:rPr lang="de-DE" sz="1200" dirty="0">
                <a:solidFill>
                  <a:srgbClr val="00799B"/>
                </a:solidFill>
                <a:ea typeface="ＭＳ Ｐゴシック" panose="020B0600070205080204" pitchFamily="34" charset="-128"/>
              </a:rPr>
              <a:t> </a:t>
            </a:r>
            <a:r>
              <a:rPr lang="de-DE" sz="1200" dirty="0" err="1">
                <a:solidFill>
                  <a:srgbClr val="00799B"/>
                </a:solidFill>
                <a:ea typeface="ＭＳ Ｐゴシック" panose="020B0600070205080204" pitchFamily="34" charset="-128"/>
              </a:rPr>
              <a:t>Nephrol</a:t>
            </a:r>
            <a:r>
              <a:rPr lang="de-DE" sz="1200" dirty="0">
                <a:solidFill>
                  <a:srgbClr val="00799B"/>
                </a:solidFill>
                <a:ea typeface="ＭＳ Ｐゴシック" panose="020B0600070205080204" pitchFamily="34" charset="-128"/>
              </a:rPr>
              <a:t> 10: 111–117.</a:t>
            </a:r>
          </a:p>
        </p:txBody>
      </p:sp>
    </p:spTree>
    <p:extLst>
      <p:ext uri="{BB962C8B-B14F-4D97-AF65-F5344CB8AC3E}">
        <p14:creationId xmlns:p14="http://schemas.microsoft.com/office/powerpoint/2010/main" val="25101533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P spid="19" grpId="0" animBg="1"/>
      <p:bldP spid="2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469B7C2-C5E6-435D-8808-EDB57CBB766B}"/>
              </a:ext>
            </a:extLst>
          </p:cNvPr>
          <p:cNvSpPr>
            <a:spLocks noGrp="1"/>
          </p:cNvSpPr>
          <p:nvPr>
            <p:ph type="title"/>
          </p:nvPr>
        </p:nvSpPr>
        <p:spPr/>
        <p:txBody>
          <a:bodyPr/>
          <a:lstStyle/>
          <a:p>
            <a:r>
              <a:rPr lang="de-DE" dirty="0"/>
              <a:t>Was passiert mit dem Bicarbonat</a:t>
            </a:r>
          </a:p>
        </p:txBody>
      </p:sp>
      <p:sp>
        <p:nvSpPr>
          <p:cNvPr id="4" name="Fußzeilenplatzhalter 3">
            <a:extLst>
              <a:ext uri="{FF2B5EF4-FFF2-40B4-BE49-F238E27FC236}">
                <a16:creationId xmlns:a16="http://schemas.microsoft.com/office/drawing/2014/main" id="{976AB574-5ECC-4F2F-9218-155DB14695AE}"/>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pic>
        <p:nvPicPr>
          <p:cNvPr id="5" name="Inhaltsplatzhalter 4" descr="https://s3.amazonaws.com/higherlogicdownload/ASNONLINE/Contacts/4243b1bc-4df5-4f68-9f00-d2ece0cfa8c1/TinyMCE/PexbgfKuSdCPInnATAay_A4DDE530-7CB6-4325-9F32-85549FC31C3F.jpeg">
            <a:extLst>
              <a:ext uri="{FF2B5EF4-FFF2-40B4-BE49-F238E27FC236}">
                <a16:creationId xmlns:a16="http://schemas.microsoft.com/office/drawing/2014/main" id="{57001E0E-1465-403A-B741-BFFFD8F0B699}"/>
              </a:ext>
            </a:extLs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50094" y="1052736"/>
            <a:ext cx="7350298" cy="4968552"/>
          </a:xfrm>
          <a:prstGeom prst="rect">
            <a:avLst/>
          </a:prstGeom>
          <a:noFill/>
          <a:ln>
            <a:noFill/>
          </a:ln>
        </p:spPr>
      </p:pic>
    </p:spTree>
    <p:extLst>
      <p:ext uri="{BB962C8B-B14F-4D97-AF65-F5344CB8AC3E}">
        <p14:creationId xmlns:p14="http://schemas.microsoft.com/office/powerpoint/2010/main" val="1315322205"/>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FE0DE72-BD57-40CE-92D7-66D146933FC0}"/>
              </a:ext>
            </a:extLst>
          </p:cNvPr>
          <p:cNvPicPr>
            <a:picLocks noChangeAspect="1"/>
          </p:cNvPicPr>
          <p:nvPr/>
        </p:nvPicPr>
        <p:blipFill>
          <a:blip r:embed="rId2"/>
          <a:stretch>
            <a:fillRect/>
          </a:stretch>
        </p:blipFill>
        <p:spPr>
          <a:xfrm>
            <a:off x="1331640" y="3180614"/>
            <a:ext cx="7400251" cy="3052267"/>
          </a:xfrm>
          <a:prstGeom prst="rect">
            <a:avLst/>
          </a:prstGeom>
        </p:spPr>
      </p:pic>
      <p:pic>
        <p:nvPicPr>
          <p:cNvPr id="6" name="Grafik 5">
            <a:extLst>
              <a:ext uri="{FF2B5EF4-FFF2-40B4-BE49-F238E27FC236}">
                <a16:creationId xmlns:a16="http://schemas.microsoft.com/office/drawing/2014/main" id="{2B627B23-A64B-4FA7-B27A-2960B8C5A2B1}"/>
              </a:ext>
            </a:extLst>
          </p:cNvPr>
          <p:cNvPicPr>
            <a:picLocks noChangeAspect="1"/>
          </p:cNvPicPr>
          <p:nvPr/>
        </p:nvPicPr>
        <p:blipFill>
          <a:blip r:embed="rId3"/>
          <a:stretch>
            <a:fillRect/>
          </a:stretch>
        </p:blipFill>
        <p:spPr>
          <a:xfrm>
            <a:off x="134437" y="548680"/>
            <a:ext cx="8875126" cy="2631934"/>
          </a:xfrm>
          <a:prstGeom prst="rect">
            <a:avLst/>
          </a:prstGeom>
        </p:spPr>
      </p:pic>
    </p:spTree>
    <p:extLst>
      <p:ext uri="{BB962C8B-B14F-4D97-AF65-F5344CB8AC3E}">
        <p14:creationId xmlns:p14="http://schemas.microsoft.com/office/powerpoint/2010/main" val="4014604741"/>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003F859-349A-453E-828F-F6145BD3CC85}"/>
              </a:ext>
            </a:extLst>
          </p:cNvPr>
          <p:cNvSpPr>
            <a:spLocks noGrp="1"/>
          </p:cNvSpPr>
          <p:nvPr>
            <p:ph type="title"/>
          </p:nvPr>
        </p:nvSpPr>
        <p:spPr/>
        <p:txBody>
          <a:bodyPr/>
          <a:lstStyle/>
          <a:p>
            <a:endParaRPr lang="de-DE"/>
          </a:p>
        </p:txBody>
      </p:sp>
      <p:pic>
        <p:nvPicPr>
          <p:cNvPr id="5" name="Grafik 4">
            <a:extLst>
              <a:ext uri="{FF2B5EF4-FFF2-40B4-BE49-F238E27FC236}">
                <a16:creationId xmlns:a16="http://schemas.microsoft.com/office/drawing/2014/main" id="{F1ADBC1B-AE2A-41A7-A2AD-5CC91CD6C84F}"/>
              </a:ext>
            </a:extLst>
          </p:cNvPr>
          <p:cNvPicPr>
            <a:picLocks noChangeAspect="1"/>
          </p:cNvPicPr>
          <p:nvPr/>
        </p:nvPicPr>
        <p:blipFill>
          <a:blip r:embed="rId3"/>
          <a:stretch>
            <a:fillRect/>
          </a:stretch>
        </p:blipFill>
        <p:spPr>
          <a:xfrm>
            <a:off x="796086" y="1332698"/>
            <a:ext cx="7555501" cy="3886467"/>
          </a:xfrm>
          <a:prstGeom prst="rect">
            <a:avLst/>
          </a:prstGeom>
        </p:spPr>
      </p:pic>
      <p:sp>
        <p:nvSpPr>
          <p:cNvPr id="6" name="Rechteck 5">
            <a:extLst>
              <a:ext uri="{FF2B5EF4-FFF2-40B4-BE49-F238E27FC236}">
                <a16:creationId xmlns:a16="http://schemas.microsoft.com/office/drawing/2014/main" id="{DC092A5C-0D0A-42E3-8647-463E5994E172}"/>
              </a:ext>
            </a:extLst>
          </p:cNvPr>
          <p:cNvSpPr/>
          <p:nvPr/>
        </p:nvSpPr>
        <p:spPr>
          <a:xfrm>
            <a:off x="571454" y="6361275"/>
            <a:ext cx="7055768" cy="482633"/>
          </a:xfrm>
          <a:prstGeom prst="rect">
            <a:avLst/>
          </a:prstGeom>
        </p:spPr>
        <p:txBody>
          <a:bodyPr wrap="square">
            <a:spAutoFit/>
          </a:bodyPr>
          <a:lstStyle/>
          <a:p>
            <a:pPr algn="r"/>
            <a:r>
              <a:rPr lang="de-DE" sz="1200" dirty="0">
                <a:solidFill>
                  <a:srgbClr val="00799B"/>
                </a:solidFill>
                <a:latin typeface="Segoe UI" panose="020B0502040204020203" pitchFamily="34" charset="0"/>
              </a:rPr>
              <a:t>Zhang Z, Zhu C, Mo L, Hong Y. </a:t>
            </a:r>
            <a:r>
              <a:rPr lang="de-DE" sz="1200" b="1" dirty="0" err="1">
                <a:solidFill>
                  <a:srgbClr val="00799B"/>
                </a:solidFill>
                <a:latin typeface="Segoe UI" panose="020B0502040204020203" pitchFamily="34" charset="0"/>
              </a:rPr>
              <a:t>Effectiveness</a:t>
            </a:r>
            <a:r>
              <a:rPr lang="de-DE" sz="1200" b="1" dirty="0">
                <a:solidFill>
                  <a:srgbClr val="00799B"/>
                </a:solidFill>
                <a:latin typeface="Segoe UI" panose="020B0502040204020203" pitchFamily="34" charset="0"/>
              </a:rPr>
              <a:t> of </a:t>
            </a:r>
            <a:r>
              <a:rPr lang="de-DE" sz="1200" b="1" dirty="0" err="1">
                <a:solidFill>
                  <a:srgbClr val="00799B"/>
                </a:solidFill>
                <a:latin typeface="Segoe UI" panose="020B0502040204020203" pitchFamily="34" charset="0"/>
              </a:rPr>
              <a:t>sodium</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bicarbonate</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infusion</a:t>
            </a:r>
            <a:r>
              <a:rPr lang="de-DE" sz="1200" b="1" dirty="0">
                <a:solidFill>
                  <a:srgbClr val="00799B"/>
                </a:solidFill>
                <a:latin typeface="Segoe UI" panose="020B0502040204020203" pitchFamily="34" charset="0"/>
              </a:rPr>
              <a:t> on </a:t>
            </a:r>
            <a:r>
              <a:rPr lang="de-DE" sz="1200" b="1" dirty="0" err="1">
                <a:solidFill>
                  <a:srgbClr val="00799B"/>
                </a:solidFill>
                <a:latin typeface="Segoe UI" panose="020B0502040204020203" pitchFamily="34" charset="0"/>
              </a:rPr>
              <a:t>mortality</a:t>
            </a:r>
            <a:r>
              <a:rPr lang="de-DE" sz="1200" b="1" dirty="0">
                <a:solidFill>
                  <a:srgbClr val="00799B"/>
                </a:solidFill>
                <a:latin typeface="Segoe UI" panose="020B0502040204020203" pitchFamily="34" charset="0"/>
              </a:rPr>
              <a:t> in </a:t>
            </a:r>
            <a:r>
              <a:rPr lang="de-DE" sz="1200" b="1" dirty="0" err="1">
                <a:solidFill>
                  <a:srgbClr val="00799B"/>
                </a:solidFill>
                <a:latin typeface="Segoe UI" panose="020B0502040204020203" pitchFamily="34" charset="0"/>
              </a:rPr>
              <a:t>septic</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patients</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with</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metabolic</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acidosis</a:t>
            </a:r>
            <a:r>
              <a:rPr lang="de-DE" sz="1200" b="1" dirty="0">
                <a:solidFill>
                  <a:srgbClr val="00799B"/>
                </a:solidFill>
                <a:latin typeface="Segoe UI" panose="020B0502040204020203" pitchFamily="34" charset="0"/>
              </a:rPr>
              <a:t>. </a:t>
            </a:r>
            <a:r>
              <a:rPr lang="de-DE" sz="1200" dirty="0">
                <a:solidFill>
                  <a:srgbClr val="00799B"/>
                </a:solidFill>
                <a:latin typeface="Segoe UI" panose="020B0502040204020203" pitchFamily="34" charset="0"/>
              </a:rPr>
              <a:t>Intensive Care Med. 2018.</a:t>
            </a:r>
          </a:p>
        </p:txBody>
      </p:sp>
      <p:sp>
        <p:nvSpPr>
          <p:cNvPr id="2" name="Rechteck 1">
            <a:extLst>
              <a:ext uri="{FF2B5EF4-FFF2-40B4-BE49-F238E27FC236}">
                <a16:creationId xmlns:a16="http://schemas.microsoft.com/office/drawing/2014/main" id="{BA770021-003B-44C1-9C13-690820DE382B}"/>
              </a:ext>
            </a:extLst>
          </p:cNvPr>
          <p:cNvSpPr/>
          <p:nvPr/>
        </p:nvSpPr>
        <p:spPr bwMode="auto">
          <a:xfrm>
            <a:off x="971600" y="1772816"/>
            <a:ext cx="6408712" cy="720080"/>
          </a:xfrm>
          <a:prstGeom prst="rect">
            <a:avLst/>
          </a:prstGeom>
          <a:solidFill>
            <a:srgbClr val="00B050">
              <a:alpha val="50000"/>
            </a:srgbClr>
          </a:solidFill>
          <a:ln>
            <a:noFill/>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75624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D7BF25-2AF7-4F8B-9EFD-FAE27472423B}"/>
              </a:ext>
            </a:extLst>
          </p:cNvPr>
          <p:cNvSpPr>
            <a:spLocks noGrp="1"/>
          </p:cNvSpPr>
          <p:nvPr>
            <p:ph type="title"/>
          </p:nvPr>
        </p:nvSpPr>
        <p:spPr/>
        <p:txBody>
          <a:bodyPr/>
          <a:lstStyle/>
          <a:p>
            <a:r>
              <a:rPr lang="de-DE" dirty="0"/>
              <a:t>Bicarbonat hilft doch (?)</a:t>
            </a:r>
          </a:p>
        </p:txBody>
      </p:sp>
      <p:sp>
        <p:nvSpPr>
          <p:cNvPr id="4" name="Rechteck 3">
            <a:extLst>
              <a:ext uri="{FF2B5EF4-FFF2-40B4-BE49-F238E27FC236}">
                <a16:creationId xmlns:a16="http://schemas.microsoft.com/office/drawing/2014/main" id="{3C6CD7BE-1058-4333-9D3D-AE0EC225E7AC}"/>
              </a:ext>
            </a:extLst>
          </p:cNvPr>
          <p:cNvSpPr/>
          <p:nvPr/>
        </p:nvSpPr>
        <p:spPr>
          <a:xfrm>
            <a:off x="611560" y="6171156"/>
            <a:ext cx="7017276" cy="685765"/>
          </a:xfrm>
          <a:prstGeom prst="rect">
            <a:avLst/>
          </a:prstGeom>
        </p:spPr>
        <p:txBody>
          <a:bodyPr wrap="square">
            <a:spAutoFit/>
          </a:bodyPr>
          <a:lstStyle/>
          <a:p>
            <a:pPr algn="r"/>
            <a:r>
              <a:rPr lang="de-DE" sz="1200" dirty="0">
                <a:solidFill>
                  <a:srgbClr val="00799B"/>
                </a:solidFill>
                <a:latin typeface="Segoe UI" panose="020B0502040204020203" pitchFamily="34" charset="0"/>
              </a:rPr>
              <a:t>Jaber S,  et al. </a:t>
            </a:r>
            <a:r>
              <a:rPr lang="de-DE" sz="1200" b="1" dirty="0" err="1">
                <a:solidFill>
                  <a:srgbClr val="00799B"/>
                </a:solidFill>
                <a:latin typeface="Segoe UI" panose="020B0502040204020203" pitchFamily="34" charset="0"/>
              </a:rPr>
              <a:t>Sodium</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bicarbonate</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therapy</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for</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patients</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with</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severe</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metabolic</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acidaemia</a:t>
            </a:r>
            <a:r>
              <a:rPr lang="de-DE" sz="1200" b="1" dirty="0">
                <a:solidFill>
                  <a:srgbClr val="00799B"/>
                </a:solidFill>
                <a:latin typeface="Segoe UI" panose="020B0502040204020203" pitchFamily="34" charset="0"/>
              </a:rPr>
              <a:t> in </a:t>
            </a:r>
            <a:r>
              <a:rPr lang="de-DE" sz="1200" b="1" dirty="0" err="1">
                <a:solidFill>
                  <a:srgbClr val="00799B"/>
                </a:solidFill>
                <a:latin typeface="Segoe UI" panose="020B0502040204020203" pitchFamily="34" charset="0"/>
              </a:rPr>
              <a:t>the</a:t>
            </a:r>
            <a:r>
              <a:rPr lang="de-DE" sz="1200" b="1" dirty="0">
                <a:solidFill>
                  <a:srgbClr val="00799B"/>
                </a:solidFill>
                <a:latin typeface="Segoe UI" panose="020B0502040204020203" pitchFamily="34" charset="0"/>
              </a:rPr>
              <a:t> intensive care </a:t>
            </a:r>
            <a:r>
              <a:rPr lang="de-DE" sz="1200" b="1" dirty="0" err="1">
                <a:solidFill>
                  <a:srgbClr val="00799B"/>
                </a:solidFill>
                <a:latin typeface="Segoe UI" panose="020B0502040204020203" pitchFamily="34" charset="0"/>
              </a:rPr>
              <a:t>unit</a:t>
            </a:r>
            <a:r>
              <a:rPr lang="de-DE" sz="1200" b="1" dirty="0">
                <a:solidFill>
                  <a:srgbClr val="00799B"/>
                </a:solidFill>
                <a:latin typeface="Segoe UI" panose="020B0502040204020203" pitchFamily="34" charset="0"/>
              </a:rPr>
              <a:t> (BICAR-ICU): a </a:t>
            </a:r>
            <a:r>
              <a:rPr lang="de-DE" sz="1200" b="1" dirty="0" err="1">
                <a:solidFill>
                  <a:srgbClr val="00799B"/>
                </a:solidFill>
                <a:latin typeface="Segoe UI" panose="020B0502040204020203" pitchFamily="34" charset="0"/>
              </a:rPr>
              <a:t>multicentre</a:t>
            </a:r>
            <a:r>
              <a:rPr lang="de-DE" sz="1200" b="1" dirty="0">
                <a:solidFill>
                  <a:srgbClr val="00799B"/>
                </a:solidFill>
                <a:latin typeface="Segoe UI" panose="020B0502040204020203" pitchFamily="34" charset="0"/>
              </a:rPr>
              <a:t>, open-label, </a:t>
            </a:r>
            <a:r>
              <a:rPr lang="de-DE" sz="1200" b="1" dirty="0" err="1">
                <a:solidFill>
                  <a:srgbClr val="00799B"/>
                </a:solidFill>
                <a:latin typeface="Segoe UI" panose="020B0502040204020203" pitchFamily="34" charset="0"/>
              </a:rPr>
              <a:t>randomised</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controlled</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phase</a:t>
            </a:r>
            <a:r>
              <a:rPr lang="de-DE" sz="1200" b="1" dirty="0">
                <a:solidFill>
                  <a:srgbClr val="00799B"/>
                </a:solidFill>
                <a:latin typeface="Segoe UI" panose="020B0502040204020203" pitchFamily="34" charset="0"/>
              </a:rPr>
              <a:t> 3 </a:t>
            </a:r>
            <a:r>
              <a:rPr lang="de-DE" sz="1200" b="1" dirty="0" err="1">
                <a:solidFill>
                  <a:srgbClr val="00799B"/>
                </a:solidFill>
                <a:latin typeface="Segoe UI" panose="020B0502040204020203" pitchFamily="34" charset="0"/>
              </a:rPr>
              <a:t>trial</a:t>
            </a:r>
            <a:r>
              <a:rPr lang="de-DE" sz="1200" b="1" dirty="0">
                <a:solidFill>
                  <a:srgbClr val="00799B"/>
                </a:solidFill>
                <a:latin typeface="Segoe UI" panose="020B0502040204020203" pitchFamily="34" charset="0"/>
              </a:rPr>
              <a:t>. </a:t>
            </a:r>
            <a:r>
              <a:rPr lang="de-DE" sz="1200" dirty="0">
                <a:solidFill>
                  <a:srgbClr val="00799B"/>
                </a:solidFill>
                <a:latin typeface="Segoe UI" panose="020B0502040204020203" pitchFamily="34" charset="0"/>
              </a:rPr>
              <a:t>Lancet. 2018;392(10141):31-40.</a:t>
            </a:r>
          </a:p>
        </p:txBody>
      </p:sp>
      <p:pic>
        <p:nvPicPr>
          <p:cNvPr id="5" name="Grafik 4">
            <a:extLst>
              <a:ext uri="{FF2B5EF4-FFF2-40B4-BE49-F238E27FC236}">
                <a16:creationId xmlns:a16="http://schemas.microsoft.com/office/drawing/2014/main" id="{8BA2B8E0-C3C2-43E8-9CDD-778535CF342A}"/>
              </a:ext>
            </a:extLst>
          </p:cNvPr>
          <p:cNvPicPr>
            <a:picLocks noChangeAspect="1"/>
          </p:cNvPicPr>
          <p:nvPr/>
        </p:nvPicPr>
        <p:blipFill>
          <a:blip r:embed="rId3"/>
          <a:stretch>
            <a:fillRect/>
          </a:stretch>
        </p:blipFill>
        <p:spPr>
          <a:xfrm>
            <a:off x="7650925" y="6123837"/>
            <a:ext cx="1520201" cy="733472"/>
          </a:xfrm>
          <a:prstGeom prst="rect">
            <a:avLst/>
          </a:prstGeom>
        </p:spPr>
      </p:pic>
      <p:pic>
        <p:nvPicPr>
          <p:cNvPr id="9" name="Grafik 8">
            <a:extLst>
              <a:ext uri="{FF2B5EF4-FFF2-40B4-BE49-F238E27FC236}">
                <a16:creationId xmlns:a16="http://schemas.microsoft.com/office/drawing/2014/main" id="{B04B7BC0-DE45-4FD8-AE6F-D6FBCC2F016E}"/>
              </a:ext>
            </a:extLst>
          </p:cNvPr>
          <p:cNvPicPr>
            <a:picLocks noChangeAspect="1"/>
          </p:cNvPicPr>
          <p:nvPr/>
        </p:nvPicPr>
        <p:blipFill>
          <a:blip r:embed="rId4"/>
          <a:stretch>
            <a:fillRect/>
          </a:stretch>
        </p:blipFill>
        <p:spPr>
          <a:xfrm>
            <a:off x="-36512" y="4221088"/>
            <a:ext cx="9180512" cy="874903"/>
          </a:xfrm>
          <a:prstGeom prst="rect">
            <a:avLst/>
          </a:prstGeom>
        </p:spPr>
      </p:pic>
      <p:pic>
        <p:nvPicPr>
          <p:cNvPr id="10" name="Grafik 9">
            <a:extLst>
              <a:ext uri="{FF2B5EF4-FFF2-40B4-BE49-F238E27FC236}">
                <a16:creationId xmlns:a16="http://schemas.microsoft.com/office/drawing/2014/main" id="{958C716E-8779-49EE-A3B8-8420EA590173}"/>
              </a:ext>
            </a:extLst>
          </p:cNvPr>
          <p:cNvPicPr>
            <a:picLocks noChangeAspect="1"/>
          </p:cNvPicPr>
          <p:nvPr/>
        </p:nvPicPr>
        <p:blipFill>
          <a:blip r:embed="rId5"/>
          <a:stretch>
            <a:fillRect/>
          </a:stretch>
        </p:blipFill>
        <p:spPr>
          <a:xfrm>
            <a:off x="212266" y="1089973"/>
            <a:ext cx="8719468" cy="2339027"/>
          </a:xfrm>
          <a:prstGeom prst="rect">
            <a:avLst/>
          </a:prstGeom>
        </p:spPr>
      </p:pic>
    </p:spTree>
    <p:extLst>
      <p:ext uri="{BB962C8B-B14F-4D97-AF65-F5344CB8AC3E}">
        <p14:creationId xmlns:p14="http://schemas.microsoft.com/office/powerpoint/2010/main" val="2791502325"/>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EB6C99-32F8-4E46-927A-7CFAFAC1627C}"/>
              </a:ext>
            </a:extLst>
          </p:cNvPr>
          <p:cNvSpPr>
            <a:spLocks noGrp="1"/>
          </p:cNvSpPr>
          <p:nvPr>
            <p:ph type="title"/>
          </p:nvPr>
        </p:nvSpPr>
        <p:spPr/>
        <p:txBody>
          <a:bodyPr/>
          <a:lstStyle/>
          <a:p>
            <a:r>
              <a:rPr lang="en-US" dirty="0" err="1"/>
              <a:t>Verhältnis</a:t>
            </a:r>
            <a:r>
              <a:rPr lang="en-US" dirty="0"/>
              <a:t> </a:t>
            </a:r>
            <a:r>
              <a:rPr lang="en-US" dirty="0" err="1"/>
              <a:t>zwischen</a:t>
            </a:r>
            <a:r>
              <a:rPr lang="en-US" dirty="0"/>
              <a:t> pH und H +</a:t>
            </a:r>
            <a:endParaRPr lang="de-DE" dirty="0"/>
          </a:p>
        </p:txBody>
      </p:sp>
      <p:pic>
        <p:nvPicPr>
          <p:cNvPr id="3" name="Grafik 2">
            <a:extLst>
              <a:ext uri="{FF2B5EF4-FFF2-40B4-BE49-F238E27FC236}">
                <a16:creationId xmlns:a16="http://schemas.microsoft.com/office/drawing/2014/main" id="{C15ABDEA-AADD-4931-A799-15F5F7F31946}"/>
              </a:ext>
            </a:extLst>
          </p:cNvPr>
          <p:cNvPicPr>
            <a:picLocks noChangeAspect="1"/>
          </p:cNvPicPr>
          <p:nvPr/>
        </p:nvPicPr>
        <p:blipFill>
          <a:blip r:embed="rId3"/>
          <a:stretch>
            <a:fillRect/>
          </a:stretch>
        </p:blipFill>
        <p:spPr>
          <a:xfrm>
            <a:off x="3419872" y="2276872"/>
            <a:ext cx="2366861" cy="3528392"/>
          </a:xfrm>
          <a:prstGeom prst="rect">
            <a:avLst/>
          </a:prstGeom>
        </p:spPr>
      </p:pic>
      <p:pic>
        <p:nvPicPr>
          <p:cNvPr id="4" name="Grafik 3">
            <a:extLst>
              <a:ext uri="{FF2B5EF4-FFF2-40B4-BE49-F238E27FC236}">
                <a16:creationId xmlns:a16="http://schemas.microsoft.com/office/drawing/2014/main" id="{1CF0BE0F-4499-4961-A91F-86462A8DF3C8}"/>
              </a:ext>
            </a:extLst>
          </p:cNvPr>
          <p:cNvPicPr>
            <a:picLocks noChangeAspect="1"/>
          </p:cNvPicPr>
          <p:nvPr/>
        </p:nvPicPr>
        <p:blipFill>
          <a:blip r:embed="rId4"/>
          <a:stretch>
            <a:fillRect/>
          </a:stretch>
        </p:blipFill>
        <p:spPr>
          <a:xfrm>
            <a:off x="899593" y="1068706"/>
            <a:ext cx="2592288" cy="4798988"/>
          </a:xfrm>
          <a:prstGeom prst="rect">
            <a:avLst/>
          </a:prstGeom>
        </p:spPr>
      </p:pic>
    </p:spTree>
    <p:extLst>
      <p:ext uri="{BB962C8B-B14F-4D97-AF65-F5344CB8AC3E}">
        <p14:creationId xmlns:p14="http://schemas.microsoft.com/office/powerpoint/2010/main" val="341547161"/>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Inhaltsplatzhalter 5">
                <a:extLst>
                  <a:ext uri="{FF2B5EF4-FFF2-40B4-BE49-F238E27FC236}">
                    <a16:creationId xmlns:a16="http://schemas.microsoft.com/office/drawing/2014/main" id="{1DDFEA42-ABEC-455F-9639-7818248C41E0}"/>
                  </a:ext>
                </a:extLst>
              </p:cNvPr>
              <p:cNvSpPr>
                <a:spLocks noGrp="1"/>
              </p:cNvSpPr>
              <p:nvPr>
                <p:ph idx="1"/>
              </p:nvPr>
            </p:nvSpPr>
            <p:spPr/>
            <p:txBody>
              <a:bodyPr/>
              <a:lstStyle/>
              <a:p>
                <a:r>
                  <a:rPr lang="de-DE" b="1" dirty="0">
                    <a:latin typeface="+mj-lt"/>
                  </a:rPr>
                  <a:t>Einschlußkriterien</a:t>
                </a:r>
                <a:r>
                  <a:rPr lang="de-DE" dirty="0">
                    <a:latin typeface="+mj-lt"/>
                  </a:rPr>
                  <a:t>: </a:t>
                </a:r>
              </a:p>
              <a:p>
                <a:pPr marL="342900" indent="-342900">
                  <a:buFont typeface="Arial" panose="020B0604020202020204" pitchFamily="34" charset="0"/>
                  <a:buChar char="•"/>
                </a:pPr>
                <a:r>
                  <a:rPr lang="en-US" dirty="0">
                    <a:latin typeface="+mj-lt"/>
                  </a:rPr>
                  <a:t>≥18 Jahre, </a:t>
                </a:r>
                <a:r>
                  <a:rPr lang="en-US" dirty="0" err="1">
                    <a:latin typeface="+mj-lt"/>
                  </a:rPr>
                  <a:t>innerhalb</a:t>
                </a:r>
                <a:r>
                  <a:rPr lang="en-US" dirty="0">
                    <a:latin typeface="+mj-lt"/>
                  </a:rPr>
                  <a:t> von 48 h ICU </a:t>
                </a:r>
              </a:p>
              <a:p>
                <a:pPr marL="342900" indent="-342900">
                  <a:buFont typeface="Arial" panose="020B0604020202020204" pitchFamily="34" charset="0"/>
                  <a:buChar char="•"/>
                </a:pPr>
                <a:r>
                  <a:rPr lang="en-US" dirty="0">
                    <a:latin typeface="+mj-lt"/>
                  </a:rPr>
                  <a:t>Azidose: </a:t>
                </a:r>
                <a:r>
                  <a:rPr lang="de-DE" dirty="0">
                    <a:latin typeface="+mj-lt"/>
                  </a:rPr>
                  <a:t>pH ≤7,20, PaCO</a:t>
                </a:r>
                <a:r>
                  <a:rPr lang="de-DE" baseline="-25000" dirty="0">
                    <a:latin typeface="+mj-lt"/>
                  </a:rPr>
                  <a:t>2</a:t>
                </a:r>
                <a:r>
                  <a:rPr lang="de-DE" dirty="0">
                    <a:latin typeface="+mj-lt"/>
                  </a:rPr>
                  <a:t> ≤ 45 mm </a:t>
                </a:r>
                <a:r>
                  <a:rPr lang="de-DE" dirty="0" err="1">
                    <a:latin typeface="+mj-lt"/>
                  </a:rPr>
                  <a:t>Hg</a:t>
                </a:r>
                <a:r>
                  <a:rPr lang="de-DE" dirty="0">
                    <a:latin typeface="+mj-lt"/>
                  </a:rPr>
                  <a:t>, Bicarbonat </a:t>
                </a:r>
                <a:r>
                  <a:rPr lang="en-US" dirty="0">
                    <a:latin typeface="+mj-lt"/>
                  </a:rPr>
                  <a:t>≤20 mmol/L</a:t>
                </a:r>
              </a:p>
              <a:p>
                <a:pPr marL="342900" indent="-342900">
                  <a:buFont typeface="Arial" panose="020B0604020202020204" pitchFamily="34" charset="0"/>
                  <a:buChar char="•"/>
                </a:pPr>
                <a:r>
                  <a:rPr lang="en-US" dirty="0">
                    <a:latin typeface="+mj-lt"/>
                  </a:rPr>
                  <a:t>Sequential Organ Failure Assessment (SOFA) 4 und </a:t>
                </a:r>
                <a:r>
                  <a:rPr lang="en-US" dirty="0" err="1">
                    <a:latin typeface="+mj-lt"/>
                  </a:rPr>
                  <a:t>höher</a:t>
                </a:r>
                <a:r>
                  <a:rPr lang="en-US" dirty="0">
                    <a:latin typeface="+mj-lt"/>
                  </a:rPr>
                  <a:t> </a:t>
                </a:r>
              </a:p>
              <a:p>
                <a:pPr marL="342900" indent="-342900">
                  <a:buFont typeface="Arial" panose="020B0604020202020204" pitchFamily="34" charset="0"/>
                  <a:buChar char="•"/>
                </a:pPr>
                <a:r>
                  <a:rPr lang="en-US" dirty="0">
                    <a:latin typeface="+mj-lt"/>
                  </a:rPr>
                  <a:t>Lactate </a:t>
                </a:r>
                <a14:m>
                  <m:oMath xmlns:m="http://schemas.openxmlformats.org/officeDocument/2006/math">
                    <m:r>
                      <a:rPr lang="en-US" i="1" dirty="0" smtClean="0">
                        <a:latin typeface="Cambria Math" panose="02040503050406030204" pitchFamily="18" charset="0"/>
                      </a:rPr>
                      <m:t>≥</m:t>
                    </m:r>
                    <m:r>
                      <a:rPr lang="de-DE" b="0" i="1" dirty="0" smtClean="0">
                        <a:latin typeface="Cambria Math" panose="02040503050406030204" pitchFamily="18" charset="0"/>
                      </a:rPr>
                      <m:t> </m:t>
                    </m:r>
                  </m:oMath>
                </a14:m>
                <a:r>
                  <a:rPr lang="en-US" dirty="0">
                    <a:latin typeface="+mj-lt"/>
                  </a:rPr>
                  <a:t>2 mmol/l </a:t>
                </a:r>
                <a:r>
                  <a:rPr lang="de-DE" dirty="0">
                    <a:latin typeface="+mj-lt"/>
                  </a:rPr>
                  <a:t> </a:t>
                </a:r>
              </a:p>
              <a:p>
                <a:endParaRPr lang="de-DE" dirty="0">
                  <a:latin typeface="+mj-lt"/>
                </a:endParaRPr>
              </a:p>
              <a:p>
                <a:endParaRPr lang="de-DE" dirty="0">
                  <a:latin typeface="+mj-lt"/>
                </a:endParaRPr>
              </a:p>
              <a:p>
                <a:r>
                  <a:rPr lang="de-DE" b="1" dirty="0">
                    <a:latin typeface="+mj-lt"/>
                  </a:rPr>
                  <a:t>Therapie: </a:t>
                </a:r>
              </a:p>
              <a:p>
                <a:r>
                  <a:rPr lang="de-DE" dirty="0">
                    <a:latin typeface="+mj-lt"/>
                  </a:rPr>
                  <a:t>Hypertone 4,2 % </a:t>
                </a:r>
                <a:r>
                  <a:rPr lang="de-DE" dirty="0" err="1">
                    <a:latin typeface="+mj-lt"/>
                  </a:rPr>
                  <a:t>NaBic</a:t>
                </a:r>
                <a:r>
                  <a:rPr lang="en-US" dirty="0">
                    <a:latin typeface="+mj-lt"/>
                  </a:rPr>
                  <a:t>– Infusion (125–250 mL in 30 min) </a:t>
                </a:r>
              </a:p>
              <a:p>
                <a:r>
                  <a:rPr lang="en-US" dirty="0">
                    <a:latin typeface="+mj-lt"/>
                  </a:rPr>
                  <a:t>Maximal 1000 mL in 24 h </a:t>
                </a:r>
                <a:r>
                  <a:rPr lang="en-US" dirty="0" err="1">
                    <a:latin typeface="+mj-lt"/>
                  </a:rPr>
                  <a:t>nach</a:t>
                </a:r>
                <a:r>
                  <a:rPr lang="en-US" dirty="0">
                    <a:latin typeface="+mj-lt"/>
                  </a:rPr>
                  <a:t> </a:t>
                </a:r>
                <a:r>
                  <a:rPr lang="en-US" dirty="0" err="1">
                    <a:latin typeface="+mj-lt"/>
                  </a:rPr>
                  <a:t>Einschluß</a:t>
                </a:r>
                <a:r>
                  <a:rPr lang="en-US" dirty="0">
                    <a:latin typeface="+mj-lt"/>
                  </a:rPr>
                  <a:t> </a:t>
                </a:r>
              </a:p>
              <a:p>
                <a:r>
                  <a:rPr lang="en-US" dirty="0" err="1">
                    <a:latin typeface="+mj-lt"/>
                  </a:rPr>
                  <a:t>Arterielle</a:t>
                </a:r>
                <a:r>
                  <a:rPr lang="en-US" dirty="0">
                    <a:latin typeface="+mj-lt"/>
                  </a:rPr>
                  <a:t> Blutgase 1–4 h </a:t>
                </a:r>
                <a:r>
                  <a:rPr lang="en-US" dirty="0" err="1">
                    <a:latin typeface="+mj-lt"/>
                  </a:rPr>
                  <a:t>nach</a:t>
                </a:r>
                <a:r>
                  <a:rPr lang="en-US" dirty="0">
                    <a:latin typeface="+mj-lt"/>
                  </a:rPr>
                  <a:t> </a:t>
                </a:r>
                <a:r>
                  <a:rPr lang="en-US" dirty="0" err="1">
                    <a:latin typeface="+mj-lt"/>
                  </a:rPr>
                  <a:t>jeder</a:t>
                </a:r>
                <a:r>
                  <a:rPr lang="en-US" dirty="0">
                    <a:latin typeface="+mj-lt"/>
                  </a:rPr>
                  <a:t> Infusion </a:t>
                </a:r>
              </a:p>
              <a:p>
                <a:r>
                  <a:rPr lang="de-DE" dirty="0">
                    <a:latin typeface="+mj-lt"/>
                  </a:rPr>
                  <a:t>Ziel: </a:t>
                </a:r>
                <a:r>
                  <a:rPr lang="en-US" dirty="0">
                    <a:latin typeface="+mj-lt"/>
                  </a:rPr>
                  <a:t>pH ≥ 7,30</a:t>
                </a:r>
                <a:endParaRPr lang="de-DE" dirty="0">
                  <a:latin typeface="+mj-lt"/>
                </a:endParaRPr>
              </a:p>
            </p:txBody>
          </p:sp>
        </mc:Choice>
        <mc:Fallback xmlns="">
          <p:sp>
            <p:nvSpPr>
              <p:cNvPr id="6" name="Inhaltsplatzhalter 5">
                <a:extLst>
                  <a:ext uri="{FF2B5EF4-FFF2-40B4-BE49-F238E27FC236}">
                    <a16:creationId xmlns:a16="http://schemas.microsoft.com/office/drawing/2014/main" id="{1DDFEA42-ABEC-455F-9639-7818248C41E0}"/>
                  </a:ext>
                </a:extLst>
              </p:cNvPr>
              <p:cNvSpPr>
                <a:spLocks noGrp="1" noRot="1" noChangeAspect="1" noMove="1" noResize="1" noEditPoints="1" noAdjustHandles="1" noChangeArrowheads="1" noChangeShapeType="1" noTextEdit="1"/>
              </p:cNvSpPr>
              <p:nvPr>
                <p:ph idx="1"/>
              </p:nvPr>
            </p:nvSpPr>
            <p:spPr>
              <a:blipFill>
                <a:blip r:embed="rId3"/>
                <a:stretch>
                  <a:fillRect l="-1937" t="-2080" b="-6080"/>
                </a:stretch>
              </a:blipFill>
            </p:spPr>
            <p:txBody>
              <a:bodyPr/>
              <a:lstStyle/>
              <a:p>
                <a:r>
                  <a:rPr lang="de-DE">
                    <a:noFill/>
                  </a:rPr>
                  <a:t> </a:t>
                </a:r>
              </a:p>
            </p:txBody>
          </p:sp>
        </mc:Fallback>
      </mc:AlternateContent>
      <p:sp>
        <p:nvSpPr>
          <p:cNvPr id="2" name="Titel 1">
            <a:extLst>
              <a:ext uri="{FF2B5EF4-FFF2-40B4-BE49-F238E27FC236}">
                <a16:creationId xmlns:a16="http://schemas.microsoft.com/office/drawing/2014/main" id="{C7D7BF25-2AF7-4F8B-9EFD-FAE27472423B}"/>
              </a:ext>
            </a:extLst>
          </p:cNvPr>
          <p:cNvSpPr>
            <a:spLocks noGrp="1"/>
          </p:cNvSpPr>
          <p:nvPr>
            <p:ph type="title"/>
          </p:nvPr>
        </p:nvSpPr>
        <p:spPr/>
        <p:txBody>
          <a:bodyPr/>
          <a:lstStyle/>
          <a:p>
            <a:r>
              <a:rPr lang="de-DE" dirty="0"/>
              <a:t>Bicarbonat hilft doch (?)</a:t>
            </a:r>
          </a:p>
        </p:txBody>
      </p:sp>
      <p:sp>
        <p:nvSpPr>
          <p:cNvPr id="4" name="Rechteck 3">
            <a:extLst>
              <a:ext uri="{FF2B5EF4-FFF2-40B4-BE49-F238E27FC236}">
                <a16:creationId xmlns:a16="http://schemas.microsoft.com/office/drawing/2014/main" id="{3C6CD7BE-1058-4333-9D3D-AE0EC225E7AC}"/>
              </a:ext>
            </a:extLst>
          </p:cNvPr>
          <p:cNvSpPr/>
          <p:nvPr/>
        </p:nvSpPr>
        <p:spPr>
          <a:xfrm>
            <a:off x="611560" y="6171156"/>
            <a:ext cx="7017276" cy="685765"/>
          </a:xfrm>
          <a:prstGeom prst="rect">
            <a:avLst/>
          </a:prstGeom>
        </p:spPr>
        <p:txBody>
          <a:bodyPr wrap="square">
            <a:spAutoFit/>
          </a:bodyPr>
          <a:lstStyle/>
          <a:p>
            <a:pPr algn="r"/>
            <a:r>
              <a:rPr lang="de-DE" sz="1200" dirty="0">
                <a:solidFill>
                  <a:srgbClr val="00799B"/>
                </a:solidFill>
                <a:latin typeface="Segoe UI" panose="020B0502040204020203" pitchFamily="34" charset="0"/>
              </a:rPr>
              <a:t>Jaber S,  et al. </a:t>
            </a:r>
            <a:r>
              <a:rPr lang="de-DE" sz="1200" b="1" dirty="0" err="1">
                <a:solidFill>
                  <a:srgbClr val="00799B"/>
                </a:solidFill>
                <a:latin typeface="Segoe UI" panose="020B0502040204020203" pitchFamily="34" charset="0"/>
              </a:rPr>
              <a:t>Sodium</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bicarbonate</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therapy</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for</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patients</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with</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severe</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metabolic</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acidaemia</a:t>
            </a:r>
            <a:r>
              <a:rPr lang="de-DE" sz="1200" b="1" dirty="0">
                <a:solidFill>
                  <a:srgbClr val="00799B"/>
                </a:solidFill>
                <a:latin typeface="Segoe UI" panose="020B0502040204020203" pitchFamily="34" charset="0"/>
              </a:rPr>
              <a:t> in </a:t>
            </a:r>
            <a:r>
              <a:rPr lang="de-DE" sz="1200" b="1" dirty="0" err="1">
                <a:solidFill>
                  <a:srgbClr val="00799B"/>
                </a:solidFill>
                <a:latin typeface="Segoe UI" panose="020B0502040204020203" pitchFamily="34" charset="0"/>
              </a:rPr>
              <a:t>the</a:t>
            </a:r>
            <a:r>
              <a:rPr lang="de-DE" sz="1200" b="1" dirty="0">
                <a:solidFill>
                  <a:srgbClr val="00799B"/>
                </a:solidFill>
                <a:latin typeface="Segoe UI" panose="020B0502040204020203" pitchFamily="34" charset="0"/>
              </a:rPr>
              <a:t> intensive care </a:t>
            </a:r>
            <a:r>
              <a:rPr lang="de-DE" sz="1200" b="1" dirty="0" err="1">
                <a:solidFill>
                  <a:srgbClr val="00799B"/>
                </a:solidFill>
                <a:latin typeface="Segoe UI" panose="020B0502040204020203" pitchFamily="34" charset="0"/>
              </a:rPr>
              <a:t>unit</a:t>
            </a:r>
            <a:r>
              <a:rPr lang="de-DE" sz="1200" b="1" dirty="0">
                <a:solidFill>
                  <a:srgbClr val="00799B"/>
                </a:solidFill>
                <a:latin typeface="Segoe UI" panose="020B0502040204020203" pitchFamily="34" charset="0"/>
              </a:rPr>
              <a:t> (BICAR-ICU): a </a:t>
            </a:r>
            <a:r>
              <a:rPr lang="de-DE" sz="1200" b="1" dirty="0" err="1">
                <a:solidFill>
                  <a:srgbClr val="00799B"/>
                </a:solidFill>
                <a:latin typeface="Segoe UI" panose="020B0502040204020203" pitchFamily="34" charset="0"/>
              </a:rPr>
              <a:t>multicentre</a:t>
            </a:r>
            <a:r>
              <a:rPr lang="de-DE" sz="1200" b="1" dirty="0">
                <a:solidFill>
                  <a:srgbClr val="00799B"/>
                </a:solidFill>
                <a:latin typeface="Segoe UI" panose="020B0502040204020203" pitchFamily="34" charset="0"/>
              </a:rPr>
              <a:t>, open-label, </a:t>
            </a:r>
            <a:r>
              <a:rPr lang="de-DE" sz="1200" b="1" dirty="0" err="1">
                <a:solidFill>
                  <a:srgbClr val="00799B"/>
                </a:solidFill>
                <a:latin typeface="Segoe UI" panose="020B0502040204020203" pitchFamily="34" charset="0"/>
              </a:rPr>
              <a:t>randomised</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controlled</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phase</a:t>
            </a:r>
            <a:r>
              <a:rPr lang="de-DE" sz="1200" b="1" dirty="0">
                <a:solidFill>
                  <a:srgbClr val="00799B"/>
                </a:solidFill>
                <a:latin typeface="Segoe UI" panose="020B0502040204020203" pitchFamily="34" charset="0"/>
              </a:rPr>
              <a:t> 3 </a:t>
            </a:r>
            <a:r>
              <a:rPr lang="de-DE" sz="1200" b="1" dirty="0" err="1">
                <a:solidFill>
                  <a:srgbClr val="00799B"/>
                </a:solidFill>
                <a:latin typeface="Segoe UI" panose="020B0502040204020203" pitchFamily="34" charset="0"/>
              </a:rPr>
              <a:t>trial</a:t>
            </a:r>
            <a:r>
              <a:rPr lang="de-DE" sz="1200" b="1" dirty="0">
                <a:solidFill>
                  <a:srgbClr val="00799B"/>
                </a:solidFill>
                <a:latin typeface="Segoe UI" panose="020B0502040204020203" pitchFamily="34" charset="0"/>
              </a:rPr>
              <a:t>. </a:t>
            </a:r>
            <a:r>
              <a:rPr lang="de-DE" sz="1200" dirty="0">
                <a:solidFill>
                  <a:srgbClr val="00799B"/>
                </a:solidFill>
                <a:latin typeface="Segoe UI" panose="020B0502040204020203" pitchFamily="34" charset="0"/>
              </a:rPr>
              <a:t>Lancet. 2018;392(10141):31-40.</a:t>
            </a:r>
          </a:p>
        </p:txBody>
      </p:sp>
      <p:pic>
        <p:nvPicPr>
          <p:cNvPr id="5" name="Grafik 4">
            <a:extLst>
              <a:ext uri="{FF2B5EF4-FFF2-40B4-BE49-F238E27FC236}">
                <a16:creationId xmlns:a16="http://schemas.microsoft.com/office/drawing/2014/main" id="{8BA2B8E0-C3C2-43E8-9CDD-778535CF342A}"/>
              </a:ext>
            </a:extLst>
          </p:cNvPr>
          <p:cNvPicPr>
            <a:picLocks noChangeAspect="1"/>
          </p:cNvPicPr>
          <p:nvPr/>
        </p:nvPicPr>
        <p:blipFill>
          <a:blip r:embed="rId4"/>
          <a:stretch>
            <a:fillRect/>
          </a:stretch>
        </p:blipFill>
        <p:spPr>
          <a:xfrm>
            <a:off x="7650925" y="6123837"/>
            <a:ext cx="1520201" cy="733472"/>
          </a:xfrm>
          <a:prstGeom prst="rect">
            <a:avLst/>
          </a:prstGeom>
        </p:spPr>
      </p:pic>
      <p:pic>
        <p:nvPicPr>
          <p:cNvPr id="7" name="Grafik 6">
            <a:extLst>
              <a:ext uri="{FF2B5EF4-FFF2-40B4-BE49-F238E27FC236}">
                <a16:creationId xmlns:a16="http://schemas.microsoft.com/office/drawing/2014/main" id="{41689F0D-A72B-4812-B11C-200254690EA5}"/>
              </a:ext>
            </a:extLst>
          </p:cNvPr>
          <p:cNvPicPr>
            <a:picLocks noChangeAspect="1"/>
          </p:cNvPicPr>
          <p:nvPr/>
        </p:nvPicPr>
        <p:blipFill>
          <a:blip r:embed="rId5"/>
          <a:stretch>
            <a:fillRect/>
          </a:stretch>
        </p:blipFill>
        <p:spPr>
          <a:xfrm>
            <a:off x="1247062" y="3112133"/>
            <a:ext cx="6649876" cy="633733"/>
          </a:xfrm>
          <a:prstGeom prst="rect">
            <a:avLst/>
          </a:prstGeom>
        </p:spPr>
      </p:pic>
    </p:spTree>
    <p:extLst>
      <p:ext uri="{BB962C8B-B14F-4D97-AF65-F5344CB8AC3E}">
        <p14:creationId xmlns:p14="http://schemas.microsoft.com/office/powerpoint/2010/main" val="3286736244"/>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D7BF25-2AF7-4F8B-9EFD-FAE27472423B}"/>
              </a:ext>
            </a:extLst>
          </p:cNvPr>
          <p:cNvSpPr>
            <a:spLocks noGrp="1"/>
          </p:cNvSpPr>
          <p:nvPr>
            <p:ph type="title"/>
          </p:nvPr>
        </p:nvSpPr>
        <p:spPr/>
        <p:txBody>
          <a:bodyPr/>
          <a:lstStyle/>
          <a:p>
            <a:r>
              <a:rPr lang="de-DE" dirty="0"/>
              <a:t>Bicarbonat hilft doch (?)</a:t>
            </a:r>
          </a:p>
        </p:txBody>
      </p:sp>
      <p:sp>
        <p:nvSpPr>
          <p:cNvPr id="4" name="Rechteck 3">
            <a:extLst>
              <a:ext uri="{FF2B5EF4-FFF2-40B4-BE49-F238E27FC236}">
                <a16:creationId xmlns:a16="http://schemas.microsoft.com/office/drawing/2014/main" id="{3C6CD7BE-1058-4333-9D3D-AE0EC225E7AC}"/>
              </a:ext>
            </a:extLst>
          </p:cNvPr>
          <p:cNvSpPr/>
          <p:nvPr/>
        </p:nvSpPr>
        <p:spPr>
          <a:xfrm>
            <a:off x="611560" y="6171156"/>
            <a:ext cx="7017276" cy="685765"/>
          </a:xfrm>
          <a:prstGeom prst="rect">
            <a:avLst/>
          </a:prstGeom>
        </p:spPr>
        <p:txBody>
          <a:bodyPr wrap="square">
            <a:spAutoFit/>
          </a:bodyPr>
          <a:lstStyle/>
          <a:p>
            <a:pPr algn="r"/>
            <a:r>
              <a:rPr lang="de-DE" sz="1200" dirty="0">
                <a:solidFill>
                  <a:srgbClr val="00799B"/>
                </a:solidFill>
                <a:latin typeface="Segoe UI" panose="020B0502040204020203" pitchFamily="34" charset="0"/>
              </a:rPr>
              <a:t>Jaber S,  et al. </a:t>
            </a:r>
            <a:r>
              <a:rPr lang="de-DE" sz="1200" b="1" dirty="0" err="1">
                <a:solidFill>
                  <a:srgbClr val="00799B"/>
                </a:solidFill>
                <a:latin typeface="Segoe UI" panose="020B0502040204020203" pitchFamily="34" charset="0"/>
              </a:rPr>
              <a:t>Sodium</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bicarbonate</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therapy</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for</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patients</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with</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severe</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metabolic</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acidaemia</a:t>
            </a:r>
            <a:r>
              <a:rPr lang="de-DE" sz="1200" b="1" dirty="0">
                <a:solidFill>
                  <a:srgbClr val="00799B"/>
                </a:solidFill>
                <a:latin typeface="Segoe UI" panose="020B0502040204020203" pitchFamily="34" charset="0"/>
              </a:rPr>
              <a:t> in </a:t>
            </a:r>
            <a:r>
              <a:rPr lang="de-DE" sz="1200" b="1" dirty="0" err="1">
                <a:solidFill>
                  <a:srgbClr val="00799B"/>
                </a:solidFill>
                <a:latin typeface="Segoe UI" panose="020B0502040204020203" pitchFamily="34" charset="0"/>
              </a:rPr>
              <a:t>the</a:t>
            </a:r>
            <a:r>
              <a:rPr lang="de-DE" sz="1200" b="1" dirty="0">
                <a:solidFill>
                  <a:srgbClr val="00799B"/>
                </a:solidFill>
                <a:latin typeface="Segoe UI" panose="020B0502040204020203" pitchFamily="34" charset="0"/>
              </a:rPr>
              <a:t> intensive care </a:t>
            </a:r>
            <a:r>
              <a:rPr lang="de-DE" sz="1200" b="1" dirty="0" err="1">
                <a:solidFill>
                  <a:srgbClr val="00799B"/>
                </a:solidFill>
                <a:latin typeface="Segoe UI" panose="020B0502040204020203" pitchFamily="34" charset="0"/>
              </a:rPr>
              <a:t>unit</a:t>
            </a:r>
            <a:r>
              <a:rPr lang="de-DE" sz="1200" b="1" dirty="0">
                <a:solidFill>
                  <a:srgbClr val="00799B"/>
                </a:solidFill>
                <a:latin typeface="Segoe UI" panose="020B0502040204020203" pitchFamily="34" charset="0"/>
              </a:rPr>
              <a:t> (BICAR-ICU): a </a:t>
            </a:r>
            <a:r>
              <a:rPr lang="de-DE" sz="1200" b="1" dirty="0" err="1">
                <a:solidFill>
                  <a:srgbClr val="00799B"/>
                </a:solidFill>
                <a:latin typeface="Segoe UI" panose="020B0502040204020203" pitchFamily="34" charset="0"/>
              </a:rPr>
              <a:t>multicentre</a:t>
            </a:r>
            <a:r>
              <a:rPr lang="de-DE" sz="1200" b="1" dirty="0">
                <a:solidFill>
                  <a:srgbClr val="00799B"/>
                </a:solidFill>
                <a:latin typeface="Segoe UI" panose="020B0502040204020203" pitchFamily="34" charset="0"/>
              </a:rPr>
              <a:t>, open-label, </a:t>
            </a:r>
            <a:r>
              <a:rPr lang="de-DE" sz="1200" b="1" dirty="0" err="1">
                <a:solidFill>
                  <a:srgbClr val="00799B"/>
                </a:solidFill>
                <a:latin typeface="Segoe UI" panose="020B0502040204020203" pitchFamily="34" charset="0"/>
              </a:rPr>
              <a:t>randomised</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controlled</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phase</a:t>
            </a:r>
            <a:r>
              <a:rPr lang="de-DE" sz="1200" b="1" dirty="0">
                <a:solidFill>
                  <a:srgbClr val="00799B"/>
                </a:solidFill>
                <a:latin typeface="Segoe UI" panose="020B0502040204020203" pitchFamily="34" charset="0"/>
              </a:rPr>
              <a:t> 3 </a:t>
            </a:r>
            <a:r>
              <a:rPr lang="de-DE" sz="1200" b="1" dirty="0" err="1">
                <a:solidFill>
                  <a:srgbClr val="00799B"/>
                </a:solidFill>
                <a:latin typeface="Segoe UI" panose="020B0502040204020203" pitchFamily="34" charset="0"/>
              </a:rPr>
              <a:t>trial</a:t>
            </a:r>
            <a:r>
              <a:rPr lang="de-DE" sz="1200" b="1" dirty="0">
                <a:solidFill>
                  <a:srgbClr val="00799B"/>
                </a:solidFill>
                <a:latin typeface="Segoe UI" panose="020B0502040204020203" pitchFamily="34" charset="0"/>
              </a:rPr>
              <a:t>. </a:t>
            </a:r>
            <a:r>
              <a:rPr lang="de-DE" sz="1200" dirty="0">
                <a:solidFill>
                  <a:srgbClr val="00799B"/>
                </a:solidFill>
                <a:latin typeface="Segoe UI" panose="020B0502040204020203" pitchFamily="34" charset="0"/>
              </a:rPr>
              <a:t>Lancet. 2018;392(10141):31-40.</a:t>
            </a:r>
          </a:p>
        </p:txBody>
      </p:sp>
      <p:pic>
        <p:nvPicPr>
          <p:cNvPr id="5" name="Grafik 4">
            <a:extLst>
              <a:ext uri="{FF2B5EF4-FFF2-40B4-BE49-F238E27FC236}">
                <a16:creationId xmlns:a16="http://schemas.microsoft.com/office/drawing/2014/main" id="{8BA2B8E0-C3C2-43E8-9CDD-778535CF342A}"/>
              </a:ext>
            </a:extLst>
          </p:cNvPr>
          <p:cNvPicPr>
            <a:picLocks noChangeAspect="1"/>
          </p:cNvPicPr>
          <p:nvPr/>
        </p:nvPicPr>
        <p:blipFill>
          <a:blip r:embed="rId3"/>
          <a:stretch>
            <a:fillRect/>
          </a:stretch>
        </p:blipFill>
        <p:spPr>
          <a:xfrm>
            <a:off x="7650925" y="6123837"/>
            <a:ext cx="1520201" cy="733472"/>
          </a:xfrm>
          <a:prstGeom prst="rect">
            <a:avLst/>
          </a:prstGeom>
        </p:spPr>
      </p:pic>
      <p:pic>
        <p:nvPicPr>
          <p:cNvPr id="9" name="Grafik 8">
            <a:extLst>
              <a:ext uri="{FF2B5EF4-FFF2-40B4-BE49-F238E27FC236}">
                <a16:creationId xmlns:a16="http://schemas.microsoft.com/office/drawing/2014/main" id="{DF6D328C-2A2A-4988-BBF4-F3343B5CCA0D}"/>
              </a:ext>
            </a:extLst>
          </p:cNvPr>
          <p:cNvPicPr>
            <a:picLocks noChangeAspect="1"/>
          </p:cNvPicPr>
          <p:nvPr/>
        </p:nvPicPr>
        <p:blipFill>
          <a:blip r:embed="rId4"/>
          <a:stretch>
            <a:fillRect/>
          </a:stretch>
        </p:blipFill>
        <p:spPr>
          <a:xfrm>
            <a:off x="1763688" y="1052736"/>
            <a:ext cx="5630856" cy="5066138"/>
          </a:xfrm>
          <a:prstGeom prst="rect">
            <a:avLst/>
          </a:prstGeom>
        </p:spPr>
      </p:pic>
      <p:grpSp>
        <p:nvGrpSpPr>
          <p:cNvPr id="7" name="Gruppieren 6">
            <a:extLst>
              <a:ext uri="{FF2B5EF4-FFF2-40B4-BE49-F238E27FC236}">
                <a16:creationId xmlns:a16="http://schemas.microsoft.com/office/drawing/2014/main" id="{8312A9BD-56E4-43C1-9BC7-F0456E90DBE6}"/>
              </a:ext>
            </a:extLst>
          </p:cNvPr>
          <p:cNvGrpSpPr/>
          <p:nvPr/>
        </p:nvGrpSpPr>
        <p:grpSpPr>
          <a:xfrm>
            <a:off x="29056" y="1921899"/>
            <a:ext cx="8989479" cy="3923154"/>
            <a:chOff x="29056" y="1921899"/>
            <a:chExt cx="8989479" cy="3923154"/>
          </a:xfrm>
        </p:grpSpPr>
        <p:grpSp>
          <p:nvGrpSpPr>
            <p:cNvPr id="11" name="Gruppieren 10">
              <a:extLst>
                <a:ext uri="{FF2B5EF4-FFF2-40B4-BE49-F238E27FC236}">
                  <a16:creationId xmlns:a16="http://schemas.microsoft.com/office/drawing/2014/main" id="{D81AFA1A-B6E1-425A-AD25-9CA4FFBB7166}"/>
                </a:ext>
              </a:extLst>
            </p:cNvPr>
            <p:cNvGrpSpPr/>
            <p:nvPr/>
          </p:nvGrpSpPr>
          <p:grpSpPr>
            <a:xfrm>
              <a:off x="29056" y="1921899"/>
              <a:ext cx="8989479" cy="3923154"/>
              <a:chOff x="29056" y="1921899"/>
              <a:chExt cx="8989479" cy="3923154"/>
            </a:xfrm>
          </p:grpSpPr>
          <p:pic>
            <p:nvPicPr>
              <p:cNvPr id="3" name="Grafik 2">
                <a:extLst>
                  <a:ext uri="{FF2B5EF4-FFF2-40B4-BE49-F238E27FC236}">
                    <a16:creationId xmlns:a16="http://schemas.microsoft.com/office/drawing/2014/main" id="{DF7D71AE-1245-470A-9C3C-E90A5C0B44F4}"/>
                  </a:ext>
                </a:extLst>
              </p:cNvPr>
              <p:cNvPicPr>
                <a:picLocks noChangeAspect="1"/>
              </p:cNvPicPr>
              <p:nvPr/>
            </p:nvPicPr>
            <p:blipFill>
              <a:blip r:embed="rId5"/>
              <a:stretch>
                <a:fillRect/>
              </a:stretch>
            </p:blipFill>
            <p:spPr>
              <a:xfrm>
                <a:off x="29056" y="1921899"/>
                <a:ext cx="8605108" cy="3158200"/>
              </a:xfrm>
              <a:prstGeom prst="rect">
                <a:avLst/>
              </a:prstGeom>
            </p:spPr>
          </p:pic>
          <p:pic>
            <p:nvPicPr>
              <p:cNvPr id="10" name="Grafik 9">
                <a:extLst>
                  <a:ext uri="{FF2B5EF4-FFF2-40B4-BE49-F238E27FC236}">
                    <a16:creationId xmlns:a16="http://schemas.microsoft.com/office/drawing/2014/main" id="{447286A8-013A-4299-BBEB-FD59554BFB19}"/>
                  </a:ext>
                </a:extLst>
              </p:cNvPr>
              <p:cNvPicPr>
                <a:picLocks noChangeAspect="1"/>
              </p:cNvPicPr>
              <p:nvPr/>
            </p:nvPicPr>
            <p:blipFill>
              <a:blip r:embed="rId6"/>
              <a:stretch>
                <a:fillRect/>
              </a:stretch>
            </p:blipFill>
            <p:spPr>
              <a:xfrm>
                <a:off x="179512" y="5111581"/>
                <a:ext cx="8839023" cy="733472"/>
              </a:xfrm>
              <a:prstGeom prst="rect">
                <a:avLst/>
              </a:prstGeom>
            </p:spPr>
          </p:pic>
        </p:grpSp>
        <p:sp>
          <p:nvSpPr>
            <p:cNvPr id="6" name="Textfeld 5">
              <a:extLst>
                <a:ext uri="{FF2B5EF4-FFF2-40B4-BE49-F238E27FC236}">
                  <a16:creationId xmlns:a16="http://schemas.microsoft.com/office/drawing/2014/main" id="{9FF9A269-D301-4FA0-8336-5CBD7460E916}"/>
                </a:ext>
              </a:extLst>
            </p:cNvPr>
            <p:cNvSpPr txBox="1"/>
            <p:nvPr/>
          </p:nvSpPr>
          <p:spPr>
            <a:xfrm>
              <a:off x="2555776" y="2636912"/>
              <a:ext cx="1672253" cy="373436"/>
            </a:xfrm>
            <a:prstGeom prst="rect">
              <a:avLst/>
            </a:prstGeom>
            <a:noFill/>
          </p:spPr>
          <p:txBody>
            <a:bodyPr wrap="none" rtlCol="0">
              <a:spAutoFit/>
            </a:bodyPr>
            <a:lstStyle/>
            <a:p>
              <a:r>
                <a:rPr lang="de-DE" b="1" dirty="0"/>
                <a:t>alle Patienten</a:t>
              </a:r>
            </a:p>
          </p:txBody>
        </p:sp>
        <p:sp>
          <p:nvSpPr>
            <p:cNvPr id="12" name="Textfeld 11">
              <a:extLst>
                <a:ext uri="{FF2B5EF4-FFF2-40B4-BE49-F238E27FC236}">
                  <a16:creationId xmlns:a16="http://schemas.microsoft.com/office/drawing/2014/main" id="{99045BF8-85E0-4ABE-83A3-A33C7869CFB4}"/>
                </a:ext>
              </a:extLst>
            </p:cNvPr>
            <p:cNvSpPr txBox="1"/>
            <p:nvPr/>
          </p:nvSpPr>
          <p:spPr>
            <a:xfrm>
              <a:off x="6572155" y="2636912"/>
              <a:ext cx="582211" cy="373436"/>
            </a:xfrm>
            <a:prstGeom prst="rect">
              <a:avLst/>
            </a:prstGeom>
            <a:noFill/>
          </p:spPr>
          <p:txBody>
            <a:bodyPr wrap="none" rtlCol="0">
              <a:spAutoFit/>
            </a:bodyPr>
            <a:lstStyle/>
            <a:p>
              <a:r>
                <a:rPr lang="de-DE" b="1" dirty="0"/>
                <a:t>AKI</a:t>
              </a:r>
            </a:p>
          </p:txBody>
        </p:sp>
      </p:grpSp>
    </p:spTree>
    <p:extLst>
      <p:ext uri="{BB962C8B-B14F-4D97-AF65-F5344CB8AC3E}">
        <p14:creationId xmlns:p14="http://schemas.microsoft.com/office/powerpoint/2010/main" val="3806369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D7BF25-2AF7-4F8B-9EFD-FAE27472423B}"/>
              </a:ext>
            </a:extLst>
          </p:cNvPr>
          <p:cNvSpPr>
            <a:spLocks noGrp="1"/>
          </p:cNvSpPr>
          <p:nvPr>
            <p:ph type="title"/>
          </p:nvPr>
        </p:nvSpPr>
        <p:spPr/>
        <p:txBody>
          <a:bodyPr/>
          <a:lstStyle/>
          <a:p>
            <a:r>
              <a:rPr lang="de-DE" dirty="0"/>
              <a:t>Bicarbonat hilft doch (?)</a:t>
            </a:r>
          </a:p>
        </p:txBody>
      </p:sp>
      <p:sp>
        <p:nvSpPr>
          <p:cNvPr id="4" name="Rechteck 3">
            <a:extLst>
              <a:ext uri="{FF2B5EF4-FFF2-40B4-BE49-F238E27FC236}">
                <a16:creationId xmlns:a16="http://schemas.microsoft.com/office/drawing/2014/main" id="{3C6CD7BE-1058-4333-9D3D-AE0EC225E7AC}"/>
              </a:ext>
            </a:extLst>
          </p:cNvPr>
          <p:cNvSpPr/>
          <p:nvPr/>
        </p:nvSpPr>
        <p:spPr>
          <a:xfrm>
            <a:off x="611560" y="6171156"/>
            <a:ext cx="7017276" cy="685765"/>
          </a:xfrm>
          <a:prstGeom prst="rect">
            <a:avLst/>
          </a:prstGeom>
        </p:spPr>
        <p:txBody>
          <a:bodyPr wrap="square">
            <a:spAutoFit/>
          </a:bodyPr>
          <a:lstStyle/>
          <a:p>
            <a:pPr algn="r"/>
            <a:r>
              <a:rPr lang="de-DE" sz="1200" dirty="0">
                <a:solidFill>
                  <a:srgbClr val="00799B"/>
                </a:solidFill>
                <a:latin typeface="Segoe UI" panose="020B0502040204020203" pitchFamily="34" charset="0"/>
              </a:rPr>
              <a:t>Jaber S,  et al. </a:t>
            </a:r>
            <a:r>
              <a:rPr lang="de-DE" sz="1200" b="1" dirty="0" err="1">
                <a:solidFill>
                  <a:srgbClr val="00799B"/>
                </a:solidFill>
                <a:latin typeface="Segoe UI" panose="020B0502040204020203" pitchFamily="34" charset="0"/>
              </a:rPr>
              <a:t>Sodium</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bicarbonate</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therapy</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for</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patients</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with</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severe</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metabolic</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acidaemia</a:t>
            </a:r>
            <a:r>
              <a:rPr lang="de-DE" sz="1200" b="1" dirty="0">
                <a:solidFill>
                  <a:srgbClr val="00799B"/>
                </a:solidFill>
                <a:latin typeface="Segoe UI" panose="020B0502040204020203" pitchFamily="34" charset="0"/>
              </a:rPr>
              <a:t> in </a:t>
            </a:r>
            <a:r>
              <a:rPr lang="de-DE" sz="1200" b="1" dirty="0" err="1">
                <a:solidFill>
                  <a:srgbClr val="00799B"/>
                </a:solidFill>
                <a:latin typeface="Segoe UI" panose="020B0502040204020203" pitchFamily="34" charset="0"/>
              </a:rPr>
              <a:t>the</a:t>
            </a:r>
            <a:r>
              <a:rPr lang="de-DE" sz="1200" b="1" dirty="0">
                <a:solidFill>
                  <a:srgbClr val="00799B"/>
                </a:solidFill>
                <a:latin typeface="Segoe UI" panose="020B0502040204020203" pitchFamily="34" charset="0"/>
              </a:rPr>
              <a:t> intensive care </a:t>
            </a:r>
            <a:r>
              <a:rPr lang="de-DE" sz="1200" b="1" dirty="0" err="1">
                <a:solidFill>
                  <a:srgbClr val="00799B"/>
                </a:solidFill>
                <a:latin typeface="Segoe UI" panose="020B0502040204020203" pitchFamily="34" charset="0"/>
              </a:rPr>
              <a:t>unit</a:t>
            </a:r>
            <a:r>
              <a:rPr lang="de-DE" sz="1200" b="1" dirty="0">
                <a:solidFill>
                  <a:srgbClr val="00799B"/>
                </a:solidFill>
                <a:latin typeface="Segoe UI" panose="020B0502040204020203" pitchFamily="34" charset="0"/>
              </a:rPr>
              <a:t> (BICAR-ICU): a </a:t>
            </a:r>
            <a:r>
              <a:rPr lang="de-DE" sz="1200" b="1" dirty="0" err="1">
                <a:solidFill>
                  <a:srgbClr val="00799B"/>
                </a:solidFill>
                <a:latin typeface="Segoe UI" panose="020B0502040204020203" pitchFamily="34" charset="0"/>
              </a:rPr>
              <a:t>multicentre</a:t>
            </a:r>
            <a:r>
              <a:rPr lang="de-DE" sz="1200" b="1" dirty="0">
                <a:solidFill>
                  <a:srgbClr val="00799B"/>
                </a:solidFill>
                <a:latin typeface="Segoe UI" panose="020B0502040204020203" pitchFamily="34" charset="0"/>
              </a:rPr>
              <a:t>, open-label, </a:t>
            </a:r>
            <a:r>
              <a:rPr lang="de-DE" sz="1200" b="1" dirty="0" err="1">
                <a:solidFill>
                  <a:srgbClr val="00799B"/>
                </a:solidFill>
                <a:latin typeface="Segoe UI" panose="020B0502040204020203" pitchFamily="34" charset="0"/>
              </a:rPr>
              <a:t>randomised</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controlled</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phase</a:t>
            </a:r>
            <a:r>
              <a:rPr lang="de-DE" sz="1200" b="1" dirty="0">
                <a:solidFill>
                  <a:srgbClr val="00799B"/>
                </a:solidFill>
                <a:latin typeface="Segoe UI" panose="020B0502040204020203" pitchFamily="34" charset="0"/>
              </a:rPr>
              <a:t> 3 </a:t>
            </a:r>
            <a:r>
              <a:rPr lang="de-DE" sz="1200" b="1" dirty="0" err="1">
                <a:solidFill>
                  <a:srgbClr val="00799B"/>
                </a:solidFill>
                <a:latin typeface="Segoe UI" panose="020B0502040204020203" pitchFamily="34" charset="0"/>
              </a:rPr>
              <a:t>trial</a:t>
            </a:r>
            <a:r>
              <a:rPr lang="de-DE" sz="1200" b="1" dirty="0">
                <a:solidFill>
                  <a:srgbClr val="00799B"/>
                </a:solidFill>
                <a:latin typeface="Segoe UI" panose="020B0502040204020203" pitchFamily="34" charset="0"/>
              </a:rPr>
              <a:t>. </a:t>
            </a:r>
            <a:r>
              <a:rPr lang="de-DE" sz="1200" dirty="0">
                <a:solidFill>
                  <a:srgbClr val="00799B"/>
                </a:solidFill>
                <a:latin typeface="Segoe UI" panose="020B0502040204020203" pitchFamily="34" charset="0"/>
              </a:rPr>
              <a:t>Lancet. 2018;392(10141):31-40.</a:t>
            </a:r>
          </a:p>
        </p:txBody>
      </p:sp>
      <p:pic>
        <p:nvPicPr>
          <p:cNvPr id="5" name="Grafik 4">
            <a:extLst>
              <a:ext uri="{FF2B5EF4-FFF2-40B4-BE49-F238E27FC236}">
                <a16:creationId xmlns:a16="http://schemas.microsoft.com/office/drawing/2014/main" id="{8BA2B8E0-C3C2-43E8-9CDD-778535CF342A}"/>
              </a:ext>
            </a:extLst>
          </p:cNvPr>
          <p:cNvPicPr>
            <a:picLocks noChangeAspect="1"/>
          </p:cNvPicPr>
          <p:nvPr/>
        </p:nvPicPr>
        <p:blipFill>
          <a:blip r:embed="rId3"/>
          <a:stretch>
            <a:fillRect/>
          </a:stretch>
        </p:blipFill>
        <p:spPr>
          <a:xfrm>
            <a:off x="7650925" y="6123837"/>
            <a:ext cx="1520201" cy="733472"/>
          </a:xfrm>
          <a:prstGeom prst="rect">
            <a:avLst/>
          </a:prstGeom>
        </p:spPr>
      </p:pic>
      <p:pic>
        <p:nvPicPr>
          <p:cNvPr id="6" name="Grafik 5">
            <a:extLst>
              <a:ext uri="{FF2B5EF4-FFF2-40B4-BE49-F238E27FC236}">
                <a16:creationId xmlns:a16="http://schemas.microsoft.com/office/drawing/2014/main" id="{8BB5591C-D792-49FB-98E3-E0589A3D25ED}"/>
              </a:ext>
            </a:extLst>
          </p:cNvPr>
          <p:cNvPicPr>
            <a:picLocks noChangeAspect="1"/>
          </p:cNvPicPr>
          <p:nvPr/>
        </p:nvPicPr>
        <p:blipFill>
          <a:blip r:embed="rId4"/>
          <a:stretch>
            <a:fillRect/>
          </a:stretch>
        </p:blipFill>
        <p:spPr>
          <a:xfrm>
            <a:off x="0" y="1925052"/>
            <a:ext cx="9144000" cy="3007895"/>
          </a:xfrm>
          <a:prstGeom prst="rect">
            <a:avLst/>
          </a:prstGeom>
        </p:spPr>
      </p:pic>
    </p:spTree>
    <p:extLst>
      <p:ext uri="{BB962C8B-B14F-4D97-AF65-F5344CB8AC3E}">
        <p14:creationId xmlns:p14="http://schemas.microsoft.com/office/powerpoint/2010/main" val="2925376575"/>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A299CD0-FBAD-4A08-B77F-7793F11DA644}"/>
              </a:ext>
            </a:extLst>
          </p:cNvPr>
          <p:cNvSpPr>
            <a:spLocks noGrp="1"/>
          </p:cNvSpPr>
          <p:nvPr>
            <p:ph idx="1"/>
          </p:nvPr>
        </p:nvSpPr>
        <p:spPr>
          <a:xfrm>
            <a:off x="754856" y="1439862"/>
            <a:ext cx="7553624" cy="2377349"/>
          </a:xfrm>
        </p:spPr>
        <p:txBody>
          <a:bodyPr/>
          <a:lstStyle/>
          <a:p>
            <a:r>
              <a:rPr lang="de-DE" dirty="0"/>
              <a:t>63-jähriger Nierentransplantat – Empfänger: </a:t>
            </a:r>
          </a:p>
          <a:p>
            <a:r>
              <a:rPr lang="de-DE" dirty="0"/>
              <a:t>AKI 2 im Rahmen einer Urosepsis </a:t>
            </a:r>
          </a:p>
          <a:p>
            <a:r>
              <a:rPr lang="de-DE" dirty="0"/>
              <a:t>Sie hat in den letzten 8 Stunden 4 L Ringer-Laktatlösung erhalten, ist intubiert und beatmet. </a:t>
            </a:r>
          </a:p>
          <a:p>
            <a:r>
              <a:rPr lang="de-DE" dirty="0"/>
              <a:t>Kreislaufunterstützung mit Noradrenalin und Vasopressin.</a:t>
            </a:r>
          </a:p>
          <a:p>
            <a:endParaRPr lang="de-DE" dirty="0"/>
          </a:p>
          <a:p>
            <a:endParaRPr lang="de-DE" dirty="0"/>
          </a:p>
        </p:txBody>
      </p:sp>
      <p:sp>
        <p:nvSpPr>
          <p:cNvPr id="3" name="Titel 2">
            <a:extLst>
              <a:ext uri="{FF2B5EF4-FFF2-40B4-BE49-F238E27FC236}">
                <a16:creationId xmlns:a16="http://schemas.microsoft.com/office/drawing/2014/main" id="{C1C6336C-B159-423B-A02B-3BE3583915E8}"/>
              </a:ext>
            </a:extLst>
          </p:cNvPr>
          <p:cNvSpPr>
            <a:spLocks noGrp="1"/>
          </p:cNvSpPr>
          <p:nvPr>
            <p:ph type="title"/>
          </p:nvPr>
        </p:nvSpPr>
        <p:spPr/>
        <p:txBody>
          <a:bodyPr/>
          <a:lstStyle/>
          <a:p>
            <a:r>
              <a:rPr lang="de-DE" dirty="0"/>
              <a:t>Kasuistik</a:t>
            </a:r>
          </a:p>
        </p:txBody>
      </p:sp>
      <p:sp>
        <p:nvSpPr>
          <p:cNvPr id="4" name="Fußzeilenplatzhalter 3">
            <a:extLst>
              <a:ext uri="{FF2B5EF4-FFF2-40B4-BE49-F238E27FC236}">
                <a16:creationId xmlns:a16="http://schemas.microsoft.com/office/drawing/2014/main" id="{2FB5ABF8-F9C2-410D-A05F-B7CFF6F4F193}"/>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graphicFrame>
        <p:nvGraphicFramePr>
          <p:cNvPr id="5" name="Tabelle 4">
            <a:extLst>
              <a:ext uri="{FF2B5EF4-FFF2-40B4-BE49-F238E27FC236}">
                <a16:creationId xmlns:a16="http://schemas.microsoft.com/office/drawing/2014/main" id="{AA8FEBB1-BBC7-4B3F-9EB2-49D047EAC838}"/>
              </a:ext>
            </a:extLst>
          </p:cNvPr>
          <p:cNvGraphicFramePr>
            <a:graphicFrameLocks noGrp="1"/>
          </p:cNvGraphicFramePr>
          <p:nvPr>
            <p:extLst>
              <p:ext uri="{D42A27DB-BD31-4B8C-83A1-F6EECF244321}">
                <p14:modId xmlns:p14="http://schemas.microsoft.com/office/powerpoint/2010/main" val="2383231257"/>
              </p:ext>
            </p:extLst>
          </p:nvPr>
        </p:nvGraphicFramePr>
        <p:xfrm>
          <a:off x="30650" y="3817211"/>
          <a:ext cx="9120186" cy="3079935"/>
        </p:xfrm>
        <a:graphic>
          <a:graphicData uri="http://schemas.openxmlformats.org/drawingml/2006/table">
            <a:tbl>
              <a:tblPr/>
              <a:tblGrid>
                <a:gridCol w="2281412">
                  <a:extLst>
                    <a:ext uri="{9D8B030D-6E8A-4147-A177-3AD203B41FA5}">
                      <a16:colId xmlns:a16="http://schemas.microsoft.com/office/drawing/2014/main" val="24863018"/>
                    </a:ext>
                  </a:extLst>
                </a:gridCol>
                <a:gridCol w="2256570">
                  <a:extLst>
                    <a:ext uri="{9D8B030D-6E8A-4147-A177-3AD203B41FA5}">
                      <a16:colId xmlns:a16="http://schemas.microsoft.com/office/drawing/2014/main" val="548106269"/>
                    </a:ext>
                  </a:extLst>
                </a:gridCol>
                <a:gridCol w="2300790">
                  <a:extLst>
                    <a:ext uri="{9D8B030D-6E8A-4147-A177-3AD203B41FA5}">
                      <a16:colId xmlns:a16="http://schemas.microsoft.com/office/drawing/2014/main" val="3751900893"/>
                    </a:ext>
                  </a:extLst>
                </a:gridCol>
                <a:gridCol w="2281414">
                  <a:extLst>
                    <a:ext uri="{9D8B030D-6E8A-4147-A177-3AD203B41FA5}">
                      <a16:colId xmlns:a16="http://schemas.microsoft.com/office/drawing/2014/main" val="3153721863"/>
                    </a:ext>
                  </a:extLst>
                </a:gridCol>
              </a:tblGrid>
              <a:tr h="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Kreatinin</a:t>
                      </a:r>
                    </a:p>
                  </a:txBody>
                  <a:tcPr marL="91427" marR="91427" marT="45740" marB="45740" horzOverflow="overflow">
                    <a:lnL cap="flat">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Harnstoff</a:t>
                      </a:r>
                    </a:p>
                  </a:txBody>
                  <a:tcPr marL="91427" marR="91427" marT="45740" marB="45740" horzOverflow="overflow">
                    <a:lnL>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BZ</a:t>
                      </a:r>
                    </a:p>
                  </a:txBody>
                  <a:tcPr marL="91427" marR="91427" marT="45740" marB="45740" horzOverflow="overflow">
                    <a:lnL>
                      <a:noFill/>
                    </a:lnL>
                    <a:lnR>
                      <a:noFill/>
                    </a:lnR>
                    <a:lnT cap="flat">
                      <a:noFill/>
                    </a:lnT>
                    <a:lnB>
                      <a:noFill/>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bg1"/>
                        </a:solidFill>
                        <a:effectLst/>
                        <a:latin typeface="Arial" charset="0"/>
                      </a:endParaRPr>
                    </a:p>
                  </a:txBody>
                  <a:tcPr marL="91427" marR="91427" marT="45740" marB="45740" horzOverflow="overflow">
                    <a:lnL>
                      <a:noFill/>
                    </a:lnL>
                    <a:lnR>
                      <a:noFill/>
                    </a:lnR>
                    <a:lnT cap="flat">
                      <a:noFill/>
                    </a:lnT>
                    <a:lnB>
                      <a:noFill/>
                    </a:lnB>
                    <a:lnTlToBr>
                      <a:noFill/>
                    </a:lnTlToBr>
                    <a:lnBlToTr>
                      <a:noFill/>
                    </a:lnBlToTr>
                    <a:solidFill>
                      <a:schemeClr val="bg1"/>
                    </a:solidFill>
                  </a:tcPr>
                </a:tc>
                <a:extLst>
                  <a:ext uri="{0D108BD9-81ED-4DB2-BD59-A6C34878D82A}">
                    <a16:rowId xmlns:a16="http://schemas.microsoft.com/office/drawing/2014/main" val="4070695508"/>
                  </a:ext>
                </a:extLst>
              </a:tr>
              <a:tr h="431262">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de-DE" sz="1800" b="1" i="0" u="none" strike="noStrike" kern="1200" cap="none" normalizeH="0" baseline="0" dirty="0">
                          <a:ln>
                            <a:noFill/>
                          </a:ln>
                          <a:solidFill>
                            <a:schemeClr val="bg1"/>
                          </a:solidFill>
                          <a:effectLst/>
                          <a:latin typeface="Arial" charset="0"/>
                          <a:ea typeface="+mn-ea"/>
                          <a:cs typeface="+mn-cs"/>
                        </a:rPr>
                        <a:t>240 µM (2,6 mg/dl)</a:t>
                      </a:r>
                    </a:p>
                  </a:txBody>
                  <a:tcPr marL="91427" marR="91427" marT="45740" marB="45740" horzOverflow="overflow">
                    <a:lnL cap="flat">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12,0 </a:t>
                      </a:r>
                      <a:r>
                        <a:rPr kumimoji="0" lang="de-DE" sz="1800" b="1" i="0" u="none" strike="noStrike" kern="1200" cap="none" normalizeH="0" baseline="0" dirty="0" err="1">
                          <a:ln>
                            <a:noFill/>
                          </a:ln>
                          <a:solidFill>
                            <a:schemeClr val="bg1"/>
                          </a:solidFill>
                          <a:effectLst/>
                          <a:latin typeface="Arial" charset="0"/>
                          <a:ea typeface="+mn-ea"/>
                          <a:cs typeface="+mn-cs"/>
                        </a:rPr>
                        <a:t>mM</a:t>
                      </a:r>
                      <a:r>
                        <a:rPr kumimoji="0" lang="de-DE" sz="1800" b="1" i="0" u="none" strike="noStrike" kern="1200" cap="none" normalizeH="0" baseline="0" dirty="0">
                          <a:ln>
                            <a:noFill/>
                          </a:ln>
                          <a:solidFill>
                            <a:schemeClr val="bg1"/>
                          </a:solidFill>
                          <a:effectLst/>
                          <a:latin typeface="Arial" charset="0"/>
                          <a:ea typeface="+mn-ea"/>
                          <a:cs typeface="+mn-cs"/>
                        </a:rPr>
                        <a:t> (36 mg/dl)</a:t>
                      </a:r>
                    </a:p>
                  </a:txBody>
                  <a:tcPr marL="91427" marR="91427" marT="45740" marB="45740" horzOverflow="overflow">
                    <a:lnL>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89 mg/dl</a:t>
                      </a:r>
                    </a:p>
                  </a:txBody>
                  <a:tcPr marL="91427" marR="91427" marT="45740" marB="45740" horzOverflow="overflow">
                    <a:lnL>
                      <a:noFill/>
                    </a:lnL>
                    <a:lnR>
                      <a:noFill/>
                    </a:lnR>
                    <a:lnT cap="flat">
                      <a:noFill/>
                    </a:lnT>
                    <a:lnB>
                      <a:noFill/>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bg1"/>
                        </a:solidFill>
                        <a:effectLst/>
                        <a:latin typeface="Arial" charset="0"/>
                      </a:endParaRPr>
                    </a:p>
                  </a:txBody>
                  <a:tcPr marL="91427" marR="91427" marT="45740" marB="45740" horzOverflow="overflow">
                    <a:lnL>
                      <a:noFill/>
                    </a:lnL>
                    <a:lnR>
                      <a:noFill/>
                    </a:lnR>
                    <a:lnT cap="flat">
                      <a:noFill/>
                    </a:lnT>
                    <a:lnB>
                      <a:noFill/>
                    </a:lnB>
                    <a:lnTlToBr>
                      <a:noFill/>
                    </a:lnTlToBr>
                    <a:lnBlToTr>
                      <a:noFill/>
                    </a:lnBlToTr>
                    <a:solidFill>
                      <a:schemeClr val="bg1"/>
                    </a:solidFill>
                  </a:tcPr>
                </a:tc>
                <a:extLst>
                  <a:ext uri="{0D108BD9-81ED-4DB2-BD59-A6C34878D82A}">
                    <a16:rowId xmlns:a16="http://schemas.microsoft.com/office/drawing/2014/main" val="3891587722"/>
                  </a:ext>
                </a:extLst>
              </a:tr>
              <a:tr h="43126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Na</a:t>
                      </a:r>
                    </a:p>
                  </a:txBody>
                  <a:tcPr marL="91427" marR="91427" marT="45740" marB="45740" horzOverflow="overflow">
                    <a:lnL cap="flat">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K</a:t>
                      </a:r>
                    </a:p>
                  </a:txBody>
                  <a:tcPr marL="91427" marR="91427" marT="45740" marB="45740" horzOverflow="overflow">
                    <a:lnL>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Cl</a:t>
                      </a:r>
                    </a:p>
                  </a:txBody>
                  <a:tcPr marL="91427" marR="91427" marT="45740" marB="45740" horzOverflow="overflow">
                    <a:lnL>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Anionenlücke</a:t>
                      </a:r>
                    </a:p>
                  </a:txBody>
                  <a:tcPr marL="91427" marR="91427" marT="45740" marB="45740" horzOverflow="overflow">
                    <a:lnL>
                      <a:noFill/>
                    </a:lnL>
                    <a:lnR>
                      <a:noFill/>
                    </a:lnR>
                    <a:lnT cap="flat">
                      <a:noFill/>
                    </a:lnT>
                    <a:lnB>
                      <a:noFill/>
                    </a:lnB>
                    <a:lnTlToBr>
                      <a:noFill/>
                    </a:lnTlToBr>
                    <a:lnBlToTr>
                      <a:noFill/>
                    </a:lnBlToTr>
                    <a:solidFill>
                      <a:srgbClr val="0066FF"/>
                    </a:solidFill>
                  </a:tcPr>
                </a:tc>
                <a:extLst>
                  <a:ext uri="{0D108BD9-81ED-4DB2-BD59-A6C34878D82A}">
                    <a16:rowId xmlns:a16="http://schemas.microsoft.com/office/drawing/2014/main" val="3622489647"/>
                  </a:ext>
                </a:extLst>
              </a:tr>
              <a:tr h="3659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138</a:t>
                      </a:r>
                    </a:p>
                  </a:txBody>
                  <a:tcPr marL="91427" marR="91427" marT="45740" marB="45740" horzOverflow="overflow">
                    <a:lnL cap="flat">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4,9</a:t>
                      </a:r>
                    </a:p>
                  </a:txBody>
                  <a:tcPr marL="91427" marR="91427" marT="45740" marB="45740" horzOverflow="overflow">
                    <a:lnL>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98</a:t>
                      </a:r>
                    </a:p>
                  </a:txBody>
                  <a:tcPr marL="91427" marR="91427" marT="45740" marB="45740" horzOverflow="overflow">
                    <a:lnL>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de-DE" sz="1800" b="1" i="0" u="none" strike="noStrike" cap="none" normalizeH="0" baseline="0" dirty="0">
                          <a:ln>
                            <a:noFill/>
                          </a:ln>
                          <a:solidFill>
                            <a:schemeClr val="bg1"/>
                          </a:solidFill>
                          <a:effectLst/>
                          <a:latin typeface="Arial" charset="0"/>
                        </a:rPr>
                        <a:t>33</a:t>
                      </a:r>
                    </a:p>
                  </a:txBody>
                  <a:tcPr marL="91427" marR="91427" marT="45740" marB="45740" horzOverflow="overflow">
                    <a:lnL>
                      <a:noFill/>
                    </a:lnL>
                    <a:lnR>
                      <a:noFill/>
                    </a:lnR>
                    <a:lnT>
                      <a:noFill/>
                    </a:lnT>
                    <a:lnB>
                      <a:noFill/>
                    </a:lnB>
                    <a:lnTlToBr>
                      <a:noFill/>
                    </a:lnTlToBr>
                    <a:lnBlToTr>
                      <a:noFill/>
                    </a:lnBlToTr>
                    <a:solidFill>
                      <a:srgbClr val="0066FF"/>
                    </a:solidFill>
                  </a:tcPr>
                </a:tc>
                <a:extLst>
                  <a:ext uri="{0D108BD9-81ED-4DB2-BD59-A6C34878D82A}">
                    <a16:rowId xmlns:a16="http://schemas.microsoft.com/office/drawing/2014/main" val="567412552"/>
                  </a:ext>
                </a:extLst>
              </a:tr>
              <a:tr h="365921">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de-DE" sz="1800" b="1" i="0" u="none" strike="noStrike" kern="1200" cap="none" normalizeH="0" baseline="0" dirty="0">
                          <a:ln>
                            <a:noFill/>
                          </a:ln>
                          <a:solidFill>
                            <a:schemeClr val="tx1"/>
                          </a:solidFill>
                          <a:effectLst/>
                          <a:latin typeface="Arial" charset="0"/>
                          <a:ea typeface="+mn-ea"/>
                          <a:cs typeface="+mn-cs"/>
                        </a:rPr>
                        <a:t>Arterielle BGA (30 % FiO</a:t>
                      </a:r>
                      <a:r>
                        <a:rPr kumimoji="0" lang="de-DE" sz="1800" b="1" i="0" u="none" strike="noStrike" kern="1200" cap="none" normalizeH="0" baseline="-25000" dirty="0">
                          <a:ln>
                            <a:noFill/>
                          </a:ln>
                          <a:solidFill>
                            <a:schemeClr val="tx1"/>
                          </a:solidFill>
                          <a:effectLst/>
                          <a:latin typeface="Arial" charset="0"/>
                          <a:ea typeface="+mn-ea"/>
                          <a:cs typeface="+mn-cs"/>
                        </a:rPr>
                        <a:t>2</a:t>
                      </a:r>
                      <a:r>
                        <a:rPr kumimoji="0" lang="de-DE" sz="1800" b="1" i="0" u="none" strike="noStrike" kern="1200" cap="none" normalizeH="0" baseline="0" dirty="0">
                          <a:ln>
                            <a:noFill/>
                          </a:ln>
                          <a:solidFill>
                            <a:schemeClr val="tx1"/>
                          </a:solidFill>
                          <a:effectLst/>
                          <a:latin typeface="Arial" charset="0"/>
                          <a:ea typeface="+mn-ea"/>
                          <a:cs typeface="+mn-cs"/>
                        </a:rPr>
                        <a:t>)</a:t>
                      </a:r>
                      <a:endParaRPr kumimoji="0" lang="de-DE" sz="1800" b="1" i="0" u="none" strike="noStrike" kern="1200" cap="none" normalizeH="0" baseline="-25000" dirty="0">
                        <a:ln>
                          <a:noFill/>
                        </a:ln>
                        <a:solidFill>
                          <a:schemeClr val="tx1"/>
                        </a:solidFill>
                        <a:effectLst/>
                        <a:latin typeface="Arial" charset="0"/>
                        <a:ea typeface="+mn-ea"/>
                        <a:cs typeface="+mn-cs"/>
                      </a:endParaRPr>
                    </a:p>
                  </a:txBody>
                  <a:tcPr marL="91427" marR="91427" marT="45740" marB="45740" horzOverflow="overflow">
                    <a:lnL cap="flat">
                      <a:noFill/>
                    </a:lnL>
                    <a:lnR>
                      <a:noFill/>
                    </a:lnR>
                    <a:lnT>
                      <a:noFill/>
                    </a:lnT>
                    <a:lnB>
                      <a:noFill/>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tx1"/>
                        </a:solidFill>
                        <a:effectLst/>
                        <a:latin typeface="Arial" charset="0"/>
                      </a:endParaRPr>
                    </a:p>
                  </a:txBody>
                  <a:tcPr marL="91427" marR="91427" marT="45737" marB="45737" horzOverflow="overflow">
                    <a:lnL>
                      <a:noFill/>
                    </a:lnL>
                    <a:lnR>
                      <a:noFill/>
                    </a:lnR>
                    <a:lnT>
                      <a:noFill/>
                    </a:lnT>
                    <a:lnB>
                      <a:noFill/>
                    </a:lnB>
                    <a:lnTlToBr>
                      <a:noFill/>
                    </a:lnTlToBr>
                    <a:lnBlToTr>
                      <a:noFill/>
                    </a:lnBlToTr>
                    <a:solidFill>
                      <a:srgbClr val="00CC00"/>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25000" dirty="0">
                        <a:ln>
                          <a:noFill/>
                        </a:ln>
                        <a:solidFill>
                          <a:schemeClr val="tx1"/>
                        </a:solidFill>
                        <a:effectLst/>
                        <a:latin typeface="Arial" charset="0"/>
                      </a:endParaRPr>
                    </a:p>
                  </a:txBody>
                  <a:tcPr marL="91427" marR="91427" marT="45737" marB="45737" horzOverflow="overflow">
                    <a:lnL>
                      <a:noFill/>
                    </a:lnL>
                    <a:lnR>
                      <a:noFill/>
                    </a:lnR>
                    <a:lnT>
                      <a:noFill/>
                    </a:lnT>
                    <a:lnB>
                      <a:noFill/>
                    </a:lnB>
                    <a:lnTlToBr>
                      <a:noFill/>
                    </a:lnTlToBr>
                    <a:lnBlToTr>
                      <a:noFill/>
                    </a:lnBlToTr>
                    <a:solidFill>
                      <a:srgbClr val="00CC00"/>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25000" dirty="0">
                        <a:ln>
                          <a:noFill/>
                        </a:ln>
                        <a:solidFill>
                          <a:schemeClr val="tx1"/>
                        </a:solidFill>
                        <a:effectLst/>
                        <a:latin typeface="Arial" charset="0"/>
                      </a:endParaRPr>
                    </a:p>
                  </a:txBody>
                  <a:tcPr marL="91427" marR="91427" marT="45737" marB="45737" horzOverflow="overflow">
                    <a:lnL>
                      <a:noFill/>
                    </a:lnL>
                    <a:lnR>
                      <a:noFill/>
                    </a:lnR>
                    <a:lnT>
                      <a:noFill/>
                    </a:lnT>
                    <a:lnB>
                      <a:noFill/>
                    </a:lnB>
                    <a:lnTlToBr>
                      <a:noFill/>
                    </a:lnTlToBr>
                    <a:lnBlToTr>
                      <a:noFill/>
                    </a:lnBlToTr>
                    <a:solidFill>
                      <a:srgbClr val="00CC00"/>
                    </a:solidFill>
                  </a:tcPr>
                </a:tc>
                <a:extLst>
                  <a:ext uri="{0D108BD9-81ED-4DB2-BD59-A6C34878D82A}">
                    <a16:rowId xmlns:a16="http://schemas.microsoft.com/office/drawing/2014/main" val="3589991608"/>
                  </a:ext>
                </a:extLst>
              </a:tr>
              <a:tr h="38792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pH</a:t>
                      </a:r>
                    </a:p>
                  </a:txBody>
                  <a:tcPr marL="91427" marR="91427" marT="45740" marB="45740" horzOverflow="overflow">
                    <a:lnL cap="flat">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PaO</a:t>
                      </a:r>
                      <a:r>
                        <a:rPr kumimoji="0" lang="de-DE" sz="1800" b="1" i="0" u="none" strike="noStrike" cap="none" normalizeH="0" baseline="-25000" dirty="0">
                          <a:ln>
                            <a:noFill/>
                          </a:ln>
                          <a:solidFill>
                            <a:schemeClr val="tx1"/>
                          </a:solidFill>
                          <a:effectLst/>
                          <a:latin typeface="Arial" charset="0"/>
                        </a:rPr>
                        <a:t>2</a:t>
                      </a:r>
                      <a:endParaRPr kumimoji="0" lang="de-DE" sz="1800" b="1" i="0" u="none" strike="noStrike" cap="none" normalizeH="0" baseline="0" dirty="0">
                        <a:ln>
                          <a:noFill/>
                        </a:ln>
                        <a:solidFill>
                          <a:schemeClr val="tx1"/>
                        </a:solidFill>
                        <a:effectLst/>
                        <a:latin typeface="Arial" charset="0"/>
                      </a:endParaRPr>
                    </a:p>
                  </a:txBody>
                  <a:tcPr marL="91427" marR="91427" marT="45740" marB="45740" horzOverflow="overflow">
                    <a:lnL>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PaCO</a:t>
                      </a:r>
                      <a:r>
                        <a:rPr kumimoji="0" lang="de-DE" sz="1800" b="1" i="0" u="none" strike="noStrike" cap="none" normalizeH="0" baseline="-25000" dirty="0">
                          <a:ln>
                            <a:noFill/>
                          </a:ln>
                          <a:solidFill>
                            <a:schemeClr val="tx1"/>
                          </a:solidFill>
                          <a:effectLst/>
                          <a:latin typeface="Arial" charset="0"/>
                        </a:rPr>
                        <a:t>2</a:t>
                      </a:r>
                    </a:p>
                  </a:txBody>
                  <a:tcPr marL="91427" marR="91427" marT="45740" marB="45740" horzOverflow="overflow">
                    <a:lnL>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HCO</a:t>
                      </a:r>
                      <a:r>
                        <a:rPr kumimoji="0" lang="de-DE" sz="1800" b="1" i="0" u="none" strike="noStrike" cap="none" normalizeH="0" baseline="-25000" dirty="0">
                          <a:ln>
                            <a:noFill/>
                          </a:ln>
                          <a:solidFill>
                            <a:schemeClr val="tx1"/>
                          </a:solidFill>
                          <a:effectLst/>
                          <a:latin typeface="Arial" charset="0"/>
                        </a:rPr>
                        <a:t>3</a:t>
                      </a:r>
                    </a:p>
                  </a:txBody>
                  <a:tcPr marL="91427" marR="91427" marT="45740" marB="45740" horzOverflow="overflow">
                    <a:lnL>
                      <a:noFill/>
                    </a:lnL>
                    <a:lnR>
                      <a:noFill/>
                    </a:lnR>
                    <a:lnT>
                      <a:noFill/>
                    </a:lnT>
                    <a:lnB>
                      <a:noFill/>
                    </a:lnB>
                    <a:lnTlToBr>
                      <a:noFill/>
                    </a:lnTlToBr>
                    <a:lnBlToTr>
                      <a:noFill/>
                    </a:lnBlToTr>
                    <a:solidFill>
                      <a:srgbClr val="00CC00"/>
                    </a:solidFill>
                  </a:tcPr>
                </a:tc>
                <a:extLst>
                  <a:ext uri="{0D108BD9-81ED-4DB2-BD59-A6C34878D82A}">
                    <a16:rowId xmlns:a16="http://schemas.microsoft.com/office/drawing/2014/main" val="1783979561"/>
                  </a:ext>
                </a:extLst>
              </a:tr>
              <a:tr h="3659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7,17</a:t>
                      </a:r>
                    </a:p>
                  </a:txBody>
                  <a:tcPr marL="91427" marR="91427" marT="45740" marB="45740" horzOverflow="overflow">
                    <a:lnL cap="flat">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108</a:t>
                      </a:r>
                    </a:p>
                  </a:txBody>
                  <a:tcPr marL="91427" marR="91427" marT="45740" marB="45740"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20</a:t>
                      </a:r>
                    </a:p>
                  </a:txBody>
                  <a:tcPr marL="91427" marR="91427" marT="45740" marB="45740"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 17</a:t>
                      </a:r>
                    </a:p>
                  </a:txBody>
                  <a:tcPr marL="91427" marR="91427" marT="45740" marB="45740" horzOverflow="overflow">
                    <a:lnL>
                      <a:noFill/>
                    </a:lnL>
                    <a:lnR>
                      <a:noFill/>
                    </a:lnR>
                    <a:lnT>
                      <a:noFill/>
                    </a:lnT>
                    <a:lnB cap="flat">
                      <a:noFill/>
                    </a:lnB>
                    <a:lnTlToBr>
                      <a:noFill/>
                    </a:lnTlToBr>
                    <a:lnBlToTr>
                      <a:noFill/>
                    </a:lnBlToTr>
                    <a:solidFill>
                      <a:srgbClr val="00CC00"/>
                    </a:solidFill>
                  </a:tcPr>
                </a:tc>
                <a:extLst>
                  <a:ext uri="{0D108BD9-81ED-4DB2-BD59-A6C34878D82A}">
                    <a16:rowId xmlns:a16="http://schemas.microsoft.com/office/drawing/2014/main" val="225704110"/>
                  </a:ext>
                </a:extLst>
              </a:tr>
              <a:tr h="365921">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tx1"/>
                        </a:solidFill>
                        <a:effectLst/>
                        <a:latin typeface="Arial" charset="0"/>
                      </a:endParaRPr>
                    </a:p>
                  </a:txBody>
                  <a:tcPr marL="91427" marR="91427" marT="45740" marB="45740" horzOverflow="overflow">
                    <a:lnL cap="flat">
                      <a:noFill/>
                    </a:lnL>
                    <a:lnR>
                      <a:noFill/>
                    </a:lnR>
                    <a:lnT>
                      <a:noFill/>
                    </a:lnT>
                    <a:lnB cap="flat">
                      <a:noFill/>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tx1"/>
                        </a:solidFill>
                        <a:effectLst/>
                        <a:latin typeface="Arial" charset="0"/>
                      </a:endParaRPr>
                    </a:p>
                  </a:txBody>
                  <a:tcPr marL="91427" marR="91427" marT="45734" marB="45734" horzOverflow="overflow">
                    <a:lnL>
                      <a:noFill/>
                    </a:lnL>
                    <a:lnR>
                      <a:noFill/>
                    </a:lnR>
                    <a:lnT>
                      <a:noFill/>
                    </a:lnT>
                    <a:lnB cap="flat">
                      <a:noFill/>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tx1"/>
                        </a:solidFill>
                        <a:effectLst/>
                        <a:latin typeface="Arial" charset="0"/>
                      </a:endParaRPr>
                    </a:p>
                  </a:txBody>
                  <a:tcPr marL="91427" marR="91427" marT="45734" marB="45734" horzOverflow="overflow">
                    <a:lnL>
                      <a:noFill/>
                    </a:lnL>
                    <a:lnR>
                      <a:noFill/>
                    </a:lnR>
                    <a:lnT>
                      <a:noFill/>
                    </a:lnT>
                    <a:lnB cap="flat">
                      <a:noFill/>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tx1"/>
                        </a:solidFill>
                        <a:effectLst/>
                        <a:latin typeface="Arial" charset="0"/>
                      </a:endParaRPr>
                    </a:p>
                  </a:txBody>
                  <a:tcPr marL="91427" marR="91427" marT="45734" marB="45734" horzOverflow="overflow">
                    <a:lnL>
                      <a:noFill/>
                    </a:lnL>
                    <a:lnR>
                      <a:noFill/>
                    </a:lnR>
                    <a:lnT>
                      <a:noFill/>
                    </a:lnT>
                    <a:lnB cap="flat">
                      <a:noFill/>
                    </a:lnB>
                    <a:lnTlToBr>
                      <a:noFill/>
                    </a:lnTlToBr>
                    <a:lnBlToTr>
                      <a:noFill/>
                    </a:lnBlToTr>
                    <a:solidFill>
                      <a:schemeClr val="bg1"/>
                    </a:solidFill>
                  </a:tcPr>
                </a:tc>
                <a:extLst>
                  <a:ext uri="{0D108BD9-81ED-4DB2-BD59-A6C34878D82A}">
                    <a16:rowId xmlns:a16="http://schemas.microsoft.com/office/drawing/2014/main" val="1216247314"/>
                  </a:ext>
                </a:extLst>
              </a:tr>
            </a:tbl>
          </a:graphicData>
        </a:graphic>
      </p:graphicFrame>
      <p:sp>
        <p:nvSpPr>
          <p:cNvPr id="6" name="Rechteck 5">
            <a:extLst>
              <a:ext uri="{FF2B5EF4-FFF2-40B4-BE49-F238E27FC236}">
                <a16:creationId xmlns:a16="http://schemas.microsoft.com/office/drawing/2014/main" id="{8470A108-A776-4CD1-BD2C-BF867D25F4DA}"/>
              </a:ext>
            </a:extLst>
          </p:cNvPr>
          <p:cNvSpPr/>
          <p:nvPr/>
        </p:nvSpPr>
        <p:spPr bwMode="auto">
          <a:xfrm>
            <a:off x="7642886" y="5069559"/>
            <a:ext cx="568128" cy="255591"/>
          </a:xfrm>
          <a:prstGeom prst="rect">
            <a:avLst/>
          </a:prstGeom>
          <a:solidFill>
            <a:srgbClr val="0070C0"/>
          </a:solidFill>
          <a:ln>
            <a:noFill/>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a:ln>
                <a:noFill/>
              </a:ln>
              <a:solidFill>
                <a:schemeClr val="tx1"/>
              </a:solidFill>
              <a:effectLst/>
              <a:latin typeface="Arial" panose="020B0604020202020204" pitchFamily="34" charset="0"/>
            </a:endParaRPr>
          </a:p>
        </p:txBody>
      </p:sp>
      <p:sp>
        <p:nvSpPr>
          <p:cNvPr id="7" name="Rechteck 6">
            <a:extLst>
              <a:ext uri="{FF2B5EF4-FFF2-40B4-BE49-F238E27FC236}">
                <a16:creationId xmlns:a16="http://schemas.microsoft.com/office/drawing/2014/main" id="{519DB26C-16F2-4CCB-AF5C-42E8E67DBEE0}"/>
              </a:ext>
            </a:extLst>
          </p:cNvPr>
          <p:cNvSpPr/>
          <p:nvPr/>
        </p:nvSpPr>
        <p:spPr bwMode="auto">
          <a:xfrm>
            <a:off x="7826436" y="6201813"/>
            <a:ext cx="180007" cy="315169"/>
          </a:xfrm>
          <a:prstGeom prst="rect">
            <a:avLst/>
          </a:prstGeom>
          <a:solidFill>
            <a:srgbClr val="3CD06D"/>
          </a:solidFill>
          <a:ln>
            <a:noFill/>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a:ln>
                <a:noFill/>
              </a:ln>
              <a:solidFill>
                <a:schemeClr val="tx1"/>
              </a:solidFill>
              <a:effectLst/>
              <a:latin typeface="Arial" panose="020B0604020202020204" pitchFamily="34" charset="0"/>
            </a:endParaRPr>
          </a:p>
        </p:txBody>
      </p:sp>
      <p:sp>
        <p:nvSpPr>
          <p:cNvPr id="8" name="Rechteck 7">
            <a:extLst>
              <a:ext uri="{FF2B5EF4-FFF2-40B4-BE49-F238E27FC236}">
                <a16:creationId xmlns:a16="http://schemas.microsoft.com/office/drawing/2014/main" id="{4A5A2B82-31A4-41D3-9EC9-C5A838E29887}"/>
              </a:ext>
            </a:extLst>
          </p:cNvPr>
          <p:cNvSpPr/>
          <p:nvPr/>
        </p:nvSpPr>
        <p:spPr bwMode="auto">
          <a:xfrm>
            <a:off x="42050" y="6589846"/>
            <a:ext cx="9071300"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lvl="0">
              <a:lnSpc>
                <a:spcPct val="100000"/>
              </a:lnSpc>
              <a:spcBef>
                <a:spcPct val="20000"/>
              </a:spcBef>
            </a:pPr>
            <a:r>
              <a:rPr lang="de-DE" b="1" dirty="0">
                <a:latin typeface="Arial" charset="0"/>
              </a:rPr>
              <a:t>Metabolische Azidose mit hoher Anionenlücke und adäquater resp. Kompensation</a:t>
            </a:r>
          </a:p>
        </p:txBody>
      </p:sp>
      <p:sp>
        <p:nvSpPr>
          <p:cNvPr id="9" name="Rechteck 8">
            <a:extLst>
              <a:ext uri="{FF2B5EF4-FFF2-40B4-BE49-F238E27FC236}">
                <a16:creationId xmlns:a16="http://schemas.microsoft.com/office/drawing/2014/main" id="{462BE36C-0371-4974-A1ED-1954303F8719}"/>
              </a:ext>
            </a:extLst>
          </p:cNvPr>
          <p:cNvSpPr/>
          <p:nvPr/>
        </p:nvSpPr>
        <p:spPr bwMode="auto">
          <a:xfrm>
            <a:off x="754668" y="3154675"/>
            <a:ext cx="7998370"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lvl="0">
              <a:lnSpc>
                <a:spcPct val="100000"/>
              </a:lnSpc>
              <a:spcBef>
                <a:spcPct val="20000"/>
              </a:spcBef>
            </a:pPr>
            <a:r>
              <a:rPr lang="de-DE" b="1" dirty="0">
                <a:latin typeface="Arial" charset="0"/>
              </a:rPr>
              <a:t>Ihr empfehlt nach der Studie eine Therapie mit 4,2% - Bicarbonat. </a:t>
            </a:r>
            <a:br>
              <a:rPr lang="de-DE" b="1" dirty="0">
                <a:latin typeface="Arial" charset="0"/>
              </a:rPr>
            </a:br>
            <a:r>
              <a:rPr lang="de-DE" b="1" dirty="0">
                <a:latin typeface="Arial" charset="0"/>
              </a:rPr>
              <a:t>Ziel: pH 7,3</a:t>
            </a:r>
          </a:p>
        </p:txBody>
      </p:sp>
    </p:spTree>
    <p:extLst>
      <p:ext uri="{BB962C8B-B14F-4D97-AF65-F5344CB8AC3E}">
        <p14:creationId xmlns:p14="http://schemas.microsoft.com/office/powerpoint/2010/main" val="13958755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sz="quarter"/>
          </p:nvPr>
        </p:nvSpPr>
        <p:spPr>
          <a:xfrm>
            <a:off x="539750" y="188913"/>
            <a:ext cx="7920038" cy="649287"/>
          </a:xfrm>
        </p:spPr>
        <p:txBody>
          <a:bodyPr/>
          <a:lstStyle/>
          <a:p>
            <a:endParaRPr lang="de-DE" altLang="de-DE" sz="2800" dirty="0"/>
          </a:p>
        </p:txBody>
      </p:sp>
      <p:graphicFrame>
        <p:nvGraphicFramePr>
          <p:cNvPr id="46083" name="Group 3"/>
          <p:cNvGraphicFramePr>
            <a:graphicFrameLocks noGrp="1"/>
          </p:cNvGraphicFramePr>
          <p:nvPr>
            <p:ph sz="quarter" idx="1"/>
            <p:extLst>
              <p:ext uri="{D42A27DB-BD31-4B8C-83A1-F6EECF244321}">
                <p14:modId xmlns:p14="http://schemas.microsoft.com/office/powerpoint/2010/main" val="1696645797"/>
              </p:ext>
            </p:extLst>
          </p:nvPr>
        </p:nvGraphicFramePr>
        <p:xfrm>
          <a:off x="0" y="2325688"/>
          <a:ext cx="9144000" cy="742950"/>
        </p:xfrm>
        <a:graphic>
          <a:graphicData uri="http://schemas.openxmlformats.org/drawingml/2006/table">
            <a:tbl>
              <a:tblPr/>
              <a:tblGrid>
                <a:gridCol w="558800">
                  <a:extLst>
                    <a:ext uri="{9D8B030D-6E8A-4147-A177-3AD203B41FA5}">
                      <a16:colId xmlns:a16="http://schemas.microsoft.com/office/drawing/2014/main" val="57745063"/>
                    </a:ext>
                  </a:extLst>
                </a:gridCol>
                <a:gridCol w="8585200">
                  <a:extLst>
                    <a:ext uri="{9D8B030D-6E8A-4147-A177-3AD203B41FA5}">
                      <a16:colId xmlns:a16="http://schemas.microsoft.com/office/drawing/2014/main" val="3707825183"/>
                    </a:ext>
                  </a:extLst>
                </a:gridCol>
              </a:tblGrid>
              <a:tr h="742950">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dirty="0">
                          <a:ln>
                            <a:noFill/>
                          </a:ln>
                          <a:solidFill>
                            <a:schemeClr val="tx1"/>
                          </a:solidFill>
                          <a:effectLst/>
                          <a:latin typeface="Arial" panose="020B0604020202020204" pitchFamily="34" charset="0"/>
                        </a:rPr>
                        <a:t>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de-DE" altLang="de-DE" dirty="0"/>
                        <a:t>Erhöhtes Sterberisiko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9701181"/>
                  </a:ext>
                </a:extLst>
              </a:tr>
            </a:tbl>
          </a:graphicData>
        </a:graphic>
      </p:graphicFrame>
      <p:graphicFrame>
        <p:nvGraphicFramePr>
          <p:cNvPr id="46091" name="Group 11"/>
          <p:cNvGraphicFramePr>
            <a:graphicFrameLocks noGrp="1"/>
          </p:cNvGraphicFramePr>
          <p:nvPr>
            <p:ph sz="quarter" idx="2"/>
            <p:extLst>
              <p:ext uri="{D42A27DB-BD31-4B8C-83A1-F6EECF244321}">
                <p14:modId xmlns:p14="http://schemas.microsoft.com/office/powerpoint/2010/main" val="2693600075"/>
              </p:ext>
            </p:extLst>
          </p:nvPr>
        </p:nvGraphicFramePr>
        <p:xfrm>
          <a:off x="0" y="3068638"/>
          <a:ext cx="9144000" cy="687388"/>
        </p:xfrm>
        <a:graphic>
          <a:graphicData uri="http://schemas.openxmlformats.org/drawingml/2006/table">
            <a:tbl>
              <a:tblPr/>
              <a:tblGrid>
                <a:gridCol w="560388">
                  <a:extLst>
                    <a:ext uri="{9D8B030D-6E8A-4147-A177-3AD203B41FA5}">
                      <a16:colId xmlns:a16="http://schemas.microsoft.com/office/drawing/2014/main" val="3465703955"/>
                    </a:ext>
                  </a:extLst>
                </a:gridCol>
                <a:gridCol w="8583612">
                  <a:extLst>
                    <a:ext uri="{9D8B030D-6E8A-4147-A177-3AD203B41FA5}">
                      <a16:colId xmlns:a16="http://schemas.microsoft.com/office/drawing/2014/main" val="4099770447"/>
                    </a:ext>
                  </a:extLst>
                </a:gridCol>
              </a:tblGrid>
              <a:tr h="687388">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dirty="0">
                          <a:ln>
                            <a:noFill/>
                          </a:ln>
                          <a:solidFill>
                            <a:schemeClr val="tx1"/>
                          </a:solidFill>
                          <a:effectLst/>
                          <a:latin typeface="Arial" panose="020B0604020202020204" pitchFamily="34" charset="0"/>
                        </a:rPr>
                        <a:t>B</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lang="de-DE" altLang="de-DE" dirty="0"/>
                        <a:t>Erhöhtes Risiko für Hyperkalzämie</a:t>
                      </a:r>
                      <a:endParaRPr kumimoji="0" lang="de-DE" altLang="de-DE" sz="2000" b="1" i="0" u="none" strike="noStrike" cap="none" normalizeH="0" baseline="0" dirty="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411178"/>
                  </a:ext>
                </a:extLst>
              </a:tr>
            </a:tbl>
          </a:graphicData>
        </a:graphic>
      </p:graphicFrame>
      <p:graphicFrame>
        <p:nvGraphicFramePr>
          <p:cNvPr id="46099" name="Group 19"/>
          <p:cNvGraphicFramePr>
            <a:graphicFrameLocks noGrp="1"/>
          </p:cNvGraphicFramePr>
          <p:nvPr>
            <p:ph sz="quarter" idx="3"/>
            <p:extLst>
              <p:ext uri="{D42A27DB-BD31-4B8C-83A1-F6EECF244321}">
                <p14:modId xmlns:p14="http://schemas.microsoft.com/office/powerpoint/2010/main" val="2461519140"/>
              </p:ext>
            </p:extLst>
          </p:nvPr>
        </p:nvGraphicFramePr>
        <p:xfrm>
          <a:off x="0" y="3749675"/>
          <a:ext cx="9144000" cy="687388"/>
        </p:xfrm>
        <a:graphic>
          <a:graphicData uri="http://schemas.openxmlformats.org/drawingml/2006/table">
            <a:tbl>
              <a:tblPr/>
              <a:tblGrid>
                <a:gridCol w="560388">
                  <a:extLst>
                    <a:ext uri="{9D8B030D-6E8A-4147-A177-3AD203B41FA5}">
                      <a16:colId xmlns:a16="http://schemas.microsoft.com/office/drawing/2014/main" val="4146681190"/>
                    </a:ext>
                  </a:extLst>
                </a:gridCol>
                <a:gridCol w="8583612">
                  <a:extLst>
                    <a:ext uri="{9D8B030D-6E8A-4147-A177-3AD203B41FA5}">
                      <a16:colId xmlns:a16="http://schemas.microsoft.com/office/drawing/2014/main" val="1655645105"/>
                    </a:ext>
                  </a:extLst>
                </a:gridCol>
              </a:tblGrid>
              <a:tr h="687388">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a:ln>
                            <a:noFill/>
                          </a:ln>
                          <a:solidFill>
                            <a:schemeClr val="tx1"/>
                          </a:solidFill>
                          <a:effectLst/>
                          <a:latin typeface="Arial" panose="020B0604020202020204" pitchFamily="34" charset="0"/>
                        </a:rPr>
                        <a:t>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719EB"/>
                    </a:solid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r>
                        <a:rPr lang="de-DE" altLang="de-DE" dirty="0"/>
                        <a:t>Verringertes Risiko für progressives AKI mit Dialyse</a:t>
                      </a:r>
                      <a:endParaRPr kumimoji="0" lang="de-DE" altLang="de-DE" sz="2000" b="1" i="0" u="none" strike="noStrike" cap="none" normalizeH="0" baseline="0" dirty="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20814856"/>
                  </a:ext>
                </a:extLst>
              </a:tr>
            </a:tbl>
          </a:graphicData>
        </a:graphic>
      </p:graphicFrame>
      <p:graphicFrame>
        <p:nvGraphicFramePr>
          <p:cNvPr id="46107" name="Group 27"/>
          <p:cNvGraphicFramePr>
            <a:graphicFrameLocks noGrp="1"/>
          </p:cNvGraphicFramePr>
          <p:nvPr>
            <p:ph sz="quarter" idx="4"/>
            <p:extLst>
              <p:ext uri="{D42A27DB-BD31-4B8C-83A1-F6EECF244321}">
                <p14:modId xmlns:p14="http://schemas.microsoft.com/office/powerpoint/2010/main" val="1560378581"/>
              </p:ext>
            </p:extLst>
          </p:nvPr>
        </p:nvGraphicFramePr>
        <p:xfrm>
          <a:off x="0" y="4437063"/>
          <a:ext cx="9180513" cy="673100"/>
        </p:xfrm>
        <a:graphic>
          <a:graphicData uri="http://schemas.openxmlformats.org/drawingml/2006/table">
            <a:tbl>
              <a:tblPr/>
              <a:tblGrid>
                <a:gridCol w="557213">
                  <a:extLst>
                    <a:ext uri="{9D8B030D-6E8A-4147-A177-3AD203B41FA5}">
                      <a16:colId xmlns:a16="http://schemas.microsoft.com/office/drawing/2014/main" val="3411641881"/>
                    </a:ext>
                  </a:extLst>
                </a:gridCol>
                <a:gridCol w="8623300">
                  <a:extLst>
                    <a:ext uri="{9D8B030D-6E8A-4147-A177-3AD203B41FA5}">
                      <a16:colId xmlns:a16="http://schemas.microsoft.com/office/drawing/2014/main" val="1979585652"/>
                    </a:ext>
                  </a:extLst>
                </a:gridCol>
              </a:tblGrid>
              <a:tr h="673100">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a:ln>
                            <a:noFill/>
                          </a:ln>
                          <a:solidFill>
                            <a:schemeClr val="tx1"/>
                          </a:solidFill>
                          <a:effectLst/>
                          <a:latin typeface="Arial" panose="020B0604020202020204" pitchFamily="34" charset="0"/>
                        </a:rPr>
                        <a:t>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r>
                        <a:rPr lang="de-DE" altLang="de-DE" dirty="0"/>
                        <a:t>Verringertes Risiko eines Delirium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90948928"/>
                  </a:ext>
                </a:extLst>
              </a:tr>
            </a:tbl>
          </a:graphicData>
        </a:graphic>
      </p:graphicFrame>
      <p:graphicFrame>
        <p:nvGraphicFramePr>
          <p:cNvPr id="46115" name="Group 35"/>
          <p:cNvGraphicFramePr>
            <a:graphicFrameLocks noGrp="1"/>
          </p:cNvGraphicFramePr>
          <p:nvPr>
            <p:extLst>
              <p:ext uri="{D42A27DB-BD31-4B8C-83A1-F6EECF244321}">
                <p14:modId xmlns:p14="http://schemas.microsoft.com/office/powerpoint/2010/main" val="220832401"/>
              </p:ext>
            </p:extLst>
          </p:nvPr>
        </p:nvGraphicFramePr>
        <p:xfrm>
          <a:off x="0" y="5110163"/>
          <a:ext cx="9180513" cy="623888"/>
        </p:xfrm>
        <a:graphic>
          <a:graphicData uri="http://schemas.openxmlformats.org/drawingml/2006/table">
            <a:tbl>
              <a:tblPr/>
              <a:tblGrid>
                <a:gridCol w="550863">
                  <a:extLst>
                    <a:ext uri="{9D8B030D-6E8A-4147-A177-3AD203B41FA5}">
                      <a16:colId xmlns:a16="http://schemas.microsoft.com/office/drawing/2014/main" val="3470411589"/>
                    </a:ext>
                  </a:extLst>
                </a:gridCol>
                <a:gridCol w="8629650">
                  <a:extLst>
                    <a:ext uri="{9D8B030D-6E8A-4147-A177-3AD203B41FA5}">
                      <a16:colId xmlns:a16="http://schemas.microsoft.com/office/drawing/2014/main" val="4271978402"/>
                    </a:ext>
                  </a:extLst>
                </a:gridCol>
              </a:tblGrid>
              <a:tr h="623888">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a:ln>
                            <a:noFill/>
                          </a:ln>
                          <a:solidFill>
                            <a:schemeClr val="tx1"/>
                          </a:solidFill>
                          <a:effectLst/>
                          <a:latin typeface="Arial" panose="020B0604020202020204" pitchFamily="34" charset="0"/>
                        </a:rPr>
                        <a:t>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66E48"/>
                    </a:solid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lang="de-DE" altLang="de-DE" dirty="0"/>
                        <a:t>Weniger </a:t>
                      </a:r>
                      <a:r>
                        <a:rPr lang="de-DE" altLang="de-DE" dirty="0" err="1"/>
                        <a:t>vasopressorfreie</a:t>
                      </a:r>
                      <a:r>
                        <a:rPr lang="de-DE" altLang="de-DE" dirty="0"/>
                        <a:t> Tage</a:t>
                      </a:r>
                      <a:endParaRPr kumimoji="0" lang="de-DE" altLang="de-DE" sz="2000" b="1" i="0" u="none" strike="noStrike" cap="none" normalizeH="0" baseline="0" dirty="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02984136"/>
                  </a:ext>
                </a:extLst>
              </a:tr>
            </a:tbl>
          </a:graphicData>
        </a:graphic>
      </p:graphicFrame>
      <p:graphicFrame>
        <p:nvGraphicFramePr>
          <p:cNvPr id="46123" name="Group 43"/>
          <p:cNvGraphicFramePr>
            <a:graphicFrameLocks noGrp="1"/>
          </p:cNvGraphicFramePr>
          <p:nvPr>
            <p:extLst>
              <p:ext uri="{D42A27DB-BD31-4B8C-83A1-F6EECF244321}">
                <p14:modId xmlns:p14="http://schemas.microsoft.com/office/powerpoint/2010/main" val="1287242718"/>
              </p:ext>
            </p:extLst>
          </p:nvPr>
        </p:nvGraphicFramePr>
        <p:xfrm>
          <a:off x="-1" y="908050"/>
          <a:ext cx="9144001" cy="1416050"/>
        </p:xfrm>
        <a:graphic>
          <a:graphicData uri="http://schemas.openxmlformats.org/drawingml/2006/table">
            <a:tbl>
              <a:tblPr/>
              <a:tblGrid>
                <a:gridCol w="9144001">
                  <a:extLst>
                    <a:ext uri="{9D8B030D-6E8A-4147-A177-3AD203B41FA5}">
                      <a16:colId xmlns:a16="http://schemas.microsoft.com/office/drawing/2014/main" val="2921720045"/>
                    </a:ext>
                  </a:extLst>
                </a:gridCol>
              </a:tblGrid>
              <a:tr h="1416050">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altLang="de-DE" sz="2000" b="1" i="0" u="none" strike="noStrike" kern="1200" cap="none" normalizeH="0" baseline="0" dirty="0">
                          <a:ln>
                            <a:noFill/>
                          </a:ln>
                          <a:solidFill>
                            <a:schemeClr val="bg1"/>
                          </a:solidFill>
                          <a:effectLst/>
                          <a:latin typeface="Arial" panose="020B0604020202020204" pitchFamily="34" charset="0"/>
                          <a:ea typeface="+mn-ea"/>
                          <a:cs typeface="+mn-cs"/>
                        </a:rPr>
                        <a:t>Die Gabe von Bicarbonat ist mit welchem der folgenden Outcome assoziiert</a:t>
                      </a:r>
                      <a:r>
                        <a:rPr kumimoji="0" lang="de-DE" altLang="de-DE" sz="2000" b="1" i="0" u="none" strike="noStrike" cap="none" normalizeH="0" baseline="0" dirty="0">
                          <a:ln>
                            <a:noFill/>
                          </a:ln>
                          <a:solidFill>
                            <a:schemeClr val="bg1"/>
                          </a:solidFill>
                          <a:effectLst/>
                          <a:latin typeface="Arial" panose="020B0604020202020204" pitchFamily="34" charset="0"/>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3541793298"/>
                  </a:ext>
                </a:extLst>
              </a:tr>
            </a:tbl>
          </a:graphicData>
        </a:graphic>
      </p:graphicFrame>
      <p:sp>
        <p:nvSpPr>
          <p:cNvPr id="10" name="Rechteck 9">
            <a:extLst>
              <a:ext uri="{FF2B5EF4-FFF2-40B4-BE49-F238E27FC236}">
                <a16:creationId xmlns:a16="http://schemas.microsoft.com/office/drawing/2014/main" id="{11A98E17-86FE-4983-B002-DE86A051C60A}"/>
              </a:ext>
            </a:extLst>
          </p:cNvPr>
          <p:cNvSpPr/>
          <p:nvPr/>
        </p:nvSpPr>
        <p:spPr bwMode="auto">
          <a:xfrm>
            <a:off x="1313891" y="5933440"/>
            <a:ext cx="6552729"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lvl="0">
              <a:lnSpc>
                <a:spcPct val="100000"/>
              </a:lnSpc>
              <a:spcBef>
                <a:spcPct val="20000"/>
              </a:spcBef>
            </a:pPr>
            <a:r>
              <a:rPr lang="de-DE" b="1" dirty="0">
                <a:solidFill>
                  <a:srgbClr val="0070C0"/>
                </a:solidFill>
                <a:latin typeface="Arial" charset="0"/>
              </a:rPr>
              <a:t>Auf welchen Wert </a:t>
            </a:r>
            <a:r>
              <a:rPr lang="de-DE" b="1" dirty="0" err="1">
                <a:solidFill>
                  <a:srgbClr val="0070C0"/>
                </a:solidFill>
                <a:latin typeface="Arial" charset="0"/>
              </a:rPr>
              <a:t>muß</a:t>
            </a:r>
            <a:r>
              <a:rPr lang="de-DE" b="1" dirty="0">
                <a:solidFill>
                  <a:srgbClr val="0070C0"/>
                </a:solidFill>
                <a:latin typeface="Arial" charset="0"/>
              </a:rPr>
              <a:t> das Bicarbonat steigen für pH 7,3? </a:t>
            </a:r>
          </a:p>
        </p:txBody>
      </p:sp>
      <p:sp>
        <p:nvSpPr>
          <p:cNvPr id="11" name="Rechteck 10">
            <a:extLst>
              <a:ext uri="{FF2B5EF4-FFF2-40B4-BE49-F238E27FC236}">
                <a16:creationId xmlns:a16="http://schemas.microsoft.com/office/drawing/2014/main" id="{12F3345C-1C70-4A8F-AF29-3B85E4DB4BC3}"/>
              </a:ext>
            </a:extLst>
          </p:cNvPr>
          <p:cNvSpPr/>
          <p:nvPr/>
        </p:nvSpPr>
        <p:spPr bwMode="auto">
          <a:xfrm>
            <a:off x="1277380" y="6334002"/>
            <a:ext cx="6552729"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lvl="0" algn="ctr">
              <a:lnSpc>
                <a:spcPct val="100000"/>
              </a:lnSpc>
              <a:spcBef>
                <a:spcPct val="20000"/>
              </a:spcBef>
            </a:pPr>
            <a:r>
              <a:rPr lang="de-DE" b="1" dirty="0">
                <a:solidFill>
                  <a:srgbClr val="0070C0"/>
                </a:solidFill>
                <a:latin typeface="Arial" charset="0"/>
                <a:sym typeface="Wingdings" panose="05000000000000000000" pitchFamily="2" charset="2"/>
              </a:rPr>
              <a:t> </a:t>
            </a:r>
            <a:r>
              <a:rPr lang="de-DE" b="1" dirty="0">
                <a:solidFill>
                  <a:srgbClr val="0070C0"/>
                </a:solidFill>
                <a:latin typeface="Arial" charset="0"/>
              </a:rPr>
              <a:t>10 mmol</a:t>
            </a:r>
          </a:p>
        </p:txBody>
      </p:sp>
    </p:spTree>
    <p:extLst>
      <p:ext uri="{BB962C8B-B14F-4D97-AF65-F5344CB8AC3E}">
        <p14:creationId xmlns:p14="http://schemas.microsoft.com/office/powerpoint/2010/main" val="986557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46083"/>
                                        </p:tgtEl>
                                        <p:attrNameLst>
                                          <p:attrName>style.opacity</p:attrName>
                                        </p:attrNameLst>
                                      </p:cBhvr>
                                      <p:to>
                                        <p:strVal val="0.5"/>
                                      </p:to>
                                    </p:set>
                                    <p:animEffect filter="image" prLst="opacity: 0.5">
                                      <p:cBhvr rctx="IE">
                                        <p:cTn id="7" dur="indefinite"/>
                                        <p:tgtEl>
                                          <p:spTgt spid="46083"/>
                                        </p:tgtEl>
                                      </p:cBhvr>
                                    </p:animEffect>
                                  </p:childTnLst>
                                </p:cTn>
                              </p:par>
                              <p:par>
                                <p:cTn id="8" presetID="9" presetClass="emph" presetSubtype="0" nodeType="withEffect">
                                  <p:stCondLst>
                                    <p:cond delay="0"/>
                                  </p:stCondLst>
                                  <p:childTnLst>
                                    <p:set>
                                      <p:cBhvr rctx="PPT">
                                        <p:cTn id="9" dur="indefinite"/>
                                        <p:tgtEl>
                                          <p:spTgt spid="46091"/>
                                        </p:tgtEl>
                                        <p:attrNameLst>
                                          <p:attrName>style.opacity</p:attrName>
                                        </p:attrNameLst>
                                      </p:cBhvr>
                                      <p:to>
                                        <p:strVal val="0.5"/>
                                      </p:to>
                                    </p:set>
                                    <p:animEffect filter="image" prLst="opacity: 0.5">
                                      <p:cBhvr rctx="IE">
                                        <p:cTn id="10" dur="indefinite"/>
                                        <p:tgtEl>
                                          <p:spTgt spid="46091"/>
                                        </p:tgtEl>
                                      </p:cBhvr>
                                    </p:animEffect>
                                  </p:childTnLst>
                                </p:cTn>
                              </p:par>
                              <p:par>
                                <p:cTn id="11" presetID="26" presetClass="emph" presetSubtype="0" fill="hold" nodeType="withEffect">
                                  <p:stCondLst>
                                    <p:cond delay="0"/>
                                  </p:stCondLst>
                                  <p:childTnLst>
                                    <p:animEffect transition="out" filter="fade">
                                      <p:cBhvr>
                                        <p:cTn id="12" dur="500" tmFilter="0, 0; .2, .5; .8, .5; 1, 0"/>
                                        <p:tgtEl>
                                          <p:spTgt spid="46099"/>
                                        </p:tgtEl>
                                      </p:cBhvr>
                                    </p:animEffect>
                                    <p:animScale>
                                      <p:cBhvr>
                                        <p:cTn id="13" dur="250" autoRev="1" fill="hold"/>
                                        <p:tgtEl>
                                          <p:spTgt spid="46099"/>
                                        </p:tgtEl>
                                      </p:cBhvr>
                                      <p:by x="105000" y="105000"/>
                                    </p:animScale>
                                  </p:childTnLst>
                                </p:cTn>
                              </p:par>
                              <p:par>
                                <p:cTn id="14" presetID="9" presetClass="emph" presetSubtype="0" nodeType="withEffect">
                                  <p:stCondLst>
                                    <p:cond delay="0"/>
                                  </p:stCondLst>
                                  <p:childTnLst>
                                    <p:set>
                                      <p:cBhvr>
                                        <p:cTn id="15" dur="indefinite"/>
                                        <p:tgtEl>
                                          <p:spTgt spid="46107"/>
                                        </p:tgtEl>
                                        <p:attrNameLst>
                                          <p:attrName>style.opacity</p:attrName>
                                        </p:attrNameLst>
                                      </p:cBhvr>
                                      <p:to>
                                        <p:strVal val="0.5"/>
                                      </p:to>
                                    </p:set>
                                    <p:animEffect filter="image" prLst="opacity: 0.5">
                                      <p:cBhvr rctx="IE">
                                        <p:cTn id="16" dur="indefinite"/>
                                        <p:tgtEl>
                                          <p:spTgt spid="46107"/>
                                        </p:tgtEl>
                                      </p:cBhvr>
                                    </p:animEffect>
                                  </p:childTnLst>
                                </p:cTn>
                              </p:par>
                              <p:par>
                                <p:cTn id="17" presetID="9" presetClass="emph" presetSubtype="0" nodeType="withEffect">
                                  <p:stCondLst>
                                    <p:cond delay="0"/>
                                  </p:stCondLst>
                                  <p:childTnLst>
                                    <p:set>
                                      <p:cBhvr rctx="PPT">
                                        <p:cTn id="18" dur="indefinite"/>
                                        <p:tgtEl>
                                          <p:spTgt spid="46115"/>
                                        </p:tgtEl>
                                        <p:attrNameLst>
                                          <p:attrName>style.opacity</p:attrName>
                                        </p:attrNameLst>
                                      </p:cBhvr>
                                      <p:to>
                                        <p:strVal val="0.5"/>
                                      </p:to>
                                    </p:set>
                                    <p:animEffect filter="image" prLst="opacity: 0.5">
                                      <p:cBhvr rctx="IE">
                                        <p:cTn id="19" dur="indefinite"/>
                                        <p:tgtEl>
                                          <p:spTgt spid="46115"/>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ltLang="de-DE" dirty="0"/>
              <a:t>Wieviel </a:t>
            </a:r>
            <a:r>
              <a:rPr lang="de-DE" altLang="de-DE" dirty="0" err="1"/>
              <a:t>muß</a:t>
            </a:r>
            <a:r>
              <a:rPr lang="de-DE" altLang="de-DE" dirty="0"/>
              <a:t> ich denn geben?</a:t>
            </a:r>
            <a:endParaRPr lang="de-DE" dirty="0"/>
          </a:p>
        </p:txBody>
      </p:sp>
      <p:sp>
        <p:nvSpPr>
          <p:cNvPr id="174083" name="Rectangle 3"/>
          <p:cNvSpPr>
            <a:spLocks noGrp="1" noChangeArrowheads="1"/>
          </p:cNvSpPr>
          <p:nvPr>
            <p:ph type="body" sz="half" idx="4294967295"/>
          </p:nvPr>
        </p:nvSpPr>
        <p:spPr>
          <a:xfrm>
            <a:off x="971600" y="1490965"/>
            <a:ext cx="4038600" cy="2087562"/>
          </a:xfrm>
        </p:spPr>
        <p:txBody>
          <a:bodyPr/>
          <a:lstStyle/>
          <a:p>
            <a:pPr eaLnBrk="1" hangingPunct="1"/>
            <a:r>
              <a:rPr lang="de-DE" altLang="de-DE" dirty="0"/>
              <a:t>Ein Patient kommt in die ZNA (Notaufnahme), weil er </a:t>
            </a:r>
            <a:r>
              <a:rPr lang="de-DE" altLang="de-DE" u="sng" dirty="0"/>
              <a:t>seit 3 Tagen heftige Durchfälle</a:t>
            </a:r>
            <a:r>
              <a:rPr lang="de-DE" altLang="de-DE" dirty="0"/>
              <a:t> hat.</a:t>
            </a:r>
          </a:p>
          <a:p>
            <a:pPr eaLnBrk="1" hangingPunct="1"/>
            <a:r>
              <a:rPr lang="de-DE" altLang="de-DE" dirty="0"/>
              <a:t> Die BGA zeigt folgende Werte:</a:t>
            </a:r>
          </a:p>
          <a:p>
            <a:pPr eaLnBrk="1" hangingPunct="1"/>
            <a:r>
              <a:rPr lang="de-DE" altLang="de-DE" sz="1800" dirty="0"/>
              <a:t> </a:t>
            </a:r>
          </a:p>
        </p:txBody>
      </p:sp>
      <p:graphicFrame>
        <p:nvGraphicFramePr>
          <p:cNvPr id="580666" name="Group 58"/>
          <p:cNvGraphicFramePr>
            <a:graphicFrameLocks noGrp="1"/>
          </p:cNvGraphicFramePr>
          <p:nvPr>
            <p:ph sz="half" idx="4294967295"/>
          </p:nvPr>
        </p:nvGraphicFramePr>
        <p:xfrm>
          <a:off x="5105400" y="1125538"/>
          <a:ext cx="4038600" cy="4821238"/>
        </p:xfrm>
        <a:graphic>
          <a:graphicData uri="http://schemas.openxmlformats.org/drawingml/2006/table">
            <a:tbl>
              <a:tblPr/>
              <a:tblGrid>
                <a:gridCol w="2019300">
                  <a:extLst>
                    <a:ext uri="{9D8B030D-6E8A-4147-A177-3AD203B41FA5}">
                      <a16:colId xmlns:a16="http://schemas.microsoft.com/office/drawing/2014/main" val="20000"/>
                    </a:ext>
                  </a:extLst>
                </a:gridCol>
                <a:gridCol w="2019300">
                  <a:extLst>
                    <a:ext uri="{9D8B030D-6E8A-4147-A177-3AD203B41FA5}">
                      <a16:colId xmlns:a16="http://schemas.microsoft.com/office/drawing/2014/main" val="20001"/>
                    </a:ext>
                  </a:extLst>
                </a:gridCol>
              </a:tblGrid>
              <a:tr h="8032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a:ln>
                            <a:noFill/>
                          </a:ln>
                          <a:solidFill>
                            <a:schemeClr val="tx1"/>
                          </a:solidFill>
                          <a:effectLst/>
                          <a:latin typeface="Arial" charset="0"/>
                        </a:rPr>
                        <a:t>pH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a:ln>
                            <a:noFill/>
                          </a:ln>
                          <a:solidFill>
                            <a:schemeClr val="tx1"/>
                          </a:solidFill>
                          <a:effectLst/>
                          <a:latin typeface="Arial" charset="0"/>
                        </a:rPr>
                        <a:t>6,98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032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a:ln>
                            <a:noFill/>
                          </a:ln>
                          <a:solidFill>
                            <a:schemeClr val="tx1"/>
                          </a:solidFill>
                          <a:effectLst/>
                          <a:latin typeface="Arial" charset="0"/>
                        </a:rPr>
                        <a:t>pCO</a:t>
                      </a:r>
                      <a:r>
                        <a:rPr kumimoji="0" lang="de-DE" sz="2000" b="1" i="0" u="none" strike="noStrike" cap="none" normalizeH="0" baseline="-25000">
                          <a:ln>
                            <a:noFill/>
                          </a:ln>
                          <a:solidFill>
                            <a:schemeClr val="tx1"/>
                          </a:solidFill>
                          <a:effectLst/>
                          <a:latin typeface="Arial" charset="0"/>
                        </a:rPr>
                        <a:t>2</a:t>
                      </a:r>
                      <a:endParaRPr kumimoji="0" lang="de-DE" sz="2000" b="1" i="0" u="none" strike="noStrike" cap="none" normalizeH="0" baseline="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a:ln>
                            <a:noFill/>
                          </a:ln>
                          <a:solidFill>
                            <a:schemeClr val="tx1"/>
                          </a:solidFill>
                          <a:effectLst/>
                          <a:latin typeface="Arial" charset="0"/>
                        </a:rPr>
                        <a:t>13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032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a:ln>
                            <a:noFill/>
                          </a:ln>
                          <a:solidFill>
                            <a:schemeClr val="tx1"/>
                          </a:solidFill>
                          <a:effectLst/>
                          <a:latin typeface="Arial" charset="0"/>
                        </a:rPr>
                        <a:t>HCO</a:t>
                      </a:r>
                      <a:r>
                        <a:rPr kumimoji="0" lang="de-DE" sz="2000" b="1" i="0" u="none" strike="noStrike" cap="none" normalizeH="0" baseline="-25000">
                          <a:ln>
                            <a:noFill/>
                          </a:ln>
                          <a:solidFill>
                            <a:schemeClr val="tx1"/>
                          </a:solidFill>
                          <a:effectLst/>
                          <a:latin typeface="Arial" charset="0"/>
                        </a:rPr>
                        <a:t>3</a:t>
                      </a:r>
                      <a:r>
                        <a:rPr kumimoji="0" lang="de-DE" sz="2000" b="1" i="0" u="none" strike="noStrike" cap="none" normalizeH="0" baseline="30000">
                          <a:ln>
                            <a:noFill/>
                          </a:ln>
                          <a:solidFill>
                            <a:schemeClr val="tx1"/>
                          </a:solidFill>
                          <a:effectLst/>
                          <a:latin typeface="Arial" charset="0"/>
                        </a:rPr>
                        <a:t>-</a:t>
                      </a:r>
                      <a:endParaRPr kumimoji="0" lang="de-DE" sz="2000" b="1" i="0" u="none" strike="noStrike" cap="none" normalizeH="0" baseline="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a:ln>
                            <a:noFill/>
                          </a:ln>
                          <a:solidFill>
                            <a:schemeClr val="tx1"/>
                          </a:solidFill>
                          <a:effectLst/>
                          <a:latin typeface="Arial"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032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2000" b="1" i="0" u="none" strike="noStrike" cap="none" normalizeH="0" baseline="0">
                        <a:ln>
                          <a:noFill/>
                        </a:ln>
                        <a:solidFill>
                          <a:schemeClr val="tx1"/>
                        </a:solidFill>
                        <a:effectLst/>
                        <a:latin typeface="Arial" charset="0"/>
                      </a:endParaRPr>
                    </a:p>
                  </a:txBody>
                  <a:tcPr horzOverflow="overflow">
                    <a:lnL w="12700" cap="flat" cmpd="sng" algn="ctr">
                      <a:solidFill>
                        <a:schemeClr val="bg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2000" b="1" i="0" u="none" strike="noStrike" cap="none" normalizeH="0" baseline="0">
                        <a:ln>
                          <a:noFill/>
                        </a:ln>
                        <a:solidFill>
                          <a:schemeClr val="tx1"/>
                        </a:solidFill>
                        <a:effectLst/>
                        <a:latin typeface="Arial" charset="0"/>
                      </a:endParaRPr>
                    </a:p>
                  </a:txBody>
                  <a:tcPr horzOverflow="overflow">
                    <a:lnL>
                      <a:noFill/>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04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2000" b="1" i="0" u="none" strike="noStrike" cap="none" normalizeH="0" baseline="0">
                        <a:ln>
                          <a:noFill/>
                        </a:ln>
                        <a:solidFill>
                          <a:schemeClr val="tx1"/>
                        </a:solidFill>
                        <a:effectLst/>
                        <a:latin typeface="Arial" charset="0"/>
                      </a:endParaRPr>
                    </a:p>
                  </a:txBody>
                  <a:tcPr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2000" b="1" i="0" u="none" strike="noStrike" cap="none" normalizeH="0" baseline="0">
                        <a:ln>
                          <a:noFill/>
                        </a:ln>
                        <a:solidFill>
                          <a:schemeClr val="tx1"/>
                        </a:solidFill>
                        <a:effectLst/>
                        <a:latin typeface="Arial" charset="0"/>
                      </a:endParaRPr>
                    </a:p>
                  </a:txBody>
                  <a:tcPr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032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2000" b="1" i="0" u="none" strike="noStrike" cap="none" normalizeH="0" baseline="0">
                        <a:ln>
                          <a:noFill/>
                        </a:ln>
                        <a:solidFill>
                          <a:schemeClr val="tx1"/>
                        </a:solidFill>
                        <a:effectLst/>
                        <a:latin typeface="Arial" charset="0"/>
                      </a:endParaRPr>
                    </a:p>
                  </a:txBody>
                  <a:tcPr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2000" b="1" i="0" u="none" strike="noStrike" cap="none" normalizeH="0" baseline="0">
                        <a:ln>
                          <a:noFill/>
                        </a:ln>
                        <a:solidFill>
                          <a:schemeClr val="tx1"/>
                        </a:solidFill>
                        <a:effectLst/>
                        <a:latin typeface="Arial" charset="0"/>
                      </a:endParaRPr>
                    </a:p>
                  </a:txBody>
                  <a:tcPr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580648" name="Rectangle 40"/>
          <p:cNvSpPr>
            <a:spLocks noChangeArrowheads="1"/>
          </p:cNvSpPr>
          <p:nvPr/>
        </p:nvSpPr>
        <p:spPr bwMode="auto">
          <a:xfrm>
            <a:off x="0" y="2636838"/>
            <a:ext cx="583247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de-DE" altLang="de-DE" sz="3000" b="1" dirty="0">
                <a:solidFill>
                  <a:srgbClr val="FF0000"/>
                </a:solidFill>
              </a:rPr>
              <a:t>UUUPS !</a:t>
            </a:r>
          </a:p>
        </p:txBody>
      </p:sp>
      <p:sp>
        <p:nvSpPr>
          <p:cNvPr id="580649" name="Text Box 41"/>
          <p:cNvSpPr txBox="1">
            <a:spLocks noChangeArrowheads="1"/>
          </p:cNvSpPr>
          <p:nvPr/>
        </p:nvSpPr>
        <p:spPr bwMode="auto">
          <a:xfrm>
            <a:off x="395288" y="4457229"/>
            <a:ext cx="8251105"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eaLnBrk="1" hangingPunct="1"/>
            <a:r>
              <a:rPr lang="de-DE" altLang="de-DE" sz="1800" dirty="0"/>
              <a:t>Da bei Durchfällen eine Verlust - Azidose vorliegt,  möchten Sie mit Bicarbonat </a:t>
            </a:r>
            <a:br>
              <a:rPr lang="de-DE" altLang="de-DE" sz="1800" dirty="0"/>
            </a:br>
            <a:r>
              <a:rPr lang="de-DE" altLang="de-DE" sz="1800" dirty="0"/>
              <a:t>therapieren. </a:t>
            </a:r>
          </a:p>
        </p:txBody>
      </p:sp>
      <p:sp>
        <p:nvSpPr>
          <p:cNvPr id="580667" name="Rectangle 59"/>
          <p:cNvSpPr>
            <a:spLocks noChangeArrowheads="1"/>
          </p:cNvSpPr>
          <p:nvPr/>
        </p:nvSpPr>
        <p:spPr bwMode="auto">
          <a:xfrm>
            <a:off x="396875" y="5083323"/>
            <a:ext cx="8207375" cy="1370013"/>
          </a:xfrm>
          <a:prstGeom prst="rect">
            <a:avLst/>
          </a:prstGeom>
          <a:noFill/>
          <a:ln w="9525">
            <a:noFill/>
            <a:miter lim="800000"/>
            <a:headEnd/>
            <a:tailEnd/>
          </a:ln>
          <a:effectLst/>
        </p:spPr>
        <p:txBody>
          <a:bodyPr>
            <a:spAutoFit/>
          </a:bodyPr>
          <a:lstStyle/>
          <a:p>
            <a:pPr algn="ctr" eaLnBrk="1" hangingPunct="1">
              <a:defRPr/>
            </a:pPr>
            <a:r>
              <a:rPr lang="de-DE" sz="2400" b="1" dirty="0">
                <a:solidFill>
                  <a:schemeClr val="accent2"/>
                </a:solidFill>
                <a:effectLst>
                  <a:outerShdw blurRad="38100" dist="38100" dir="2700000" algn="tl">
                    <a:srgbClr val="C0C0C0"/>
                  </a:outerShdw>
                </a:effectLst>
                <a:latin typeface="Arial" charset="0"/>
                <a:cs typeface="Arial" charset="0"/>
              </a:rPr>
              <a:t>Auf welchen Wert muss das Bicarbonat steigen, </a:t>
            </a:r>
          </a:p>
          <a:p>
            <a:pPr algn="ctr" eaLnBrk="1" hangingPunct="1">
              <a:defRPr/>
            </a:pPr>
            <a:r>
              <a:rPr lang="de-DE" sz="2400" b="1" dirty="0">
                <a:solidFill>
                  <a:schemeClr val="accent2"/>
                </a:solidFill>
                <a:effectLst>
                  <a:outerShdw blurRad="38100" dist="38100" dir="2700000" algn="tl">
                    <a:srgbClr val="C0C0C0"/>
                  </a:outerShdw>
                </a:effectLst>
                <a:latin typeface="Arial" charset="0"/>
                <a:cs typeface="Arial" charset="0"/>
              </a:rPr>
              <a:t>damit ein pH 7,20 entsteht (CO2 bleibt gleich) ?</a:t>
            </a:r>
          </a:p>
          <a:p>
            <a:pPr algn="ctr" eaLnBrk="1" hangingPunct="1">
              <a:spcBef>
                <a:spcPct val="50000"/>
              </a:spcBef>
              <a:defRPr/>
            </a:pPr>
            <a:endParaRPr lang="de-DE" sz="2400" b="1" dirty="0">
              <a:solidFill>
                <a:schemeClr val="accent2"/>
              </a:solidFill>
              <a:effectLst>
                <a:outerShdw blurRad="38100" dist="38100" dir="2700000" algn="tl">
                  <a:srgbClr val="C0C0C0"/>
                </a:outerShdw>
              </a:effectLst>
              <a:latin typeface="Arial" charset="0"/>
              <a:cs typeface="Arial" charset="0"/>
            </a:endParaRPr>
          </a:p>
        </p:txBody>
      </p:sp>
      <p:sp>
        <p:nvSpPr>
          <p:cNvPr id="580668" name="Rectangle 60"/>
          <p:cNvSpPr>
            <a:spLocks noChangeArrowheads="1"/>
          </p:cNvSpPr>
          <p:nvPr/>
        </p:nvSpPr>
        <p:spPr bwMode="auto">
          <a:xfrm>
            <a:off x="179388" y="3644900"/>
            <a:ext cx="8640762" cy="792163"/>
          </a:xfrm>
          <a:prstGeom prst="rect">
            <a:avLst/>
          </a:prstGeom>
          <a:solidFill>
            <a:schemeClr val="accent1"/>
          </a:solidFill>
          <a:ln w="9525">
            <a:solidFill>
              <a:schemeClr val="tx1"/>
            </a:solidFill>
            <a:miter lim="800000"/>
            <a:headEnd/>
            <a:tailEnd/>
          </a:ln>
          <a:effectLst/>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defRPr/>
            </a:pPr>
            <a:r>
              <a:rPr lang="de-DE" altLang="de-DE" sz="2400" b="1" dirty="0">
                <a:effectLst>
                  <a:outerShdw blurRad="38100" dist="38100" dir="2700000" algn="tl">
                    <a:srgbClr val="FFFFFF"/>
                  </a:outerShdw>
                </a:effectLst>
                <a:cs typeface="Arial" panose="020B0604020202020204" pitchFamily="34" charset="0"/>
              </a:rPr>
              <a:t>Metabolische Azidose, respiratorisch </a:t>
            </a:r>
            <a:r>
              <a:rPr lang="de-DE" altLang="de-DE" sz="2400" b="1" u="sng" dirty="0">
                <a:effectLst>
                  <a:outerShdw blurRad="38100" dist="38100" dir="2700000" algn="tl">
                    <a:srgbClr val="FFFFFF"/>
                  </a:outerShdw>
                </a:effectLst>
                <a:cs typeface="Arial" panose="020B0604020202020204" pitchFamily="34" charset="0"/>
              </a:rPr>
              <a:t>adäquat</a:t>
            </a:r>
            <a:r>
              <a:rPr lang="de-DE" altLang="de-DE" sz="2400" b="1" dirty="0">
                <a:effectLst>
                  <a:outerShdw blurRad="38100" dist="38100" dir="2700000" algn="tl">
                    <a:srgbClr val="FFFFFF"/>
                  </a:outerShdw>
                </a:effectLst>
                <a:cs typeface="Arial" panose="020B0604020202020204" pitchFamily="34" charset="0"/>
              </a:rPr>
              <a:t> kompensiert</a:t>
            </a:r>
          </a:p>
          <a:p>
            <a:pPr algn="ctr" eaLnBrk="1" hangingPunct="1">
              <a:defRPr/>
            </a:pPr>
            <a:r>
              <a:rPr lang="de-DE" altLang="de-DE" dirty="0">
                <a:effectLst>
                  <a:outerShdw blurRad="38100" dist="38100" dir="2700000" algn="tl">
                    <a:srgbClr val="FFFFFF"/>
                  </a:outerShdw>
                </a:effectLst>
                <a:cs typeface="Arial" panose="020B0604020202020204" pitchFamily="34" charset="0"/>
              </a:rPr>
              <a:t>(</a:t>
            </a:r>
            <a:r>
              <a:rPr lang="de-DE" altLang="de-DE" b="1" dirty="0">
                <a:effectLst>
                  <a:outerShdw blurRad="38100" dist="38100" dir="2700000" algn="tl">
                    <a:srgbClr val="FFFFFF"/>
                  </a:outerShdw>
                </a:effectLst>
                <a:cs typeface="Arial" panose="020B0604020202020204" pitchFamily="34" charset="0"/>
              </a:rPr>
              <a:t>∆ HCO</a:t>
            </a:r>
            <a:r>
              <a:rPr lang="de-DE" altLang="de-DE" b="1" baseline="-25000" dirty="0">
                <a:effectLst>
                  <a:outerShdw blurRad="38100" dist="38100" dir="2700000" algn="tl">
                    <a:srgbClr val="FFFFFF"/>
                  </a:outerShdw>
                </a:effectLst>
                <a:cs typeface="Arial" panose="020B0604020202020204" pitchFamily="34" charset="0"/>
              </a:rPr>
              <a:t>3</a:t>
            </a:r>
            <a:r>
              <a:rPr lang="de-DE" altLang="de-DE" b="1" baseline="30000" dirty="0">
                <a:effectLst>
                  <a:outerShdw blurRad="38100" dist="38100" dir="2700000" algn="tl">
                    <a:srgbClr val="FFFFFF"/>
                  </a:outerShdw>
                </a:effectLst>
                <a:cs typeface="Arial" panose="020B0604020202020204" pitchFamily="34" charset="0"/>
              </a:rPr>
              <a:t>- </a:t>
            </a:r>
            <a:r>
              <a:rPr lang="de-DE" altLang="de-DE" dirty="0">
                <a:effectLst>
                  <a:outerShdw blurRad="38100" dist="38100" dir="2700000" algn="tl">
                    <a:srgbClr val="FFFFFF"/>
                  </a:outerShdw>
                </a:effectLst>
                <a:cs typeface="Arial" panose="020B0604020202020204" pitchFamily="34" charset="0"/>
              </a:rPr>
              <a:t>= 21  * 1,3 CO</a:t>
            </a:r>
            <a:r>
              <a:rPr lang="de-DE" altLang="de-DE" baseline="-25000" dirty="0">
                <a:effectLst>
                  <a:outerShdw blurRad="38100" dist="38100" dir="2700000" algn="tl">
                    <a:srgbClr val="FFFFFF"/>
                  </a:outerShdw>
                </a:effectLst>
                <a:cs typeface="Arial" panose="020B0604020202020204" pitchFamily="34" charset="0"/>
              </a:rPr>
              <a:t>2 </a:t>
            </a:r>
            <a:r>
              <a:rPr lang="de-DE" altLang="de-DE" dirty="0">
                <a:effectLst>
                  <a:outerShdw blurRad="38100" dist="38100" dir="2700000" algn="tl">
                    <a:srgbClr val="FFFFFF"/>
                  </a:outerShdw>
                </a:effectLst>
                <a:cs typeface="Arial" panose="020B0604020202020204" pitchFamily="34" charset="0"/>
              </a:rPr>
              <a:t>= 25  </a:t>
            </a:r>
            <a:r>
              <a:rPr lang="de-DE" altLang="de-DE" dirty="0">
                <a:effectLst>
                  <a:outerShdw blurRad="38100" dist="38100" dir="2700000" algn="tl">
                    <a:srgbClr val="FFFFFF"/>
                  </a:outerShdw>
                </a:effectLst>
                <a:cs typeface="Arial" panose="020B0604020202020204" pitchFamily="34" charset="0"/>
                <a:sym typeface="Symbol" panose="05050102010706020507" pitchFamily="18" charset="2"/>
              </a:rPr>
              <a:t> 40 – 27 ~ </a:t>
            </a:r>
            <a:r>
              <a:rPr lang="de-DE" altLang="de-DE" b="1" dirty="0">
                <a:effectLst>
                  <a:outerShdw blurRad="38100" dist="38100" dir="2700000" algn="tl">
                    <a:srgbClr val="FFFFFF"/>
                  </a:outerShdw>
                </a:effectLst>
                <a:cs typeface="Arial" panose="020B0604020202020204" pitchFamily="34" charset="0"/>
                <a:sym typeface="Symbol" panose="05050102010706020507" pitchFamily="18" charset="2"/>
              </a:rPr>
              <a:t>13)</a:t>
            </a:r>
            <a:endParaRPr lang="de-DE" altLang="de-DE" b="1" baseline="-25000" dirty="0">
              <a:effectLst>
                <a:outerShdw blurRad="38100" dist="38100" dir="2700000" algn="tl">
                  <a:srgbClr val="FFFFFF"/>
                </a:outerShdw>
              </a:effectLst>
              <a:cs typeface="Arial" panose="020B0604020202020204" pitchFamily="34" charset="0"/>
              <a:sym typeface="Symbol" panose="05050102010706020507" pitchFamily="18" charset="2"/>
            </a:endParaRPr>
          </a:p>
        </p:txBody>
      </p:sp>
      <p:pic>
        <p:nvPicPr>
          <p:cNvPr id="9" name="Grafik 8">
            <a:extLst>
              <a:ext uri="{FF2B5EF4-FFF2-40B4-BE49-F238E27FC236}">
                <a16:creationId xmlns:a16="http://schemas.microsoft.com/office/drawing/2014/main" id="{06CD6BA4-8A76-4AC2-9B68-B052D4E521A8}"/>
              </a:ext>
            </a:extLst>
          </p:cNvPr>
          <p:cNvPicPr>
            <a:picLocks noChangeAspect="1"/>
          </p:cNvPicPr>
          <p:nvPr/>
        </p:nvPicPr>
        <p:blipFill>
          <a:blip r:embed="rId3"/>
          <a:stretch>
            <a:fillRect/>
          </a:stretch>
        </p:blipFill>
        <p:spPr>
          <a:xfrm>
            <a:off x="7650925" y="6123837"/>
            <a:ext cx="1520201" cy="733472"/>
          </a:xfrm>
          <a:prstGeom prst="rect">
            <a:avLst/>
          </a:prstGeom>
        </p:spPr>
      </p:pic>
      <p:sp>
        <p:nvSpPr>
          <p:cNvPr id="10" name="Rectangle 5">
            <a:extLst>
              <a:ext uri="{FF2B5EF4-FFF2-40B4-BE49-F238E27FC236}">
                <a16:creationId xmlns:a16="http://schemas.microsoft.com/office/drawing/2014/main" id="{FF3D4AB1-2660-45CD-A8E0-4C312CDE45A8}"/>
              </a:ext>
            </a:extLst>
          </p:cNvPr>
          <p:cNvSpPr>
            <a:spLocks noGrp="1" noChangeArrowheads="1"/>
          </p:cNvSpPr>
          <p:nvPr>
            <p:ph type="ftr" sz="quarter" idx="4294967295"/>
          </p:nvPr>
        </p:nvSpPr>
        <p:spPr bwMode="auto">
          <a:xfrm>
            <a:off x="762000" y="6426200"/>
            <a:ext cx="3233936" cy="31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100000"/>
              </a:lnSpc>
              <a:spcBef>
                <a:spcPct val="0"/>
              </a:spcBef>
              <a:defRPr sz="900"/>
            </a:lvl1pPr>
          </a:lstStyle>
          <a:p>
            <a:r>
              <a:rPr lang="de-DE" altLang="de-DE"/>
              <a:t>Intensivmedizinische Elektrolyt- und Säure-Basen - Störungen</a:t>
            </a:r>
            <a:endParaRPr lang="de-DE" altLang="de-DE" dirty="0"/>
          </a:p>
        </p:txBody>
      </p:sp>
    </p:spTree>
    <p:extLst>
      <p:ext uri="{BB962C8B-B14F-4D97-AF65-F5344CB8AC3E}">
        <p14:creationId xmlns:p14="http://schemas.microsoft.com/office/powerpoint/2010/main" val="35530620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1" fill="hold" nodeType="afterEffect">
                                  <p:stCondLst>
                                    <p:cond delay="0"/>
                                  </p:stCondLst>
                                  <p:childTnLst>
                                    <p:set>
                                      <p:cBhvr>
                                        <p:cTn id="6" dur="1" fill="hold">
                                          <p:stCondLst>
                                            <p:cond delay="0"/>
                                          </p:stCondLst>
                                        </p:cTn>
                                        <p:tgtEl>
                                          <p:spTgt spid="580666"/>
                                        </p:tgtEl>
                                        <p:attrNameLst>
                                          <p:attrName>style.visibility</p:attrName>
                                        </p:attrNameLst>
                                      </p:cBhvr>
                                      <p:to>
                                        <p:strVal val="visible"/>
                                      </p:to>
                                    </p:set>
                                    <p:anim calcmode="lin" valueType="num">
                                      <p:cBhvr additive="base">
                                        <p:cTn id="7" dur="500" fill="hold"/>
                                        <p:tgtEl>
                                          <p:spTgt spid="580666"/>
                                        </p:tgtEl>
                                        <p:attrNameLst>
                                          <p:attrName>ppt_x</p:attrName>
                                        </p:attrNameLst>
                                      </p:cBhvr>
                                      <p:tavLst>
                                        <p:tav tm="0">
                                          <p:val>
                                            <p:strVal val="#ppt_x"/>
                                          </p:val>
                                        </p:tav>
                                        <p:tav tm="100000">
                                          <p:val>
                                            <p:strVal val="#ppt_x"/>
                                          </p:val>
                                        </p:tav>
                                      </p:tavLst>
                                    </p:anim>
                                    <p:anim calcmode="lin" valueType="num">
                                      <p:cBhvr additive="base">
                                        <p:cTn id="8" dur="500" fill="hold"/>
                                        <p:tgtEl>
                                          <p:spTgt spid="58066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580648"/>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580668"/>
                                        </p:tgtEl>
                                        <p:attrNameLst>
                                          <p:attrName>style.visibility</p:attrName>
                                        </p:attrNameLst>
                                      </p:cBhvr>
                                      <p:to>
                                        <p:strVal val="visible"/>
                                      </p:to>
                                    </p:set>
                                    <p:anim calcmode="lin" valueType="num">
                                      <p:cBhvr additive="base">
                                        <p:cTn id="16" dur="500" fill="hold"/>
                                        <p:tgtEl>
                                          <p:spTgt spid="580668"/>
                                        </p:tgtEl>
                                        <p:attrNameLst>
                                          <p:attrName>ppt_x</p:attrName>
                                        </p:attrNameLst>
                                      </p:cBhvr>
                                      <p:tavLst>
                                        <p:tav tm="0">
                                          <p:val>
                                            <p:strVal val="#ppt_x"/>
                                          </p:val>
                                        </p:tav>
                                        <p:tav tm="100000">
                                          <p:val>
                                            <p:strVal val="#ppt_x"/>
                                          </p:val>
                                        </p:tav>
                                      </p:tavLst>
                                    </p:anim>
                                    <p:anim calcmode="lin" valueType="num">
                                      <p:cBhvr additive="base">
                                        <p:cTn id="17" dur="500" fill="hold"/>
                                        <p:tgtEl>
                                          <p:spTgt spid="580668"/>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80649"/>
                                        </p:tgtEl>
                                        <p:attrNameLst>
                                          <p:attrName>style.visibility</p:attrName>
                                        </p:attrNameLst>
                                      </p:cBhvr>
                                      <p:to>
                                        <p:strVal val="visible"/>
                                      </p:to>
                                    </p:set>
                                    <p:animEffect transition="in" filter="blinds(horizontal)">
                                      <p:cBhvr>
                                        <p:cTn id="22" dur="500"/>
                                        <p:tgtEl>
                                          <p:spTgt spid="58064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580667"/>
                                        </p:tgtEl>
                                        <p:attrNameLst>
                                          <p:attrName>style.visibility</p:attrName>
                                        </p:attrNameLst>
                                      </p:cBhvr>
                                      <p:to>
                                        <p:strVal val="visible"/>
                                      </p:to>
                                    </p:set>
                                    <p:animEffect transition="in" filter="checkerboard(across)">
                                      <p:cBhvr>
                                        <p:cTn id="27" dur="500"/>
                                        <p:tgtEl>
                                          <p:spTgt spid="5806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0648" grpId="0"/>
      <p:bldP spid="580649" grpId="0"/>
      <p:bldP spid="580667" grpId="0"/>
      <p:bldP spid="58066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8890" name="Group 90"/>
          <p:cNvGraphicFramePr>
            <a:graphicFrameLocks noGrp="1"/>
          </p:cNvGraphicFramePr>
          <p:nvPr>
            <p:ph sz="half" idx="1"/>
          </p:nvPr>
        </p:nvGraphicFramePr>
        <p:xfrm>
          <a:off x="3924300" y="1268413"/>
          <a:ext cx="4895850" cy="1743075"/>
        </p:xfrm>
        <a:graphic>
          <a:graphicData uri="http://schemas.openxmlformats.org/drawingml/2006/table">
            <a:tbl>
              <a:tblPr/>
              <a:tblGrid>
                <a:gridCol w="3168650">
                  <a:extLst>
                    <a:ext uri="{9D8B030D-6E8A-4147-A177-3AD203B41FA5}">
                      <a16:colId xmlns:a16="http://schemas.microsoft.com/office/drawing/2014/main" val="20000"/>
                    </a:ext>
                  </a:extLst>
                </a:gridCol>
                <a:gridCol w="1727200">
                  <a:extLst>
                    <a:ext uri="{9D8B030D-6E8A-4147-A177-3AD203B41FA5}">
                      <a16:colId xmlns:a16="http://schemas.microsoft.com/office/drawing/2014/main" val="20001"/>
                    </a:ext>
                  </a:extLst>
                </a:gridCol>
              </a:tblGrid>
              <a:tr h="936625">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4000" b="1" i="0" u="none" strike="noStrike" cap="none" normalizeH="0" baseline="0">
                          <a:ln>
                            <a:noFill/>
                          </a:ln>
                          <a:solidFill>
                            <a:schemeClr val="tx1"/>
                          </a:solidFill>
                          <a:effectLst/>
                          <a:latin typeface="Arial" charset="0"/>
                          <a:sym typeface="Symbol" pitchFamily="18" charset="2"/>
                        </a:rPr>
                        <a:t></a:t>
                      </a:r>
                      <a:r>
                        <a:rPr kumimoji="0" lang="de-DE" sz="4000" b="1" i="0" u="none" strike="noStrike" cap="none" normalizeH="0" baseline="0">
                          <a:ln>
                            <a:noFill/>
                          </a:ln>
                          <a:solidFill>
                            <a:schemeClr val="tx1"/>
                          </a:solidFill>
                          <a:effectLst/>
                          <a:latin typeface="Arial" charset="0"/>
                        </a:rPr>
                        <a:t> H</a:t>
                      </a:r>
                      <a:r>
                        <a:rPr kumimoji="0" lang="de-DE" sz="4000" b="1" i="0" u="none" strike="noStrike" cap="none" normalizeH="0" baseline="30000">
                          <a:ln>
                            <a:noFill/>
                          </a:ln>
                          <a:solidFill>
                            <a:schemeClr val="tx1"/>
                          </a:solidFill>
                          <a:effectLst/>
                          <a:latin typeface="Arial" charset="0"/>
                        </a:rPr>
                        <a:t>+</a:t>
                      </a:r>
                      <a:r>
                        <a:rPr kumimoji="0" lang="de-DE" sz="4000" b="1" i="0" u="none" strike="noStrike" cap="none" normalizeH="0" baseline="0">
                          <a:ln>
                            <a:noFill/>
                          </a:ln>
                          <a:solidFill>
                            <a:schemeClr val="tx1"/>
                          </a:solidFill>
                          <a:effectLst/>
                          <a:latin typeface="Arial" charset="0"/>
                        </a:rPr>
                        <a:t> = 24 x</a:t>
                      </a:r>
                    </a:p>
                  </a:txBody>
                  <a:tcPr anchor="ctr" horzOverflow="overflow">
                    <a:lnL cap="flat">
                      <a:noFill/>
                    </a:lnL>
                    <a:lnR>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4000" b="1" i="0" u="none" strike="noStrike" cap="none" normalizeH="0" baseline="0">
                          <a:ln>
                            <a:noFill/>
                          </a:ln>
                          <a:solidFill>
                            <a:srgbClr val="FF0000"/>
                          </a:solidFill>
                          <a:effectLst/>
                          <a:latin typeface="Arial" charset="0"/>
                        </a:rPr>
                        <a:t>CO</a:t>
                      </a:r>
                      <a:r>
                        <a:rPr kumimoji="0" lang="de-DE" sz="4000" b="1" i="0" u="none" strike="noStrike" cap="none" normalizeH="0" baseline="-25000">
                          <a:ln>
                            <a:noFill/>
                          </a:ln>
                          <a:solidFill>
                            <a:srgbClr val="FF0000"/>
                          </a:solidFill>
                          <a:effectLst/>
                          <a:latin typeface="Arial" charset="0"/>
                        </a:rPr>
                        <a:t>2</a:t>
                      </a:r>
                    </a:p>
                  </a:txBody>
                  <a:tcPr anchor="b" horzOverflow="overflow">
                    <a:lnL>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06450">
                <a:tc vMerge="1">
                  <a:txBody>
                    <a:bodyPr/>
                    <a:lstStyle/>
                    <a:p>
                      <a:endParaRPr lang="de-DE"/>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4000" b="1" i="0" u="none" strike="noStrike" cap="none" normalizeH="0" baseline="0">
                          <a:ln>
                            <a:noFill/>
                          </a:ln>
                          <a:solidFill>
                            <a:srgbClr val="66FF66"/>
                          </a:solidFill>
                          <a:effectLst/>
                          <a:latin typeface="Arial" charset="0"/>
                        </a:rPr>
                        <a:t>HCO</a:t>
                      </a:r>
                      <a:r>
                        <a:rPr kumimoji="0" lang="de-DE" sz="4000" b="1" i="0" u="none" strike="noStrike" cap="none" normalizeH="0" baseline="-25000">
                          <a:ln>
                            <a:noFill/>
                          </a:ln>
                          <a:solidFill>
                            <a:srgbClr val="66FF66"/>
                          </a:solidFill>
                          <a:effectLst/>
                          <a:latin typeface="Arial" charset="0"/>
                        </a:rPr>
                        <a:t>3</a:t>
                      </a:r>
                      <a:r>
                        <a:rPr kumimoji="0" lang="de-DE" sz="4000" b="1" i="0" u="none" strike="noStrike" cap="none" normalizeH="0" baseline="30000">
                          <a:ln>
                            <a:noFill/>
                          </a:ln>
                          <a:solidFill>
                            <a:srgbClr val="66FF66"/>
                          </a:solidFill>
                          <a:effectLst/>
                          <a:latin typeface="Arial" charset="0"/>
                        </a:rPr>
                        <a:t>-</a:t>
                      </a:r>
                      <a:endParaRPr kumimoji="0" lang="de-DE" sz="4000" b="1" i="0" u="none" strike="noStrike" cap="none" normalizeH="0" baseline="0">
                        <a:ln>
                          <a:noFill/>
                        </a:ln>
                        <a:solidFill>
                          <a:srgbClr val="66FF66"/>
                        </a:solidFill>
                        <a:effectLst/>
                        <a:latin typeface="Arial" charset="0"/>
                      </a:endParaRPr>
                    </a:p>
                  </a:txBody>
                  <a:tcPr horzOverflow="overflow">
                    <a:lnL>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588875" name="Group 75"/>
          <p:cNvGraphicFramePr>
            <a:graphicFrameLocks noGrp="1"/>
          </p:cNvGraphicFramePr>
          <p:nvPr>
            <p:ph sz="half" idx="2"/>
            <p:extLst>
              <p:ext uri="{D42A27DB-BD31-4B8C-83A1-F6EECF244321}">
                <p14:modId xmlns:p14="http://schemas.microsoft.com/office/powerpoint/2010/main" val="3762419450"/>
              </p:ext>
            </p:extLst>
          </p:nvPr>
        </p:nvGraphicFramePr>
        <p:xfrm>
          <a:off x="1131604" y="1358369"/>
          <a:ext cx="2697163" cy="1655763"/>
        </p:xfrm>
        <a:graphic>
          <a:graphicData uri="http://schemas.openxmlformats.org/drawingml/2006/table">
            <a:tbl>
              <a:tblPr/>
              <a:tblGrid>
                <a:gridCol w="1463675">
                  <a:extLst>
                    <a:ext uri="{9D8B030D-6E8A-4147-A177-3AD203B41FA5}">
                      <a16:colId xmlns:a16="http://schemas.microsoft.com/office/drawing/2014/main" val="20000"/>
                    </a:ext>
                  </a:extLst>
                </a:gridCol>
                <a:gridCol w="1233488">
                  <a:extLst>
                    <a:ext uri="{9D8B030D-6E8A-4147-A177-3AD203B41FA5}">
                      <a16:colId xmlns:a16="http://schemas.microsoft.com/office/drawing/2014/main" val="20001"/>
                    </a:ext>
                  </a:extLst>
                </a:gridCol>
              </a:tblGrid>
              <a:tr h="5524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a:ln>
                            <a:noFill/>
                          </a:ln>
                          <a:solidFill>
                            <a:schemeClr val="tx1"/>
                          </a:solidFill>
                          <a:effectLst/>
                          <a:latin typeface="Arial" charset="0"/>
                        </a:rPr>
                        <a:t>pH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dirty="0">
                          <a:ln>
                            <a:noFill/>
                          </a:ln>
                          <a:solidFill>
                            <a:schemeClr val="tx1"/>
                          </a:solidFill>
                          <a:effectLst/>
                          <a:latin typeface="Arial" charset="0"/>
                        </a:rPr>
                        <a:t>6,98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50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a:ln>
                            <a:noFill/>
                          </a:ln>
                          <a:solidFill>
                            <a:schemeClr val="tx1"/>
                          </a:solidFill>
                          <a:effectLst/>
                          <a:latin typeface="Arial" charset="0"/>
                        </a:rPr>
                        <a:t>pCO</a:t>
                      </a:r>
                      <a:r>
                        <a:rPr kumimoji="0" lang="de-DE" sz="2000" b="1" i="0" u="none" strike="noStrike" cap="none" normalizeH="0" baseline="-25000">
                          <a:ln>
                            <a:noFill/>
                          </a:ln>
                          <a:solidFill>
                            <a:schemeClr val="tx1"/>
                          </a:solidFill>
                          <a:effectLst/>
                          <a:latin typeface="Arial" charset="0"/>
                        </a:rPr>
                        <a:t>2</a:t>
                      </a:r>
                      <a:endParaRPr kumimoji="0" lang="de-DE" sz="2000" b="1"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a:ln>
                            <a:noFill/>
                          </a:ln>
                          <a:solidFill>
                            <a:srgbClr val="FF0000"/>
                          </a:solidFill>
                          <a:effectLst/>
                          <a:latin typeface="Arial" charset="0"/>
                        </a:rPr>
                        <a:t>13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524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a:ln>
                            <a:noFill/>
                          </a:ln>
                          <a:solidFill>
                            <a:schemeClr val="tx1"/>
                          </a:solidFill>
                          <a:effectLst/>
                          <a:latin typeface="Arial" charset="0"/>
                        </a:rPr>
                        <a:t>HCO</a:t>
                      </a:r>
                      <a:r>
                        <a:rPr kumimoji="0" lang="de-DE" sz="2000" b="1" i="0" u="none" strike="noStrike" cap="none" normalizeH="0" baseline="-25000">
                          <a:ln>
                            <a:noFill/>
                          </a:ln>
                          <a:solidFill>
                            <a:schemeClr val="tx1"/>
                          </a:solidFill>
                          <a:effectLst/>
                          <a:latin typeface="Arial" charset="0"/>
                        </a:rPr>
                        <a:t>3</a:t>
                      </a:r>
                      <a:r>
                        <a:rPr kumimoji="0" lang="de-DE" sz="2000" b="1" i="0" u="none" strike="noStrike" cap="none" normalizeH="0" baseline="30000">
                          <a:ln>
                            <a:noFill/>
                          </a:ln>
                          <a:solidFill>
                            <a:schemeClr val="tx1"/>
                          </a:solidFill>
                          <a:effectLst/>
                          <a:latin typeface="Arial" charset="0"/>
                        </a:rPr>
                        <a:t>-</a:t>
                      </a:r>
                      <a:endParaRPr kumimoji="0" lang="de-DE" sz="2000" b="1"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dirty="0">
                          <a:ln>
                            <a:noFill/>
                          </a:ln>
                          <a:solidFill>
                            <a:srgbClr val="66FF66"/>
                          </a:solidFill>
                          <a:effectLst>
                            <a:outerShdw blurRad="38100" dist="38100" dir="2700000" algn="tl">
                              <a:srgbClr val="C0C0C0"/>
                            </a:outerShdw>
                          </a:effectLst>
                          <a:latin typeface="Arial"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588921" name="Text Box 121"/>
          <p:cNvSpPr txBox="1">
            <a:spLocks noChangeArrowheads="1"/>
          </p:cNvSpPr>
          <p:nvPr/>
        </p:nvSpPr>
        <p:spPr bwMode="auto">
          <a:xfrm>
            <a:off x="539750" y="3500438"/>
            <a:ext cx="59769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eaLnBrk="1" hangingPunct="1">
              <a:buFont typeface="Symbol" panose="05050102010706020507" pitchFamily="18" charset="2"/>
              <a:buChar char="Þ"/>
            </a:pPr>
            <a:r>
              <a:rPr lang="de-DE" altLang="de-DE" sz="1800" b="1" dirty="0"/>
              <a:t> pH 6,98 =  24 x </a:t>
            </a:r>
            <a:r>
              <a:rPr lang="de-DE" altLang="de-DE" sz="1800" b="1" dirty="0">
                <a:solidFill>
                  <a:srgbClr val="FF0000"/>
                </a:solidFill>
              </a:rPr>
              <a:t>13</a:t>
            </a:r>
            <a:r>
              <a:rPr lang="de-DE" altLang="de-DE" sz="1800" b="1" dirty="0"/>
              <a:t> / </a:t>
            </a:r>
            <a:r>
              <a:rPr lang="de-DE" altLang="de-DE" sz="1800" b="1" dirty="0">
                <a:solidFill>
                  <a:srgbClr val="66FF66"/>
                </a:solidFill>
              </a:rPr>
              <a:t>3 </a:t>
            </a:r>
            <a:r>
              <a:rPr lang="de-DE" altLang="de-DE" sz="1800" b="1" dirty="0"/>
              <a:t>		 H+</a:t>
            </a:r>
            <a:r>
              <a:rPr lang="de-DE" altLang="de-DE" sz="1800" dirty="0"/>
              <a:t>  ~ </a:t>
            </a:r>
            <a:r>
              <a:rPr lang="de-DE" altLang="de-DE" sz="1800" b="1" dirty="0"/>
              <a:t>104 </a:t>
            </a:r>
            <a:r>
              <a:rPr lang="de-DE" altLang="de-DE" sz="1800" b="1" dirty="0" err="1"/>
              <a:t>nmol</a:t>
            </a:r>
            <a:r>
              <a:rPr lang="de-DE" altLang="de-DE" sz="1800" b="1" dirty="0"/>
              <a:t>/l</a:t>
            </a:r>
          </a:p>
        </p:txBody>
      </p:sp>
      <p:sp>
        <p:nvSpPr>
          <p:cNvPr id="588943" name="Text Box 143"/>
          <p:cNvSpPr txBox="1">
            <a:spLocks noChangeArrowheads="1"/>
          </p:cNvSpPr>
          <p:nvPr/>
        </p:nvSpPr>
        <p:spPr bwMode="auto">
          <a:xfrm>
            <a:off x="250825" y="5445125"/>
            <a:ext cx="8424863" cy="611188"/>
          </a:xfrm>
          <a:prstGeom prst="rect">
            <a:avLst/>
          </a:prstGeom>
          <a:noFill/>
          <a:ln w="9525">
            <a:noFill/>
            <a:miter lim="800000"/>
            <a:headEnd/>
            <a:tailEnd/>
          </a:ln>
          <a:effectLst/>
        </p:spPr>
        <p:txBody>
          <a:bodyPr>
            <a:spAutoFit/>
          </a:bodyPr>
          <a:lstStyle/>
          <a:p>
            <a:pPr eaLnBrk="1" hangingPunct="1">
              <a:defRPr/>
            </a:pPr>
            <a:r>
              <a:rPr lang="de-DE" b="1">
                <a:solidFill>
                  <a:schemeClr val="accent2"/>
                </a:solidFill>
                <a:effectLst>
                  <a:outerShdw blurRad="38100" dist="38100" dir="2700000" algn="tl">
                    <a:srgbClr val="C0C0C0"/>
                  </a:outerShdw>
                </a:effectLst>
                <a:latin typeface="Arial" charset="0"/>
                <a:cs typeface="Arial" charset="0"/>
              </a:rPr>
              <a:t>Das Bicarbonat muß gerade einmal um  2 mmol/l steigen !!</a:t>
            </a:r>
          </a:p>
          <a:p>
            <a:pPr eaLnBrk="1" hangingPunct="1">
              <a:defRPr/>
            </a:pPr>
            <a:r>
              <a:rPr lang="de-DE" sz="1200">
                <a:solidFill>
                  <a:schemeClr val="accent2"/>
                </a:solidFill>
                <a:effectLst>
                  <a:outerShdw blurRad="38100" dist="38100" dir="2700000" algn="tl">
                    <a:srgbClr val="C0C0C0"/>
                  </a:outerShdw>
                </a:effectLst>
                <a:latin typeface="Arial" charset="0"/>
                <a:cs typeface="Arial" charset="0"/>
              </a:rPr>
              <a:t>		</a:t>
            </a:r>
            <a:r>
              <a:rPr lang="de-DE" sz="1600">
                <a:solidFill>
                  <a:schemeClr val="accent2"/>
                </a:solidFill>
                <a:effectLst>
                  <a:outerShdw blurRad="38100" dist="38100" dir="2700000" algn="tl">
                    <a:srgbClr val="C0C0C0"/>
                  </a:outerShdw>
                </a:effectLst>
                <a:latin typeface="Arial" charset="0"/>
                <a:cs typeface="Arial" charset="0"/>
              </a:rPr>
              <a:t>bei einem Anstieg auf 8 mmol/l ist der ph Wert 7,4</a:t>
            </a:r>
          </a:p>
        </p:txBody>
      </p:sp>
      <p:sp>
        <p:nvSpPr>
          <p:cNvPr id="588944" name="Text Box 144"/>
          <p:cNvSpPr txBox="1">
            <a:spLocks noChangeArrowheads="1"/>
          </p:cNvSpPr>
          <p:nvPr/>
        </p:nvSpPr>
        <p:spPr bwMode="auto">
          <a:xfrm>
            <a:off x="539750" y="3998913"/>
            <a:ext cx="59769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eaLnBrk="1" hangingPunct="1">
              <a:buFont typeface="Symbol" panose="05050102010706020507" pitchFamily="18" charset="2"/>
              <a:buChar char="Þ"/>
            </a:pPr>
            <a:r>
              <a:rPr lang="de-DE" altLang="de-DE" sz="1800" b="1" dirty="0"/>
              <a:t> pH 7,20 =  24 x </a:t>
            </a:r>
            <a:r>
              <a:rPr lang="de-DE" altLang="de-DE" sz="1800" b="1" dirty="0">
                <a:solidFill>
                  <a:srgbClr val="FF0000"/>
                </a:solidFill>
              </a:rPr>
              <a:t>13</a:t>
            </a:r>
            <a:r>
              <a:rPr lang="de-DE" altLang="de-DE" sz="1800" b="1" dirty="0"/>
              <a:t> / </a:t>
            </a:r>
            <a:r>
              <a:rPr lang="de-DE" altLang="de-DE" sz="1800" b="1" dirty="0">
                <a:solidFill>
                  <a:srgbClr val="66FF66"/>
                </a:solidFill>
              </a:rPr>
              <a:t>x </a:t>
            </a:r>
            <a:r>
              <a:rPr lang="de-DE" altLang="de-DE" sz="1800" b="1" dirty="0"/>
              <a:t>		 H+</a:t>
            </a:r>
            <a:r>
              <a:rPr lang="de-DE" altLang="de-DE" sz="1800" dirty="0"/>
              <a:t>  ~   </a:t>
            </a:r>
            <a:r>
              <a:rPr lang="de-DE" altLang="de-DE" sz="1800" b="1" dirty="0"/>
              <a:t>63  </a:t>
            </a:r>
            <a:r>
              <a:rPr lang="de-DE" altLang="de-DE" sz="1800" b="1" dirty="0" err="1"/>
              <a:t>nmol</a:t>
            </a:r>
            <a:r>
              <a:rPr lang="de-DE" altLang="de-DE" sz="1800" b="1" dirty="0"/>
              <a:t>/l</a:t>
            </a:r>
          </a:p>
        </p:txBody>
      </p:sp>
      <p:sp>
        <p:nvSpPr>
          <p:cNvPr id="588945" name="Rectangle 145"/>
          <p:cNvSpPr>
            <a:spLocks noChangeArrowheads="1"/>
          </p:cNvSpPr>
          <p:nvPr/>
        </p:nvSpPr>
        <p:spPr bwMode="auto">
          <a:xfrm>
            <a:off x="4140200" y="3933825"/>
            <a:ext cx="2376488" cy="503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eaLnBrk="1" hangingPunct="1"/>
            <a:endParaRPr lang="de-DE" altLang="de-DE" sz="1800"/>
          </a:p>
        </p:txBody>
      </p:sp>
      <p:sp>
        <p:nvSpPr>
          <p:cNvPr id="588946" name="Text Box 146"/>
          <p:cNvSpPr txBox="1">
            <a:spLocks noChangeArrowheads="1"/>
          </p:cNvSpPr>
          <p:nvPr/>
        </p:nvSpPr>
        <p:spPr bwMode="auto">
          <a:xfrm>
            <a:off x="539750" y="4430713"/>
            <a:ext cx="59769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eaLnBrk="1" hangingPunct="1">
              <a:buFont typeface="Symbol" panose="05050102010706020507" pitchFamily="18" charset="2"/>
              <a:buChar char="Þ"/>
            </a:pPr>
            <a:r>
              <a:rPr lang="de-DE" altLang="de-DE" sz="1800" b="1"/>
              <a:t>          63 =  24 x </a:t>
            </a:r>
            <a:r>
              <a:rPr lang="de-DE" altLang="de-DE" sz="1800" b="1">
                <a:solidFill>
                  <a:srgbClr val="FF0000"/>
                </a:solidFill>
              </a:rPr>
              <a:t>13</a:t>
            </a:r>
            <a:r>
              <a:rPr lang="de-DE" altLang="de-DE" sz="1800" b="1"/>
              <a:t> / </a:t>
            </a:r>
            <a:r>
              <a:rPr lang="de-DE" altLang="de-DE" sz="1800" b="1">
                <a:solidFill>
                  <a:srgbClr val="66FF66"/>
                </a:solidFill>
              </a:rPr>
              <a:t>x </a:t>
            </a:r>
            <a:r>
              <a:rPr lang="de-DE" altLang="de-DE" sz="1800" b="1"/>
              <a:t>		</a:t>
            </a:r>
          </a:p>
        </p:txBody>
      </p:sp>
      <p:sp>
        <p:nvSpPr>
          <p:cNvPr id="588948" name="Rectangle 148"/>
          <p:cNvSpPr>
            <a:spLocks noChangeArrowheads="1"/>
          </p:cNvSpPr>
          <p:nvPr/>
        </p:nvSpPr>
        <p:spPr bwMode="auto">
          <a:xfrm>
            <a:off x="3779838" y="4868863"/>
            <a:ext cx="3455987" cy="5048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eaLnBrk="1" hangingPunct="1"/>
            <a:endParaRPr lang="de-DE" altLang="de-DE" sz="1800"/>
          </a:p>
        </p:txBody>
      </p:sp>
      <p:sp>
        <p:nvSpPr>
          <p:cNvPr id="588949" name="Text Box 149"/>
          <p:cNvSpPr txBox="1">
            <a:spLocks noChangeArrowheads="1"/>
          </p:cNvSpPr>
          <p:nvPr/>
        </p:nvSpPr>
        <p:spPr bwMode="auto">
          <a:xfrm>
            <a:off x="539750" y="4868863"/>
            <a:ext cx="6553200" cy="457200"/>
          </a:xfrm>
          <a:prstGeom prst="rect">
            <a:avLst/>
          </a:prstGeom>
          <a:noFill/>
          <a:ln w="9525">
            <a:noFill/>
            <a:miter lim="800000"/>
            <a:headEnd/>
            <a:tailEnd/>
          </a:ln>
          <a:effectLst/>
        </p:spPr>
        <p:txBody>
          <a:bodyPr>
            <a:spAutoFit/>
          </a:bodyPr>
          <a:lstStyle/>
          <a:p>
            <a:pPr eaLnBrk="1" hangingPunct="1">
              <a:buFont typeface="Symbol" pitchFamily="18" charset="2"/>
              <a:buChar char="Þ"/>
              <a:defRPr/>
            </a:pPr>
            <a:r>
              <a:rPr lang="de-DE" b="1">
                <a:latin typeface="Arial" charset="0"/>
                <a:cs typeface="Arial" charset="0"/>
              </a:rPr>
              <a:t> 	   </a:t>
            </a:r>
            <a:r>
              <a:rPr lang="de-DE" b="1">
                <a:solidFill>
                  <a:srgbClr val="66FF66"/>
                </a:solidFill>
                <a:latin typeface="Arial" charset="0"/>
                <a:cs typeface="Arial" charset="0"/>
              </a:rPr>
              <a:t>x </a:t>
            </a:r>
            <a:r>
              <a:rPr lang="de-DE" b="1">
                <a:latin typeface="Arial" charset="0"/>
                <a:cs typeface="Arial" charset="0"/>
              </a:rPr>
              <a:t>=  24 x </a:t>
            </a:r>
            <a:r>
              <a:rPr lang="de-DE" b="1">
                <a:solidFill>
                  <a:srgbClr val="FF0000"/>
                </a:solidFill>
                <a:latin typeface="Arial" charset="0"/>
                <a:cs typeface="Arial" charset="0"/>
              </a:rPr>
              <a:t>13</a:t>
            </a:r>
            <a:r>
              <a:rPr lang="de-DE" b="1">
                <a:latin typeface="Arial" charset="0"/>
                <a:cs typeface="Arial" charset="0"/>
              </a:rPr>
              <a:t> / 63</a:t>
            </a:r>
            <a:r>
              <a:rPr lang="de-DE">
                <a:latin typeface="Arial" charset="0"/>
                <a:cs typeface="Arial" charset="0"/>
              </a:rPr>
              <a:t>	</a:t>
            </a:r>
            <a:r>
              <a:rPr lang="de-DE" sz="2400" b="1">
                <a:solidFill>
                  <a:srgbClr val="66FF66"/>
                </a:solidFill>
                <a:effectLst>
                  <a:outerShdw blurRad="38100" dist="38100" dir="2700000" algn="tl">
                    <a:srgbClr val="C0C0C0"/>
                  </a:outerShdw>
                </a:effectLst>
                <a:latin typeface="Arial" charset="0"/>
                <a:cs typeface="Arial" charset="0"/>
              </a:rPr>
              <a:t>HCO</a:t>
            </a:r>
            <a:r>
              <a:rPr lang="de-DE" sz="2400" b="1" baseline="-25000">
                <a:solidFill>
                  <a:srgbClr val="66FF66"/>
                </a:solidFill>
                <a:effectLst>
                  <a:outerShdw blurRad="38100" dist="38100" dir="2700000" algn="tl">
                    <a:srgbClr val="C0C0C0"/>
                  </a:outerShdw>
                </a:effectLst>
                <a:latin typeface="Arial" charset="0"/>
                <a:cs typeface="Arial" charset="0"/>
              </a:rPr>
              <a:t>3</a:t>
            </a:r>
            <a:r>
              <a:rPr lang="de-DE" sz="2400" b="1" baseline="30000">
                <a:solidFill>
                  <a:srgbClr val="66FF66"/>
                </a:solidFill>
                <a:effectLst>
                  <a:outerShdw blurRad="38100" dist="38100" dir="2700000" algn="tl">
                    <a:srgbClr val="C0C0C0"/>
                  </a:outerShdw>
                </a:effectLst>
                <a:latin typeface="Arial" charset="0"/>
                <a:cs typeface="Arial" charset="0"/>
              </a:rPr>
              <a:t>-</a:t>
            </a:r>
            <a:r>
              <a:rPr lang="de-DE" sz="2400" b="1">
                <a:effectLst>
                  <a:outerShdw blurRad="38100" dist="38100" dir="2700000" algn="tl">
                    <a:srgbClr val="C0C0C0"/>
                  </a:outerShdw>
                </a:effectLst>
                <a:latin typeface="Arial" charset="0"/>
                <a:cs typeface="Arial" charset="0"/>
              </a:rPr>
              <a:t> </a:t>
            </a:r>
            <a:r>
              <a:rPr lang="de-DE" sz="2400" b="1">
                <a:solidFill>
                  <a:srgbClr val="66FF66"/>
                </a:solidFill>
                <a:effectLst>
                  <a:outerShdw blurRad="38100" dist="38100" dir="2700000" algn="tl">
                    <a:srgbClr val="C0C0C0"/>
                  </a:outerShdw>
                </a:effectLst>
                <a:latin typeface="Arial" charset="0"/>
                <a:cs typeface="Arial" charset="0"/>
              </a:rPr>
              <a:t>= 5  nmol/l</a:t>
            </a:r>
          </a:p>
        </p:txBody>
      </p:sp>
      <p:sp>
        <p:nvSpPr>
          <p:cNvPr id="3" name="Titel 2"/>
          <p:cNvSpPr>
            <a:spLocks noGrp="1"/>
          </p:cNvSpPr>
          <p:nvPr>
            <p:ph type="title"/>
          </p:nvPr>
        </p:nvSpPr>
        <p:spPr/>
        <p:txBody>
          <a:bodyPr/>
          <a:lstStyle/>
          <a:p>
            <a:endParaRPr lang="de-DE"/>
          </a:p>
        </p:txBody>
      </p:sp>
      <p:sp>
        <p:nvSpPr>
          <p:cNvPr id="16" name="Rectangle 61"/>
          <p:cNvSpPr>
            <a:spLocks noChangeArrowheads="1"/>
          </p:cNvSpPr>
          <p:nvPr/>
        </p:nvSpPr>
        <p:spPr bwMode="auto">
          <a:xfrm>
            <a:off x="750095" y="210220"/>
            <a:ext cx="6198170" cy="698500"/>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de-DE" altLang="de-DE" sz="2800" b="1" dirty="0">
                <a:solidFill>
                  <a:schemeClr val="bg1"/>
                </a:solidFill>
              </a:rPr>
              <a:t>(Durch-) Fall </a:t>
            </a:r>
          </a:p>
        </p:txBody>
      </p:sp>
      <p:sp>
        <p:nvSpPr>
          <p:cNvPr id="13" name="Rectangle 5">
            <a:extLst>
              <a:ext uri="{FF2B5EF4-FFF2-40B4-BE49-F238E27FC236}">
                <a16:creationId xmlns:a16="http://schemas.microsoft.com/office/drawing/2014/main" id="{C37BC8A1-174E-4DC4-A6A9-2B602CEF88C0}"/>
              </a:ext>
            </a:extLst>
          </p:cNvPr>
          <p:cNvSpPr>
            <a:spLocks noGrp="1" noChangeArrowheads="1"/>
          </p:cNvSpPr>
          <p:nvPr>
            <p:ph type="ftr" sz="quarter" idx="4294967295"/>
          </p:nvPr>
        </p:nvSpPr>
        <p:spPr bwMode="auto">
          <a:xfrm>
            <a:off x="762000" y="6498208"/>
            <a:ext cx="3233936" cy="31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100000"/>
              </a:lnSpc>
              <a:spcBef>
                <a:spcPct val="0"/>
              </a:spcBef>
              <a:defRPr sz="900"/>
            </a:lvl1pPr>
          </a:lstStyle>
          <a:p>
            <a:r>
              <a:rPr lang="de-DE" altLang="de-DE"/>
              <a:t>Intensivmedizinische Elektrolyt- und Säure-Basen - Störungen</a:t>
            </a:r>
            <a:endParaRPr lang="de-DE" altLang="de-DE" dirty="0"/>
          </a:p>
        </p:txBody>
      </p:sp>
      <p:pic>
        <p:nvPicPr>
          <p:cNvPr id="14" name="Grafik 13">
            <a:extLst>
              <a:ext uri="{FF2B5EF4-FFF2-40B4-BE49-F238E27FC236}">
                <a16:creationId xmlns:a16="http://schemas.microsoft.com/office/drawing/2014/main" id="{B06C869B-B9C4-4FB4-BB39-D179CD86C649}"/>
              </a:ext>
            </a:extLst>
          </p:cNvPr>
          <p:cNvPicPr>
            <a:picLocks noChangeAspect="1"/>
          </p:cNvPicPr>
          <p:nvPr/>
        </p:nvPicPr>
        <p:blipFill>
          <a:blip r:embed="rId3"/>
          <a:stretch>
            <a:fillRect/>
          </a:stretch>
        </p:blipFill>
        <p:spPr>
          <a:xfrm>
            <a:off x="7650925" y="6123837"/>
            <a:ext cx="1520201" cy="733472"/>
          </a:xfrm>
          <a:prstGeom prst="rect">
            <a:avLst/>
          </a:prstGeom>
        </p:spPr>
      </p:pic>
    </p:spTree>
    <p:extLst>
      <p:ext uri="{BB962C8B-B14F-4D97-AF65-F5344CB8AC3E}">
        <p14:creationId xmlns:p14="http://schemas.microsoft.com/office/powerpoint/2010/main" val="6000977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892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 presetClass="entr" presetSubtype="10" fill="hold" nodeType="clickEffect">
                                  <p:stCondLst>
                                    <p:cond delay="0"/>
                                  </p:stCondLst>
                                  <p:childTnLst>
                                    <p:set>
                                      <p:cBhvr>
                                        <p:cTn id="10" dur="1" fill="hold">
                                          <p:stCondLst>
                                            <p:cond delay="0"/>
                                          </p:stCondLst>
                                        </p:cTn>
                                        <p:tgtEl>
                                          <p:spTgt spid="588944">
                                            <p:txEl>
                                              <p:pRg st="0" end="0"/>
                                            </p:txEl>
                                          </p:spTgt>
                                        </p:tgtEl>
                                        <p:attrNameLst>
                                          <p:attrName>style.visibility</p:attrName>
                                        </p:attrNameLst>
                                      </p:cBhvr>
                                      <p:to>
                                        <p:strVal val="visible"/>
                                      </p:to>
                                    </p:set>
                                    <p:animEffect transition="in" filter="checkerboard(across)">
                                      <p:cBhvr>
                                        <p:cTn id="11" dur="500"/>
                                        <p:tgtEl>
                                          <p:spTgt spid="588944">
                                            <p:txEl>
                                              <p:pRg st="0" end="0"/>
                                            </p:txEl>
                                          </p:spTgt>
                                        </p:tgtEl>
                                      </p:cBhvr>
                                    </p:animEffect>
                                  </p:childTnLst>
                                </p:cTn>
                              </p:par>
                            </p:childTnLst>
                          </p:cTn>
                        </p:par>
                        <p:par>
                          <p:cTn id="12" fill="hold" nodeType="afterGroup">
                            <p:stCondLst>
                              <p:cond delay="500"/>
                            </p:stCondLst>
                            <p:childTnLst>
                              <p:par>
                                <p:cTn id="13" presetID="9" presetClass="exit" presetSubtype="0" fill="hold" nodeType="afterEffect">
                                  <p:stCondLst>
                                    <p:cond delay="0"/>
                                  </p:stCondLst>
                                  <p:childTnLst>
                                    <p:animEffect transition="out" filter="dissolve">
                                      <p:cBhvr>
                                        <p:cTn id="14" dur="500"/>
                                        <p:tgtEl>
                                          <p:spTgt spid="588890"/>
                                        </p:tgtEl>
                                      </p:cBhvr>
                                    </p:animEffect>
                                    <p:set>
                                      <p:cBhvr>
                                        <p:cTn id="15" dur="1" fill="hold">
                                          <p:stCondLst>
                                            <p:cond delay="499"/>
                                          </p:stCondLst>
                                        </p:cTn>
                                        <p:tgtEl>
                                          <p:spTgt spid="588890"/>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xit" presetSubtype="10" fill="hold" grpId="0" nodeType="clickEffect">
                                  <p:stCondLst>
                                    <p:cond delay="0"/>
                                  </p:stCondLst>
                                  <p:childTnLst>
                                    <p:animEffect transition="out" filter="checkerboard(across)">
                                      <p:cBhvr>
                                        <p:cTn id="19" dur="500"/>
                                        <p:tgtEl>
                                          <p:spTgt spid="588945"/>
                                        </p:tgtEl>
                                      </p:cBhvr>
                                    </p:animEffect>
                                    <p:set>
                                      <p:cBhvr>
                                        <p:cTn id="20" dur="1" fill="hold">
                                          <p:stCondLst>
                                            <p:cond delay="499"/>
                                          </p:stCondLst>
                                        </p:cTn>
                                        <p:tgtEl>
                                          <p:spTgt spid="588945"/>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 fill="hold">
                                          <p:stCondLst>
                                            <p:cond delay="0"/>
                                          </p:stCondLst>
                                        </p:cTn>
                                        <p:tgtEl>
                                          <p:spTgt spid="588946">
                                            <p:txEl>
                                              <p:pRg st="0" end="0"/>
                                            </p:txEl>
                                          </p:spTgt>
                                        </p:tgtEl>
                                        <p:attrNameLst>
                                          <p:attrName>style.visibility</p:attrName>
                                        </p:attrNameLst>
                                      </p:cBhvr>
                                      <p:to>
                                        <p:strVal val="visible"/>
                                      </p:to>
                                    </p:set>
                                    <p:animEffect transition="in" filter="checkerboard(across)">
                                      <p:cBhvr>
                                        <p:cTn id="25" dur="500"/>
                                        <p:tgtEl>
                                          <p:spTgt spid="588946">
                                            <p:txEl>
                                              <p:pRg st="0" end="0"/>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5" presetClass="entr" presetSubtype="10" fill="hold" nodeType="clickEffect">
                                  <p:stCondLst>
                                    <p:cond delay="0"/>
                                  </p:stCondLst>
                                  <p:childTnLst>
                                    <p:set>
                                      <p:cBhvr>
                                        <p:cTn id="29" dur="1" fill="hold">
                                          <p:stCondLst>
                                            <p:cond delay="0"/>
                                          </p:stCondLst>
                                        </p:cTn>
                                        <p:tgtEl>
                                          <p:spTgt spid="588949">
                                            <p:txEl>
                                              <p:pRg st="0" end="0"/>
                                            </p:txEl>
                                          </p:spTgt>
                                        </p:tgtEl>
                                        <p:attrNameLst>
                                          <p:attrName>style.visibility</p:attrName>
                                        </p:attrNameLst>
                                      </p:cBhvr>
                                      <p:to>
                                        <p:strVal val="visible"/>
                                      </p:to>
                                    </p:set>
                                    <p:animEffect transition="in" filter="checkerboard(across)">
                                      <p:cBhvr>
                                        <p:cTn id="30" dur="500"/>
                                        <p:tgtEl>
                                          <p:spTgt spid="588949">
                                            <p:txEl>
                                              <p:pRg st="0" end="0"/>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 presetClass="exit" presetSubtype="10" fill="hold" grpId="0" nodeType="clickEffect">
                                  <p:stCondLst>
                                    <p:cond delay="0"/>
                                  </p:stCondLst>
                                  <p:childTnLst>
                                    <p:animEffect transition="out" filter="checkerboard(across)">
                                      <p:cBhvr>
                                        <p:cTn id="34" dur="500"/>
                                        <p:tgtEl>
                                          <p:spTgt spid="588948"/>
                                        </p:tgtEl>
                                      </p:cBhvr>
                                    </p:animEffect>
                                    <p:set>
                                      <p:cBhvr>
                                        <p:cTn id="35" dur="1" fill="hold">
                                          <p:stCondLst>
                                            <p:cond delay="499"/>
                                          </p:stCondLst>
                                        </p:cTn>
                                        <p:tgtEl>
                                          <p:spTgt spid="588948"/>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588943"/>
                                        </p:tgtEl>
                                        <p:attrNameLst>
                                          <p:attrName>style.visibility</p:attrName>
                                        </p:attrNameLst>
                                      </p:cBhvr>
                                      <p:to>
                                        <p:strVal val="visible"/>
                                      </p:to>
                                    </p:set>
                                    <p:animEffect transition="in" filter="wipe(down)">
                                      <p:cBhvr>
                                        <p:cTn id="40" dur="500"/>
                                        <p:tgtEl>
                                          <p:spTgt spid="588943"/>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xit" presetSubtype="10" fill="hold" grpId="0" nodeType="clickEffect">
                                  <p:stCondLst>
                                    <p:cond delay="0"/>
                                  </p:stCondLst>
                                  <p:childTnLst>
                                    <p:animEffect transition="out" filter="checkerboard(across)">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921" grpId="0"/>
      <p:bldP spid="588943" grpId="0"/>
      <p:bldP spid="588945" grpId="0" animBg="1"/>
      <p:bldP spid="588948" grpId="0" animBg="1"/>
      <p:bldP spid="1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8" name="Rectangle 2"/>
          <p:cNvSpPr>
            <a:spLocks noGrp="1" noChangeArrowheads="1"/>
          </p:cNvSpPr>
          <p:nvPr>
            <p:ph type="title"/>
          </p:nvPr>
        </p:nvSpPr>
        <p:spPr/>
        <p:txBody>
          <a:bodyPr/>
          <a:lstStyle/>
          <a:p>
            <a:pPr eaLnBrk="1" hangingPunct="1"/>
            <a:r>
              <a:rPr lang="de-DE" altLang="de-DE"/>
              <a:t>Hyperventilation nimmt ab </a:t>
            </a:r>
          </a:p>
        </p:txBody>
      </p:sp>
      <p:graphicFrame>
        <p:nvGraphicFramePr>
          <p:cNvPr id="598053" name="Group 37"/>
          <p:cNvGraphicFramePr>
            <a:graphicFrameLocks noGrp="1"/>
          </p:cNvGraphicFramePr>
          <p:nvPr>
            <p:ph sz="half" idx="1"/>
          </p:nvPr>
        </p:nvGraphicFramePr>
        <p:xfrm>
          <a:off x="3924300" y="1268413"/>
          <a:ext cx="4895850" cy="1743075"/>
        </p:xfrm>
        <a:graphic>
          <a:graphicData uri="http://schemas.openxmlformats.org/drawingml/2006/table">
            <a:tbl>
              <a:tblPr/>
              <a:tblGrid>
                <a:gridCol w="3168650">
                  <a:extLst>
                    <a:ext uri="{9D8B030D-6E8A-4147-A177-3AD203B41FA5}">
                      <a16:colId xmlns:a16="http://schemas.microsoft.com/office/drawing/2014/main" val="20000"/>
                    </a:ext>
                  </a:extLst>
                </a:gridCol>
                <a:gridCol w="1727200">
                  <a:extLst>
                    <a:ext uri="{9D8B030D-6E8A-4147-A177-3AD203B41FA5}">
                      <a16:colId xmlns:a16="http://schemas.microsoft.com/office/drawing/2014/main" val="20001"/>
                    </a:ext>
                  </a:extLst>
                </a:gridCol>
              </a:tblGrid>
              <a:tr h="936625">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4000" b="1" i="0" u="none" strike="noStrike" cap="none" normalizeH="0" baseline="0">
                          <a:ln>
                            <a:noFill/>
                          </a:ln>
                          <a:solidFill>
                            <a:schemeClr val="tx1"/>
                          </a:solidFill>
                          <a:effectLst/>
                          <a:latin typeface="Arial" charset="0"/>
                          <a:sym typeface="Symbol" pitchFamily="18" charset="2"/>
                        </a:rPr>
                        <a:t></a:t>
                      </a:r>
                      <a:r>
                        <a:rPr kumimoji="0" lang="de-DE" sz="4000" b="1" i="0" u="none" strike="noStrike" cap="none" normalizeH="0" baseline="0">
                          <a:ln>
                            <a:noFill/>
                          </a:ln>
                          <a:solidFill>
                            <a:schemeClr val="tx1"/>
                          </a:solidFill>
                          <a:effectLst/>
                          <a:latin typeface="Arial" charset="0"/>
                        </a:rPr>
                        <a:t> H</a:t>
                      </a:r>
                      <a:r>
                        <a:rPr kumimoji="0" lang="de-DE" sz="4000" b="1" i="0" u="none" strike="noStrike" cap="none" normalizeH="0" baseline="30000">
                          <a:ln>
                            <a:noFill/>
                          </a:ln>
                          <a:solidFill>
                            <a:schemeClr val="tx1"/>
                          </a:solidFill>
                          <a:effectLst/>
                          <a:latin typeface="Arial" charset="0"/>
                        </a:rPr>
                        <a:t>+</a:t>
                      </a:r>
                      <a:r>
                        <a:rPr kumimoji="0" lang="de-DE" sz="4000" b="1" i="0" u="none" strike="noStrike" cap="none" normalizeH="0" baseline="0">
                          <a:ln>
                            <a:noFill/>
                          </a:ln>
                          <a:solidFill>
                            <a:schemeClr val="tx1"/>
                          </a:solidFill>
                          <a:effectLst/>
                          <a:latin typeface="Arial" charset="0"/>
                        </a:rPr>
                        <a:t> = 24 x</a:t>
                      </a:r>
                    </a:p>
                  </a:txBody>
                  <a:tcPr anchor="ctr" horzOverflow="overflow">
                    <a:lnL cap="flat">
                      <a:noFill/>
                    </a:lnL>
                    <a:lnR>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4000" b="1" i="0" u="none" strike="noStrike" cap="none" normalizeH="0" baseline="0">
                          <a:ln>
                            <a:noFill/>
                          </a:ln>
                          <a:solidFill>
                            <a:srgbClr val="FF0000"/>
                          </a:solidFill>
                          <a:effectLst/>
                          <a:latin typeface="Arial" charset="0"/>
                        </a:rPr>
                        <a:t>18</a:t>
                      </a:r>
                      <a:endParaRPr kumimoji="0" lang="de-DE" sz="4000" b="1" i="0" u="none" strike="noStrike" cap="none" normalizeH="0" baseline="-25000">
                        <a:ln>
                          <a:noFill/>
                        </a:ln>
                        <a:solidFill>
                          <a:srgbClr val="FF0000"/>
                        </a:solidFill>
                        <a:effectLst/>
                        <a:latin typeface="Arial" charset="0"/>
                      </a:endParaRPr>
                    </a:p>
                  </a:txBody>
                  <a:tcPr anchor="b" horzOverflow="overflow">
                    <a:lnL>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06450">
                <a:tc vMerge="1">
                  <a:txBody>
                    <a:bodyPr/>
                    <a:lstStyle/>
                    <a:p>
                      <a:endParaRPr lang="de-DE"/>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4000" b="1" i="0" u="none" strike="noStrike" cap="none" normalizeH="0" baseline="0">
                          <a:ln>
                            <a:noFill/>
                          </a:ln>
                          <a:solidFill>
                            <a:schemeClr val="hlink"/>
                          </a:solidFill>
                          <a:effectLst/>
                          <a:latin typeface="Arial" charset="0"/>
                        </a:rPr>
                        <a:t>x</a:t>
                      </a:r>
                    </a:p>
                  </a:txBody>
                  <a:tcPr horzOverflow="overflow">
                    <a:lnL>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598031" name="Group 15"/>
          <p:cNvGraphicFramePr>
            <a:graphicFrameLocks noGrp="1"/>
          </p:cNvGraphicFramePr>
          <p:nvPr>
            <p:ph sz="half" idx="2"/>
          </p:nvPr>
        </p:nvGraphicFramePr>
        <p:xfrm>
          <a:off x="250825" y="1196975"/>
          <a:ext cx="2697163" cy="1655763"/>
        </p:xfrm>
        <a:graphic>
          <a:graphicData uri="http://schemas.openxmlformats.org/drawingml/2006/table">
            <a:tbl>
              <a:tblPr/>
              <a:tblGrid>
                <a:gridCol w="1463675">
                  <a:extLst>
                    <a:ext uri="{9D8B030D-6E8A-4147-A177-3AD203B41FA5}">
                      <a16:colId xmlns:a16="http://schemas.microsoft.com/office/drawing/2014/main" val="20000"/>
                    </a:ext>
                  </a:extLst>
                </a:gridCol>
                <a:gridCol w="1233488">
                  <a:extLst>
                    <a:ext uri="{9D8B030D-6E8A-4147-A177-3AD203B41FA5}">
                      <a16:colId xmlns:a16="http://schemas.microsoft.com/office/drawing/2014/main" val="20001"/>
                    </a:ext>
                  </a:extLst>
                </a:gridCol>
              </a:tblGrid>
              <a:tr h="5524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a:ln>
                            <a:noFill/>
                          </a:ln>
                          <a:solidFill>
                            <a:schemeClr val="tx1"/>
                          </a:solidFill>
                          <a:effectLst/>
                          <a:latin typeface="Arial" charset="0"/>
                        </a:rPr>
                        <a:t>pH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a:ln>
                            <a:noFill/>
                          </a:ln>
                          <a:solidFill>
                            <a:schemeClr val="tx1"/>
                          </a:solidFill>
                          <a:effectLst/>
                          <a:latin typeface="Arial" charset="0"/>
                        </a:rPr>
                        <a:t>7,2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50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a:ln>
                            <a:noFill/>
                          </a:ln>
                          <a:solidFill>
                            <a:schemeClr val="tx1"/>
                          </a:solidFill>
                          <a:effectLst/>
                          <a:latin typeface="Arial" charset="0"/>
                        </a:rPr>
                        <a:t>pCO</a:t>
                      </a:r>
                      <a:r>
                        <a:rPr kumimoji="0" lang="de-DE" sz="2000" b="1" i="0" u="none" strike="noStrike" cap="none" normalizeH="0" baseline="-25000">
                          <a:ln>
                            <a:noFill/>
                          </a:ln>
                          <a:solidFill>
                            <a:schemeClr val="tx1"/>
                          </a:solidFill>
                          <a:effectLst/>
                          <a:latin typeface="Arial" charset="0"/>
                        </a:rPr>
                        <a:t>2</a:t>
                      </a:r>
                      <a:endParaRPr kumimoji="0" lang="de-DE" sz="2000" b="1"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a:ln>
                            <a:noFill/>
                          </a:ln>
                          <a:solidFill>
                            <a:srgbClr val="FF0000"/>
                          </a:solidFill>
                          <a:effectLst/>
                          <a:latin typeface="Arial" charset="0"/>
                        </a:rPr>
                        <a:t>13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524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a:ln>
                            <a:noFill/>
                          </a:ln>
                          <a:solidFill>
                            <a:schemeClr val="tx1"/>
                          </a:solidFill>
                          <a:effectLst/>
                          <a:latin typeface="Arial" charset="0"/>
                        </a:rPr>
                        <a:t>HCO</a:t>
                      </a:r>
                      <a:r>
                        <a:rPr kumimoji="0" lang="de-DE" sz="2000" b="1" i="0" u="none" strike="noStrike" cap="none" normalizeH="0" baseline="-25000">
                          <a:ln>
                            <a:noFill/>
                          </a:ln>
                          <a:solidFill>
                            <a:schemeClr val="tx1"/>
                          </a:solidFill>
                          <a:effectLst/>
                          <a:latin typeface="Arial" charset="0"/>
                        </a:rPr>
                        <a:t>3</a:t>
                      </a:r>
                      <a:r>
                        <a:rPr kumimoji="0" lang="de-DE" sz="2000" b="1" i="0" u="none" strike="noStrike" cap="none" normalizeH="0" baseline="30000">
                          <a:ln>
                            <a:noFill/>
                          </a:ln>
                          <a:solidFill>
                            <a:schemeClr val="tx1"/>
                          </a:solidFill>
                          <a:effectLst/>
                          <a:latin typeface="Arial" charset="0"/>
                        </a:rPr>
                        <a:t>-</a:t>
                      </a:r>
                      <a:endParaRPr kumimoji="0" lang="de-DE" sz="2000" b="1"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a:ln>
                            <a:noFill/>
                          </a:ln>
                          <a:solidFill>
                            <a:schemeClr val="hlink"/>
                          </a:solidFill>
                          <a:effectLst>
                            <a:outerShdw blurRad="38100" dist="38100" dir="2700000" algn="tl">
                              <a:srgbClr val="C0C0C0"/>
                            </a:outerShdw>
                          </a:effectLst>
                          <a:latin typeface="Arial"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598046" name="Text Box 30"/>
          <p:cNvSpPr txBox="1">
            <a:spLocks noChangeArrowheads="1"/>
          </p:cNvSpPr>
          <p:nvPr/>
        </p:nvSpPr>
        <p:spPr bwMode="auto">
          <a:xfrm>
            <a:off x="250825" y="5445125"/>
            <a:ext cx="8424863" cy="366713"/>
          </a:xfrm>
          <a:prstGeom prst="rect">
            <a:avLst/>
          </a:prstGeom>
          <a:noFill/>
          <a:ln w="9525">
            <a:noFill/>
            <a:miter lim="800000"/>
            <a:headEnd/>
            <a:tailEnd/>
          </a:ln>
          <a:effectLst/>
        </p:spPr>
        <p:txBody>
          <a:bodyPr>
            <a:spAutoFit/>
          </a:bodyPr>
          <a:lstStyle/>
          <a:p>
            <a:pPr eaLnBrk="1" hangingPunct="1">
              <a:defRPr/>
            </a:pPr>
            <a:r>
              <a:rPr lang="de-DE" b="1">
                <a:solidFill>
                  <a:schemeClr val="accent2"/>
                </a:solidFill>
                <a:effectLst>
                  <a:outerShdw blurRad="38100" dist="38100" dir="2700000" algn="tl">
                    <a:srgbClr val="C0C0C0"/>
                  </a:outerShdw>
                </a:effectLst>
                <a:latin typeface="Arial" charset="0"/>
                <a:cs typeface="Arial" charset="0"/>
              </a:rPr>
              <a:t>Das Bicarbonat muß jetzt auf 7 mmol/l steigen, wenn das CO</a:t>
            </a:r>
            <a:r>
              <a:rPr lang="de-DE" b="1" baseline="-25000">
                <a:solidFill>
                  <a:schemeClr val="accent2"/>
                </a:solidFill>
                <a:effectLst>
                  <a:outerShdw blurRad="38100" dist="38100" dir="2700000" algn="tl">
                    <a:srgbClr val="C0C0C0"/>
                  </a:outerShdw>
                </a:effectLst>
                <a:latin typeface="Arial" charset="0"/>
                <a:cs typeface="Arial" charset="0"/>
              </a:rPr>
              <a:t>2</a:t>
            </a:r>
            <a:r>
              <a:rPr lang="de-DE" b="1">
                <a:solidFill>
                  <a:schemeClr val="accent2"/>
                </a:solidFill>
                <a:effectLst>
                  <a:outerShdw blurRad="38100" dist="38100" dir="2700000" algn="tl">
                    <a:srgbClr val="C0C0C0"/>
                  </a:outerShdw>
                </a:effectLst>
                <a:latin typeface="Arial" charset="0"/>
                <a:cs typeface="Arial" charset="0"/>
              </a:rPr>
              <a:t> ansteigt !!</a:t>
            </a:r>
          </a:p>
        </p:txBody>
      </p:sp>
      <p:sp>
        <p:nvSpPr>
          <p:cNvPr id="598047" name="Text Box 31"/>
          <p:cNvSpPr txBox="1">
            <a:spLocks noChangeArrowheads="1"/>
          </p:cNvSpPr>
          <p:nvPr/>
        </p:nvSpPr>
        <p:spPr bwMode="auto">
          <a:xfrm>
            <a:off x="539750" y="3998913"/>
            <a:ext cx="59769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eaLnBrk="1" hangingPunct="1">
              <a:buFont typeface="Symbol" panose="05050102010706020507" pitchFamily="18" charset="2"/>
              <a:buChar char="Þ"/>
            </a:pPr>
            <a:r>
              <a:rPr lang="de-DE" altLang="de-DE" sz="1800" b="1"/>
              <a:t> pH 7,20 =  24 x </a:t>
            </a:r>
            <a:r>
              <a:rPr lang="de-DE" altLang="de-DE" sz="1800" b="1">
                <a:solidFill>
                  <a:srgbClr val="FF0000"/>
                </a:solidFill>
              </a:rPr>
              <a:t>18</a:t>
            </a:r>
            <a:r>
              <a:rPr lang="de-DE" altLang="de-DE" sz="1800" b="1"/>
              <a:t> / </a:t>
            </a:r>
            <a:r>
              <a:rPr lang="de-DE" altLang="de-DE" sz="1800" b="1">
                <a:solidFill>
                  <a:schemeClr val="hlink"/>
                </a:solidFill>
              </a:rPr>
              <a:t>x</a:t>
            </a:r>
            <a:r>
              <a:rPr lang="de-DE" altLang="de-DE" sz="1800" b="1">
                <a:solidFill>
                  <a:srgbClr val="66FF66"/>
                </a:solidFill>
              </a:rPr>
              <a:t> </a:t>
            </a:r>
            <a:r>
              <a:rPr lang="de-DE" altLang="de-DE" sz="1800" b="1"/>
              <a:t>		 H+</a:t>
            </a:r>
            <a:r>
              <a:rPr lang="de-DE" altLang="de-DE" sz="1800"/>
              <a:t>  ~   </a:t>
            </a:r>
            <a:r>
              <a:rPr lang="de-DE" altLang="de-DE" sz="1800" b="1"/>
              <a:t>63  nmol/l</a:t>
            </a:r>
          </a:p>
        </p:txBody>
      </p:sp>
      <p:sp>
        <p:nvSpPr>
          <p:cNvPr id="598048" name="Rectangle 32"/>
          <p:cNvSpPr>
            <a:spLocks noChangeArrowheads="1"/>
          </p:cNvSpPr>
          <p:nvPr/>
        </p:nvSpPr>
        <p:spPr bwMode="auto">
          <a:xfrm>
            <a:off x="4140200" y="3933825"/>
            <a:ext cx="2376488" cy="503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eaLnBrk="1" hangingPunct="1"/>
            <a:endParaRPr lang="de-DE" altLang="de-DE" sz="1800"/>
          </a:p>
        </p:txBody>
      </p:sp>
      <p:sp>
        <p:nvSpPr>
          <p:cNvPr id="598049" name="Text Box 33"/>
          <p:cNvSpPr txBox="1">
            <a:spLocks noChangeArrowheads="1"/>
          </p:cNvSpPr>
          <p:nvPr/>
        </p:nvSpPr>
        <p:spPr bwMode="auto">
          <a:xfrm>
            <a:off x="539750" y="4430713"/>
            <a:ext cx="59769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eaLnBrk="1" hangingPunct="1">
              <a:buFont typeface="Symbol" panose="05050102010706020507" pitchFamily="18" charset="2"/>
              <a:buChar char="Þ"/>
            </a:pPr>
            <a:r>
              <a:rPr lang="de-DE" altLang="de-DE" sz="1800" b="1"/>
              <a:t>          63 =  24 x </a:t>
            </a:r>
            <a:r>
              <a:rPr lang="de-DE" altLang="de-DE" sz="1800" b="1">
                <a:solidFill>
                  <a:srgbClr val="FF0000"/>
                </a:solidFill>
              </a:rPr>
              <a:t>18</a:t>
            </a:r>
            <a:r>
              <a:rPr lang="de-DE" altLang="de-DE" sz="1800" b="1"/>
              <a:t> / </a:t>
            </a:r>
            <a:r>
              <a:rPr lang="de-DE" altLang="de-DE" sz="1800" b="1">
                <a:solidFill>
                  <a:schemeClr val="hlink"/>
                </a:solidFill>
              </a:rPr>
              <a:t>x </a:t>
            </a:r>
            <a:r>
              <a:rPr lang="de-DE" altLang="de-DE" sz="1800" b="1"/>
              <a:t>		</a:t>
            </a:r>
          </a:p>
        </p:txBody>
      </p:sp>
      <p:sp>
        <p:nvSpPr>
          <p:cNvPr id="598050" name="Rectangle 34"/>
          <p:cNvSpPr>
            <a:spLocks noChangeArrowheads="1"/>
          </p:cNvSpPr>
          <p:nvPr/>
        </p:nvSpPr>
        <p:spPr bwMode="auto">
          <a:xfrm>
            <a:off x="3779838" y="4868863"/>
            <a:ext cx="3455987" cy="5048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eaLnBrk="1" hangingPunct="1"/>
            <a:endParaRPr lang="de-DE" altLang="de-DE" sz="1800"/>
          </a:p>
        </p:txBody>
      </p:sp>
      <p:sp>
        <p:nvSpPr>
          <p:cNvPr id="598051" name="Text Box 35"/>
          <p:cNvSpPr txBox="1">
            <a:spLocks noChangeArrowheads="1"/>
          </p:cNvSpPr>
          <p:nvPr/>
        </p:nvSpPr>
        <p:spPr bwMode="auto">
          <a:xfrm>
            <a:off x="539750" y="4941888"/>
            <a:ext cx="6985000" cy="457200"/>
          </a:xfrm>
          <a:prstGeom prst="rect">
            <a:avLst/>
          </a:prstGeom>
          <a:noFill/>
          <a:ln w="9525">
            <a:noFill/>
            <a:miter lim="800000"/>
            <a:headEnd/>
            <a:tailEnd/>
          </a:ln>
          <a:effectLst/>
        </p:spPr>
        <p:txBody>
          <a:bodyPr>
            <a:spAutoFit/>
          </a:bodyPr>
          <a:lstStyle/>
          <a:p>
            <a:pPr eaLnBrk="1" hangingPunct="1">
              <a:buFont typeface="Symbol" pitchFamily="18" charset="2"/>
              <a:buChar char="Þ"/>
              <a:defRPr/>
            </a:pPr>
            <a:r>
              <a:rPr lang="de-DE" b="1">
                <a:latin typeface="Arial" charset="0"/>
                <a:cs typeface="Arial" charset="0"/>
              </a:rPr>
              <a:t> 	   </a:t>
            </a:r>
            <a:r>
              <a:rPr lang="de-DE" b="1">
                <a:solidFill>
                  <a:schemeClr val="hlink"/>
                </a:solidFill>
                <a:latin typeface="Arial" charset="0"/>
                <a:cs typeface="Arial" charset="0"/>
              </a:rPr>
              <a:t>x</a:t>
            </a:r>
            <a:r>
              <a:rPr lang="de-DE" b="1">
                <a:solidFill>
                  <a:srgbClr val="66FF66"/>
                </a:solidFill>
                <a:latin typeface="Arial" charset="0"/>
                <a:cs typeface="Arial" charset="0"/>
              </a:rPr>
              <a:t> </a:t>
            </a:r>
            <a:r>
              <a:rPr lang="de-DE" b="1">
                <a:latin typeface="Arial" charset="0"/>
                <a:cs typeface="Arial" charset="0"/>
              </a:rPr>
              <a:t>=  24 x </a:t>
            </a:r>
            <a:r>
              <a:rPr lang="de-DE" b="1">
                <a:solidFill>
                  <a:srgbClr val="FF0000"/>
                </a:solidFill>
                <a:latin typeface="Arial" charset="0"/>
                <a:cs typeface="Arial" charset="0"/>
              </a:rPr>
              <a:t>18</a:t>
            </a:r>
            <a:r>
              <a:rPr lang="de-DE" b="1">
                <a:latin typeface="Arial" charset="0"/>
                <a:cs typeface="Arial" charset="0"/>
              </a:rPr>
              <a:t> / 63</a:t>
            </a:r>
            <a:r>
              <a:rPr lang="de-DE">
                <a:latin typeface="Arial" charset="0"/>
                <a:cs typeface="Arial" charset="0"/>
              </a:rPr>
              <a:t>	</a:t>
            </a:r>
            <a:r>
              <a:rPr lang="de-DE" b="1">
                <a:solidFill>
                  <a:schemeClr val="hlink"/>
                </a:solidFill>
                <a:effectLst>
                  <a:outerShdw blurRad="38100" dist="38100" dir="2700000" algn="tl">
                    <a:srgbClr val="C0C0C0"/>
                  </a:outerShdw>
                </a:effectLst>
                <a:latin typeface="Arial" charset="0"/>
                <a:cs typeface="Arial" charset="0"/>
                <a:sym typeface="Symbol" pitchFamily="18" charset="2"/>
              </a:rPr>
              <a:t> </a:t>
            </a:r>
            <a:r>
              <a:rPr lang="de-DE" sz="2400" b="1">
                <a:solidFill>
                  <a:schemeClr val="hlink"/>
                </a:solidFill>
                <a:effectLst>
                  <a:outerShdw blurRad="38100" dist="38100" dir="2700000" algn="tl">
                    <a:srgbClr val="C0C0C0"/>
                  </a:outerShdw>
                </a:effectLst>
                <a:latin typeface="Arial" charset="0"/>
                <a:cs typeface="Arial" charset="0"/>
              </a:rPr>
              <a:t>HCO</a:t>
            </a:r>
            <a:r>
              <a:rPr lang="de-DE" sz="2400" b="1" baseline="-25000">
                <a:solidFill>
                  <a:schemeClr val="hlink"/>
                </a:solidFill>
                <a:effectLst>
                  <a:outerShdw blurRad="38100" dist="38100" dir="2700000" algn="tl">
                    <a:srgbClr val="C0C0C0"/>
                  </a:outerShdw>
                </a:effectLst>
                <a:latin typeface="Arial" charset="0"/>
                <a:cs typeface="Arial" charset="0"/>
              </a:rPr>
              <a:t>3</a:t>
            </a:r>
            <a:r>
              <a:rPr lang="de-DE" sz="2400" b="1" baseline="30000">
                <a:solidFill>
                  <a:schemeClr val="hlink"/>
                </a:solidFill>
                <a:effectLst>
                  <a:outerShdw blurRad="38100" dist="38100" dir="2700000" algn="tl">
                    <a:srgbClr val="C0C0C0"/>
                  </a:outerShdw>
                </a:effectLst>
                <a:latin typeface="Arial" charset="0"/>
                <a:cs typeface="Arial" charset="0"/>
              </a:rPr>
              <a:t>-</a:t>
            </a:r>
            <a:r>
              <a:rPr lang="de-DE" sz="2400" b="1">
                <a:solidFill>
                  <a:schemeClr val="hlink"/>
                </a:solidFill>
                <a:effectLst>
                  <a:outerShdw blurRad="38100" dist="38100" dir="2700000" algn="tl">
                    <a:srgbClr val="C0C0C0"/>
                  </a:outerShdw>
                </a:effectLst>
                <a:latin typeface="Arial" charset="0"/>
                <a:cs typeface="Arial" charset="0"/>
              </a:rPr>
              <a:t> = 7  mmol/l</a:t>
            </a:r>
          </a:p>
        </p:txBody>
      </p:sp>
      <p:sp>
        <p:nvSpPr>
          <p:cNvPr id="598054" name="Rectangle 38"/>
          <p:cNvSpPr>
            <a:spLocks noChangeArrowheads="1"/>
          </p:cNvSpPr>
          <p:nvPr/>
        </p:nvSpPr>
        <p:spPr bwMode="auto">
          <a:xfrm>
            <a:off x="2051050" y="1844675"/>
            <a:ext cx="576263" cy="288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de-DE" altLang="de-DE" sz="2400" b="1">
                <a:solidFill>
                  <a:srgbClr val="FF0000"/>
                </a:solidFill>
              </a:rPr>
              <a:t>18</a:t>
            </a:r>
          </a:p>
        </p:txBody>
      </p:sp>
      <p:sp>
        <p:nvSpPr>
          <p:cNvPr id="598055" name="Text Box 39"/>
          <p:cNvSpPr txBox="1">
            <a:spLocks noChangeArrowheads="1"/>
          </p:cNvSpPr>
          <p:nvPr/>
        </p:nvSpPr>
        <p:spPr bwMode="auto">
          <a:xfrm>
            <a:off x="179388" y="3141663"/>
            <a:ext cx="8424862" cy="366712"/>
          </a:xfrm>
          <a:prstGeom prst="rect">
            <a:avLst/>
          </a:prstGeom>
          <a:noFill/>
          <a:ln w="9525">
            <a:noFill/>
            <a:miter lim="800000"/>
            <a:headEnd/>
            <a:tailEnd/>
          </a:ln>
          <a:effectLst/>
        </p:spPr>
        <p:txBody>
          <a:bodyPr>
            <a:spAutoFit/>
          </a:bodyPr>
          <a:lstStyle/>
          <a:p>
            <a:pPr eaLnBrk="1" hangingPunct="1">
              <a:defRPr/>
            </a:pPr>
            <a:r>
              <a:rPr lang="de-DE" b="1">
                <a:solidFill>
                  <a:schemeClr val="accent2"/>
                </a:solidFill>
                <a:effectLst>
                  <a:outerShdw blurRad="38100" dist="38100" dir="2700000" algn="tl">
                    <a:srgbClr val="C0C0C0"/>
                  </a:outerShdw>
                </a:effectLst>
                <a:latin typeface="Arial" charset="0"/>
                <a:cs typeface="Arial" charset="0"/>
              </a:rPr>
              <a:t>Der respiratorische Stimulus hat sich durch den pH – Anstieg reduziert …</a:t>
            </a:r>
          </a:p>
        </p:txBody>
      </p:sp>
      <p:sp>
        <p:nvSpPr>
          <p:cNvPr id="598056" name="Rectangle 40"/>
          <p:cNvSpPr>
            <a:spLocks noChangeArrowheads="1"/>
          </p:cNvSpPr>
          <p:nvPr/>
        </p:nvSpPr>
        <p:spPr bwMode="auto">
          <a:xfrm>
            <a:off x="2051050" y="2349500"/>
            <a:ext cx="576263" cy="358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de-DE" altLang="de-DE" sz="2400" b="1">
                <a:solidFill>
                  <a:schemeClr val="hlink"/>
                </a:solidFill>
              </a:rPr>
              <a:t>7</a:t>
            </a:r>
          </a:p>
        </p:txBody>
      </p:sp>
      <p:sp>
        <p:nvSpPr>
          <p:cNvPr id="14" name="Rectangle 5">
            <a:extLst>
              <a:ext uri="{FF2B5EF4-FFF2-40B4-BE49-F238E27FC236}">
                <a16:creationId xmlns:a16="http://schemas.microsoft.com/office/drawing/2014/main" id="{54E93806-5171-4CCD-AD91-680308928273}"/>
              </a:ext>
            </a:extLst>
          </p:cNvPr>
          <p:cNvSpPr>
            <a:spLocks noGrp="1" noChangeArrowheads="1"/>
          </p:cNvSpPr>
          <p:nvPr>
            <p:ph type="ftr" sz="quarter" idx="4294967295"/>
          </p:nvPr>
        </p:nvSpPr>
        <p:spPr bwMode="auto">
          <a:xfrm>
            <a:off x="762000" y="6426200"/>
            <a:ext cx="3233936" cy="31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100000"/>
              </a:lnSpc>
              <a:spcBef>
                <a:spcPct val="0"/>
              </a:spcBef>
              <a:defRPr sz="900"/>
            </a:lvl1pPr>
          </a:lstStyle>
          <a:p>
            <a:r>
              <a:rPr lang="de-DE" altLang="de-DE"/>
              <a:t>Intensivmedizinische Elektrolyt- und Säure-Basen - Störungen</a:t>
            </a:r>
            <a:endParaRPr lang="de-DE" altLang="de-DE" dirty="0"/>
          </a:p>
        </p:txBody>
      </p:sp>
      <p:pic>
        <p:nvPicPr>
          <p:cNvPr id="15" name="Grafik 14">
            <a:extLst>
              <a:ext uri="{FF2B5EF4-FFF2-40B4-BE49-F238E27FC236}">
                <a16:creationId xmlns:a16="http://schemas.microsoft.com/office/drawing/2014/main" id="{A7E62387-B583-45F2-8C40-E5B4C79751A1}"/>
              </a:ext>
            </a:extLst>
          </p:cNvPr>
          <p:cNvPicPr>
            <a:picLocks noChangeAspect="1"/>
          </p:cNvPicPr>
          <p:nvPr/>
        </p:nvPicPr>
        <p:blipFill>
          <a:blip r:embed="rId3"/>
          <a:stretch>
            <a:fillRect/>
          </a:stretch>
        </p:blipFill>
        <p:spPr>
          <a:xfrm>
            <a:off x="7650925" y="6123837"/>
            <a:ext cx="1520201" cy="733472"/>
          </a:xfrm>
          <a:prstGeom prst="rect">
            <a:avLst/>
          </a:prstGeom>
        </p:spPr>
      </p:pic>
    </p:spTree>
    <p:extLst>
      <p:ext uri="{BB962C8B-B14F-4D97-AF65-F5344CB8AC3E}">
        <p14:creationId xmlns:p14="http://schemas.microsoft.com/office/powerpoint/2010/main" val="23340665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98055"/>
                                        </p:tgtEl>
                                        <p:attrNameLst>
                                          <p:attrName>style.visibility</p:attrName>
                                        </p:attrNameLst>
                                      </p:cBhvr>
                                      <p:to>
                                        <p:strVal val="visible"/>
                                      </p:to>
                                    </p:set>
                                    <p:animEffect transition="in" filter="wipe(down)">
                                      <p:cBhvr>
                                        <p:cTn id="7" dur="500"/>
                                        <p:tgtEl>
                                          <p:spTgt spid="59805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598018"/>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98054"/>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598053"/>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598047">
                                            <p:txEl>
                                              <p:pRg st="0" end="0"/>
                                            </p:txEl>
                                          </p:spTgt>
                                        </p:tgtEl>
                                        <p:attrNameLst>
                                          <p:attrName>style.visibility</p:attrName>
                                        </p:attrNameLst>
                                      </p:cBhvr>
                                      <p:to>
                                        <p:strVal val="visible"/>
                                      </p:to>
                                    </p:set>
                                    <p:animEffect transition="in" filter="checkerboard(across)">
                                      <p:cBhvr>
                                        <p:cTn id="22" dur="500"/>
                                        <p:tgtEl>
                                          <p:spTgt spid="598047">
                                            <p:txEl>
                                              <p:pRg st="0" end="0"/>
                                            </p:txEl>
                                          </p:spTgt>
                                        </p:tgtEl>
                                      </p:cBhvr>
                                    </p:animEffect>
                                  </p:childTnLst>
                                </p:cTn>
                              </p:par>
                            </p:childTnLst>
                          </p:cTn>
                        </p:par>
                        <p:par>
                          <p:cTn id="23" fill="hold" nodeType="afterGroup">
                            <p:stCondLst>
                              <p:cond delay="500"/>
                            </p:stCondLst>
                            <p:childTnLst>
                              <p:par>
                                <p:cTn id="24" presetID="9" presetClass="exit" presetSubtype="0" fill="hold" nodeType="afterEffect">
                                  <p:stCondLst>
                                    <p:cond delay="0"/>
                                  </p:stCondLst>
                                  <p:childTnLst>
                                    <p:animEffect transition="out" filter="dissolve">
                                      <p:cBhvr>
                                        <p:cTn id="25" dur="500"/>
                                        <p:tgtEl>
                                          <p:spTgt spid="598053"/>
                                        </p:tgtEl>
                                      </p:cBhvr>
                                    </p:animEffect>
                                    <p:set>
                                      <p:cBhvr>
                                        <p:cTn id="26" dur="1" fill="hold">
                                          <p:stCondLst>
                                            <p:cond delay="499"/>
                                          </p:stCondLst>
                                        </p:cTn>
                                        <p:tgtEl>
                                          <p:spTgt spid="598053"/>
                                        </p:tgtEl>
                                        <p:attrNameLst>
                                          <p:attrName>style.visibility</p:attrName>
                                        </p:attrNameLst>
                                      </p:cBhvr>
                                      <p:to>
                                        <p:strVal val="hidden"/>
                                      </p:to>
                                    </p:set>
                                  </p:childTnLst>
                                </p:cTn>
                              </p:par>
                              <p:par>
                                <p:cTn id="27" presetID="5" presetClass="exit" presetSubtype="10" fill="hold" grpId="1" nodeType="withEffect">
                                  <p:stCondLst>
                                    <p:cond delay="0"/>
                                  </p:stCondLst>
                                  <p:childTnLst>
                                    <p:animEffect transition="out" filter="checkerboard(across)">
                                      <p:cBhvr>
                                        <p:cTn id="28" dur="500"/>
                                        <p:tgtEl>
                                          <p:spTgt spid="598055"/>
                                        </p:tgtEl>
                                      </p:cBhvr>
                                    </p:animEffect>
                                    <p:set>
                                      <p:cBhvr>
                                        <p:cTn id="29" dur="1" fill="hold">
                                          <p:stCondLst>
                                            <p:cond delay="499"/>
                                          </p:stCondLst>
                                        </p:cTn>
                                        <p:tgtEl>
                                          <p:spTgt spid="598055"/>
                                        </p:tgtEl>
                                        <p:attrNameLst>
                                          <p:attrName>style.visibility</p:attrName>
                                        </p:attrNameLst>
                                      </p:cBhvr>
                                      <p:to>
                                        <p:strVal val="hidden"/>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5" presetClass="exit" presetSubtype="10" fill="hold" grpId="0" nodeType="clickEffect">
                                  <p:stCondLst>
                                    <p:cond delay="0"/>
                                  </p:stCondLst>
                                  <p:childTnLst>
                                    <p:animEffect transition="out" filter="checkerboard(across)">
                                      <p:cBhvr>
                                        <p:cTn id="33" dur="500"/>
                                        <p:tgtEl>
                                          <p:spTgt spid="598048"/>
                                        </p:tgtEl>
                                      </p:cBhvr>
                                    </p:animEffect>
                                    <p:set>
                                      <p:cBhvr>
                                        <p:cTn id="34" dur="1" fill="hold">
                                          <p:stCondLst>
                                            <p:cond delay="499"/>
                                          </p:stCondLst>
                                        </p:cTn>
                                        <p:tgtEl>
                                          <p:spTgt spid="598048"/>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5" presetClass="entr" presetSubtype="10" fill="hold" nodeType="clickEffect">
                                  <p:stCondLst>
                                    <p:cond delay="0"/>
                                  </p:stCondLst>
                                  <p:childTnLst>
                                    <p:set>
                                      <p:cBhvr>
                                        <p:cTn id="38" dur="1" fill="hold">
                                          <p:stCondLst>
                                            <p:cond delay="0"/>
                                          </p:stCondLst>
                                        </p:cTn>
                                        <p:tgtEl>
                                          <p:spTgt spid="598049">
                                            <p:txEl>
                                              <p:pRg st="0" end="0"/>
                                            </p:txEl>
                                          </p:spTgt>
                                        </p:tgtEl>
                                        <p:attrNameLst>
                                          <p:attrName>style.visibility</p:attrName>
                                        </p:attrNameLst>
                                      </p:cBhvr>
                                      <p:to>
                                        <p:strVal val="visible"/>
                                      </p:to>
                                    </p:set>
                                    <p:animEffect transition="in" filter="checkerboard(across)">
                                      <p:cBhvr>
                                        <p:cTn id="39" dur="500"/>
                                        <p:tgtEl>
                                          <p:spTgt spid="598049">
                                            <p:txEl>
                                              <p:pRg st="0" end="0"/>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5" presetClass="entr" presetSubtype="10" fill="hold" nodeType="clickEffect">
                                  <p:stCondLst>
                                    <p:cond delay="0"/>
                                  </p:stCondLst>
                                  <p:childTnLst>
                                    <p:set>
                                      <p:cBhvr>
                                        <p:cTn id="43" dur="1" fill="hold">
                                          <p:stCondLst>
                                            <p:cond delay="0"/>
                                          </p:stCondLst>
                                        </p:cTn>
                                        <p:tgtEl>
                                          <p:spTgt spid="598051">
                                            <p:txEl>
                                              <p:pRg st="0" end="0"/>
                                            </p:txEl>
                                          </p:spTgt>
                                        </p:tgtEl>
                                        <p:attrNameLst>
                                          <p:attrName>style.visibility</p:attrName>
                                        </p:attrNameLst>
                                      </p:cBhvr>
                                      <p:to>
                                        <p:strVal val="visible"/>
                                      </p:to>
                                    </p:set>
                                    <p:animEffect transition="in" filter="checkerboard(across)">
                                      <p:cBhvr>
                                        <p:cTn id="44" dur="500"/>
                                        <p:tgtEl>
                                          <p:spTgt spid="598051">
                                            <p:txEl>
                                              <p:pRg st="0" end="0"/>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 presetClass="exit" presetSubtype="10" fill="hold" grpId="0" nodeType="clickEffect">
                                  <p:stCondLst>
                                    <p:cond delay="0"/>
                                  </p:stCondLst>
                                  <p:childTnLst>
                                    <p:animEffect transition="out" filter="checkerboard(across)">
                                      <p:cBhvr>
                                        <p:cTn id="48" dur="500"/>
                                        <p:tgtEl>
                                          <p:spTgt spid="598050"/>
                                        </p:tgtEl>
                                      </p:cBhvr>
                                    </p:animEffect>
                                    <p:set>
                                      <p:cBhvr>
                                        <p:cTn id="49" dur="1" fill="hold">
                                          <p:stCondLst>
                                            <p:cond delay="499"/>
                                          </p:stCondLst>
                                        </p:cTn>
                                        <p:tgtEl>
                                          <p:spTgt spid="598050"/>
                                        </p:tgtEl>
                                        <p:attrNameLst>
                                          <p:attrName>style.visibility</p:attrName>
                                        </p:attrNameLst>
                                      </p:cBhvr>
                                      <p:to>
                                        <p:strVal val="hidden"/>
                                      </p:to>
                                    </p:set>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598046"/>
                                        </p:tgtEl>
                                        <p:attrNameLst>
                                          <p:attrName>style.visibility</p:attrName>
                                        </p:attrNameLst>
                                      </p:cBhvr>
                                      <p:to>
                                        <p:strVal val="visible"/>
                                      </p:to>
                                    </p:set>
                                    <p:animEffect transition="in" filter="wipe(down)">
                                      <p:cBhvr>
                                        <p:cTn id="54" dur="500"/>
                                        <p:tgtEl>
                                          <p:spTgt spid="598046"/>
                                        </p:tgtEl>
                                      </p:cBhvr>
                                    </p:animEffect>
                                  </p:childTnLst>
                                </p:cTn>
                              </p:par>
                              <p:par>
                                <p:cTn id="55" presetID="1" presetClass="entr" presetSubtype="0" fill="hold" grpId="0" nodeType="withEffect">
                                  <p:stCondLst>
                                    <p:cond delay="0"/>
                                  </p:stCondLst>
                                  <p:childTnLst>
                                    <p:set>
                                      <p:cBhvr>
                                        <p:cTn id="56" dur="1" fill="hold">
                                          <p:stCondLst>
                                            <p:cond delay="0"/>
                                          </p:stCondLst>
                                        </p:cTn>
                                        <p:tgtEl>
                                          <p:spTgt spid="5980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8018" grpId="0"/>
      <p:bldP spid="598046" grpId="0"/>
      <p:bldP spid="598048" grpId="0" animBg="1"/>
      <p:bldP spid="598050" grpId="0" animBg="1"/>
      <p:bldP spid="598054" grpId="0" animBg="1"/>
      <p:bldP spid="598055" grpId="0"/>
      <p:bldP spid="598055" grpId="1"/>
      <p:bldP spid="59805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p:txBody>
          <a:bodyPr/>
          <a:lstStyle/>
          <a:p>
            <a:pPr eaLnBrk="1" hangingPunct="1"/>
            <a:r>
              <a:rPr lang="de-DE" altLang="de-DE" sz="3200" b="1"/>
              <a:t>Wieviel Nabic ?</a:t>
            </a:r>
          </a:p>
        </p:txBody>
      </p:sp>
      <p:sp>
        <p:nvSpPr>
          <p:cNvPr id="595971" name="Rectangle 3"/>
          <p:cNvSpPr>
            <a:spLocks noGrp="1" noChangeArrowheads="1"/>
          </p:cNvSpPr>
          <p:nvPr>
            <p:ph type="body" idx="1"/>
          </p:nvPr>
        </p:nvSpPr>
        <p:spPr/>
        <p:txBody>
          <a:bodyPr/>
          <a:lstStyle/>
          <a:p>
            <a:pPr lvl="1" eaLnBrk="1" hangingPunct="1">
              <a:buFontTx/>
              <a:buNone/>
              <a:defRPr/>
            </a:pPr>
            <a:r>
              <a:rPr lang="de-DE" sz="2400" b="1" dirty="0">
                <a:effectLst>
                  <a:outerShdw blurRad="38100" dist="38100" dir="2700000" algn="tl">
                    <a:srgbClr val="C0C0C0"/>
                  </a:outerShdw>
                </a:effectLst>
              </a:rPr>
              <a:t>Allgemeine Empfehlung zur Substitution:</a:t>
            </a:r>
          </a:p>
          <a:p>
            <a:pPr lvl="1" eaLnBrk="1" hangingPunct="1">
              <a:defRPr/>
            </a:pPr>
            <a:r>
              <a:rPr lang="de-DE" sz="2400" b="1" u="sng" dirty="0">
                <a:effectLst>
                  <a:outerShdw blurRad="38100" dist="38100" dir="2700000" algn="tl">
                    <a:srgbClr val="C0C0C0"/>
                  </a:outerShdw>
                </a:effectLst>
              </a:rPr>
              <a:t>Erforderliche Menge Bicarbonat=</a:t>
            </a:r>
            <a:br>
              <a:rPr lang="de-DE" sz="2400" b="1" u="sng" dirty="0">
                <a:effectLst>
                  <a:outerShdw blurRad="38100" dist="38100" dir="2700000" algn="tl">
                    <a:srgbClr val="C0C0C0"/>
                  </a:outerShdw>
                </a:effectLst>
              </a:rPr>
            </a:br>
            <a:r>
              <a:rPr lang="de-DE" sz="2400" b="1" i="1" u="sng" dirty="0">
                <a:effectLst>
                  <a:outerShdw blurRad="38100" dist="38100" dir="2700000" algn="tl">
                    <a:srgbClr val="C0C0C0"/>
                  </a:outerShdw>
                </a:effectLst>
              </a:rPr>
              <a:t>Basendefizit </a:t>
            </a:r>
            <a:r>
              <a:rPr lang="de-DE" sz="2400" b="1" i="1" dirty="0">
                <a:effectLst>
                  <a:outerShdw blurRad="38100" dist="38100" dir="2700000" algn="tl">
                    <a:srgbClr val="C0C0C0"/>
                  </a:outerShdw>
                </a:effectLst>
              </a:rPr>
              <a:t>   x    </a:t>
            </a:r>
            <a:r>
              <a:rPr lang="de-DE" sz="2400" b="1" i="1" u="sng" dirty="0">
                <a:effectLst>
                  <a:outerShdw blurRad="38100" dist="38100" dir="2700000" algn="tl">
                    <a:srgbClr val="C0C0C0"/>
                  </a:outerShdw>
                </a:effectLst>
              </a:rPr>
              <a:t>0,3</a:t>
            </a:r>
            <a:r>
              <a:rPr lang="de-DE" sz="2400" b="1" i="1" dirty="0">
                <a:effectLst>
                  <a:outerShdw blurRad="38100" dist="38100" dir="2700000" algn="tl">
                    <a:srgbClr val="C0C0C0"/>
                  </a:outerShdw>
                </a:effectLst>
              </a:rPr>
              <a:t>    x   </a:t>
            </a:r>
            <a:r>
              <a:rPr lang="de-DE" sz="2400" b="1" i="1" u="sng" dirty="0">
                <a:effectLst>
                  <a:outerShdw blurRad="38100" dist="38100" dir="2700000" algn="tl">
                    <a:srgbClr val="C0C0C0"/>
                  </a:outerShdw>
                </a:effectLst>
              </a:rPr>
              <a:t>kg Körpergewicht</a:t>
            </a:r>
          </a:p>
          <a:p>
            <a:pPr lvl="2" eaLnBrk="1" hangingPunct="1">
              <a:defRPr/>
            </a:pPr>
            <a:endParaRPr lang="de-DE" sz="2000" b="1" dirty="0">
              <a:effectLst>
                <a:outerShdw blurRad="38100" dist="38100" dir="2700000" algn="tl">
                  <a:srgbClr val="C0C0C0"/>
                </a:outerShdw>
              </a:effectLst>
            </a:endParaRPr>
          </a:p>
          <a:p>
            <a:pPr lvl="2" eaLnBrk="1" hangingPunct="1">
              <a:buFontTx/>
              <a:buNone/>
              <a:defRPr/>
            </a:pPr>
            <a:r>
              <a:rPr lang="de-DE" sz="2000" b="1" dirty="0">
                <a:effectLst>
                  <a:outerShdw blurRad="38100" dist="38100" dir="2700000" algn="tl">
                    <a:srgbClr val="C0C0C0"/>
                  </a:outerShdw>
                </a:effectLst>
              </a:rPr>
              <a:t>oder:</a:t>
            </a:r>
          </a:p>
          <a:p>
            <a:pPr lvl="1" eaLnBrk="1" hangingPunct="1">
              <a:defRPr/>
            </a:pPr>
            <a:endParaRPr lang="de-DE" sz="2400" b="1" u="sng" dirty="0">
              <a:effectLst>
                <a:outerShdw blurRad="38100" dist="38100" dir="2700000" algn="tl">
                  <a:srgbClr val="C0C0C0"/>
                </a:outerShdw>
              </a:effectLst>
            </a:endParaRPr>
          </a:p>
          <a:p>
            <a:pPr lvl="1" eaLnBrk="1" hangingPunct="1">
              <a:defRPr/>
            </a:pPr>
            <a:r>
              <a:rPr lang="de-DE" sz="2400" b="1" u="sng" dirty="0" err="1">
                <a:effectLst>
                  <a:outerShdw blurRad="38100" dist="38100" dir="2700000" algn="tl">
                    <a:srgbClr val="C0C0C0"/>
                  </a:outerShdw>
                </a:effectLst>
              </a:rPr>
              <a:t>Bicarbonatdefizit</a:t>
            </a:r>
            <a:r>
              <a:rPr lang="de-DE" sz="2400" b="1" u="sng" dirty="0">
                <a:effectLst>
                  <a:outerShdw blurRad="38100" dist="38100" dir="2700000" algn="tl">
                    <a:srgbClr val="C0C0C0"/>
                  </a:outerShdw>
                </a:effectLst>
              </a:rPr>
              <a:t> = </a:t>
            </a:r>
            <a:r>
              <a:rPr lang="de-DE" sz="2400" b="1" u="sng" dirty="0" err="1">
                <a:effectLst>
                  <a:outerShdw blurRad="38100" dist="38100" dir="2700000" algn="tl">
                    <a:srgbClr val="C0C0C0"/>
                  </a:outerShdw>
                </a:effectLst>
              </a:rPr>
              <a:t>Bicarbonatraum</a:t>
            </a:r>
            <a:r>
              <a:rPr lang="de-DE" sz="2400" b="1" u="sng" dirty="0">
                <a:effectLst>
                  <a:outerShdw blurRad="38100" dist="38100" dir="2700000" algn="tl">
                    <a:srgbClr val="C0C0C0"/>
                  </a:outerShdw>
                </a:effectLst>
              </a:rPr>
              <a:t> x Defizit (l)</a:t>
            </a:r>
          </a:p>
          <a:p>
            <a:pPr lvl="2" eaLnBrk="1" hangingPunct="1">
              <a:defRPr/>
            </a:pPr>
            <a:r>
              <a:rPr lang="de-DE" sz="1800" b="1" dirty="0" err="1">
                <a:effectLst>
                  <a:outerShdw blurRad="38100" dist="38100" dir="2700000" algn="tl">
                    <a:srgbClr val="C0C0C0"/>
                  </a:outerShdw>
                </a:effectLst>
              </a:rPr>
              <a:t>Bicarbonatraum</a:t>
            </a:r>
            <a:r>
              <a:rPr lang="de-DE" sz="1800" b="1" dirty="0">
                <a:effectLst>
                  <a:outerShdw blurRad="38100" dist="38100" dir="2700000" algn="tl">
                    <a:srgbClr val="C0C0C0"/>
                  </a:outerShdw>
                </a:effectLst>
              </a:rPr>
              <a:t> = 0,4+(2,6/HCO</a:t>
            </a:r>
            <a:r>
              <a:rPr lang="de-DE" sz="1800" b="1" baseline="-25000" dirty="0">
                <a:effectLst>
                  <a:outerShdw blurRad="38100" dist="38100" dir="2700000" algn="tl">
                    <a:srgbClr val="C0C0C0"/>
                  </a:outerShdw>
                </a:effectLst>
              </a:rPr>
              <a:t>3</a:t>
            </a:r>
            <a:r>
              <a:rPr lang="de-DE" sz="1800" b="1" baseline="30000" dirty="0">
                <a:effectLst>
                  <a:outerShdw blurRad="38100" dist="38100" dir="2700000" algn="tl">
                    <a:srgbClr val="C0C0C0"/>
                  </a:outerShdw>
                </a:effectLst>
              </a:rPr>
              <a:t>-</a:t>
            </a:r>
            <a:r>
              <a:rPr lang="de-DE" sz="1800" b="1" dirty="0">
                <a:effectLst>
                  <a:outerShdw blurRad="38100" dist="38100" dir="2700000" algn="tl">
                    <a:srgbClr val="C0C0C0"/>
                  </a:outerShdw>
                </a:effectLst>
              </a:rPr>
              <a:t>) x KG</a:t>
            </a:r>
            <a:br>
              <a:rPr lang="de-DE" sz="1800" b="1" dirty="0">
                <a:effectLst>
                  <a:outerShdw blurRad="38100" dist="38100" dir="2700000" algn="tl">
                    <a:srgbClr val="C0C0C0"/>
                  </a:outerShdw>
                </a:effectLst>
              </a:rPr>
            </a:br>
            <a:r>
              <a:rPr lang="de-DE" sz="1800" dirty="0">
                <a:effectLst>
                  <a:outerShdw blurRad="38100" dist="38100" dir="2700000" algn="tl">
                    <a:srgbClr val="C0C0C0"/>
                  </a:outerShdw>
                </a:effectLst>
              </a:rPr>
              <a:t>(reflektiert die Gesamtköperpufferkapazität)</a:t>
            </a:r>
          </a:p>
          <a:p>
            <a:pPr lvl="3" eaLnBrk="1" hangingPunct="1">
              <a:defRPr/>
            </a:pPr>
            <a:r>
              <a:rPr lang="de-DE" sz="1600" b="1" dirty="0">
                <a:effectLst>
                  <a:outerShdw blurRad="38100" dist="38100" dir="2700000" algn="tl">
                    <a:srgbClr val="C0C0C0"/>
                  </a:outerShdw>
                </a:effectLst>
              </a:rPr>
              <a:t>Normalerweise ca. 50%, </a:t>
            </a:r>
          </a:p>
          <a:p>
            <a:pPr lvl="3" eaLnBrk="1" hangingPunct="1">
              <a:defRPr/>
            </a:pPr>
            <a:r>
              <a:rPr lang="de-DE" sz="1600" b="1" dirty="0">
                <a:effectLst>
                  <a:outerShdw blurRad="38100" dist="38100" dir="2700000" algn="tl">
                    <a:srgbClr val="C0C0C0"/>
                  </a:outerShdw>
                </a:effectLst>
              </a:rPr>
              <a:t>aber je ausgeprägter Azidose, desto größer: </a:t>
            </a:r>
            <a:br>
              <a:rPr lang="de-DE" sz="1600" b="1" dirty="0">
                <a:effectLst>
                  <a:outerShdw blurRad="38100" dist="38100" dir="2700000" algn="tl">
                    <a:srgbClr val="C0C0C0"/>
                  </a:outerShdw>
                </a:effectLst>
              </a:rPr>
            </a:br>
            <a:r>
              <a:rPr lang="de-DE" sz="1600" b="1" dirty="0">
                <a:effectLst>
                  <a:outerShdw blurRad="38100" dist="38100" dir="2700000" algn="tl">
                    <a:srgbClr val="C0C0C0"/>
                  </a:outerShdw>
                </a:effectLst>
              </a:rPr>
              <a:t>bei </a:t>
            </a:r>
            <a:r>
              <a:rPr lang="de-DE" sz="1600" b="1" dirty="0" err="1">
                <a:effectLst>
                  <a:outerShdw blurRad="38100" dist="38100" dir="2700000" algn="tl">
                    <a:srgbClr val="C0C0C0"/>
                  </a:outerShdw>
                </a:effectLst>
              </a:rPr>
              <a:t>Bic</a:t>
            </a:r>
            <a:r>
              <a:rPr lang="de-DE" sz="1600" b="1" dirty="0">
                <a:effectLst>
                  <a:outerShdw blurRad="38100" dist="38100" dir="2700000" algn="tl">
                    <a:srgbClr val="C0C0C0"/>
                  </a:outerShdw>
                </a:effectLst>
              </a:rPr>
              <a:t> &lt; 10 ca. 60 – 70 %</a:t>
            </a:r>
          </a:p>
        </p:txBody>
      </p:sp>
      <p:sp>
        <p:nvSpPr>
          <p:cNvPr id="4" name="Rectangle 5">
            <a:extLst>
              <a:ext uri="{FF2B5EF4-FFF2-40B4-BE49-F238E27FC236}">
                <a16:creationId xmlns:a16="http://schemas.microsoft.com/office/drawing/2014/main" id="{839FD218-C315-4EE6-90E8-E4A99CC237AE}"/>
              </a:ext>
            </a:extLst>
          </p:cNvPr>
          <p:cNvSpPr>
            <a:spLocks noGrp="1" noChangeArrowheads="1"/>
          </p:cNvSpPr>
          <p:nvPr>
            <p:ph type="ftr" sz="quarter" idx="4294967295"/>
          </p:nvPr>
        </p:nvSpPr>
        <p:spPr bwMode="auto">
          <a:xfrm>
            <a:off x="762000" y="6426200"/>
            <a:ext cx="3233936" cy="31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100000"/>
              </a:lnSpc>
              <a:spcBef>
                <a:spcPct val="0"/>
              </a:spcBef>
              <a:defRPr sz="900"/>
            </a:lvl1pPr>
          </a:lstStyle>
          <a:p>
            <a:r>
              <a:rPr lang="de-DE" altLang="de-DE"/>
              <a:t>Intensivmedizinische Elektrolyt- und Säure-Basen - Störungen</a:t>
            </a:r>
            <a:endParaRPr lang="de-DE" altLang="de-DE" dirty="0"/>
          </a:p>
        </p:txBody>
      </p:sp>
      <p:pic>
        <p:nvPicPr>
          <p:cNvPr id="5" name="Grafik 4">
            <a:extLst>
              <a:ext uri="{FF2B5EF4-FFF2-40B4-BE49-F238E27FC236}">
                <a16:creationId xmlns:a16="http://schemas.microsoft.com/office/drawing/2014/main" id="{A7D43801-E222-4CF0-AB14-FC8F73E33DF3}"/>
              </a:ext>
            </a:extLst>
          </p:cNvPr>
          <p:cNvPicPr>
            <a:picLocks noChangeAspect="1"/>
          </p:cNvPicPr>
          <p:nvPr/>
        </p:nvPicPr>
        <p:blipFill>
          <a:blip r:embed="rId3"/>
          <a:stretch>
            <a:fillRect/>
          </a:stretch>
        </p:blipFill>
        <p:spPr>
          <a:xfrm>
            <a:off x="7650925" y="6123837"/>
            <a:ext cx="1520201" cy="733472"/>
          </a:xfrm>
          <a:prstGeom prst="rect">
            <a:avLst/>
          </a:prstGeom>
        </p:spPr>
      </p:pic>
    </p:spTree>
    <p:extLst>
      <p:ext uri="{BB962C8B-B14F-4D97-AF65-F5344CB8AC3E}">
        <p14:creationId xmlns:p14="http://schemas.microsoft.com/office/powerpoint/2010/main" val="17721301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95971">
                                            <p:txEl>
                                              <p:pRg st="3" end="3"/>
                                            </p:txEl>
                                          </p:spTgt>
                                        </p:tgtEl>
                                        <p:attrNameLst>
                                          <p:attrName>style.visibility</p:attrName>
                                        </p:attrNameLst>
                                      </p:cBhvr>
                                      <p:to>
                                        <p:strVal val="visible"/>
                                      </p:to>
                                    </p:set>
                                    <p:animEffect transition="in" filter="checkerboard(across)">
                                      <p:cBhvr>
                                        <p:cTn id="7" dur="500"/>
                                        <p:tgtEl>
                                          <p:spTgt spid="595971">
                                            <p:txEl>
                                              <p:pRg st="3" end="3"/>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595971">
                                            <p:txEl>
                                              <p:pRg st="5" end="5"/>
                                            </p:txEl>
                                          </p:spTgt>
                                        </p:tgtEl>
                                        <p:attrNameLst>
                                          <p:attrName>style.visibility</p:attrName>
                                        </p:attrNameLst>
                                      </p:cBhvr>
                                      <p:to>
                                        <p:strVal val="visible"/>
                                      </p:to>
                                    </p:set>
                                    <p:animEffect transition="in" filter="checkerboard(across)">
                                      <p:cBhvr>
                                        <p:cTn id="12" dur="500"/>
                                        <p:tgtEl>
                                          <p:spTgt spid="595971">
                                            <p:txEl>
                                              <p:pRg st="5" end="5"/>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595971">
                                            <p:txEl>
                                              <p:pRg st="6" end="6"/>
                                            </p:txEl>
                                          </p:spTgt>
                                        </p:tgtEl>
                                        <p:attrNameLst>
                                          <p:attrName>style.visibility</p:attrName>
                                        </p:attrNameLst>
                                      </p:cBhvr>
                                      <p:to>
                                        <p:strVal val="visible"/>
                                      </p:to>
                                    </p:set>
                                    <p:animEffect transition="in" filter="checkerboard(across)">
                                      <p:cBhvr>
                                        <p:cTn id="17" dur="500"/>
                                        <p:tgtEl>
                                          <p:spTgt spid="595971">
                                            <p:txEl>
                                              <p:pRg st="6" end="6"/>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595971">
                                            <p:txEl>
                                              <p:pRg st="7" end="7"/>
                                            </p:txEl>
                                          </p:spTgt>
                                        </p:tgtEl>
                                        <p:attrNameLst>
                                          <p:attrName>style.visibility</p:attrName>
                                        </p:attrNameLst>
                                      </p:cBhvr>
                                      <p:to>
                                        <p:strVal val="visible"/>
                                      </p:to>
                                    </p:set>
                                    <p:animEffect transition="in" filter="checkerboard(across)">
                                      <p:cBhvr>
                                        <p:cTn id="22" dur="500"/>
                                        <p:tgtEl>
                                          <p:spTgt spid="595971">
                                            <p:txEl>
                                              <p:pRg st="7" end="7"/>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nodeType="clickEffect">
                                  <p:stCondLst>
                                    <p:cond delay="0"/>
                                  </p:stCondLst>
                                  <p:childTnLst>
                                    <p:set>
                                      <p:cBhvr>
                                        <p:cTn id="26" dur="1" fill="hold">
                                          <p:stCondLst>
                                            <p:cond delay="0"/>
                                          </p:stCondLst>
                                        </p:cTn>
                                        <p:tgtEl>
                                          <p:spTgt spid="595971">
                                            <p:txEl>
                                              <p:pRg st="8" end="8"/>
                                            </p:txEl>
                                          </p:spTgt>
                                        </p:tgtEl>
                                        <p:attrNameLst>
                                          <p:attrName>style.visibility</p:attrName>
                                        </p:attrNameLst>
                                      </p:cBhvr>
                                      <p:to>
                                        <p:strVal val="visible"/>
                                      </p:to>
                                    </p:set>
                                    <p:animEffect transition="in" filter="checkerboard(across)">
                                      <p:cBhvr>
                                        <p:cTn id="27" dur="500"/>
                                        <p:tgtEl>
                                          <p:spTgt spid="59597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8D08DB3-5D72-4A97-8A88-5403413E6195}"/>
              </a:ext>
            </a:extLst>
          </p:cNvPr>
          <p:cNvSpPr>
            <a:spLocks noGrp="1"/>
          </p:cNvSpPr>
          <p:nvPr>
            <p:ph type="title"/>
          </p:nvPr>
        </p:nvSpPr>
        <p:spPr/>
        <p:txBody>
          <a:bodyPr/>
          <a:lstStyle/>
          <a:p>
            <a:r>
              <a:rPr lang="de-DE" dirty="0"/>
              <a:t>Verteilungsvolumen HCO</a:t>
            </a:r>
            <a:r>
              <a:rPr lang="de-DE" baseline="-25000" dirty="0"/>
              <a:t>3</a:t>
            </a:r>
            <a:r>
              <a:rPr lang="de-DE" baseline="30000" dirty="0"/>
              <a:t>-</a:t>
            </a:r>
          </a:p>
        </p:txBody>
      </p:sp>
      <p:sp>
        <p:nvSpPr>
          <p:cNvPr id="4" name="Fußzeilenplatzhalter 3">
            <a:extLst>
              <a:ext uri="{FF2B5EF4-FFF2-40B4-BE49-F238E27FC236}">
                <a16:creationId xmlns:a16="http://schemas.microsoft.com/office/drawing/2014/main" id="{ABEB10D7-55B3-46E0-B793-D81099C108C6}"/>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pic>
        <p:nvPicPr>
          <p:cNvPr id="6" name="Grafik 5" descr="https://s3.amazonaws.com/higherlogicdownload/ASNONLINE/Contacts/4243b1bc-4df5-4f68-9f00-d2ece0cfa8c1/TinyMCE/N6qLhA04ThWA5XNN3T3Q_2F274ADD-0AE8-4046-84A4-C326F4E9D49C.jpeg">
            <a:extLst>
              <a:ext uri="{FF2B5EF4-FFF2-40B4-BE49-F238E27FC236}">
                <a16:creationId xmlns:a16="http://schemas.microsoft.com/office/drawing/2014/main" id="{A6FBFDAD-981B-475A-BD28-3C9D2A672E2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50094" y="1124744"/>
            <a:ext cx="7559178" cy="4896544"/>
          </a:xfrm>
          <a:prstGeom prst="rect">
            <a:avLst/>
          </a:prstGeom>
          <a:noFill/>
          <a:ln>
            <a:noFill/>
          </a:ln>
        </p:spPr>
      </p:pic>
    </p:spTree>
    <p:extLst>
      <p:ext uri="{BB962C8B-B14F-4D97-AF65-F5344CB8AC3E}">
        <p14:creationId xmlns:p14="http://schemas.microsoft.com/office/powerpoint/2010/main" val="205428999"/>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0647E8-DF03-41E4-AC8A-3CA04DD47093}"/>
              </a:ext>
            </a:extLst>
          </p:cNvPr>
          <p:cNvSpPr>
            <a:spLocks noGrp="1"/>
          </p:cNvSpPr>
          <p:nvPr>
            <p:ph type="title"/>
          </p:nvPr>
        </p:nvSpPr>
        <p:spPr/>
        <p:txBody>
          <a:bodyPr/>
          <a:lstStyle/>
          <a:p>
            <a:r>
              <a:rPr lang="en-US" dirty="0" err="1">
                <a:solidFill>
                  <a:schemeClr val="tx1"/>
                </a:solidFill>
              </a:rPr>
              <a:t>Transzellulärer</a:t>
            </a:r>
            <a:r>
              <a:rPr lang="en-US" dirty="0">
                <a:solidFill>
                  <a:schemeClr val="tx1"/>
                </a:solidFill>
              </a:rPr>
              <a:t> </a:t>
            </a:r>
            <a:r>
              <a:rPr lang="en-US" dirty="0" err="1">
                <a:solidFill>
                  <a:schemeClr val="tx1"/>
                </a:solidFill>
              </a:rPr>
              <a:t>Ionenshift</a:t>
            </a:r>
            <a:endParaRPr lang="de-DE" dirty="0"/>
          </a:p>
        </p:txBody>
      </p:sp>
      <p:pic>
        <p:nvPicPr>
          <p:cNvPr id="3" name="Grafik 2">
            <a:extLst>
              <a:ext uri="{FF2B5EF4-FFF2-40B4-BE49-F238E27FC236}">
                <a16:creationId xmlns:a16="http://schemas.microsoft.com/office/drawing/2014/main" id="{084B2688-0529-4F35-8056-612723A7A5A0}"/>
              </a:ext>
            </a:extLst>
          </p:cNvPr>
          <p:cNvPicPr>
            <a:picLocks noChangeAspect="1"/>
          </p:cNvPicPr>
          <p:nvPr/>
        </p:nvPicPr>
        <p:blipFill>
          <a:blip r:embed="rId3"/>
          <a:stretch>
            <a:fillRect/>
          </a:stretch>
        </p:blipFill>
        <p:spPr>
          <a:xfrm>
            <a:off x="430648" y="1268760"/>
            <a:ext cx="8420747" cy="4392488"/>
          </a:xfrm>
          <a:prstGeom prst="rect">
            <a:avLst/>
          </a:prstGeom>
        </p:spPr>
      </p:pic>
    </p:spTree>
    <p:extLst>
      <p:ext uri="{BB962C8B-B14F-4D97-AF65-F5344CB8AC3E}">
        <p14:creationId xmlns:p14="http://schemas.microsoft.com/office/powerpoint/2010/main" val="1784926222"/>
      </p:ext>
    </p:extLst>
  </p:cSld>
  <p:clrMapOvr>
    <a:masterClrMapping/>
  </p:clrMapOvr>
  <p:transition spd="slow">
    <p:push dir="u"/>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ltLang="de-DE" sz="3200" dirty="0" err="1"/>
              <a:t>Hyperchlorämische</a:t>
            </a:r>
            <a:r>
              <a:rPr lang="en-US" altLang="de-DE" sz="3200" dirty="0"/>
              <a:t> Azidose </a:t>
            </a:r>
            <a:br>
              <a:rPr lang="en-US" altLang="de-DE" sz="3200" dirty="0"/>
            </a:br>
            <a:r>
              <a:rPr lang="en-US" altLang="de-DE" sz="1800" dirty="0"/>
              <a:t>(</a:t>
            </a:r>
            <a:r>
              <a:rPr lang="en-US" altLang="de-DE" sz="1800" dirty="0" err="1"/>
              <a:t>Normale</a:t>
            </a:r>
            <a:r>
              <a:rPr lang="en-US" altLang="de-DE" sz="1800" dirty="0"/>
              <a:t> Anionenlücke ; </a:t>
            </a:r>
            <a:r>
              <a:rPr lang="en-US" altLang="de-DE" sz="1800" dirty="0" err="1">
                <a:solidFill>
                  <a:srgbClr val="00B050"/>
                </a:solidFill>
              </a:rPr>
              <a:t>Bicarbonatverlust</a:t>
            </a:r>
            <a:r>
              <a:rPr lang="en-US" altLang="de-DE" sz="1800" dirty="0"/>
              <a:t>)</a:t>
            </a:r>
            <a:endParaRPr lang="de-DE" sz="1800" dirty="0"/>
          </a:p>
        </p:txBody>
      </p:sp>
      <p:sp>
        <p:nvSpPr>
          <p:cNvPr id="68611" name="Rectangle 3"/>
          <p:cNvSpPr>
            <a:spLocks noGrp="1" noChangeArrowheads="1"/>
          </p:cNvSpPr>
          <p:nvPr>
            <p:ph type="body" idx="4294967295"/>
          </p:nvPr>
        </p:nvSpPr>
        <p:spPr>
          <a:xfrm>
            <a:off x="768350" y="2205038"/>
            <a:ext cx="8375650" cy="3733800"/>
          </a:xfrm>
        </p:spPr>
        <p:txBody>
          <a:bodyPr/>
          <a:lstStyle/>
          <a:p>
            <a:pPr>
              <a:tabLst>
                <a:tab pos="858838" algn="l"/>
              </a:tabLst>
            </a:pPr>
            <a:r>
              <a:rPr lang="en-US" altLang="de-DE" sz="1800" u="sng"/>
              <a:t>Akronym “USED CARPS”</a:t>
            </a:r>
            <a:br>
              <a:rPr lang="en-US" altLang="de-DE" sz="1800"/>
            </a:br>
            <a:r>
              <a:rPr lang="en-US" altLang="de-DE" sz="1600"/>
              <a:t>U:	Ureterosigmoidostomie</a:t>
            </a:r>
            <a:br>
              <a:rPr lang="en-US" altLang="de-DE" sz="1600"/>
            </a:br>
            <a:r>
              <a:rPr lang="en-US" altLang="de-DE" sz="2000" b="1"/>
              <a:t>S:	NaCl</a:t>
            </a:r>
            <a:br>
              <a:rPr lang="en-US" altLang="de-DE" sz="2000" b="1"/>
            </a:br>
            <a:r>
              <a:rPr lang="en-US" altLang="de-DE" sz="2000" b="1"/>
              <a:t>E:	Endokrin (Hypoaldosteronismus)</a:t>
            </a:r>
            <a:br>
              <a:rPr lang="en-US" altLang="de-DE" sz="2000" b="1"/>
            </a:br>
            <a:r>
              <a:rPr lang="en-US" altLang="de-DE" sz="2000" b="1"/>
              <a:t>D:	Diarrhöen</a:t>
            </a:r>
            <a:br>
              <a:rPr lang="en-US" altLang="de-DE" sz="2000"/>
            </a:br>
            <a:r>
              <a:rPr lang="en-US" altLang="de-DE" sz="1600"/>
              <a:t>C:	Carboanhydraseinhibitor, CaCl2</a:t>
            </a:r>
            <a:br>
              <a:rPr lang="en-US" altLang="de-DE" sz="1600"/>
            </a:br>
            <a:r>
              <a:rPr lang="en-US" altLang="de-DE" sz="1600"/>
              <a:t>A:	TPN / Ammoniumchlorid</a:t>
            </a:r>
            <a:br>
              <a:rPr lang="en-US" altLang="de-DE" sz="1600"/>
            </a:br>
            <a:r>
              <a:rPr lang="en-US" altLang="de-DE" sz="2000" b="1"/>
              <a:t>R:	renal tubuläre Azidose (RTA)</a:t>
            </a:r>
            <a:br>
              <a:rPr lang="en-US" altLang="de-DE" sz="2000" b="1"/>
            </a:br>
            <a:r>
              <a:rPr lang="en-US" altLang="de-DE" sz="1600"/>
              <a:t>P:  	Pankreasfistel</a:t>
            </a:r>
            <a:br>
              <a:rPr lang="en-US" altLang="de-DE" sz="1600"/>
            </a:br>
            <a:r>
              <a:rPr lang="en-US" altLang="de-DE" sz="1600" b="1"/>
              <a:t>S:	Spironolacton</a:t>
            </a:r>
          </a:p>
        </p:txBody>
      </p:sp>
      <p:sp>
        <p:nvSpPr>
          <p:cNvPr id="4" name="Textfeld 3"/>
          <p:cNvSpPr txBox="1">
            <a:spLocks noChangeArrowheads="1"/>
          </p:cNvSpPr>
          <p:nvPr/>
        </p:nvSpPr>
        <p:spPr bwMode="auto">
          <a:xfrm>
            <a:off x="760413" y="1336675"/>
            <a:ext cx="7915275" cy="529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buFont typeface="Wingdings" panose="05000000000000000000" pitchFamily="2" charset="2"/>
              <a:buChar char="à"/>
              <a:defRPr/>
            </a:pPr>
            <a:r>
              <a:rPr lang="de-DE" altLang="de-DE" sz="2800" b="1" dirty="0" err="1">
                <a:solidFill>
                  <a:srgbClr val="00B050"/>
                </a:solidFill>
              </a:rPr>
              <a:t>Bicarbonatgabe</a:t>
            </a:r>
            <a:r>
              <a:rPr lang="de-DE" altLang="de-DE" sz="2800" b="1" dirty="0">
                <a:solidFill>
                  <a:srgbClr val="00B050"/>
                </a:solidFill>
              </a:rPr>
              <a:t> sinnvoll</a:t>
            </a:r>
          </a:p>
        </p:txBody>
      </p:sp>
      <p:sp>
        <p:nvSpPr>
          <p:cNvPr id="3" name="Fußzeilenplatzhalter 2">
            <a:extLst>
              <a:ext uri="{FF2B5EF4-FFF2-40B4-BE49-F238E27FC236}">
                <a16:creationId xmlns:a16="http://schemas.microsoft.com/office/drawing/2014/main" id="{BF8214AF-E65F-4E7C-AAFE-36E7D48ED0F9}"/>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spTree>
    <p:extLst>
      <p:ext uri="{BB962C8B-B14F-4D97-AF65-F5344CB8AC3E}">
        <p14:creationId xmlns:p14="http://schemas.microsoft.com/office/powerpoint/2010/main" val="4197595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4F03DBF-652D-472A-9435-DE4C0B8AC2D9}"/>
              </a:ext>
            </a:extLst>
          </p:cNvPr>
          <p:cNvSpPr>
            <a:spLocks noGrp="1"/>
          </p:cNvSpPr>
          <p:nvPr>
            <p:ph type="title"/>
          </p:nvPr>
        </p:nvSpPr>
        <p:spPr>
          <a:xfrm>
            <a:off x="750094" y="236538"/>
            <a:ext cx="5334074" cy="685800"/>
          </a:xfr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p>
            <a:pPr>
              <a:lnSpc>
                <a:spcPct val="110000"/>
              </a:lnSpc>
              <a:spcBef>
                <a:spcPct val="30000"/>
              </a:spcBef>
            </a:pPr>
            <a:r>
              <a:rPr lang="de-DE" sz="2800" dirty="0">
                <a:solidFill>
                  <a:schemeClr val="bg1"/>
                </a:solidFill>
                <a:latin typeface="Arial" panose="020B0604020202020204" pitchFamily="34" charset="0"/>
                <a:ea typeface="MS PGothic" panose="020B0600070205080204" pitchFamily="34" charset="-128"/>
                <a:cs typeface="+mn-cs"/>
              </a:rPr>
              <a:t>Fall: „mir geht nicht so gut“</a:t>
            </a:r>
          </a:p>
        </p:txBody>
      </p:sp>
      <p:sp>
        <p:nvSpPr>
          <p:cNvPr id="2" name="Fußzeilenplatzhalter 1">
            <a:extLst>
              <a:ext uri="{FF2B5EF4-FFF2-40B4-BE49-F238E27FC236}">
                <a16:creationId xmlns:a16="http://schemas.microsoft.com/office/drawing/2014/main" id="{E4958159-5A14-45CD-B811-6F3D11191C35}"/>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grpSp>
        <p:nvGrpSpPr>
          <p:cNvPr id="7" name="Gruppieren 6">
            <a:extLst>
              <a:ext uri="{FF2B5EF4-FFF2-40B4-BE49-F238E27FC236}">
                <a16:creationId xmlns:a16="http://schemas.microsoft.com/office/drawing/2014/main" id="{CEE87557-5A02-451D-98E4-D2BDDDD089FC}"/>
              </a:ext>
            </a:extLst>
          </p:cNvPr>
          <p:cNvGrpSpPr/>
          <p:nvPr/>
        </p:nvGrpSpPr>
        <p:grpSpPr>
          <a:xfrm>
            <a:off x="855621" y="1124746"/>
            <a:ext cx="6619698" cy="4841200"/>
            <a:chOff x="855621" y="1124746"/>
            <a:chExt cx="6619698" cy="4841200"/>
          </a:xfrm>
        </p:grpSpPr>
        <p:pic>
          <p:nvPicPr>
            <p:cNvPr id="4" name="Grafik 3">
              <a:extLst>
                <a:ext uri="{FF2B5EF4-FFF2-40B4-BE49-F238E27FC236}">
                  <a16:creationId xmlns:a16="http://schemas.microsoft.com/office/drawing/2014/main" id="{61BFC9B8-67EF-446A-8927-BE9CDCA7407C}"/>
                </a:ext>
              </a:extLst>
            </p:cNvPr>
            <p:cNvPicPr>
              <a:picLocks noChangeAspect="1"/>
            </p:cNvPicPr>
            <p:nvPr/>
          </p:nvPicPr>
          <p:blipFill rotWithShape="1">
            <a:blip r:embed="rId3">
              <a:extLst>
                <a:ext uri="{28A0092B-C50C-407E-A947-70E740481C1C}">
                  <a14:useLocalDpi xmlns:a14="http://schemas.microsoft.com/office/drawing/2010/main" val="0"/>
                </a:ext>
              </a:extLst>
            </a:blip>
            <a:srcRect t="3044" r="82038" b="58718"/>
            <a:stretch/>
          </p:blipFill>
          <p:spPr>
            <a:xfrm>
              <a:off x="855621" y="1124746"/>
              <a:ext cx="3440876" cy="4824534"/>
            </a:xfrm>
            <a:prstGeom prst="rect">
              <a:avLst/>
            </a:prstGeom>
          </p:spPr>
        </p:pic>
        <p:pic>
          <p:nvPicPr>
            <p:cNvPr id="6" name="Grafik 5">
              <a:extLst>
                <a:ext uri="{FF2B5EF4-FFF2-40B4-BE49-F238E27FC236}">
                  <a16:creationId xmlns:a16="http://schemas.microsoft.com/office/drawing/2014/main" id="{7193629F-03D1-4FBC-B61C-C4C2A86EDBB9}"/>
                </a:ext>
              </a:extLst>
            </p:cNvPr>
            <p:cNvPicPr>
              <a:picLocks noChangeAspect="1"/>
            </p:cNvPicPr>
            <p:nvPr/>
          </p:nvPicPr>
          <p:blipFill rotWithShape="1">
            <a:blip r:embed="rId3">
              <a:extLst>
                <a:ext uri="{28A0092B-C50C-407E-A947-70E740481C1C}">
                  <a14:useLocalDpi xmlns:a14="http://schemas.microsoft.com/office/drawing/2010/main" val="0"/>
                </a:ext>
              </a:extLst>
            </a:blip>
            <a:srcRect l="82039" t="3044" b="58718"/>
            <a:stretch/>
          </p:blipFill>
          <p:spPr>
            <a:xfrm>
              <a:off x="4104224" y="1239253"/>
              <a:ext cx="3371095" cy="4726693"/>
            </a:xfrm>
            <a:prstGeom prst="rect">
              <a:avLst/>
            </a:prstGeom>
          </p:spPr>
        </p:pic>
      </p:grpSp>
    </p:spTree>
    <p:extLst>
      <p:ext uri="{BB962C8B-B14F-4D97-AF65-F5344CB8AC3E}">
        <p14:creationId xmlns:p14="http://schemas.microsoft.com/office/powerpoint/2010/main" val="1554213975"/>
      </p:ext>
    </p:extLst>
  </p:cSld>
  <p:clrMapOvr>
    <a:masterClrMapping/>
  </p:clrMapOvr>
  <p:transition spd="slow">
    <p:push dir="u"/>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21C782B8-E830-487E-94FB-35F1B43E8769}"/>
              </a:ext>
            </a:extLst>
          </p:cNvPr>
          <p:cNvSpPr>
            <a:spLocks noGrp="1"/>
          </p:cNvSpPr>
          <p:nvPr>
            <p:ph idx="1"/>
          </p:nvPr>
        </p:nvSpPr>
        <p:spPr/>
        <p:txBody>
          <a:bodyPr/>
          <a:lstStyle/>
          <a:p>
            <a:r>
              <a:rPr lang="de-DE" dirty="0"/>
              <a:t>Zu Hause </a:t>
            </a:r>
            <a:r>
              <a:rPr lang="de-DE" dirty="0" err="1"/>
              <a:t>Vigilanzreduktion</a:t>
            </a:r>
            <a:r>
              <a:rPr lang="de-DE" dirty="0"/>
              <a:t> </a:t>
            </a:r>
            <a:r>
              <a:rPr lang="de-DE" dirty="0">
                <a:sym typeface="Wingdings" panose="05000000000000000000" pitchFamily="2" charset="2"/>
              </a:rPr>
              <a:t> Info Ehegatte Leitstelle </a:t>
            </a:r>
          </a:p>
          <a:p>
            <a:r>
              <a:rPr lang="de-DE" b="1" dirty="0">
                <a:sym typeface="Wingdings" panose="05000000000000000000" pitchFamily="2" charset="2"/>
              </a:rPr>
              <a:t>Notarzt: </a:t>
            </a:r>
          </a:p>
          <a:p>
            <a:r>
              <a:rPr lang="de-DE" dirty="0">
                <a:sym typeface="Wingdings" panose="05000000000000000000" pitchFamily="2" charset="2"/>
              </a:rPr>
              <a:t>55 Jahre alte Frau, somnolent- </a:t>
            </a:r>
            <a:r>
              <a:rPr lang="de-DE" dirty="0" err="1">
                <a:sym typeface="Wingdings" panose="05000000000000000000" pitchFamily="2" charset="2"/>
              </a:rPr>
              <a:t>stuporös</a:t>
            </a:r>
            <a:r>
              <a:rPr lang="de-DE" dirty="0">
                <a:sym typeface="Wingdings" panose="05000000000000000000" pitchFamily="2" charset="2"/>
              </a:rPr>
              <a:t>, desorientiert; </a:t>
            </a:r>
            <a:br>
              <a:rPr lang="de-DE" dirty="0">
                <a:sym typeface="Wingdings" panose="05000000000000000000" pitchFamily="2" charset="2"/>
              </a:rPr>
            </a:br>
            <a:r>
              <a:rPr lang="de-DE" dirty="0">
                <a:sym typeface="Wingdings" panose="05000000000000000000" pitchFamily="2" charset="2"/>
              </a:rPr>
              <a:t>AZ reduziert, keine Krampfzeichen</a:t>
            </a:r>
          </a:p>
          <a:p>
            <a:r>
              <a:rPr lang="de-DE" dirty="0">
                <a:sym typeface="Wingdings" panose="05000000000000000000" pitchFamily="2" charset="2"/>
              </a:rPr>
              <a:t>RR 60/30 mmHg  </a:t>
            </a:r>
            <a:r>
              <a:rPr lang="de-DE" dirty="0" err="1">
                <a:sym typeface="Wingdings" panose="05000000000000000000" pitchFamily="2" charset="2"/>
              </a:rPr>
              <a:t>Arterenol</a:t>
            </a:r>
            <a:r>
              <a:rPr lang="de-DE" dirty="0">
                <a:sym typeface="Wingdings" panose="05000000000000000000" pitchFamily="2" charset="2"/>
              </a:rPr>
              <a:t>, Volumen, BZ 300</a:t>
            </a:r>
          </a:p>
          <a:p>
            <a:r>
              <a:rPr lang="de-DE" dirty="0">
                <a:sym typeface="Wingdings" panose="05000000000000000000" pitchFamily="2" charset="2"/>
              </a:rPr>
              <a:t> Verlegung Intensivstation </a:t>
            </a:r>
          </a:p>
          <a:p>
            <a:endParaRPr lang="de-DE" dirty="0"/>
          </a:p>
          <a:p>
            <a:r>
              <a:rPr lang="de-DE" b="1" dirty="0"/>
              <a:t>Ergänzende Angaben zur Ehegattin:</a:t>
            </a:r>
          </a:p>
          <a:p>
            <a:r>
              <a:rPr lang="de-DE" dirty="0"/>
              <a:t>„Seit etwa 5 Tagen geht es ihr nicht gut, wollte nicht zum Arzt“</a:t>
            </a:r>
          </a:p>
          <a:p>
            <a:endParaRPr lang="de-DE" dirty="0"/>
          </a:p>
          <a:p>
            <a:r>
              <a:rPr lang="de-DE" b="1" dirty="0"/>
              <a:t>Vorerkrankungen und Med:</a:t>
            </a:r>
          </a:p>
          <a:p>
            <a:r>
              <a:rPr lang="de-DE" dirty="0"/>
              <a:t>Diabetes mellitus, Alkoholabusus (Schnaps) seit Jahren</a:t>
            </a:r>
          </a:p>
          <a:p>
            <a:r>
              <a:rPr lang="de-DE" dirty="0" err="1"/>
              <a:t>Velmetia</a:t>
            </a:r>
            <a:r>
              <a:rPr lang="de-DE" dirty="0"/>
              <a:t> 50/1000 	(</a:t>
            </a:r>
            <a:r>
              <a:rPr lang="de-DE" dirty="0" err="1"/>
              <a:t>Sitagliptin</a:t>
            </a:r>
            <a:r>
              <a:rPr lang="de-DE" dirty="0"/>
              <a:t> / </a:t>
            </a:r>
            <a:r>
              <a:rPr lang="de-DE" dirty="0" err="1"/>
              <a:t>Metformin</a:t>
            </a:r>
            <a:r>
              <a:rPr lang="de-DE" dirty="0"/>
              <a:t>)</a:t>
            </a:r>
            <a:br>
              <a:rPr lang="de-DE" dirty="0"/>
            </a:br>
            <a:r>
              <a:rPr lang="de-DE" dirty="0" err="1"/>
              <a:t>Teveten</a:t>
            </a:r>
            <a:r>
              <a:rPr lang="de-DE" dirty="0"/>
              <a:t> plus 600/12,5 	(</a:t>
            </a:r>
            <a:r>
              <a:rPr lang="de-DE" dirty="0" err="1"/>
              <a:t>Eprosartan</a:t>
            </a:r>
            <a:r>
              <a:rPr lang="de-DE" dirty="0"/>
              <a:t> / HCT)</a:t>
            </a:r>
          </a:p>
        </p:txBody>
      </p:sp>
      <p:sp>
        <p:nvSpPr>
          <p:cNvPr id="7" name="Titel 6">
            <a:extLst>
              <a:ext uri="{FF2B5EF4-FFF2-40B4-BE49-F238E27FC236}">
                <a16:creationId xmlns:a16="http://schemas.microsoft.com/office/drawing/2014/main" id="{42D88415-A4E2-47EB-BEF3-A959132A59D7}"/>
              </a:ext>
            </a:extLst>
          </p:cNvPr>
          <p:cNvSpPr>
            <a:spLocks noGrp="1"/>
          </p:cNvSpPr>
          <p:nvPr>
            <p:ph type="title"/>
          </p:nvPr>
        </p:nvSpPr>
        <p:spPr>
          <a:solidFill>
            <a:srgbClr val="0000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a:lnSpc>
                <a:spcPct val="110000"/>
              </a:lnSpc>
              <a:spcBef>
                <a:spcPct val="30000"/>
              </a:spcBef>
            </a:pPr>
            <a:r>
              <a:rPr lang="de-DE" sz="2800" dirty="0">
                <a:solidFill>
                  <a:schemeClr val="bg1"/>
                </a:solidFill>
                <a:latin typeface="Arial" panose="020B0604020202020204" pitchFamily="34" charset="0"/>
                <a:ea typeface="MS PGothic" panose="020B0600070205080204" pitchFamily="34" charset="-128"/>
                <a:cs typeface="+mn-cs"/>
              </a:rPr>
              <a:t>„Meiner Frau geht es nicht so gut“</a:t>
            </a:r>
          </a:p>
        </p:txBody>
      </p:sp>
      <p:sp>
        <p:nvSpPr>
          <p:cNvPr id="3" name="Fußzeilenplatzhalter 2">
            <a:extLst>
              <a:ext uri="{FF2B5EF4-FFF2-40B4-BE49-F238E27FC236}">
                <a16:creationId xmlns:a16="http://schemas.microsoft.com/office/drawing/2014/main" id="{D828BECD-0CD2-4658-9D40-09ED81E43BBE}"/>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spTree>
    <p:extLst>
      <p:ext uri="{BB962C8B-B14F-4D97-AF65-F5344CB8AC3E}">
        <p14:creationId xmlns:p14="http://schemas.microsoft.com/office/powerpoint/2010/main" val="37730049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4F03DBF-652D-472A-9435-DE4C0B8AC2D9}"/>
              </a:ext>
            </a:extLst>
          </p:cNvPr>
          <p:cNvSpPr>
            <a:spLocks noGrp="1"/>
          </p:cNvSpPr>
          <p:nvPr>
            <p:ph type="title"/>
          </p:nvPr>
        </p:nvSpPr>
        <p:spPr/>
        <p:txBody>
          <a:bodyPr/>
          <a:lstStyle/>
          <a:p>
            <a:r>
              <a:rPr lang="de-DE" dirty="0"/>
              <a:t>Azidose</a:t>
            </a:r>
          </a:p>
        </p:txBody>
      </p:sp>
      <p:sp>
        <p:nvSpPr>
          <p:cNvPr id="2" name="Fußzeilenplatzhalter 1">
            <a:extLst>
              <a:ext uri="{FF2B5EF4-FFF2-40B4-BE49-F238E27FC236}">
                <a16:creationId xmlns:a16="http://schemas.microsoft.com/office/drawing/2014/main" id="{E4958159-5A14-45CD-B811-6F3D11191C35}"/>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pic>
        <p:nvPicPr>
          <p:cNvPr id="4" name="Grafik 3">
            <a:extLst>
              <a:ext uri="{FF2B5EF4-FFF2-40B4-BE49-F238E27FC236}">
                <a16:creationId xmlns:a16="http://schemas.microsoft.com/office/drawing/2014/main" id="{61BFC9B8-67EF-446A-8927-BE9CDCA740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044" b="6288"/>
          <a:stretch/>
        </p:blipFill>
        <p:spPr>
          <a:xfrm>
            <a:off x="783613" y="1001352"/>
            <a:ext cx="7460795" cy="5073383"/>
          </a:xfrm>
          <a:prstGeom prst="rect">
            <a:avLst/>
          </a:prstGeom>
        </p:spPr>
      </p:pic>
      <p:sp>
        <p:nvSpPr>
          <p:cNvPr id="7" name="Rechteck 6">
            <a:extLst>
              <a:ext uri="{FF2B5EF4-FFF2-40B4-BE49-F238E27FC236}">
                <a16:creationId xmlns:a16="http://schemas.microsoft.com/office/drawing/2014/main" id="{4CBA2526-1D26-408F-B77C-145326958CA1}"/>
              </a:ext>
            </a:extLst>
          </p:cNvPr>
          <p:cNvSpPr/>
          <p:nvPr/>
        </p:nvSpPr>
        <p:spPr bwMode="auto">
          <a:xfrm>
            <a:off x="2051720" y="1001351"/>
            <a:ext cx="3240360" cy="5073383"/>
          </a:xfrm>
          <a:prstGeom prst="rect">
            <a:avLst/>
          </a:prstGeom>
          <a:solidFill>
            <a:schemeClr val="bg1"/>
          </a:solidFill>
          <a:ln>
            <a:noFill/>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r>
              <a:rPr kumimoji="0" lang="de-DE" sz="1800" b="1" i="0" u="none" strike="noStrike" cap="none" normalizeH="0" baseline="0" dirty="0">
                <a:ln>
                  <a:noFill/>
                </a:ln>
                <a:solidFill>
                  <a:schemeClr val="tx1"/>
                </a:solidFill>
                <a:effectLst/>
                <a:latin typeface="Arial" panose="020B0604020202020204" pitchFamily="34" charset="0"/>
              </a:rPr>
              <a:t>Was hat die Patientin alles?</a:t>
            </a:r>
          </a:p>
          <a:p>
            <a:pPr marL="342900" marR="0" indent="-342900" algn="l" defTabSz="914400" rtl="0" eaLnBrk="1" fontAlgn="base" latinLnBrk="0" hangingPunct="1">
              <a:lnSpc>
                <a:spcPct val="110000"/>
              </a:lnSpc>
              <a:spcBef>
                <a:spcPct val="30000"/>
              </a:spcBef>
              <a:spcAft>
                <a:spcPct val="0"/>
              </a:spcAft>
              <a:buClrTx/>
              <a:buSzTx/>
              <a:buFont typeface="+mj-lt"/>
              <a:buAutoNum type="arabicPeriod"/>
              <a:tabLst/>
            </a:pPr>
            <a:r>
              <a:rPr lang="de-DE" dirty="0"/>
              <a:t>Metabolische Azidose</a:t>
            </a:r>
          </a:p>
          <a:p>
            <a:pPr marL="800100" lvl="1" indent="-342900">
              <a:buFont typeface="Arial" panose="020B0604020202020204" pitchFamily="34" charset="0"/>
              <a:buChar char="•"/>
            </a:pPr>
            <a:r>
              <a:rPr lang="de-DE" dirty="0"/>
              <a:t>Anionenlücke ?</a:t>
            </a:r>
          </a:p>
          <a:p>
            <a:pPr marL="800100" lvl="1" indent="-342900">
              <a:buFont typeface="Arial" panose="020B0604020202020204" pitchFamily="34" charset="0"/>
              <a:buChar char="•"/>
            </a:pPr>
            <a:r>
              <a:rPr lang="de-DE" dirty="0"/>
              <a:t>Adäquat kompensiert?</a:t>
            </a:r>
          </a:p>
          <a:p>
            <a:pPr marL="342900" indent="-342900">
              <a:buFont typeface="+mj-lt"/>
              <a:buAutoNum type="arabicPeriod"/>
            </a:pPr>
            <a:r>
              <a:rPr lang="de-DE" dirty="0"/>
              <a:t>Laktaterhöhung</a:t>
            </a:r>
          </a:p>
          <a:p>
            <a:pPr marL="342900" indent="-342900">
              <a:buFont typeface="+mj-lt"/>
              <a:buAutoNum type="arabicPeriod"/>
            </a:pPr>
            <a:r>
              <a:rPr lang="de-DE" dirty="0"/>
              <a:t>Hyperkaliämie</a:t>
            </a:r>
          </a:p>
          <a:p>
            <a:pPr marL="342900" marR="0" indent="-342900" algn="l" defTabSz="914400" rtl="0" eaLnBrk="1" fontAlgn="base" latinLnBrk="0" hangingPunct="1">
              <a:lnSpc>
                <a:spcPct val="110000"/>
              </a:lnSpc>
              <a:spcBef>
                <a:spcPct val="30000"/>
              </a:spcBef>
              <a:spcAft>
                <a:spcPct val="0"/>
              </a:spcAft>
              <a:buClrTx/>
              <a:buSzTx/>
              <a:buFont typeface="+mj-lt"/>
              <a:buAutoNum type="arabicPeriod"/>
              <a:tabLst/>
            </a:pPr>
            <a:r>
              <a:rPr lang="de-DE" dirty="0"/>
              <a:t>Hyperglykämie</a:t>
            </a:r>
          </a:p>
          <a:p>
            <a:pPr marL="342900" marR="0" indent="-342900" algn="l" defTabSz="914400" rtl="0" eaLnBrk="1" fontAlgn="base" latinLnBrk="0" hangingPunct="1">
              <a:lnSpc>
                <a:spcPct val="110000"/>
              </a:lnSpc>
              <a:spcBef>
                <a:spcPct val="30000"/>
              </a:spcBef>
              <a:spcAft>
                <a:spcPct val="0"/>
              </a:spcAft>
              <a:buClrTx/>
              <a:buSzTx/>
              <a:buFont typeface="+mj-lt"/>
              <a:buAutoNum type="arabicPeriod"/>
              <a:tabLst/>
            </a:pPr>
            <a:r>
              <a:rPr lang="de-DE" dirty="0"/>
              <a:t>Anämie</a:t>
            </a:r>
          </a:p>
          <a:p>
            <a:pPr marL="342900" marR="0" indent="-342900" algn="l" defTabSz="914400" rtl="0" eaLnBrk="1" fontAlgn="base" latinLnBrk="0" hangingPunct="1">
              <a:lnSpc>
                <a:spcPct val="110000"/>
              </a:lnSpc>
              <a:spcBef>
                <a:spcPct val="30000"/>
              </a:spcBef>
              <a:spcAft>
                <a:spcPct val="0"/>
              </a:spcAft>
              <a:buClrTx/>
              <a:buSzTx/>
              <a:buFont typeface="+mj-lt"/>
              <a:buAutoNum type="arabicPeriod"/>
              <a:tabLst/>
            </a:pPr>
            <a:r>
              <a:rPr lang="de-DE" dirty="0"/>
              <a:t>Nierenschädigung</a:t>
            </a:r>
          </a:p>
          <a:p>
            <a:pPr marL="342900" marR="0" indent="-342900" algn="l" defTabSz="914400" rtl="0" eaLnBrk="1" fontAlgn="base" latinLnBrk="0" hangingPunct="1">
              <a:lnSpc>
                <a:spcPct val="110000"/>
              </a:lnSpc>
              <a:spcBef>
                <a:spcPct val="30000"/>
              </a:spcBef>
              <a:spcAft>
                <a:spcPct val="0"/>
              </a:spcAft>
              <a:buClrTx/>
              <a:buSzTx/>
              <a:buFont typeface="+mj-lt"/>
              <a:buAutoNum type="arabicPeriod"/>
              <a:tabLst/>
            </a:pPr>
            <a:endParaRPr lang="de-DE" dirty="0"/>
          </a:p>
          <a:p>
            <a:pPr marR="0" algn="l" defTabSz="914400" rtl="0" eaLnBrk="1" fontAlgn="base" latinLnBrk="0" hangingPunct="1">
              <a:lnSpc>
                <a:spcPct val="110000"/>
              </a:lnSpc>
              <a:spcBef>
                <a:spcPct val="30000"/>
              </a:spcBef>
              <a:spcAft>
                <a:spcPct val="0"/>
              </a:spcAft>
              <a:buClrTx/>
              <a:buSzTx/>
              <a:tabLst/>
            </a:pPr>
            <a:r>
              <a:rPr lang="de-DE" sz="2400" b="1" dirty="0"/>
              <a:t>Therapie?</a:t>
            </a:r>
          </a:p>
          <a:p>
            <a:pPr marL="342900" marR="0" indent="-342900" algn="l" defTabSz="914400" rtl="0" eaLnBrk="1" fontAlgn="base" latinLnBrk="0" hangingPunct="1">
              <a:lnSpc>
                <a:spcPct val="110000"/>
              </a:lnSpc>
              <a:spcBef>
                <a:spcPct val="30000"/>
              </a:spcBef>
              <a:spcAft>
                <a:spcPct val="0"/>
              </a:spcAft>
              <a:buClrTx/>
              <a:buSzTx/>
              <a:buFont typeface="+mj-lt"/>
              <a:buAutoNum type="arabicPeriod"/>
              <a:tabLst/>
            </a:pPr>
            <a:endParaRPr lang="de-DE" dirty="0"/>
          </a:p>
          <a:p>
            <a:pPr marL="342900" marR="0" indent="-342900" algn="l" defTabSz="914400" rtl="0" eaLnBrk="1" fontAlgn="base" latinLnBrk="0" hangingPunct="1">
              <a:lnSpc>
                <a:spcPct val="110000"/>
              </a:lnSpc>
              <a:spcBef>
                <a:spcPct val="30000"/>
              </a:spcBef>
              <a:spcAft>
                <a:spcPct val="0"/>
              </a:spcAft>
              <a:buClrTx/>
              <a:buSzTx/>
              <a:buFont typeface="+mj-lt"/>
              <a:buAutoNum type="arabicPeriod"/>
              <a:tabLst/>
            </a:pPr>
            <a:endParaRPr kumimoji="0" lang="de-DE"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37598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558712-A3E8-45BC-B070-8DF41A9FADDA}"/>
              </a:ext>
            </a:extLst>
          </p:cNvPr>
          <p:cNvSpPr>
            <a:spLocks noGrp="1"/>
          </p:cNvSpPr>
          <p:nvPr>
            <p:ph type="title"/>
          </p:nvPr>
        </p:nvSpPr>
        <p:spPr/>
        <p:txBody>
          <a:bodyPr/>
          <a:lstStyle/>
          <a:p>
            <a:r>
              <a:rPr lang="de-DE" dirty="0"/>
              <a:t>Hämodynamik</a:t>
            </a:r>
          </a:p>
        </p:txBody>
      </p:sp>
      <p:sp>
        <p:nvSpPr>
          <p:cNvPr id="3" name="Fußzeilenplatzhalter 2">
            <a:extLst>
              <a:ext uri="{FF2B5EF4-FFF2-40B4-BE49-F238E27FC236}">
                <a16:creationId xmlns:a16="http://schemas.microsoft.com/office/drawing/2014/main" id="{880D9600-D080-4E75-BBF7-82579802E3BB}"/>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pic>
        <p:nvPicPr>
          <p:cNvPr id="5" name="Grafik 4">
            <a:extLst>
              <a:ext uri="{FF2B5EF4-FFF2-40B4-BE49-F238E27FC236}">
                <a16:creationId xmlns:a16="http://schemas.microsoft.com/office/drawing/2014/main" id="{BB5D928E-4FD5-4EE5-9CD7-36F517AD21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608" y="1048087"/>
            <a:ext cx="6754940" cy="5066206"/>
          </a:xfrm>
          <a:prstGeom prst="rect">
            <a:avLst/>
          </a:prstGeom>
        </p:spPr>
      </p:pic>
    </p:spTree>
    <p:extLst>
      <p:ext uri="{BB962C8B-B14F-4D97-AF65-F5344CB8AC3E}">
        <p14:creationId xmlns:p14="http://schemas.microsoft.com/office/powerpoint/2010/main" val="2100678814"/>
      </p:ext>
    </p:extLst>
  </p:cSld>
  <p:clrMapOvr>
    <a:masterClrMapping/>
  </p:clrMapOvr>
  <p:transition spd="slow">
    <p:push dir="u"/>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el 1"/>
          <p:cNvSpPr>
            <a:spLocks noGrp="1"/>
          </p:cNvSpPr>
          <p:nvPr>
            <p:ph type="title"/>
          </p:nvPr>
        </p:nvSpPr>
        <p:spPr/>
        <p:txBody>
          <a:bodyPr/>
          <a:lstStyle/>
          <a:p>
            <a:r>
              <a:rPr lang="de-DE" altLang="de-DE" dirty="0"/>
              <a:t>MALA</a:t>
            </a:r>
          </a:p>
        </p:txBody>
      </p:sp>
      <p:pic>
        <p:nvPicPr>
          <p:cNvPr id="43013" name="Grafik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9425" y="1574800"/>
            <a:ext cx="8356600" cy="386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eck 4">
            <a:extLst>
              <a:ext uri="{FF2B5EF4-FFF2-40B4-BE49-F238E27FC236}">
                <a16:creationId xmlns:a16="http://schemas.microsoft.com/office/drawing/2014/main" id="{5A09B83B-E062-4853-ACC1-2A93A1110A61}"/>
              </a:ext>
            </a:extLst>
          </p:cNvPr>
          <p:cNvSpPr/>
          <p:nvPr/>
        </p:nvSpPr>
        <p:spPr>
          <a:xfrm>
            <a:off x="787766" y="6567743"/>
            <a:ext cx="6858000" cy="2795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sz="1200" dirty="0">
                <a:solidFill>
                  <a:srgbClr val="00799B"/>
                </a:solidFill>
                <a:latin typeface="Segoe UI" panose="020B0502040204020203" pitchFamily="34" charset="0"/>
                <a:ea typeface="MS PGothic" panose="020B0600070205080204" pitchFamily="34" charset="-128"/>
              </a:rPr>
              <a:t>Carsten Hafer: </a:t>
            </a:r>
            <a:r>
              <a:rPr lang="en-US" sz="1200" b="1" dirty="0" err="1">
                <a:solidFill>
                  <a:srgbClr val="00799B"/>
                </a:solidFill>
                <a:latin typeface="Segoe UI" panose="020B0502040204020203" pitchFamily="34" charset="0"/>
                <a:ea typeface="MS PGothic" panose="020B0600070205080204" pitchFamily="34" charset="-128"/>
              </a:rPr>
              <a:t>Säure-Basen-Störungen</a:t>
            </a:r>
            <a:r>
              <a:rPr lang="en-US" sz="1200" b="1" dirty="0">
                <a:solidFill>
                  <a:srgbClr val="00799B"/>
                </a:solidFill>
                <a:latin typeface="Segoe UI" panose="020B0502040204020203" pitchFamily="34" charset="0"/>
                <a:ea typeface="MS PGothic" panose="020B0600070205080204" pitchFamily="34" charset="-128"/>
              </a:rPr>
              <a:t>. </a:t>
            </a:r>
            <a:r>
              <a:rPr lang="en-US" sz="1200" dirty="0" err="1">
                <a:solidFill>
                  <a:srgbClr val="00799B"/>
                </a:solidFill>
                <a:latin typeface="Segoe UI" panose="020B0502040204020203" pitchFamily="34" charset="0"/>
                <a:ea typeface="MS PGothic" panose="020B0600070205080204" pitchFamily="34" charset="-128"/>
              </a:rPr>
              <a:t>Intensivmedizin</a:t>
            </a:r>
            <a:r>
              <a:rPr lang="en-US" sz="1200" dirty="0">
                <a:solidFill>
                  <a:srgbClr val="00799B"/>
                </a:solidFill>
                <a:latin typeface="Segoe UI" panose="020B0502040204020203" pitchFamily="34" charset="0"/>
                <a:ea typeface="MS PGothic" panose="020B0600070205080204" pitchFamily="34" charset="-128"/>
              </a:rPr>
              <a:t> Up2Date 2016</a:t>
            </a:r>
          </a:p>
        </p:txBody>
      </p:sp>
    </p:spTree>
    <p:extLst>
      <p:ext uri="{BB962C8B-B14F-4D97-AF65-F5344CB8AC3E}">
        <p14:creationId xmlns:p14="http://schemas.microsoft.com/office/powerpoint/2010/main" val="973790498"/>
      </p:ext>
    </p:extLst>
  </p:cSld>
  <p:clrMapOvr>
    <a:masterClrMapping/>
  </p:clrMapOvr>
  <p:transition spd="slow">
    <p:push dir="u"/>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t>Critical Care 2016</a:t>
            </a:r>
          </a:p>
        </p:txBody>
      </p:sp>
      <p:sp>
        <p:nvSpPr>
          <p:cNvPr id="7" name="Rechteck 6"/>
          <p:cNvSpPr/>
          <p:nvPr/>
        </p:nvSpPr>
        <p:spPr>
          <a:xfrm>
            <a:off x="1088020" y="6219559"/>
            <a:ext cx="8055980" cy="261610"/>
          </a:xfrm>
          <a:prstGeom prst="rect">
            <a:avLst/>
          </a:prstGeom>
        </p:spPr>
        <p:txBody>
          <a:bodyPr wrap="square">
            <a:spAutoFit/>
          </a:bodyPr>
          <a:lstStyle/>
          <a:p>
            <a:pPr algn="r"/>
            <a:r>
              <a:rPr lang="en-US" sz="1200">
                <a:solidFill>
                  <a:srgbClr val="00799B"/>
                </a:solidFill>
                <a:latin typeface="Segoe UI" panose="020B0502040204020203" pitchFamily="34" charset="0"/>
              </a:rPr>
              <a:t>Friesecke</a:t>
            </a:r>
            <a:r>
              <a:rPr lang="en-US" sz="1200" dirty="0">
                <a:solidFill>
                  <a:srgbClr val="00799B"/>
                </a:solidFill>
                <a:latin typeface="Segoe UI" panose="020B0502040204020203" pitchFamily="34" charset="0"/>
              </a:rPr>
              <a:t> et al. </a:t>
            </a:r>
            <a:r>
              <a:rPr lang="en-US" sz="1200">
                <a:solidFill>
                  <a:srgbClr val="00799B"/>
                </a:solidFill>
                <a:latin typeface="Segoe UI" panose="020B0502040204020203" pitchFamily="34" charset="0"/>
              </a:rPr>
              <a:t>: </a:t>
            </a:r>
            <a:r>
              <a:rPr lang="en-US" sz="1200" dirty="0">
                <a:solidFill>
                  <a:srgbClr val="00799B"/>
                </a:solidFill>
                <a:latin typeface="Segoe UI" panose="020B0502040204020203" pitchFamily="34" charset="0"/>
              </a:rPr>
              <a:t>Outcome of severe lactic acidosis associated with metformin accumulation</a:t>
            </a:r>
            <a:r>
              <a:rPr lang="en-US" sz="1200">
                <a:solidFill>
                  <a:srgbClr val="00799B"/>
                </a:solidFill>
                <a:latin typeface="Segoe UI" panose="020B0502040204020203" pitchFamily="34" charset="0"/>
              </a:rPr>
              <a:t>. </a:t>
            </a:r>
            <a:r>
              <a:rPr lang="en-US" sz="1200" dirty="0">
                <a:solidFill>
                  <a:srgbClr val="00799B"/>
                </a:solidFill>
                <a:latin typeface="Segoe UI" panose="020B0502040204020203" pitchFamily="34" charset="0"/>
              </a:rPr>
              <a:t>Critical Care 2010, 14:R226</a:t>
            </a:r>
            <a:endParaRPr lang="de-DE" sz="1200" dirty="0">
              <a:solidFill>
                <a:srgbClr val="00799B"/>
              </a:solidFill>
              <a:latin typeface="Segoe UI" panose="020B0502040204020203" pitchFamily="34" charset="0"/>
            </a:endParaRPr>
          </a:p>
        </p:txBody>
      </p:sp>
      <p:pic>
        <p:nvPicPr>
          <p:cNvPr id="8" name="Grafik 7"/>
          <p:cNvPicPr>
            <a:picLocks noChangeAspect="1"/>
          </p:cNvPicPr>
          <p:nvPr/>
        </p:nvPicPr>
        <p:blipFill>
          <a:blip r:embed="rId3"/>
          <a:stretch>
            <a:fillRect/>
          </a:stretch>
        </p:blipFill>
        <p:spPr>
          <a:xfrm>
            <a:off x="95624" y="1370302"/>
            <a:ext cx="8952751" cy="1603734"/>
          </a:xfrm>
          <a:prstGeom prst="rect">
            <a:avLst/>
          </a:prstGeom>
        </p:spPr>
      </p:pic>
      <p:sp>
        <p:nvSpPr>
          <p:cNvPr id="10" name="Rechteck 9"/>
          <p:cNvSpPr/>
          <p:nvPr/>
        </p:nvSpPr>
        <p:spPr bwMode="auto">
          <a:xfrm>
            <a:off x="95623" y="1321757"/>
            <a:ext cx="8952751" cy="1484658"/>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a:ln>
                <a:noFill/>
              </a:ln>
              <a:solidFill>
                <a:schemeClr val="tx1"/>
              </a:solidFill>
              <a:effectLst/>
              <a:latin typeface="Arial" charset="0"/>
              <a:ea typeface="ＭＳ Ｐゴシック" pitchFamily="28" charset="-128"/>
            </a:endParaRPr>
          </a:p>
        </p:txBody>
      </p:sp>
      <p:pic>
        <p:nvPicPr>
          <p:cNvPr id="15" name="Inhaltsplatzhalter 5"/>
          <p:cNvPicPr>
            <a:picLocks noChangeAspect="1"/>
          </p:cNvPicPr>
          <p:nvPr/>
        </p:nvPicPr>
        <p:blipFill>
          <a:blip r:embed="rId4"/>
          <a:stretch>
            <a:fillRect/>
          </a:stretch>
        </p:blipFill>
        <p:spPr bwMode="auto">
          <a:xfrm>
            <a:off x="1197031" y="1208212"/>
            <a:ext cx="6988780" cy="4972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60839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Pharmakokinetik</a:t>
            </a:r>
          </a:p>
        </p:txBody>
      </p:sp>
      <p:sp>
        <p:nvSpPr>
          <p:cNvPr id="3" name="Inhaltsplatzhalter 2"/>
          <p:cNvSpPr>
            <a:spLocks noGrp="1"/>
          </p:cNvSpPr>
          <p:nvPr>
            <p:ph idx="1"/>
          </p:nvPr>
        </p:nvSpPr>
        <p:spPr/>
        <p:txBody>
          <a:bodyPr/>
          <a:lstStyle/>
          <a:p>
            <a:r>
              <a:rPr lang="de-DE" dirty="0"/>
              <a:t>Zulassung aktuell bis </a:t>
            </a:r>
            <a:r>
              <a:rPr lang="de-DE" dirty="0" err="1"/>
              <a:t>eGFR</a:t>
            </a:r>
            <a:r>
              <a:rPr lang="de-DE" dirty="0"/>
              <a:t> 45 ml/min</a:t>
            </a:r>
          </a:p>
          <a:p>
            <a:r>
              <a:rPr lang="de-DE" dirty="0"/>
              <a:t>Neuere Daten: </a:t>
            </a:r>
          </a:p>
          <a:p>
            <a:pPr lvl="1"/>
            <a:r>
              <a:rPr lang="de-DE" dirty="0" err="1"/>
              <a:t>eGFR</a:t>
            </a:r>
            <a:r>
              <a:rPr lang="de-DE" dirty="0"/>
              <a:t> bis 30 ml/min sicher </a:t>
            </a:r>
            <a:r>
              <a:rPr lang="de-DE" dirty="0">
                <a:sym typeface="Wingdings" panose="05000000000000000000" pitchFamily="2" charset="2"/>
              </a:rPr>
              <a:t> 1000 mg /die (2 x 500 mg)</a:t>
            </a:r>
          </a:p>
          <a:p>
            <a:pPr lvl="1"/>
            <a:r>
              <a:rPr lang="de-DE" dirty="0">
                <a:sym typeface="Wingdings" panose="05000000000000000000" pitchFamily="2" charset="2"/>
              </a:rPr>
              <a:t>PD – Patienten: 500 – 1000 mg</a:t>
            </a:r>
            <a:endParaRPr lang="de-DE" dirty="0"/>
          </a:p>
        </p:txBody>
      </p:sp>
      <p:sp>
        <p:nvSpPr>
          <p:cNvPr id="6" name="Textfeld 5"/>
          <p:cNvSpPr txBox="1"/>
          <p:nvPr/>
        </p:nvSpPr>
        <p:spPr>
          <a:xfrm>
            <a:off x="446692" y="3720662"/>
            <a:ext cx="8648521" cy="646331"/>
          </a:xfrm>
          <a:prstGeom prst="rect">
            <a:avLst/>
          </a:prstGeom>
          <a:noFill/>
        </p:spPr>
        <p:txBody>
          <a:bodyPr wrap="none" rtlCol="0">
            <a:spAutoFit/>
          </a:bodyPr>
          <a:lstStyle/>
          <a:p>
            <a:r>
              <a:rPr lang="de-DE" sz="1800" b="1" dirty="0">
                <a:solidFill>
                  <a:srgbClr val="00B050"/>
                </a:solidFill>
                <a:effectLst>
                  <a:outerShdw blurRad="38100" dist="38100" dir="2700000" algn="tl">
                    <a:srgbClr val="000000">
                      <a:alpha val="43137"/>
                    </a:srgbClr>
                  </a:outerShdw>
                </a:effectLst>
              </a:rPr>
              <a:t>Bei stabilen Patienten auch bei hochgradiger Nierenfunktionseinschränkung </a:t>
            </a:r>
            <a:br>
              <a:rPr lang="de-DE" sz="1800" b="1" dirty="0">
                <a:solidFill>
                  <a:srgbClr val="00B050"/>
                </a:solidFill>
                <a:effectLst>
                  <a:outerShdw blurRad="38100" dist="38100" dir="2700000" algn="tl">
                    <a:srgbClr val="000000">
                      <a:alpha val="43137"/>
                    </a:srgbClr>
                  </a:outerShdw>
                </a:effectLst>
              </a:rPr>
            </a:br>
            <a:r>
              <a:rPr lang="de-DE" sz="1800" b="1" u="sng" dirty="0">
                <a:solidFill>
                  <a:srgbClr val="00B050"/>
                </a:solidFill>
                <a:effectLst>
                  <a:outerShdw blurRad="38100" dist="38100" dir="2700000" algn="tl">
                    <a:srgbClr val="000000">
                      <a:alpha val="43137"/>
                    </a:srgbClr>
                  </a:outerShdw>
                </a:effectLst>
              </a:rPr>
              <a:t>keine </a:t>
            </a:r>
            <a:r>
              <a:rPr lang="de-DE" sz="1800" b="1" dirty="0">
                <a:solidFill>
                  <a:srgbClr val="00B050"/>
                </a:solidFill>
                <a:effectLst>
                  <a:outerShdw blurRad="38100" dist="38100" dir="2700000" algn="tl">
                    <a:srgbClr val="000000">
                      <a:alpha val="43137"/>
                    </a:srgbClr>
                  </a:outerShdw>
                </a:effectLst>
              </a:rPr>
              <a:t>Akkumulation</a:t>
            </a:r>
          </a:p>
        </p:txBody>
      </p:sp>
      <p:sp>
        <p:nvSpPr>
          <p:cNvPr id="7" name="Textfeld 6"/>
          <p:cNvSpPr txBox="1"/>
          <p:nvPr/>
        </p:nvSpPr>
        <p:spPr>
          <a:xfrm>
            <a:off x="446692" y="4969321"/>
            <a:ext cx="4168577" cy="369332"/>
          </a:xfrm>
          <a:prstGeom prst="rect">
            <a:avLst/>
          </a:prstGeom>
          <a:noFill/>
        </p:spPr>
        <p:txBody>
          <a:bodyPr wrap="none" rtlCol="0">
            <a:spAutoFit/>
          </a:bodyPr>
          <a:lstStyle/>
          <a:p>
            <a:r>
              <a:rPr lang="de-DE" sz="1800" b="1" dirty="0">
                <a:solidFill>
                  <a:srgbClr val="FF0000"/>
                </a:solidFill>
                <a:effectLst>
                  <a:outerShdw blurRad="38100" dist="38100" dir="2700000" algn="tl">
                    <a:srgbClr val="000000">
                      <a:alpha val="43137"/>
                    </a:srgbClr>
                  </a:outerShdw>
                </a:effectLst>
              </a:rPr>
              <a:t>Aber: bei  AKI rasche Akkumulation!</a:t>
            </a:r>
          </a:p>
        </p:txBody>
      </p:sp>
    </p:spTree>
    <p:extLst>
      <p:ext uri="{BB962C8B-B14F-4D97-AF65-F5344CB8AC3E}">
        <p14:creationId xmlns:p14="http://schemas.microsoft.com/office/powerpoint/2010/main" val="3662742256"/>
      </p:ext>
    </p:extLst>
  </p:cSld>
  <p:clrMapOvr>
    <a:masterClrMapping/>
  </p:clrMapOvr>
  <p:transition spd="slow">
    <p:push dir="u"/>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el 1"/>
          <p:cNvSpPr>
            <a:spLocks noGrp="1"/>
          </p:cNvSpPr>
          <p:nvPr>
            <p:ph type="title"/>
          </p:nvPr>
        </p:nvSpPr>
        <p:spPr/>
        <p:txBody>
          <a:bodyPr/>
          <a:lstStyle/>
          <a:p>
            <a:r>
              <a:rPr lang="de-DE" altLang="de-DE"/>
              <a:t>MALA </a:t>
            </a:r>
          </a:p>
        </p:txBody>
      </p:sp>
      <p:pic>
        <p:nvPicPr>
          <p:cNvPr id="40963" name="Inhaltsplatzhalter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654050" y="2128456"/>
            <a:ext cx="7986713" cy="1365250"/>
          </a:xfrm>
        </p:spPr>
      </p:pic>
    </p:spTree>
    <p:extLst>
      <p:ext uri="{BB962C8B-B14F-4D97-AF65-F5344CB8AC3E}">
        <p14:creationId xmlns:p14="http://schemas.microsoft.com/office/powerpoint/2010/main" val="3976266847"/>
      </p:ext>
    </p:extLst>
  </p:cSld>
  <p:clrMapOvr>
    <a:masterClrMapping/>
  </p:clrMapOvr>
  <p:transition spd="slow">
    <p:push dir="u"/>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MALA </a:t>
            </a:r>
            <a:r>
              <a:rPr lang="de-DE" dirty="0">
                <a:sym typeface="Wingdings" panose="05000000000000000000" pitchFamily="2" charset="2"/>
              </a:rPr>
              <a:t> </a:t>
            </a:r>
            <a:r>
              <a:rPr lang="de-DE" dirty="0"/>
              <a:t>bessere Prognose als gedacht</a:t>
            </a:r>
          </a:p>
        </p:txBody>
      </p:sp>
      <p:pic>
        <p:nvPicPr>
          <p:cNvPr id="6" name="Grafik 5"/>
          <p:cNvPicPr>
            <a:picLocks noChangeAspect="1"/>
          </p:cNvPicPr>
          <p:nvPr/>
        </p:nvPicPr>
        <p:blipFill>
          <a:blip r:embed="rId3"/>
          <a:stretch>
            <a:fillRect/>
          </a:stretch>
        </p:blipFill>
        <p:spPr>
          <a:xfrm>
            <a:off x="1868062" y="1346733"/>
            <a:ext cx="5407876" cy="4164534"/>
          </a:xfrm>
          <a:prstGeom prst="rect">
            <a:avLst/>
          </a:prstGeom>
        </p:spPr>
      </p:pic>
      <p:sp>
        <p:nvSpPr>
          <p:cNvPr id="7" name="Rechteck 6"/>
          <p:cNvSpPr/>
          <p:nvPr/>
        </p:nvSpPr>
        <p:spPr>
          <a:xfrm>
            <a:off x="1663749" y="6381328"/>
            <a:ext cx="5977743" cy="482889"/>
          </a:xfrm>
          <a:prstGeom prst="rect">
            <a:avLst/>
          </a:prstGeom>
        </p:spPr>
        <p:txBody>
          <a:bodyPr wrap="square">
            <a:spAutoFit/>
          </a:bodyPr>
          <a:lstStyle/>
          <a:p>
            <a:pPr algn="r"/>
            <a:r>
              <a:rPr lang="de-DE" sz="1200" dirty="0" err="1">
                <a:solidFill>
                  <a:srgbClr val="00799B"/>
                </a:solidFill>
                <a:latin typeface="Segoe UI" panose="020B0502040204020203" pitchFamily="34" charset="0"/>
              </a:rPr>
              <a:t>Doenyas</a:t>
            </a:r>
            <a:r>
              <a:rPr lang="de-DE" sz="1200" dirty="0">
                <a:solidFill>
                  <a:srgbClr val="00799B"/>
                </a:solidFill>
                <a:latin typeface="Segoe UI" panose="020B0502040204020203" pitchFamily="34" charset="0"/>
              </a:rPr>
              <a:t>-Barak et al. et al: </a:t>
            </a:r>
            <a:r>
              <a:rPr lang="en-US" sz="1200" b="1" dirty="0">
                <a:solidFill>
                  <a:srgbClr val="00799B"/>
                </a:solidFill>
                <a:latin typeface="Segoe UI" panose="020B0502040204020203" pitchFamily="34" charset="0"/>
              </a:rPr>
              <a:t>Lactic acidosis and severe septic shock in metformin users: a cohort study. </a:t>
            </a:r>
            <a:r>
              <a:rPr lang="de-DE" sz="1200" dirty="0">
                <a:solidFill>
                  <a:srgbClr val="00799B"/>
                </a:solidFill>
                <a:latin typeface="Segoe UI" panose="020B0502040204020203" pitchFamily="34" charset="0"/>
              </a:rPr>
              <a:t>Critical Care (2016) 20:10 </a:t>
            </a:r>
          </a:p>
        </p:txBody>
      </p:sp>
      <p:sp>
        <p:nvSpPr>
          <p:cNvPr id="8" name="Freihandform 7"/>
          <p:cNvSpPr/>
          <p:nvPr/>
        </p:nvSpPr>
        <p:spPr bwMode="auto">
          <a:xfrm>
            <a:off x="2659117" y="1702676"/>
            <a:ext cx="1861254" cy="3216165"/>
          </a:xfrm>
          <a:custGeom>
            <a:avLst/>
            <a:gdLst>
              <a:gd name="connsiteX0" fmla="*/ 21021 w 1861254"/>
              <a:gd name="connsiteY0" fmla="*/ 0 h 3216165"/>
              <a:gd name="connsiteX1" fmla="*/ 31531 w 1861254"/>
              <a:gd name="connsiteY1" fmla="*/ 63062 h 3216165"/>
              <a:gd name="connsiteX2" fmla="*/ 10511 w 1861254"/>
              <a:gd name="connsiteY2" fmla="*/ 168165 h 3216165"/>
              <a:gd name="connsiteX3" fmla="*/ 0 w 1861254"/>
              <a:gd name="connsiteY3" fmla="*/ 210207 h 3216165"/>
              <a:gd name="connsiteX4" fmla="*/ 10511 w 1861254"/>
              <a:gd name="connsiteY4" fmla="*/ 262758 h 3216165"/>
              <a:gd name="connsiteX5" fmla="*/ 31531 w 1861254"/>
              <a:gd name="connsiteY5" fmla="*/ 294290 h 3216165"/>
              <a:gd name="connsiteX6" fmla="*/ 10511 w 1861254"/>
              <a:gd name="connsiteY6" fmla="*/ 767255 h 3216165"/>
              <a:gd name="connsiteX7" fmla="*/ 21021 w 1861254"/>
              <a:gd name="connsiteY7" fmla="*/ 977462 h 3216165"/>
              <a:gd name="connsiteX8" fmla="*/ 31531 w 1861254"/>
              <a:gd name="connsiteY8" fmla="*/ 1019503 h 3216165"/>
              <a:gd name="connsiteX9" fmla="*/ 21021 w 1861254"/>
              <a:gd name="connsiteY9" fmla="*/ 1208690 h 3216165"/>
              <a:gd name="connsiteX10" fmla="*/ 31531 w 1861254"/>
              <a:gd name="connsiteY10" fmla="*/ 1660634 h 3216165"/>
              <a:gd name="connsiteX11" fmla="*/ 52552 w 1861254"/>
              <a:gd name="connsiteY11" fmla="*/ 1723696 h 3216165"/>
              <a:gd name="connsiteX12" fmla="*/ 63062 w 1861254"/>
              <a:gd name="connsiteY12" fmla="*/ 1849821 h 3216165"/>
              <a:gd name="connsiteX13" fmla="*/ 84083 w 1861254"/>
              <a:gd name="connsiteY13" fmla="*/ 1881352 h 3216165"/>
              <a:gd name="connsiteX14" fmla="*/ 94593 w 1861254"/>
              <a:gd name="connsiteY14" fmla="*/ 1912883 h 3216165"/>
              <a:gd name="connsiteX15" fmla="*/ 84083 w 1861254"/>
              <a:gd name="connsiteY15" fmla="*/ 2028496 h 3216165"/>
              <a:gd name="connsiteX16" fmla="*/ 105104 w 1861254"/>
              <a:gd name="connsiteY16" fmla="*/ 2060027 h 3216165"/>
              <a:gd name="connsiteX17" fmla="*/ 115614 w 1861254"/>
              <a:gd name="connsiteY17" fmla="*/ 2091558 h 3216165"/>
              <a:gd name="connsiteX18" fmla="*/ 126124 w 1861254"/>
              <a:gd name="connsiteY18" fmla="*/ 2186152 h 3216165"/>
              <a:gd name="connsiteX19" fmla="*/ 147145 w 1861254"/>
              <a:gd name="connsiteY19" fmla="*/ 2217683 h 3216165"/>
              <a:gd name="connsiteX20" fmla="*/ 157655 w 1861254"/>
              <a:gd name="connsiteY20" fmla="*/ 2249214 h 3216165"/>
              <a:gd name="connsiteX21" fmla="*/ 178676 w 1861254"/>
              <a:gd name="connsiteY21" fmla="*/ 2396358 h 3216165"/>
              <a:gd name="connsiteX22" fmla="*/ 199697 w 1861254"/>
              <a:gd name="connsiteY22" fmla="*/ 2427890 h 3216165"/>
              <a:gd name="connsiteX23" fmla="*/ 262759 w 1861254"/>
              <a:gd name="connsiteY23" fmla="*/ 2480441 h 3216165"/>
              <a:gd name="connsiteX24" fmla="*/ 325821 w 1861254"/>
              <a:gd name="connsiteY24" fmla="*/ 2501462 h 3216165"/>
              <a:gd name="connsiteX25" fmla="*/ 357352 w 1861254"/>
              <a:gd name="connsiteY25" fmla="*/ 2532993 h 3216165"/>
              <a:gd name="connsiteX26" fmla="*/ 367862 w 1861254"/>
              <a:gd name="connsiteY26" fmla="*/ 2585545 h 3216165"/>
              <a:gd name="connsiteX27" fmla="*/ 409904 w 1861254"/>
              <a:gd name="connsiteY27" fmla="*/ 2680138 h 3216165"/>
              <a:gd name="connsiteX28" fmla="*/ 420414 w 1861254"/>
              <a:gd name="connsiteY28" fmla="*/ 2764221 h 3216165"/>
              <a:gd name="connsiteX29" fmla="*/ 451945 w 1861254"/>
              <a:gd name="connsiteY29" fmla="*/ 2774731 h 3216165"/>
              <a:gd name="connsiteX30" fmla="*/ 536028 w 1861254"/>
              <a:gd name="connsiteY30" fmla="*/ 2764221 h 3216165"/>
              <a:gd name="connsiteX31" fmla="*/ 609600 w 1861254"/>
              <a:gd name="connsiteY31" fmla="*/ 2774731 h 3216165"/>
              <a:gd name="connsiteX32" fmla="*/ 588580 w 1861254"/>
              <a:gd name="connsiteY32" fmla="*/ 2806262 h 3216165"/>
              <a:gd name="connsiteX33" fmla="*/ 620111 w 1861254"/>
              <a:gd name="connsiteY33" fmla="*/ 2816772 h 3216165"/>
              <a:gd name="connsiteX34" fmla="*/ 819807 w 1861254"/>
              <a:gd name="connsiteY34" fmla="*/ 2816772 h 3216165"/>
              <a:gd name="connsiteX35" fmla="*/ 851338 w 1861254"/>
              <a:gd name="connsiteY35" fmla="*/ 2827283 h 3216165"/>
              <a:gd name="connsiteX36" fmla="*/ 893380 w 1861254"/>
              <a:gd name="connsiteY36" fmla="*/ 2837793 h 3216165"/>
              <a:gd name="connsiteX37" fmla="*/ 924911 w 1861254"/>
              <a:gd name="connsiteY37" fmla="*/ 2848303 h 3216165"/>
              <a:gd name="connsiteX38" fmla="*/ 882869 w 1861254"/>
              <a:gd name="connsiteY38" fmla="*/ 2837793 h 3216165"/>
              <a:gd name="connsiteX39" fmla="*/ 956442 w 1861254"/>
              <a:gd name="connsiteY39" fmla="*/ 2827283 h 3216165"/>
              <a:gd name="connsiteX40" fmla="*/ 998483 w 1861254"/>
              <a:gd name="connsiteY40" fmla="*/ 2816772 h 3216165"/>
              <a:gd name="connsiteX41" fmla="*/ 1093076 w 1861254"/>
              <a:gd name="connsiteY41" fmla="*/ 2837793 h 3216165"/>
              <a:gd name="connsiteX42" fmla="*/ 1124607 w 1861254"/>
              <a:gd name="connsiteY42" fmla="*/ 2858814 h 3216165"/>
              <a:gd name="connsiteX43" fmla="*/ 1219200 w 1861254"/>
              <a:gd name="connsiteY43" fmla="*/ 2932386 h 3216165"/>
              <a:gd name="connsiteX44" fmla="*/ 1692166 w 1861254"/>
              <a:gd name="connsiteY44" fmla="*/ 2942896 h 3216165"/>
              <a:gd name="connsiteX45" fmla="*/ 1702676 w 1861254"/>
              <a:gd name="connsiteY45" fmla="*/ 3005958 h 3216165"/>
              <a:gd name="connsiteX46" fmla="*/ 1786759 w 1861254"/>
              <a:gd name="connsiteY46" fmla="*/ 2984938 h 3216165"/>
              <a:gd name="connsiteX47" fmla="*/ 1839311 w 1861254"/>
              <a:gd name="connsiteY47" fmla="*/ 2995448 h 3216165"/>
              <a:gd name="connsiteX48" fmla="*/ 1849821 w 1861254"/>
              <a:gd name="connsiteY48" fmla="*/ 3132083 h 3216165"/>
              <a:gd name="connsiteX49" fmla="*/ 1860331 w 1861254"/>
              <a:gd name="connsiteY49" fmla="*/ 3216165 h 321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861254" h="3216165">
                <a:moveTo>
                  <a:pt x="21021" y="0"/>
                </a:moveTo>
                <a:cubicBezTo>
                  <a:pt x="24524" y="21021"/>
                  <a:pt x="31531" y="41751"/>
                  <a:pt x="31531" y="63062"/>
                </a:cubicBezTo>
                <a:cubicBezTo>
                  <a:pt x="31531" y="125837"/>
                  <a:pt x="23454" y="122866"/>
                  <a:pt x="10511" y="168165"/>
                </a:cubicBezTo>
                <a:cubicBezTo>
                  <a:pt x="6543" y="182055"/>
                  <a:pt x="3504" y="196193"/>
                  <a:pt x="0" y="210207"/>
                </a:cubicBezTo>
                <a:cubicBezTo>
                  <a:pt x="3504" y="227724"/>
                  <a:pt x="4239" y="246031"/>
                  <a:pt x="10511" y="262758"/>
                </a:cubicBezTo>
                <a:cubicBezTo>
                  <a:pt x="14946" y="274586"/>
                  <a:pt x="31148" y="281664"/>
                  <a:pt x="31531" y="294290"/>
                </a:cubicBezTo>
                <a:cubicBezTo>
                  <a:pt x="35364" y="420773"/>
                  <a:pt x="19954" y="625605"/>
                  <a:pt x="10511" y="767255"/>
                </a:cubicBezTo>
                <a:cubicBezTo>
                  <a:pt x="14014" y="837324"/>
                  <a:pt x="15195" y="907548"/>
                  <a:pt x="21021" y="977462"/>
                </a:cubicBezTo>
                <a:cubicBezTo>
                  <a:pt x="22221" y="991857"/>
                  <a:pt x="31531" y="1005058"/>
                  <a:pt x="31531" y="1019503"/>
                </a:cubicBezTo>
                <a:cubicBezTo>
                  <a:pt x="31531" y="1082663"/>
                  <a:pt x="24524" y="1145628"/>
                  <a:pt x="21021" y="1208690"/>
                </a:cubicBezTo>
                <a:cubicBezTo>
                  <a:pt x="24524" y="1359338"/>
                  <a:pt x="22322" y="1510227"/>
                  <a:pt x="31531" y="1660634"/>
                </a:cubicBezTo>
                <a:cubicBezTo>
                  <a:pt x="32885" y="1682750"/>
                  <a:pt x="52552" y="1723696"/>
                  <a:pt x="52552" y="1723696"/>
                </a:cubicBezTo>
                <a:cubicBezTo>
                  <a:pt x="56055" y="1765738"/>
                  <a:pt x="54788" y="1808453"/>
                  <a:pt x="63062" y="1849821"/>
                </a:cubicBezTo>
                <a:cubicBezTo>
                  <a:pt x="65539" y="1862208"/>
                  <a:pt x="78434" y="1870054"/>
                  <a:pt x="84083" y="1881352"/>
                </a:cubicBezTo>
                <a:cubicBezTo>
                  <a:pt x="89038" y="1891261"/>
                  <a:pt x="91090" y="1902373"/>
                  <a:pt x="94593" y="1912883"/>
                </a:cubicBezTo>
                <a:cubicBezTo>
                  <a:pt x="75512" y="1970129"/>
                  <a:pt x="63110" y="1972570"/>
                  <a:pt x="84083" y="2028496"/>
                </a:cubicBezTo>
                <a:cubicBezTo>
                  <a:pt x="88518" y="2040324"/>
                  <a:pt x="98097" y="2049517"/>
                  <a:pt x="105104" y="2060027"/>
                </a:cubicBezTo>
                <a:cubicBezTo>
                  <a:pt x="108607" y="2070537"/>
                  <a:pt x="113793" y="2080630"/>
                  <a:pt x="115614" y="2091558"/>
                </a:cubicBezTo>
                <a:cubicBezTo>
                  <a:pt x="120829" y="2122852"/>
                  <a:pt x="118430" y="2155374"/>
                  <a:pt x="126124" y="2186152"/>
                </a:cubicBezTo>
                <a:cubicBezTo>
                  <a:pt x="129188" y="2198407"/>
                  <a:pt x="140138" y="2207173"/>
                  <a:pt x="147145" y="2217683"/>
                </a:cubicBezTo>
                <a:cubicBezTo>
                  <a:pt x="150648" y="2228193"/>
                  <a:pt x="155970" y="2238264"/>
                  <a:pt x="157655" y="2249214"/>
                </a:cubicBezTo>
                <a:cubicBezTo>
                  <a:pt x="161065" y="2271376"/>
                  <a:pt x="163130" y="2360083"/>
                  <a:pt x="178676" y="2396358"/>
                </a:cubicBezTo>
                <a:cubicBezTo>
                  <a:pt x="183652" y="2407969"/>
                  <a:pt x="191610" y="2418186"/>
                  <a:pt x="199697" y="2427890"/>
                </a:cubicBezTo>
                <a:cubicBezTo>
                  <a:pt x="214257" y="2445363"/>
                  <a:pt x="240873" y="2470714"/>
                  <a:pt x="262759" y="2480441"/>
                </a:cubicBezTo>
                <a:cubicBezTo>
                  <a:pt x="283007" y="2489440"/>
                  <a:pt x="325821" y="2501462"/>
                  <a:pt x="325821" y="2501462"/>
                </a:cubicBezTo>
                <a:cubicBezTo>
                  <a:pt x="336331" y="2511972"/>
                  <a:pt x="350705" y="2519698"/>
                  <a:pt x="357352" y="2532993"/>
                </a:cubicBezTo>
                <a:cubicBezTo>
                  <a:pt x="365341" y="2548971"/>
                  <a:pt x="363162" y="2568310"/>
                  <a:pt x="367862" y="2585545"/>
                </a:cubicBezTo>
                <a:cubicBezTo>
                  <a:pt x="385180" y="2649044"/>
                  <a:pt x="380980" y="2636753"/>
                  <a:pt x="409904" y="2680138"/>
                </a:cubicBezTo>
                <a:cubicBezTo>
                  <a:pt x="413407" y="2708166"/>
                  <a:pt x="408942" y="2738410"/>
                  <a:pt x="420414" y="2764221"/>
                </a:cubicBezTo>
                <a:cubicBezTo>
                  <a:pt x="424914" y="2774345"/>
                  <a:pt x="440866" y="2774731"/>
                  <a:pt x="451945" y="2774731"/>
                </a:cubicBezTo>
                <a:cubicBezTo>
                  <a:pt x="480191" y="2774731"/>
                  <a:pt x="508000" y="2767724"/>
                  <a:pt x="536028" y="2764221"/>
                </a:cubicBezTo>
                <a:cubicBezTo>
                  <a:pt x="560552" y="2767724"/>
                  <a:pt x="590255" y="2759256"/>
                  <a:pt x="609600" y="2774731"/>
                </a:cubicBezTo>
                <a:cubicBezTo>
                  <a:pt x="619464" y="2782622"/>
                  <a:pt x="585516" y="2794007"/>
                  <a:pt x="588580" y="2806262"/>
                </a:cubicBezTo>
                <a:cubicBezTo>
                  <a:pt x="591267" y="2817010"/>
                  <a:pt x="609601" y="2813269"/>
                  <a:pt x="620111" y="2816772"/>
                </a:cubicBezTo>
                <a:cubicBezTo>
                  <a:pt x="734946" y="2807939"/>
                  <a:pt x="731770" y="2797208"/>
                  <a:pt x="819807" y="2816772"/>
                </a:cubicBezTo>
                <a:cubicBezTo>
                  <a:pt x="830622" y="2819175"/>
                  <a:pt x="840685" y="2824239"/>
                  <a:pt x="851338" y="2827283"/>
                </a:cubicBezTo>
                <a:cubicBezTo>
                  <a:pt x="865227" y="2831251"/>
                  <a:pt x="879490" y="2833825"/>
                  <a:pt x="893380" y="2837793"/>
                </a:cubicBezTo>
                <a:cubicBezTo>
                  <a:pt x="904033" y="2840836"/>
                  <a:pt x="935990" y="2848303"/>
                  <a:pt x="924911" y="2848303"/>
                </a:cubicBezTo>
                <a:cubicBezTo>
                  <a:pt x="910466" y="2848303"/>
                  <a:pt x="896883" y="2841296"/>
                  <a:pt x="882869" y="2837793"/>
                </a:cubicBezTo>
                <a:cubicBezTo>
                  <a:pt x="907393" y="2834290"/>
                  <a:pt x="932068" y="2831715"/>
                  <a:pt x="956442" y="2827283"/>
                </a:cubicBezTo>
                <a:cubicBezTo>
                  <a:pt x="970654" y="2824699"/>
                  <a:pt x="984038" y="2816772"/>
                  <a:pt x="998483" y="2816772"/>
                </a:cubicBezTo>
                <a:cubicBezTo>
                  <a:pt x="1035475" y="2816772"/>
                  <a:pt x="1060562" y="2826955"/>
                  <a:pt x="1093076" y="2837793"/>
                </a:cubicBezTo>
                <a:cubicBezTo>
                  <a:pt x="1103586" y="2844800"/>
                  <a:pt x="1115166" y="2850422"/>
                  <a:pt x="1124607" y="2858814"/>
                </a:cubicBezTo>
                <a:cubicBezTo>
                  <a:pt x="1149624" y="2881051"/>
                  <a:pt x="1176565" y="2930610"/>
                  <a:pt x="1219200" y="2932386"/>
                </a:cubicBezTo>
                <a:cubicBezTo>
                  <a:pt x="1376758" y="2938951"/>
                  <a:pt x="1534511" y="2939393"/>
                  <a:pt x="1692166" y="2942896"/>
                </a:cubicBezTo>
                <a:cubicBezTo>
                  <a:pt x="1695669" y="2963917"/>
                  <a:pt x="1686305" y="2992315"/>
                  <a:pt x="1702676" y="3005958"/>
                </a:cubicBezTo>
                <a:cubicBezTo>
                  <a:pt x="1709923" y="3011998"/>
                  <a:pt x="1773114" y="2989486"/>
                  <a:pt x="1786759" y="2984938"/>
                </a:cubicBezTo>
                <a:cubicBezTo>
                  <a:pt x="1804276" y="2988441"/>
                  <a:pt x="1832274" y="2979028"/>
                  <a:pt x="1839311" y="2995448"/>
                </a:cubicBezTo>
                <a:cubicBezTo>
                  <a:pt x="1857305" y="3037434"/>
                  <a:pt x="1844155" y="3086756"/>
                  <a:pt x="1849821" y="3132083"/>
                </a:cubicBezTo>
                <a:cubicBezTo>
                  <a:pt x="1865870" y="3260481"/>
                  <a:pt x="1860331" y="3025651"/>
                  <a:pt x="1860331" y="3216165"/>
                </a:cubicBezTo>
              </a:path>
            </a:pathLst>
          </a:custGeom>
          <a:noFill/>
          <a:ln w="635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28" charset="-128"/>
            </a:endParaRPr>
          </a:p>
        </p:txBody>
      </p:sp>
      <p:sp>
        <p:nvSpPr>
          <p:cNvPr id="9" name="Freihandform 8"/>
          <p:cNvSpPr/>
          <p:nvPr/>
        </p:nvSpPr>
        <p:spPr bwMode="auto">
          <a:xfrm>
            <a:off x="2701159" y="1765738"/>
            <a:ext cx="2722179" cy="1891862"/>
          </a:xfrm>
          <a:custGeom>
            <a:avLst/>
            <a:gdLst>
              <a:gd name="connsiteX0" fmla="*/ 10510 w 2722179"/>
              <a:gd name="connsiteY0" fmla="*/ 0 h 1891862"/>
              <a:gd name="connsiteX1" fmla="*/ 42041 w 2722179"/>
              <a:gd name="connsiteY1" fmla="*/ 252248 h 1891862"/>
              <a:gd name="connsiteX2" fmla="*/ 21020 w 2722179"/>
              <a:gd name="connsiteY2" fmla="*/ 504496 h 1891862"/>
              <a:gd name="connsiteX3" fmla="*/ 10510 w 2722179"/>
              <a:gd name="connsiteY3" fmla="*/ 840828 h 1891862"/>
              <a:gd name="connsiteX4" fmla="*/ 0 w 2722179"/>
              <a:gd name="connsiteY4" fmla="*/ 893379 h 1891862"/>
              <a:gd name="connsiteX5" fmla="*/ 10510 w 2722179"/>
              <a:gd name="connsiteY5" fmla="*/ 924910 h 1891862"/>
              <a:gd name="connsiteX6" fmla="*/ 73572 w 2722179"/>
              <a:gd name="connsiteY6" fmla="*/ 977462 h 1891862"/>
              <a:gd name="connsiteX7" fmla="*/ 63062 w 2722179"/>
              <a:gd name="connsiteY7" fmla="*/ 1008993 h 1891862"/>
              <a:gd name="connsiteX8" fmla="*/ 31531 w 2722179"/>
              <a:gd name="connsiteY8" fmla="*/ 1030014 h 1891862"/>
              <a:gd name="connsiteX9" fmla="*/ 42041 w 2722179"/>
              <a:gd name="connsiteY9" fmla="*/ 1093076 h 1891862"/>
              <a:gd name="connsiteX10" fmla="*/ 94593 w 2722179"/>
              <a:gd name="connsiteY10" fmla="*/ 1219200 h 1891862"/>
              <a:gd name="connsiteX11" fmla="*/ 115613 w 2722179"/>
              <a:gd name="connsiteY11" fmla="*/ 1250731 h 1891862"/>
              <a:gd name="connsiteX12" fmla="*/ 126124 w 2722179"/>
              <a:gd name="connsiteY12" fmla="*/ 1292772 h 1891862"/>
              <a:gd name="connsiteX13" fmla="*/ 189186 w 2722179"/>
              <a:gd name="connsiteY13" fmla="*/ 1271752 h 1891862"/>
              <a:gd name="connsiteX14" fmla="*/ 231227 w 2722179"/>
              <a:gd name="connsiteY14" fmla="*/ 1282262 h 1891862"/>
              <a:gd name="connsiteX15" fmla="*/ 210207 w 2722179"/>
              <a:gd name="connsiteY15" fmla="*/ 1376855 h 1891862"/>
              <a:gd name="connsiteX16" fmla="*/ 262758 w 2722179"/>
              <a:gd name="connsiteY16" fmla="*/ 1450428 h 1891862"/>
              <a:gd name="connsiteX17" fmla="*/ 273269 w 2722179"/>
              <a:gd name="connsiteY17" fmla="*/ 1481959 h 1891862"/>
              <a:gd name="connsiteX18" fmla="*/ 283779 w 2722179"/>
              <a:gd name="connsiteY18" fmla="*/ 1524000 h 1891862"/>
              <a:gd name="connsiteX19" fmla="*/ 378372 w 2722179"/>
              <a:gd name="connsiteY19" fmla="*/ 1534510 h 1891862"/>
              <a:gd name="connsiteX20" fmla="*/ 388882 w 2722179"/>
              <a:gd name="connsiteY20" fmla="*/ 1608083 h 1891862"/>
              <a:gd name="connsiteX21" fmla="*/ 420413 w 2722179"/>
              <a:gd name="connsiteY21" fmla="*/ 1618593 h 1891862"/>
              <a:gd name="connsiteX22" fmla="*/ 493986 w 2722179"/>
              <a:gd name="connsiteY22" fmla="*/ 1629103 h 1891862"/>
              <a:gd name="connsiteX23" fmla="*/ 483475 w 2722179"/>
              <a:gd name="connsiteY23" fmla="*/ 1713186 h 1891862"/>
              <a:gd name="connsiteX24" fmla="*/ 493986 w 2722179"/>
              <a:gd name="connsiteY24" fmla="*/ 1744717 h 1891862"/>
              <a:gd name="connsiteX25" fmla="*/ 567558 w 2722179"/>
              <a:gd name="connsiteY25" fmla="*/ 1755228 h 1891862"/>
              <a:gd name="connsiteX26" fmla="*/ 588579 w 2722179"/>
              <a:gd name="connsiteY26" fmla="*/ 1786759 h 1891862"/>
              <a:gd name="connsiteX27" fmla="*/ 662151 w 2722179"/>
              <a:gd name="connsiteY27" fmla="*/ 1828800 h 1891862"/>
              <a:gd name="connsiteX28" fmla="*/ 735724 w 2722179"/>
              <a:gd name="connsiteY28" fmla="*/ 1881352 h 1891862"/>
              <a:gd name="connsiteX29" fmla="*/ 704193 w 2722179"/>
              <a:gd name="connsiteY29" fmla="*/ 1891862 h 1891862"/>
              <a:gd name="connsiteX30" fmla="*/ 630620 w 2722179"/>
              <a:gd name="connsiteY30" fmla="*/ 1860331 h 1891862"/>
              <a:gd name="connsiteX31" fmla="*/ 620110 w 2722179"/>
              <a:gd name="connsiteY31" fmla="*/ 1797269 h 1891862"/>
              <a:gd name="connsiteX32" fmla="*/ 609600 w 2722179"/>
              <a:gd name="connsiteY32" fmla="*/ 1744717 h 1891862"/>
              <a:gd name="connsiteX33" fmla="*/ 641131 w 2722179"/>
              <a:gd name="connsiteY33" fmla="*/ 1723696 h 1891862"/>
              <a:gd name="connsiteX34" fmla="*/ 924910 w 2722179"/>
              <a:gd name="connsiteY34" fmla="*/ 1734207 h 1891862"/>
              <a:gd name="connsiteX35" fmla="*/ 987972 w 2722179"/>
              <a:gd name="connsiteY35" fmla="*/ 1776248 h 1891862"/>
              <a:gd name="connsiteX36" fmla="*/ 1019503 w 2722179"/>
              <a:gd name="connsiteY36" fmla="*/ 1786759 h 1891862"/>
              <a:gd name="connsiteX37" fmla="*/ 1103586 w 2722179"/>
              <a:gd name="connsiteY37" fmla="*/ 1776248 h 1891862"/>
              <a:gd name="connsiteX38" fmla="*/ 1135117 w 2722179"/>
              <a:gd name="connsiteY38" fmla="*/ 1765738 h 1891862"/>
              <a:gd name="connsiteX39" fmla="*/ 1292772 w 2722179"/>
              <a:gd name="connsiteY39" fmla="*/ 1744717 h 1891862"/>
              <a:gd name="connsiteX40" fmla="*/ 1408386 w 2722179"/>
              <a:gd name="connsiteY40" fmla="*/ 1755228 h 1891862"/>
              <a:gd name="connsiteX41" fmla="*/ 1471448 w 2722179"/>
              <a:gd name="connsiteY41" fmla="*/ 1776248 h 1891862"/>
              <a:gd name="connsiteX42" fmla="*/ 1545020 w 2722179"/>
              <a:gd name="connsiteY42" fmla="*/ 1765738 h 1891862"/>
              <a:gd name="connsiteX43" fmla="*/ 1797269 w 2722179"/>
              <a:gd name="connsiteY43" fmla="*/ 1786759 h 1891862"/>
              <a:gd name="connsiteX44" fmla="*/ 1891862 w 2722179"/>
              <a:gd name="connsiteY44" fmla="*/ 1807779 h 1891862"/>
              <a:gd name="connsiteX45" fmla="*/ 2007475 w 2722179"/>
              <a:gd name="connsiteY45" fmla="*/ 1828800 h 1891862"/>
              <a:gd name="connsiteX46" fmla="*/ 2039007 w 2722179"/>
              <a:gd name="connsiteY46" fmla="*/ 1839310 h 1891862"/>
              <a:gd name="connsiteX47" fmla="*/ 2144110 w 2722179"/>
              <a:gd name="connsiteY47" fmla="*/ 1828800 h 1891862"/>
              <a:gd name="connsiteX48" fmla="*/ 2175641 w 2722179"/>
              <a:gd name="connsiteY48" fmla="*/ 1818290 h 1891862"/>
              <a:gd name="connsiteX49" fmla="*/ 2186151 w 2722179"/>
              <a:gd name="connsiteY49" fmla="*/ 1786759 h 1891862"/>
              <a:gd name="connsiteX50" fmla="*/ 2249213 w 2722179"/>
              <a:gd name="connsiteY50" fmla="*/ 1755228 h 1891862"/>
              <a:gd name="connsiteX51" fmla="*/ 2427889 w 2722179"/>
              <a:gd name="connsiteY51" fmla="*/ 1744717 h 1891862"/>
              <a:gd name="connsiteX52" fmla="*/ 2722179 w 2722179"/>
              <a:gd name="connsiteY52" fmla="*/ 1734207 h 1891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722179" h="1891862">
                <a:moveTo>
                  <a:pt x="10510" y="0"/>
                </a:moveTo>
                <a:cubicBezTo>
                  <a:pt x="21020" y="84083"/>
                  <a:pt x="38010" y="167607"/>
                  <a:pt x="42041" y="252248"/>
                </a:cubicBezTo>
                <a:cubicBezTo>
                  <a:pt x="47238" y="361384"/>
                  <a:pt x="36216" y="413323"/>
                  <a:pt x="21020" y="504496"/>
                </a:cubicBezTo>
                <a:cubicBezTo>
                  <a:pt x="17517" y="616607"/>
                  <a:pt x="16564" y="728826"/>
                  <a:pt x="10510" y="840828"/>
                </a:cubicBezTo>
                <a:cubicBezTo>
                  <a:pt x="9546" y="858666"/>
                  <a:pt x="0" y="875515"/>
                  <a:pt x="0" y="893379"/>
                </a:cubicBezTo>
                <a:cubicBezTo>
                  <a:pt x="0" y="904458"/>
                  <a:pt x="4365" y="915692"/>
                  <a:pt x="10510" y="924910"/>
                </a:cubicBezTo>
                <a:cubicBezTo>
                  <a:pt x="26695" y="949187"/>
                  <a:pt x="50306" y="961951"/>
                  <a:pt x="73572" y="977462"/>
                </a:cubicBezTo>
                <a:cubicBezTo>
                  <a:pt x="70069" y="987972"/>
                  <a:pt x="69983" y="1000342"/>
                  <a:pt x="63062" y="1008993"/>
                </a:cubicBezTo>
                <a:cubicBezTo>
                  <a:pt x="55171" y="1018857"/>
                  <a:pt x="34595" y="1017759"/>
                  <a:pt x="31531" y="1030014"/>
                </a:cubicBezTo>
                <a:cubicBezTo>
                  <a:pt x="26362" y="1050688"/>
                  <a:pt x="39551" y="1071911"/>
                  <a:pt x="42041" y="1093076"/>
                </a:cubicBezTo>
                <a:cubicBezTo>
                  <a:pt x="57440" y="1223971"/>
                  <a:pt x="13673" y="1198971"/>
                  <a:pt x="94593" y="1219200"/>
                </a:cubicBezTo>
                <a:cubicBezTo>
                  <a:pt x="101600" y="1229710"/>
                  <a:pt x="110637" y="1239121"/>
                  <a:pt x="115613" y="1250731"/>
                </a:cubicBezTo>
                <a:cubicBezTo>
                  <a:pt x="121303" y="1264008"/>
                  <a:pt x="112235" y="1288804"/>
                  <a:pt x="126124" y="1292772"/>
                </a:cubicBezTo>
                <a:cubicBezTo>
                  <a:pt x="147429" y="1298859"/>
                  <a:pt x="189186" y="1271752"/>
                  <a:pt x="189186" y="1271752"/>
                </a:cubicBezTo>
                <a:cubicBezTo>
                  <a:pt x="203200" y="1275255"/>
                  <a:pt x="224767" y="1269342"/>
                  <a:pt x="231227" y="1282262"/>
                </a:cubicBezTo>
                <a:cubicBezTo>
                  <a:pt x="233451" y="1286710"/>
                  <a:pt x="212462" y="1367833"/>
                  <a:pt x="210207" y="1376855"/>
                </a:cubicBezTo>
                <a:cubicBezTo>
                  <a:pt x="232058" y="1486115"/>
                  <a:pt x="197487" y="1385157"/>
                  <a:pt x="262758" y="1450428"/>
                </a:cubicBezTo>
                <a:cubicBezTo>
                  <a:pt x="270592" y="1458262"/>
                  <a:pt x="270225" y="1471306"/>
                  <a:pt x="273269" y="1481959"/>
                </a:cubicBezTo>
                <a:cubicBezTo>
                  <a:pt x="277237" y="1495848"/>
                  <a:pt x="270859" y="1517540"/>
                  <a:pt x="283779" y="1524000"/>
                </a:cubicBezTo>
                <a:cubicBezTo>
                  <a:pt x="312155" y="1538188"/>
                  <a:pt x="346841" y="1531007"/>
                  <a:pt x="378372" y="1534510"/>
                </a:cubicBezTo>
                <a:cubicBezTo>
                  <a:pt x="381875" y="1559034"/>
                  <a:pt x="377803" y="1585925"/>
                  <a:pt x="388882" y="1608083"/>
                </a:cubicBezTo>
                <a:cubicBezTo>
                  <a:pt x="393837" y="1617992"/>
                  <a:pt x="409549" y="1616420"/>
                  <a:pt x="420413" y="1618593"/>
                </a:cubicBezTo>
                <a:cubicBezTo>
                  <a:pt x="444705" y="1623451"/>
                  <a:pt x="469462" y="1625600"/>
                  <a:pt x="493986" y="1629103"/>
                </a:cubicBezTo>
                <a:cubicBezTo>
                  <a:pt x="490482" y="1657131"/>
                  <a:pt x="483475" y="1684940"/>
                  <a:pt x="483475" y="1713186"/>
                </a:cubicBezTo>
                <a:cubicBezTo>
                  <a:pt x="483475" y="1724265"/>
                  <a:pt x="484077" y="1739762"/>
                  <a:pt x="493986" y="1744717"/>
                </a:cubicBezTo>
                <a:cubicBezTo>
                  <a:pt x="516144" y="1755796"/>
                  <a:pt x="543034" y="1751724"/>
                  <a:pt x="567558" y="1755228"/>
                </a:cubicBezTo>
                <a:cubicBezTo>
                  <a:pt x="574565" y="1765738"/>
                  <a:pt x="579647" y="1777827"/>
                  <a:pt x="588579" y="1786759"/>
                </a:cubicBezTo>
                <a:cubicBezTo>
                  <a:pt x="613401" y="1811580"/>
                  <a:pt x="633304" y="1808195"/>
                  <a:pt x="662151" y="1828800"/>
                </a:cubicBezTo>
                <a:cubicBezTo>
                  <a:pt x="761571" y="1899815"/>
                  <a:pt x="620504" y="1823742"/>
                  <a:pt x="735724" y="1881352"/>
                </a:cubicBezTo>
                <a:cubicBezTo>
                  <a:pt x="725214" y="1884855"/>
                  <a:pt x="715272" y="1891862"/>
                  <a:pt x="704193" y="1891862"/>
                </a:cubicBezTo>
                <a:cubicBezTo>
                  <a:pt x="670256" y="1891862"/>
                  <a:pt x="656366" y="1877495"/>
                  <a:pt x="630620" y="1860331"/>
                </a:cubicBezTo>
                <a:cubicBezTo>
                  <a:pt x="627117" y="1839310"/>
                  <a:pt x="623922" y="1818236"/>
                  <a:pt x="620110" y="1797269"/>
                </a:cubicBezTo>
                <a:cubicBezTo>
                  <a:pt x="616914" y="1779693"/>
                  <a:pt x="604692" y="1761894"/>
                  <a:pt x="609600" y="1744717"/>
                </a:cubicBezTo>
                <a:cubicBezTo>
                  <a:pt x="613070" y="1732571"/>
                  <a:pt x="630621" y="1730703"/>
                  <a:pt x="641131" y="1723696"/>
                </a:cubicBezTo>
                <a:cubicBezTo>
                  <a:pt x="735724" y="1727200"/>
                  <a:pt x="831320" y="1720027"/>
                  <a:pt x="924910" y="1734207"/>
                </a:cubicBezTo>
                <a:cubicBezTo>
                  <a:pt x="949889" y="1737992"/>
                  <a:pt x="964005" y="1768258"/>
                  <a:pt x="987972" y="1776248"/>
                </a:cubicBezTo>
                <a:lnTo>
                  <a:pt x="1019503" y="1786759"/>
                </a:lnTo>
                <a:cubicBezTo>
                  <a:pt x="1047531" y="1783255"/>
                  <a:pt x="1075796" y="1781301"/>
                  <a:pt x="1103586" y="1776248"/>
                </a:cubicBezTo>
                <a:cubicBezTo>
                  <a:pt x="1114486" y="1774266"/>
                  <a:pt x="1124302" y="1768141"/>
                  <a:pt x="1135117" y="1765738"/>
                </a:cubicBezTo>
                <a:cubicBezTo>
                  <a:pt x="1182290" y="1755255"/>
                  <a:pt x="1247239" y="1749777"/>
                  <a:pt x="1292772" y="1744717"/>
                </a:cubicBezTo>
                <a:cubicBezTo>
                  <a:pt x="1357606" y="1728509"/>
                  <a:pt x="1324370" y="1729377"/>
                  <a:pt x="1408386" y="1755228"/>
                </a:cubicBezTo>
                <a:cubicBezTo>
                  <a:pt x="1429564" y="1761744"/>
                  <a:pt x="1471448" y="1776248"/>
                  <a:pt x="1471448" y="1776248"/>
                </a:cubicBezTo>
                <a:cubicBezTo>
                  <a:pt x="1495972" y="1772745"/>
                  <a:pt x="1520260" y="1764939"/>
                  <a:pt x="1545020" y="1765738"/>
                </a:cubicBezTo>
                <a:cubicBezTo>
                  <a:pt x="1629351" y="1768459"/>
                  <a:pt x="1713342" y="1778077"/>
                  <a:pt x="1797269" y="1786759"/>
                </a:cubicBezTo>
                <a:cubicBezTo>
                  <a:pt x="1835285" y="1790692"/>
                  <a:pt x="1855697" y="1800546"/>
                  <a:pt x="1891862" y="1807779"/>
                </a:cubicBezTo>
                <a:cubicBezTo>
                  <a:pt x="1938702" y="1817147"/>
                  <a:pt x="1962397" y="1817531"/>
                  <a:pt x="2007475" y="1828800"/>
                </a:cubicBezTo>
                <a:cubicBezTo>
                  <a:pt x="2018223" y="1831487"/>
                  <a:pt x="2028496" y="1835807"/>
                  <a:pt x="2039007" y="1839310"/>
                </a:cubicBezTo>
                <a:cubicBezTo>
                  <a:pt x="2074041" y="1835807"/>
                  <a:pt x="2109310" y="1834154"/>
                  <a:pt x="2144110" y="1828800"/>
                </a:cubicBezTo>
                <a:cubicBezTo>
                  <a:pt x="2155060" y="1827115"/>
                  <a:pt x="2167807" y="1826124"/>
                  <a:pt x="2175641" y="1818290"/>
                </a:cubicBezTo>
                <a:cubicBezTo>
                  <a:pt x="2183475" y="1810456"/>
                  <a:pt x="2179230" y="1795410"/>
                  <a:pt x="2186151" y="1786759"/>
                </a:cubicBezTo>
                <a:cubicBezTo>
                  <a:pt x="2196164" y="1774242"/>
                  <a:pt x="2232655" y="1756884"/>
                  <a:pt x="2249213" y="1755228"/>
                </a:cubicBezTo>
                <a:cubicBezTo>
                  <a:pt x="2308579" y="1749291"/>
                  <a:pt x="2368344" y="1748439"/>
                  <a:pt x="2427889" y="1744717"/>
                </a:cubicBezTo>
                <a:cubicBezTo>
                  <a:pt x="2644518" y="1731177"/>
                  <a:pt x="2521176" y="1734207"/>
                  <a:pt x="2722179" y="1734207"/>
                </a:cubicBezTo>
              </a:path>
            </a:pathLst>
          </a:custGeom>
          <a:solidFill>
            <a:srgbClr val="FFFFFF"/>
          </a:solidFill>
          <a:ln w="63500" cap="flat" cmpd="sng" algn="ctr">
            <a:solidFill>
              <a:schemeClr val="accent1">
                <a:lumMod val="50000"/>
                <a:lumOff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28" charset="-128"/>
            </a:endParaRPr>
          </a:p>
        </p:txBody>
      </p:sp>
      <p:sp>
        <p:nvSpPr>
          <p:cNvPr id="10" name="Rechteck 9"/>
          <p:cNvSpPr/>
          <p:nvPr/>
        </p:nvSpPr>
        <p:spPr bwMode="auto">
          <a:xfrm>
            <a:off x="5906813" y="1545021"/>
            <a:ext cx="987973" cy="199697"/>
          </a:xfrm>
          <a:prstGeom prst="rect">
            <a:avLst/>
          </a:prstGeom>
          <a:solidFill>
            <a:srgbClr val="FF0000">
              <a:alpha val="40000"/>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28" charset="-128"/>
            </a:endParaRPr>
          </a:p>
        </p:txBody>
      </p:sp>
      <p:sp>
        <p:nvSpPr>
          <p:cNvPr id="11" name="Rechteck 10"/>
          <p:cNvSpPr/>
          <p:nvPr/>
        </p:nvSpPr>
        <p:spPr bwMode="auto">
          <a:xfrm>
            <a:off x="5896303" y="1760481"/>
            <a:ext cx="1283983" cy="141891"/>
          </a:xfrm>
          <a:prstGeom prst="rect">
            <a:avLst/>
          </a:prstGeom>
          <a:solidFill>
            <a:schemeClr val="accent1">
              <a:lumMod val="50000"/>
              <a:lumOff val="50000"/>
              <a:alpha val="4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28" charset="-128"/>
            </a:endParaRPr>
          </a:p>
        </p:txBody>
      </p:sp>
    </p:spTree>
    <p:extLst>
      <p:ext uri="{BB962C8B-B14F-4D97-AF65-F5344CB8AC3E}">
        <p14:creationId xmlns:p14="http://schemas.microsoft.com/office/powerpoint/2010/main" val="374745937"/>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p:txBody>
          <a:bodyPr/>
          <a:lstStyle/>
          <a:p>
            <a:r>
              <a:rPr lang="de-DE" altLang="de-DE" sz="3200" b="1"/>
              <a:t>Abweichungen vom pH … </a:t>
            </a:r>
          </a:p>
        </p:txBody>
      </p:sp>
      <p:sp>
        <p:nvSpPr>
          <p:cNvPr id="472067" name="Rectangle 3"/>
          <p:cNvSpPr>
            <a:spLocks noGrp="1" noChangeArrowheads="1"/>
          </p:cNvSpPr>
          <p:nvPr>
            <p:ph type="body" idx="4294967295"/>
          </p:nvPr>
        </p:nvSpPr>
        <p:spPr/>
        <p:txBody>
          <a:bodyPr/>
          <a:lstStyle/>
          <a:p>
            <a:r>
              <a:rPr lang="de-DE" altLang="de-DE" dirty="0"/>
              <a:t>führen zu</a:t>
            </a:r>
          </a:p>
          <a:p>
            <a:pPr lvl="1">
              <a:buFont typeface="Arial" panose="020B0604020202020204" pitchFamily="34" charset="0"/>
              <a:buChar char="•"/>
            </a:pPr>
            <a:r>
              <a:rPr lang="de-DE" altLang="de-DE" b="1" dirty="0"/>
              <a:t>Alterationen von Rezeptoren / Membranproteinen</a:t>
            </a:r>
          </a:p>
          <a:p>
            <a:pPr lvl="1">
              <a:buFont typeface="Arial" panose="020B0604020202020204" pitchFamily="34" charset="0"/>
              <a:buChar char="•"/>
            </a:pPr>
            <a:r>
              <a:rPr lang="de-DE" altLang="de-DE" b="1" dirty="0"/>
              <a:t>Beeinträchtigung von Stoffwechselprozessen</a:t>
            </a:r>
          </a:p>
          <a:p>
            <a:pPr lvl="1">
              <a:buFont typeface="Arial" panose="020B0604020202020204" pitchFamily="34" charset="0"/>
              <a:buChar char="•"/>
            </a:pPr>
            <a:r>
              <a:rPr lang="de-DE" altLang="de-DE" b="1" dirty="0"/>
              <a:t>Verschiebung der Sauerstoffbindungskurve</a:t>
            </a:r>
          </a:p>
          <a:p>
            <a:pPr lvl="2"/>
            <a:endParaRPr lang="de-DE" altLang="de-DE" i="1" dirty="0">
              <a:solidFill>
                <a:srgbClr val="FF0000"/>
              </a:solidFill>
            </a:endParaRPr>
          </a:p>
          <a:p>
            <a:pPr lvl="2"/>
            <a:r>
              <a:rPr lang="de-DE" altLang="de-DE" i="1" dirty="0">
                <a:solidFill>
                  <a:srgbClr val="FF0000"/>
                </a:solidFill>
              </a:rPr>
              <a:t>Alkalose: </a:t>
            </a:r>
          </a:p>
          <a:p>
            <a:pPr lvl="3"/>
            <a:r>
              <a:rPr lang="de-DE" altLang="de-DE" i="1" dirty="0">
                <a:solidFill>
                  <a:srgbClr val="FF0000"/>
                </a:solidFill>
              </a:rPr>
              <a:t>Linksverschiebung </a:t>
            </a:r>
            <a:r>
              <a:rPr lang="de-DE" altLang="de-DE" i="1" dirty="0">
                <a:solidFill>
                  <a:srgbClr val="FF0000"/>
                </a:solidFill>
                <a:sym typeface="Wingdings" panose="05000000000000000000" pitchFamily="2" charset="2"/>
              </a:rPr>
              <a:t> </a:t>
            </a:r>
            <a:r>
              <a:rPr lang="de-DE" altLang="de-DE" i="1" dirty="0">
                <a:solidFill>
                  <a:srgbClr val="FF0000"/>
                </a:solidFill>
              </a:rPr>
              <a:t>schlechtere Abgabe O</a:t>
            </a:r>
            <a:r>
              <a:rPr lang="de-DE" altLang="de-DE" i="1" baseline="-25000" dirty="0">
                <a:solidFill>
                  <a:srgbClr val="FF0000"/>
                </a:solidFill>
              </a:rPr>
              <a:t>2</a:t>
            </a:r>
            <a:r>
              <a:rPr lang="de-DE" altLang="de-DE" i="1" dirty="0">
                <a:solidFill>
                  <a:srgbClr val="FF0000"/>
                </a:solidFill>
              </a:rPr>
              <a:t> ans Gewebe</a:t>
            </a:r>
          </a:p>
          <a:p>
            <a:pPr lvl="2"/>
            <a:r>
              <a:rPr lang="de-DE" altLang="de-DE" u="sng" dirty="0">
                <a:solidFill>
                  <a:srgbClr val="00B050"/>
                </a:solidFill>
              </a:rPr>
              <a:t>Azidose: </a:t>
            </a:r>
          </a:p>
          <a:p>
            <a:pPr lvl="3"/>
            <a:r>
              <a:rPr lang="de-DE" altLang="de-DE" u="sng" dirty="0">
                <a:solidFill>
                  <a:srgbClr val="00B050"/>
                </a:solidFill>
              </a:rPr>
              <a:t>Rechtsverschiebung </a:t>
            </a:r>
            <a:r>
              <a:rPr lang="de-DE" altLang="de-DE" u="sng" dirty="0">
                <a:solidFill>
                  <a:srgbClr val="00B050"/>
                </a:solidFill>
                <a:sym typeface="Wingdings" panose="05000000000000000000" pitchFamily="2" charset="2"/>
              </a:rPr>
              <a:t> </a:t>
            </a:r>
            <a:r>
              <a:rPr lang="de-DE" altLang="de-DE" u="sng" dirty="0">
                <a:solidFill>
                  <a:srgbClr val="00B050"/>
                </a:solidFill>
              </a:rPr>
              <a:t>leichtere Abgabe O</a:t>
            </a:r>
            <a:r>
              <a:rPr lang="de-DE" altLang="de-DE" u="sng" baseline="-25000" dirty="0">
                <a:solidFill>
                  <a:srgbClr val="00B050"/>
                </a:solidFill>
              </a:rPr>
              <a:t>2</a:t>
            </a:r>
            <a:r>
              <a:rPr lang="de-DE" altLang="de-DE" u="sng" dirty="0">
                <a:solidFill>
                  <a:srgbClr val="00B050"/>
                </a:solidFill>
              </a:rPr>
              <a:t> ans Gewebe</a:t>
            </a:r>
          </a:p>
          <a:p>
            <a:pPr lvl="3"/>
            <a:endParaRPr lang="de-DE" altLang="de-DE" dirty="0"/>
          </a:p>
          <a:p>
            <a:endParaRPr lang="de-DE" altLang="de-DE" dirty="0"/>
          </a:p>
        </p:txBody>
      </p:sp>
      <p:pic>
        <p:nvPicPr>
          <p:cNvPr id="6" name="Grafik 5">
            <a:extLst>
              <a:ext uri="{FF2B5EF4-FFF2-40B4-BE49-F238E27FC236}">
                <a16:creationId xmlns:a16="http://schemas.microsoft.com/office/drawing/2014/main" id="{9EBAE7AD-D0FB-4BAD-BEF3-BA80F4117F0C}"/>
              </a:ext>
            </a:extLst>
          </p:cNvPr>
          <p:cNvPicPr>
            <a:picLocks noChangeAspect="1"/>
          </p:cNvPicPr>
          <p:nvPr/>
        </p:nvPicPr>
        <p:blipFill>
          <a:blip r:embed="rId3"/>
          <a:stretch>
            <a:fillRect/>
          </a:stretch>
        </p:blipFill>
        <p:spPr>
          <a:xfrm>
            <a:off x="323528" y="4365104"/>
            <a:ext cx="8540524" cy="1375530"/>
          </a:xfrm>
          <a:prstGeom prst="rect">
            <a:avLst/>
          </a:prstGeom>
        </p:spPr>
      </p:pic>
    </p:spTree>
    <p:extLst>
      <p:ext uri="{BB962C8B-B14F-4D97-AF65-F5344CB8AC3E}">
        <p14:creationId xmlns:p14="http://schemas.microsoft.com/office/powerpoint/2010/main" val="17591879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72067">
                                            <p:txEl>
                                              <p:pRg st="1" end="1"/>
                                            </p:txEl>
                                          </p:spTgt>
                                        </p:tgtEl>
                                        <p:attrNameLst>
                                          <p:attrName>style.visibility</p:attrName>
                                        </p:attrNameLst>
                                      </p:cBhvr>
                                      <p:to>
                                        <p:strVal val="visible"/>
                                      </p:to>
                                    </p:set>
                                    <p:anim calcmode="lin" valueType="num">
                                      <p:cBhvr additive="base">
                                        <p:cTn id="7" dur="500" fill="hold"/>
                                        <p:tgtEl>
                                          <p:spTgt spid="47206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720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72067">
                                            <p:txEl>
                                              <p:pRg st="2" end="2"/>
                                            </p:txEl>
                                          </p:spTgt>
                                        </p:tgtEl>
                                        <p:attrNameLst>
                                          <p:attrName>style.visibility</p:attrName>
                                        </p:attrNameLst>
                                      </p:cBhvr>
                                      <p:to>
                                        <p:strVal val="visible"/>
                                      </p:to>
                                    </p:set>
                                    <p:anim calcmode="lin" valueType="num">
                                      <p:cBhvr additive="base">
                                        <p:cTn id="13" dur="500" fill="hold"/>
                                        <p:tgtEl>
                                          <p:spTgt spid="47206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720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72067">
                                            <p:txEl>
                                              <p:pRg st="3" end="3"/>
                                            </p:txEl>
                                          </p:spTgt>
                                        </p:tgtEl>
                                        <p:attrNameLst>
                                          <p:attrName>style.visibility</p:attrName>
                                        </p:attrNameLst>
                                      </p:cBhvr>
                                      <p:to>
                                        <p:strVal val="visible"/>
                                      </p:to>
                                    </p:set>
                                    <p:anim calcmode="lin" valueType="num">
                                      <p:cBhvr additive="base">
                                        <p:cTn id="19" dur="500" fill="hold"/>
                                        <p:tgtEl>
                                          <p:spTgt spid="47206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72067">
                                            <p:txEl>
                                              <p:pRg st="3" end="3"/>
                                            </p:txEl>
                                          </p:spTgt>
                                        </p:tgtEl>
                                        <p:attrNameLst>
                                          <p:attrName>ppt_y</p:attrName>
                                        </p:attrNameLst>
                                      </p:cBhvr>
                                      <p:tavLst>
                                        <p:tav tm="0">
                                          <p:val>
                                            <p:strVal val="1+#ppt_h/2"/>
                                          </p:val>
                                        </p:tav>
                                        <p:tav tm="100000">
                                          <p:val>
                                            <p:strVal val="#ppt_y"/>
                                          </p:val>
                                        </p:tav>
                                      </p:tavLst>
                                    </p:anim>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72067">
                                            <p:txEl>
                                              <p:pRg st="5" end="5"/>
                                            </p:txEl>
                                          </p:spTgt>
                                        </p:tgtEl>
                                        <p:attrNameLst>
                                          <p:attrName>style.visibility</p:attrName>
                                        </p:attrNameLst>
                                      </p:cBhvr>
                                      <p:to>
                                        <p:strVal val="visible"/>
                                      </p:to>
                                    </p:set>
                                    <p:anim calcmode="lin" valueType="num">
                                      <p:cBhvr additive="base">
                                        <p:cTn id="27" dur="500" fill="hold"/>
                                        <p:tgtEl>
                                          <p:spTgt spid="47206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72067">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72067">
                                            <p:txEl>
                                              <p:pRg st="6" end="6"/>
                                            </p:txEl>
                                          </p:spTgt>
                                        </p:tgtEl>
                                        <p:attrNameLst>
                                          <p:attrName>style.visibility</p:attrName>
                                        </p:attrNameLst>
                                      </p:cBhvr>
                                      <p:to>
                                        <p:strVal val="visible"/>
                                      </p:to>
                                    </p:set>
                                    <p:anim calcmode="lin" valueType="num">
                                      <p:cBhvr additive="base">
                                        <p:cTn id="31" dur="500" fill="hold"/>
                                        <p:tgtEl>
                                          <p:spTgt spid="472067">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7206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72067">
                                            <p:txEl>
                                              <p:pRg st="7" end="7"/>
                                            </p:txEl>
                                          </p:spTgt>
                                        </p:tgtEl>
                                        <p:attrNameLst>
                                          <p:attrName>style.visibility</p:attrName>
                                        </p:attrNameLst>
                                      </p:cBhvr>
                                      <p:to>
                                        <p:strVal val="visible"/>
                                      </p:to>
                                    </p:set>
                                    <p:anim calcmode="lin" valueType="num">
                                      <p:cBhvr additive="base">
                                        <p:cTn id="37" dur="500" fill="hold"/>
                                        <p:tgtEl>
                                          <p:spTgt spid="472067">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72067">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72067">
                                            <p:txEl>
                                              <p:pRg st="8" end="8"/>
                                            </p:txEl>
                                          </p:spTgt>
                                        </p:tgtEl>
                                        <p:attrNameLst>
                                          <p:attrName>style.visibility</p:attrName>
                                        </p:attrNameLst>
                                      </p:cBhvr>
                                      <p:to>
                                        <p:strVal val="visible"/>
                                      </p:to>
                                    </p:set>
                                    <p:anim calcmode="lin" valueType="num">
                                      <p:cBhvr additive="base">
                                        <p:cTn id="41" dur="500" fill="hold"/>
                                        <p:tgtEl>
                                          <p:spTgt spid="472067">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7206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el 1"/>
          <p:cNvSpPr>
            <a:spLocks noGrp="1"/>
          </p:cNvSpPr>
          <p:nvPr>
            <p:ph type="title"/>
          </p:nvPr>
        </p:nvSpPr>
        <p:spPr/>
        <p:txBody>
          <a:bodyPr/>
          <a:lstStyle/>
          <a:p>
            <a:r>
              <a:rPr lang="de-DE" altLang="de-DE" dirty="0"/>
              <a:t>Laktat</a:t>
            </a:r>
          </a:p>
        </p:txBody>
      </p:sp>
      <p:pic>
        <p:nvPicPr>
          <p:cNvPr id="44036" name="Grafik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97000" y="1230313"/>
            <a:ext cx="5508625"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p:cNvSpPr txBox="1"/>
          <p:nvPr/>
        </p:nvSpPr>
        <p:spPr>
          <a:xfrm rot="16200000">
            <a:off x="6415882" y="4328319"/>
            <a:ext cx="979487" cy="307975"/>
          </a:xfrm>
          <a:prstGeom prst="rect">
            <a:avLst/>
          </a:prstGeom>
          <a:solidFill>
            <a:schemeClr val="accent1">
              <a:lumMod val="50000"/>
              <a:lumOff val="50000"/>
            </a:schemeClr>
          </a:solidFill>
          <a:ln>
            <a:solidFill>
              <a:schemeClr val="tx1"/>
            </a:solidFill>
          </a:ln>
        </p:spPr>
        <p:txBody>
          <a:bodyPr wrap="none">
            <a:spAutoFit/>
          </a:bodyPr>
          <a:lstStyle/>
          <a:p>
            <a:pPr>
              <a:defRPr/>
            </a:pPr>
            <a:r>
              <a:rPr lang="de-DE" dirty="0" err="1"/>
              <a:t>Metformin</a:t>
            </a:r>
            <a:endParaRPr lang="de-DE" dirty="0"/>
          </a:p>
        </p:txBody>
      </p:sp>
      <p:cxnSp>
        <p:nvCxnSpPr>
          <p:cNvPr id="44040" name="Gerader Verbinder 8"/>
          <p:cNvCxnSpPr>
            <a:cxnSpLocks noChangeShapeType="1"/>
          </p:cNvCxnSpPr>
          <p:nvPr/>
        </p:nvCxnSpPr>
        <p:spPr bwMode="auto">
          <a:xfrm>
            <a:off x="6905625" y="2905125"/>
            <a:ext cx="0" cy="82391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4" name="Rechteck 13"/>
          <p:cNvSpPr/>
          <p:nvPr/>
        </p:nvSpPr>
        <p:spPr bwMode="auto">
          <a:xfrm>
            <a:off x="6772275" y="3065463"/>
            <a:ext cx="288925" cy="498475"/>
          </a:xfrm>
          <a:prstGeom prst="rect">
            <a:avLst/>
          </a:prstGeom>
          <a:solidFill>
            <a:schemeClr val="accent1">
              <a:lumMod val="50000"/>
              <a:lumOff val="50000"/>
            </a:schemeClr>
          </a:solidFill>
          <a:ln w="9525" cap="flat" cmpd="sng" algn="ctr">
            <a:noFill/>
            <a:prstDash val="solid"/>
            <a:round/>
            <a:headEnd type="none" w="med" len="med"/>
            <a:tailEnd type="none" w="med" len="med"/>
          </a:ln>
          <a:effectLst/>
        </p:spPr>
        <p:txBody>
          <a:bodyPr wrap="none" anchor="ctr"/>
          <a:lstStyle/>
          <a:p>
            <a:pPr algn="ctr">
              <a:defRPr/>
            </a:pPr>
            <a:r>
              <a:rPr lang="de-DE" sz="2400" dirty="0">
                <a:latin typeface="Arial" charset="0"/>
                <a:ea typeface="ＭＳ Ｐゴシック" pitchFamily="28" charset="-128"/>
              </a:rPr>
              <a:t>18</a:t>
            </a:r>
          </a:p>
        </p:txBody>
      </p:sp>
      <p:sp>
        <p:nvSpPr>
          <p:cNvPr id="10" name="Rechteck 8"/>
          <p:cNvSpPr>
            <a:spLocks noChangeArrowheads="1"/>
          </p:cNvSpPr>
          <p:nvPr/>
        </p:nvSpPr>
        <p:spPr bwMode="auto">
          <a:xfrm>
            <a:off x="2061270" y="6438893"/>
            <a:ext cx="55625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r"/>
            <a:r>
              <a:rPr lang="en-US" altLang="de-DE" sz="1000" dirty="0">
                <a:solidFill>
                  <a:srgbClr val="00799B"/>
                </a:solidFill>
              </a:rPr>
              <a:t>Haas SA et al: </a:t>
            </a:r>
            <a:r>
              <a:rPr lang="de-DE" altLang="de-DE" sz="1000" b="1" dirty="0" err="1">
                <a:solidFill>
                  <a:srgbClr val="00799B"/>
                </a:solidFill>
              </a:rPr>
              <a:t>Severe</a:t>
            </a:r>
            <a:r>
              <a:rPr lang="de-DE" altLang="de-DE" sz="1000" b="1" dirty="0">
                <a:solidFill>
                  <a:srgbClr val="00799B"/>
                </a:solidFill>
              </a:rPr>
              <a:t> </a:t>
            </a:r>
            <a:r>
              <a:rPr lang="de-DE" altLang="de-DE" sz="1000" b="1" dirty="0" err="1">
                <a:solidFill>
                  <a:srgbClr val="00799B"/>
                </a:solidFill>
              </a:rPr>
              <a:t>hyperlactatemia</a:t>
            </a:r>
            <a:r>
              <a:rPr lang="de-DE" altLang="de-DE" sz="1000" b="1" dirty="0">
                <a:solidFill>
                  <a:srgbClr val="00799B"/>
                </a:solidFill>
              </a:rPr>
              <a:t>, </a:t>
            </a:r>
            <a:r>
              <a:rPr lang="de-DE" altLang="de-DE" sz="1000" b="1" dirty="0" err="1">
                <a:solidFill>
                  <a:srgbClr val="00799B"/>
                </a:solidFill>
              </a:rPr>
              <a:t>lactate</a:t>
            </a:r>
            <a:r>
              <a:rPr lang="de-DE" altLang="de-DE" sz="1000" b="1" dirty="0">
                <a:solidFill>
                  <a:srgbClr val="00799B"/>
                </a:solidFill>
              </a:rPr>
              <a:t> </a:t>
            </a:r>
            <a:r>
              <a:rPr lang="de-DE" altLang="de-DE" sz="1000" b="1" dirty="0" err="1">
                <a:solidFill>
                  <a:srgbClr val="00799B"/>
                </a:solidFill>
              </a:rPr>
              <a:t>clearance</a:t>
            </a:r>
            <a:r>
              <a:rPr lang="de-DE" altLang="de-DE" sz="1000" b="1" dirty="0">
                <a:solidFill>
                  <a:srgbClr val="00799B"/>
                </a:solidFill>
              </a:rPr>
              <a:t> </a:t>
            </a:r>
            <a:r>
              <a:rPr lang="en-US" altLang="de-DE" sz="1000" b="1" dirty="0">
                <a:solidFill>
                  <a:srgbClr val="00799B"/>
                </a:solidFill>
              </a:rPr>
              <a:t>and mortality in unselected critically ill </a:t>
            </a:r>
            <a:r>
              <a:rPr lang="de-DE" altLang="de-DE" sz="1000" b="1" dirty="0" err="1">
                <a:solidFill>
                  <a:srgbClr val="00799B"/>
                </a:solidFill>
              </a:rPr>
              <a:t>patients</a:t>
            </a:r>
            <a:r>
              <a:rPr lang="de-DE" altLang="de-DE" sz="1000" b="1" dirty="0">
                <a:solidFill>
                  <a:srgbClr val="00799B"/>
                </a:solidFill>
              </a:rPr>
              <a:t>. </a:t>
            </a:r>
            <a:r>
              <a:rPr lang="de-DE" altLang="de-DE" sz="1000" dirty="0">
                <a:solidFill>
                  <a:srgbClr val="00799B"/>
                </a:solidFill>
              </a:rPr>
              <a:t>Intensive Care Med (2016) 42:202–210</a:t>
            </a:r>
          </a:p>
        </p:txBody>
      </p:sp>
    </p:spTree>
    <p:extLst>
      <p:ext uri="{BB962C8B-B14F-4D97-AF65-F5344CB8AC3E}">
        <p14:creationId xmlns:p14="http://schemas.microsoft.com/office/powerpoint/2010/main" val="3019919507"/>
      </p:ext>
    </p:extLst>
  </p:cSld>
  <p:clrMapOvr>
    <a:masterClrMapping/>
  </p:clrMapOvr>
  <p:transition spd="slow">
    <p:push dir="u"/>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el 1"/>
          <p:cNvSpPr>
            <a:spLocks noGrp="1"/>
          </p:cNvSpPr>
          <p:nvPr>
            <p:ph type="title"/>
          </p:nvPr>
        </p:nvSpPr>
        <p:spPr/>
        <p:txBody>
          <a:bodyPr/>
          <a:lstStyle/>
          <a:p>
            <a:r>
              <a:rPr lang="de-DE" altLang="de-DE"/>
              <a:t>Nicht der pH per se tötet, sondern die Ursache</a:t>
            </a:r>
          </a:p>
        </p:txBody>
      </p:sp>
      <p:pic>
        <p:nvPicPr>
          <p:cNvPr id="46084" name="Grafik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54200" y="1187450"/>
            <a:ext cx="6070600" cy="506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Rechteck 8"/>
          <p:cNvSpPr>
            <a:spLocks noChangeArrowheads="1"/>
          </p:cNvSpPr>
          <p:nvPr/>
        </p:nvSpPr>
        <p:spPr bwMode="auto">
          <a:xfrm>
            <a:off x="2061270" y="6438893"/>
            <a:ext cx="55625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r"/>
            <a:r>
              <a:rPr lang="en-US" altLang="de-DE" sz="1000" dirty="0">
                <a:solidFill>
                  <a:srgbClr val="00799B"/>
                </a:solidFill>
              </a:rPr>
              <a:t>Haas SA et al: </a:t>
            </a:r>
            <a:r>
              <a:rPr lang="de-DE" altLang="de-DE" sz="1000" b="1" dirty="0" err="1">
                <a:solidFill>
                  <a:srgbClr val="00799B"/>
                </a:solidFill>
              </a:rPr>
              <a:t>Severe</a:t>
            </a:r>
            <a:r>
              <a:rPr lang="de-DE" altLang="de-DE" sz="1000" b="1" dirty="0">
                <a:solidFill>
                  <a:srgbClr val="00799B"/>
                </a:solidFill>
              </a:rPr>
              <a:t> </a:t>
            </a:r>
            <a:r>
              <a:rPr lang="de-DE" altLang="de-DE" sz="1000" b="1" dirty="0" err="1">
                <a:solidFill>
                  <a:srgbClr val="00799B"/>
                </a:solidFill>
              </a:rPr>
              <a:t>hyperlactatemia</a:t>
            </a:r>
            <a:r>
              <a:rPr lang="de-DE" altLang="de-DE" sz="1000" b="1" dirty="0">
                <a:solidFill>
                  <a:srgbClr val="00799B"/>
                </a:solidFill>
              </a:rPr>
              <a:t>, </a:t>
            </a:r>
            <a:r>
              <a:rPr lang="de-DE" altLang="de-DE" sz="1000" b="1" dirty="0" err="1">
                <a:solidFill>
                  <a:srgbClr val="00799B"/>
                </a:solidFill>
              </a:rPr>
              <a:t>lactate</a:t>
            </a:r>
            <a:r>
              <a:rPr lang="de-DE" altLang="de-DE" sz="1000" b="1" dirty="0">
                <a:solidFill>
                  <a:srgbClr val="00799B"/>
                </a:solidFill>
              </a:rPr>
              <a:t> </a:t>
            </a:r>
            <a:r>
              <a:rPr lang="de-DE" altLang="de-DE" sz="1000" b="1" dirty="0" err="1">
                <a:solidFill>
                  <a:srgbClr val="00799B"/>
                </a:solidFill>
              </a:rPr>
              <a:t>clearance</a:t>
            </a:r>
            <a:r>
              <a:rPr lang="de-DE" altLang="de-DE" sz="1000" b="1" dirty="0">
                <a:solidFill>
                  <a:srgbClr val="00799B"/>
                </a:solidFill>
              </a:rPr>
              <a:t> </a:t>
            </a:r>
            <a:r>
              <a:rPr lang="en-US" altLang="de-DE" sz="1000" b="1" dirty="0">
                <a:solidFill>
                  <a:srgbClr val="00799B"/>
                </a:solidFill>
              </a:rPr>
              <a:t>and mortality in unselected critically ill </a:t>
            </a:r>
            <a:r>
              <a:rPr lang="de-DE" altLang="de-DE" sz="1000" b="1" dirty="0" err="1">
                <a:solidFill>
                  <a:srgbClr val="00799B"/>
                </a:solidFill>
              </a:rPr>
              <a:t>patients</a:t>
            </a:r>
            <a:r>
              <a:rPr lang="de-DE" altLang="de-DE" sz="1000" b="1" dirty="0">
                <a:solidFill>
                  <a:srgbClr val="00799B"/>
                </a:solidFill>
              </a:rPr>
              <a:t>. </a:t>
            </a:r>
            <a:r>
              <a:rPr lang="de-DE" altLang="de-DE" sz="1000" dirty="0">
                <a:solidFill>
                  <a:srgbClr val="00799B"/>
                </a:solidFill>
              </a:rPr>
              <a:t>Intensive Care Med (2016) 42:202–210</a:t>
            </a:r>
          </a:p>
        </p:txBody>
      </p:sp>
      <p:sp>
        <p:nvSpPr>
          <p:cNvPr id="8" name="Textfeld 7"/>
          <p:cNvSpPr txBox="1"/>
          <p:nvPr/>
        </p:nvSpPr>
        <p:spPr>
          <a:xfrm rot="16200000">
            <a:off x="6359916" y="4922670"/>
            <a:ext cx="1224135" cy="397032"/>
          </a:xfrm>
          <a:prstGeom prst="rect">
            <a:avLst/>
          </a:prstGeom>
          <a:solidFill>
            <a:schemeClr val="accent1">
              <a:lumMod val="50000"/>
              <a:lumOff val="50000"/>
            </a:schemeClr>
          </a:solidFill>
          <a:ln>
            <a:solidFill>
              <a:schemeClr val="tx1"/>
            </a:solidFill>
          </a:ln>
        </p:spPr>
        <p:txBody>
          <a:bodyPr wrap="square">
            <a:spAutoFit/>
          </a:bodyPr>
          <a:lstStyle/>
          <a:p>
            <a:pPr>
              <a:defRPr/>
            </a:pPr>
            <a:r>
              <a:rPr lang="de-DE" dirty="0" err="1"/>
              <a:t>Metformin</a:t>
            </a:r>
            <a:endParaRPr lang="de-DE" dirty="0"/>
          </a:p>
        </p:txBody>
      </p:sp>
      <p:sp>
        <p:nvSpPr>
          <p:cNvPr id="9" name="Rechteck 8"/>
          <p:cNvSpPr/>
          <p:nvPr/>
        </p:nvSpPr>
        <p:spPr bwMode="auto">
          <a:xfrm>
            <a:off x="6791325" y="2709863"/>
            <a:ext cx="290513" cy="498475"/>
          </a:xfrm>
          <a:prstGeom prst="rect">
            <a:avLst/>
          </a:prstGeom>
          <a:solidFill>
            <a:schemeClr val="accent1">
              <a:lumMod val="50000"/>
              <a:lumOff val="50000"/>
            </a:schemeClr>
          </a:solidFill>
          <a:ln w="9525" cap="flat" cmpd="sng" algn="ctr">
            <a:noFill/>
            <a:prstDash val="solid"/>
            <a:round/>
            <a:headEnd type="none" w="med" len="med"/>
            <a:tailEnd type="none" w="med" len="med"/>
          </a:ln>
          <a:effectLst/>
        </p:spPr>
        <p:txBody>
          <a:bodyPr wrap="none" anchor="ctr"/>
          <a:lstStyle/>
          <a:p>
            <a:pPr algn="ctr">
              <a:defRPr/>
            </a:pPr>
            <a:endParaRPr lang="de-DE" sz="2400" dirty="0">
              <a:latin typeface="Arial" charset="0"/>
              <a:ea typeface="ＭＳ Ｐゴシック" pitchFamily="28" charset="-128"/>
            </a:endParaRPr>
          </a:p>
        </p:txBody>
      </p:sp>
      <p:sp>
        <p:nvSpPr>
          <p:cNvPr id="10" name="Textfeld 9"/>
          <p:cNvSpPr txBox="1"/>
          <p:nvPr/>
        </p:nvSpPr>
        <p:spPr>
          <a:xfrm rot="16200000">
            <a:off x="6033294" y="4920456"/>
            <a:ext cx="1093788" cy="384175"/>
          </a:xfrm>
          <a:prstGeom prst="rect">
            <a:avLst/>
          </a:prstGeom>
          <a:solidFill>
            <a:schemeClr val="accent1">
              <a:lumMod val="50000"/>
              <a:lumOff val="50000"/>
              <a:alpha val="40000"/>
            </a:schemeClr>
          </a:solidFill>
          <a:ln>
            <a:solidFill>
              <a:schemeClr val="tx1"/>
            </a:solidFill>
          </a:ln>
        </p:spPr>
        <p:txBody>
          <a:bodyPr>
            <a:spAutoFit/>
          </a:bodyPr>
          <a:lstStyle/>
          <a:p>
            <a:pPr>
              <a:defRPr/>
            </a:pPr>
            <a:endParaRPr lang="de-DE" dirty="0"/>
          </a:p>
        </p:txBody>
      </p:sp>
      <p:cxnSp>
        <p:nvCxnSpPr>
          <p:cNvPr id="46090" name="Gerader Verbinder 2"/>
          <p:cNvCxnSpPr>
            <a:cxnSpLocks noChangeShapeType="1"/>
          </p:cNvCxnSpPr>
          <p:nvPr/>
        </p:nvCxnSpPr>
        <p:spPr bwMode="auto">
          <a:xfrm flipV="1">
            <a:off x="6645275" y="2997200"/>
            <a:ext cx="280988" cy="1073150"/>
          </a:xfrm>
          <a:prstGeom prst="line">
            <a:avLst/>
          </a:prstGeom>
          <a:noFill/>
          <a:ln w="63500" algn="ctr">
            <a:solidFill>
              <a:srgbClr val="FF0000"/>
            </a:solidFill>
            <a:round/>
            <a:headEnd/>
            <a:tailEnd/>
          </a:ln>
          <a:extLst>
            <a:ext uri="{909E8E84-426E-40DD-AFC4-6F175D3DCCD1}">
              <a14:hiddenFill xmlns:a14="http://schemas.microsoft.com/office/drawing/2010/main">
                <a:noFill/>
              </a14:hiddenFill>
            </a:ext>
          </a:extLst>
        </p:spPr>
      </p:cxnSp>
      <p:sp>
        <p:nvSpPr>
          <p:cNvPr id="12" name="Textfeld 11"/>
          <p:cNvSpPr txBox="1"/>
          <p:nvPr/>
        </p:nvSpPr>
        <p:spPr>
          <a:xfrm rot="16200000">
            <a:off x="4891882" y="5230019"/>
            <a:ext cx="1670050" cy="382587"/>
          </a:xfrm>
          <a:prstGeom prst="rect">
            <a:avLst/>
          </a:prstGeom>
          <a:solidFill>
            <a:schemeClr val="accent1">
              <a:lumMod val="50000"/>
              <a:lumOff val="50000"/>
              <a:alpha val="40000"/>
            </a:schemeClr>
          </a:solidFill>
          <a:ln>
            <a:solidFill>
              <a:schemeClr val="tx1"/>
            </a:solidFill>
          </a:ln>
        </p:spPr>
        <p:txBody>
          <a:bodyPr>
            <a:spAutoFit/>
          </a:bodyPr>
          <a:lstStyle/>
          <a:p>
            <a:pPr>
              <a:defRPr/>
            </a:pPr>
            <a:endParaRPr lang="de-DE" dirty="0"/>
          </a:p>
        </p:txBody>
      </p:sp>
    </p:spTree>
    <p:extLst>
      <p:ext uri="{BB962C8B-B14F-4D97-AF65-F5344CB8AC3E}">
        <p14:creationId xmlns:p14="http://schemas.microsoft.com/office/powerpoint/2010/main" val="3361485961"/>
      </p:ext>
    </p:extLst>
  </p:cSld>
  <p:clrMapOvr>
    <a:masterClrMapping/>
  </p:clrMapOvr>
  <p:transition spd="slow">
    <p:push dir="u"/>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Laktatazidose und </a:t>
            </a:r>
            <a:r>
              <a:rPr lang="de-DE" dirty="0" err="1"/>
              <a:t>Metformin</a:t>
            </a:r>
            <a:endParaRPr lang="de-DE" dirty="0"/>
          </a:p>
        </p:txBody>
      </p:sp>
      <p:sp>
        <p:nvSpPr>
          <p:cNvPr id="6" name="Rechteck 5"/>
          <p:cNvSpPr/>
          <p:nvPr/>
        </p:nvSpPr>
        <p:spPr>
          <a:xfrm>
            <a:off x="525517" y="6212778"/>
            <a:ext cx="8618483" cy="261610"/>
          </a:xfrm>
          <a:prstGeom prst="rect">
            <a:avLst/>
          </a:prstGeom>
        </p:spPr>
        <p:txBody>
          <a:bodyPr wrap="square">
            <a:spAutoFit/>
          </a:bodyPr>
          <a:lstStyle/>
          <a:p>
            <a:pPr algn="r"/>
            <a:r>
              <a:rPr lang="de-DE" sz="1200" dirty="0">
                <a:solidFill>
                  <a:srgbClr val="00799B"/>
                </a:solidFill>
                <a:latin typeface="Segoe UI" panose="020B0502040204020203" pitchFamily="34" charset="0"/>
              </a:rPr>
              <a:t>Sigrun Friesecke et al: </a:t>
            </a:r>
            <a:r>
              <a:rPr lang="en-US" sz="1200" dirty="0">
                <a:solidFill>
                  <a:srgbClr val="00799B"/>
                </a:solidFill>
                <a:latin typeface="Segoe UI" panose="020B0502040204020203" pitchFamily="34" charset="0"/>
              </a:rPr>
              <a:t>Outcome of severe lactic acidosis associated with </a:t>
            </a:r>
            <a:r>
              <a:rPr lang="de-DE" sz="1200" dirty="0" err="1">
                <a:solidFill>
                  <a:srgbClr val="00799B"/>
                </a:solidFill>
                <a:latin typeface="Segoe UI" panose="020B0502040204020203" pitchFamily="34" charset="0"/>
              </a:rPr>
              <a:t>metformin</a:t>
            </a:r>
            <a:r>
              <a:rPr lang="de-DE" sz="1200" dirty="0">
                <a:solidFill>
                  <a:srgbClr val="00799B"/>
                </a:solidFill>
                <a:latin typeface="Segoe UI" panose="020B0502040204020203" pitchFamily="34" charset="0"/>
              </a:rPr>
              <a:t> </a:t>
            </a:r>
            <a:r>
              <a:rPr lang="de-DE" sz="1200" dirty="0" err="1">
                <a:solidFill>
                  <a:srgbClr val="00799B"/>
                </a:solidFill>
                <a:latin typeface="Segoe UI" panose="020B0502040204020203" pitchFamily="34" charset="0"/>
              </a:rPr>
              <a:t>accumulation</a:t>
            </a:r>
            <a:r>
              <a:rPr lang="de-DE" sz="1200" dirty="0">
                <a:solidFill>
                  <a:srgbClr val="00799B"/>
                </a:solidFill>
                <a:latin typeface="Segoe UI" panose="020B0502040204020203" pitchFamily="34" charset="0"/>
              </a:rPr>
              <a:t>. Critical Care 2010, 14:R226</a:t>
            </a:r>
          </a:p>
        </p:txBody>
      </p:sp>
      <p:sp>
        <p:nvSpPr>
          <p:cNvPr id="8" name="Rechteck 7"/>
          <p:cNvSpPr/>
          <p:nvPr/>
        </p:nvSpPr>
        <p:spPr>
          <a:xfrm>
            <a:off x="611560" y="922338"/>
            <a:ext cx="3698448" cy="307777"/>
          </a:xfrm>
          <a:prstGeom prst="rect">
            <a:avLst/>
          </a:prstGeom>
        </p:spPr>
        <p:txBody>
          <a:bodyPr wrap="none">
            <a:spAutoFit/>
          </a:bodyPr>
          <a:lstStyle/>
          <a:p>
            <a:r>
              <a:rPr lang="de-DE" dirty="0" err="1">
                <a:latin typeface="AdvOT07517017"/>
              </a:rPr>
              <a:t>Metformin</a:t>
            </a:r>
            <a:r>
              <a:rPr lang="de-DE" dirty="0">
                <a:latin typeface="AdvOT07517017"/>
              </a:rPr>
              <a:t> </a:t>
            </a:r>
            <a:r>
              <a:rPr lang="de-DE" dirty="0" err="1">
                <a:latin typeface="AdvOT07517017"/>
              </a:rPr>
              <a:t>associated</a:t>
            </a:r>
            <a:r>
              <a:rPr lang="de-DE" dirty="0">
                <a:latin typeface="AdvOT07517017"/>
              </a:rPr>
              <a:t> </a:t>
            </a:r>
            <a:r>
              <a:rPr lang="de-DE" dirty="0" err="1">
                <a:latin typeface="AdvOT07517017"/>
              </a:rPr>
              <a:t>lactic</a:t>
            </a:r>
            <a:r>
              <a:rPr lang="de-DE" dirty="0">
                <a:latin typeface="AdvOT07517017"/>
              </a:rPr>
              <a:t> </a:t>
            </a:r>
            <a:r>
              <a:rPr lang="de-DE" dirty="0" err="1">
                <a:latin typeface="AdvOT07517017"/>
              </a:rPr>
              <a:t>acidosis</a:t>
            </a:r>
            <a:r>
              <a:rPr lang="de-DE" dirty="0">
                <a:latin typeface="AdvOT07517017"/>
              </a:rPr>
              <a:t> (MALA)</a:t>
            </a:r>
            <a:endParaRPr lang="de-DE" dirty="0"/>
          </a:p>
        </p:txBody>
      </p:sp>
      <p:pic>
        <p:nvPicPr>
          <p:cNvPr id="9" name="Grafik 8"/>
          <p:cNvPicPr>
            <a:picLocks noChangeAspect="1"/>
          </p:cNvPicPr>
          <p:nvPr/>
        </p:nvPicPr>
        <p:blipFill>
          <a:blip r:embed="rId3"/>
          <a:stretch>
            <a:fillRect/>
          </a:stretch>
        </p:blipFill>
        <p:spPr>
          <a:xfrm>
            <a:off x="220144" y="1525414"/>
            <a:ext cx="8745751" cy="4248601"/>
          </a:xfrm>
          <a:prstGeom prst="rect">
            <a:avLst/>
          </a:prstGeom>
        </p:spPr>
      </p:pic>
      <p:sp>
        <p:nvSpPr>
          <p:cNvPr id="10" name="Rechteck 9"/>
          <p:cNvSpPr/>
          <p:nvPr/>
        </p:nvSpPr>
        <p:spPr bwMode="auto">
          <a:xfrm>
            <a:off x="7585988" y="1824933"/>
            <a:ext cx="987973" cy="199697"/>
          </a:xfrm>
          <a:prstGeom prst="rect">
            <a:avLst/>
          </a:prstGeom>
          <a:solidFill>
            <a:srgbClr val="FF0000">
              <a:alpha val="40000"/>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28" charset="-128"/>
            </a:endParaRPr>
          </a:p>
        </p:txBody>
      </p:sp>
      <p:sp>
        <p:nvSpPr>
          <p:cNvPr id="11" name="Rechteck 10"/>
          <p:cNvSpPr/>
          <p:nvPr/>
        </p:nvSpPr>
        <p:spPr bwMode="auto">
          <a:xfrm>
            <a:off x="5770180" y="1824933"/>
            <a:ext cx="1093076" cy="199697"/>
          </a:xfrm>
          <a:prstGeom prst="rect">
            <a:avLst/>
          </a:prstGeom>
          <a:solidFill>
            <a:schemeClr val="accent1">
              <a:lumMod val="50000"/>
              <a:lumOff val="50000"/>
              <a:alpha val="4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28" charset="-128"/>
            </a:endParaRPr>
          </a:p>
        </p:txBody>
      </p:sp>
      <p:sp>
        <p:nvSpPr>
          <p:cNvPr id="12" name="Rechteck 11"/>
          <p:cNvSpPr/>
          <p:nvPr/>
        </p:nvSpPr>
        <p:spPr bwMode="auto">
          <a:xfrm>
            <a:off x="5770180" y="5091170"/>
            <a:ext cx="1093076" cy="199697"/>
          </a:xfrm>
          <a:prstGeom prst="rect">
            <a:avLst/>
          </a:prstGeom>
          <a:solidFill>
            <a:schemeClr val="accent1">
              <a:lumMod val="50000"/>
              <a:lumOff val="50000"/>
              <a:alpha val="4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28" charset="-128"/>
            </a:endParaRPr>
          </a:p>
        </p:txBody>
      </p:sp>
      <p:sp>
        <p:nvSpPr>
          <p:cNvPr id="13" name="Rechteck 12"/>
          <p:cNvSpPr/>
          <p:nvPr/>
        </p:nvSpPr>
        <p:spPr bwMode="auto">
          <a:xfrm>
            <a:off x="7585987" y="5089783"/>
            <a:ext cx="987973" cy="199697"/>
          </a:xfrm>
          <a:prstGeom prst="rect">
            <a:avLst/>
          </a:prstGeom>
          <a:solidFill>
            <a:srgbClr val="FF0000">
              <a:alpha val="40000"/>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28" charset="-128"/>
            </a:endParaRPr>
          </a:p>
        </p:txBody>
      </p:sp>
    </p:spTree>
    <p:extLst>
      <p:ext uri="{BB962C8B-B14F-4D97-AF65-F5344CB8AC3E}">
        <p14:creationId xmlns:p14="http://schemas.microsoft.com/office/powerpoint/2010/main" val="1534469850"/>
      </p:ext>
    </p:extLst>
  </p:cSld>
  <p:clrMapOvr>
    <a:masterClrMapping/>
  </p:clrMapOvr>
  <p:transition spd="slow">
    <p:push dir="u"/>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A843E30-9345-4893-9FF0-27CA99F53EB0}"/>
              </a:ext>
            </a:extLst>
          </p:cNvPr>
          <p:cNvSpPr>
            <a:spLocks noGrp="1"/>
          </p:cNvSpPr>
          <p:nvPr>
            <p:ph idx="1"/>
          </p:nvPr>
        </p:nvSpPr>
        <p:spPr/>
        <p:txBody>
          <a:bodyPr/>
          <a:lstStyle/>
          <a:p>
            <a:pPr lvl="0">
              <a:spcBef>
                <a:spcPct val="30000"/>
              </a:spcBef>
              <a:defRPr/>
            </a:pPr>
            <a:r>
              <a:rPr lang="de-DE" dirty="0"/>
              <a:t>70-jährige Frau mit Typ-2-Diabetes mellitus, Stadium G3b CKD (</a:t>
            </a:r>
            <a:r>
              <a:rPr lang="de-DE" dirty="0" err="1"/>
              <a:t>Krea</a:t>
            </a:r>
            <a:r>
              <a:rPr lang="de-DE" dirty="0"/>
              <a:t> 1,4 mg/dl) und Hypertonie. Aufnahme mit Übelkeit, Erbrechen und Durchfall seit einer Woche. </a:t>
            </a:r>
          </a:p>
          <a:p>
            <a:pPr lvl="0">
              <a:spcBef>
                <a:spcPct val="30000"/>
              </a:spcBef>
              <a:defRPr/>
            </a:pPr>
            <a:r>
              <a:rPr lang="de-DE" b="1" dirty="0"/>
              <a:t>Medikamente (</a:t>
            </a:r>
            <a:r>
              <a:rPr lang="de-DE" dirty="0"/>
              <a:t>regelmäßig weiter eingenommen): </a:t>
            </a:r>
            <a:br>
              <a:rPr lang="de-DE" dirty="0"/>
            </a:br>
            <a:r>
              <a:rPr lang="de-DE" dirty="0" err="1"/>
              <a:t>Metformin</a:t>
            </a:r>
            <a:r>
              <a:rPr lang="de-DE" dirty="0"/>
              <a:t> 500 mg zweimal täglich, </a:t>
            </a:r>
            <a:r>
              <a:rPr lang="de-DE" dirty="0" err="1"/>
              <a:t>Irbesartan</a:t>
            </a:r>
            <a:r>
              <a:rPr lang="de-DE" dirty="0"/>
              <a:t> 150 mg / Tag und </a:t>
            </a:r>
            <a:r>
              <a:rPr lang="de-DE" dirty="0" err="1"/>
              <a:t>Chlorthalidon</a:t>
            </a:r>
            <a:r>
              <a:rPr lang="de-DE" dirty="0"/>
              <a:t> 25 mg täglich. </a:t>
            </a:r>
          </a:p>
          <a:p>
            <a:pPr lvl="0">
              <a:spcBef>
                <a:spcPct val="30000"/>
              </a:spcBef>
              <a:defRPr/>
            </a:pPr>
            <a:r>
              <a:rPr lang="de-DE" b="1" dirty="0"/>
              <a:t>Körperliche Untersuchung</a:t>
            </a:r>
            <a:r>
              <a:rPr lang="de-DE" dirty="0"/>
              <a:t>: aufmerksam, orientiert und wirkt nicht toxisch. Hautturgor reduziert, afebril. Blutdruck 100/60 mmHg, HF112. </a:t>
            </a:r>
            <a:br>
              <a:rPr lang="de-DE" dirty="0"/>
            </a:br>
            <a:r>
              <a:rPr lang="de-DE" dirty="0"/>
              <a:t>Der Rest der körperlichen Untersuchung ist unauffällig. </a:t>
            </a:r>
          </a:p>
        </p:txBody>
      </p:sp>
      <p:sp>
        <p:nvSpPr>
          <p:cNvPr id="3" name="Titel 2">
            <a:extLst>
              <a:ext uri="{FF2B5EF4-FFF2-40B4-BE49-F238E27FC236}">
                <a16:creationId xmlns:a16="http://schemas.microsoft.com/office/drawing/2014/main" id="{08BA945B-868B-4C94-A1D3-B3C375E6A717}"/>
              </a:ext>
            </a:extLst>
          </p:cNvPr>
          <p:cNvSpPr>
            <a:spLocks noGrp="1"/>
          </p:cNvSpPr>
          <p:nvPr>
            <p:ph type="title"/>
          </p:nvPr>
        </p:nvSpPr>
        <p:spPr>
          <a:solidFill>
            <a:srgbClr val="0000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a:lnSpc>
                <a:spcPct val="110000"/>
              </a:lnSpc>
              <a:spcBef>
                <a:spcPct val="30000"/>
              </a:spcBef>
            </a:pPr>
            <a:r>
              <a:rPr lang="de-DE" sz="2800" dirty="0">
                <a:solidFill>
                  <a:schemeClr val="bg1"/>
                </a:solidFill>
                <a:latin typeface="Arial" panose="020B0604020202020204" pitchFamily="34" charset="0"/>
                <a:ea typeface="MS PGothic" panose="020B0600070205080204" pitchFamily="34" charset="-128"/>
                <a:cs typeface="+mn-cs"/>
              </a:rPr>
              <a:t>Noch ein Zucker - Fall: </a:t>
            </a:r>
          </a:p>
        </p:txBody>
      </p:sp>
      <p:sp>
        <p:nvSpPr>
          <p:cNvPr id="4" name="Fußzeilenplatzhalter 3">
            <a:extLst>
              <a:ext uri="{FF2B5EF4-FFF2-40B4-BE49-F238E27FC236}">
                <a16:creationId xmlns:a16="http://schemas.microsoft.com/office/drawing/2014/main" id="{27A3AF8B-1054-4D6D-B25F-AE9D90C14AE2}"/>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graphicFrame>
        <p:nvGraphicFramePr>
          <p:cNvPr id="6" name="Tabelle 5">
            <a:extLst>
              <a:ext uri="{FF2B5EF4-FFF2-40B4-BE49-F238E27FC236}">
                <a16:creationId xmlns:a16="http://schemas.microsoft.com/office/drawing/2014/main" id="{844F42B6-0467-4DDF-9DBA-F7C9BA9179B3}"/>
              </a:ext>
            </a:extLst>
          </p:cNvPr>
          <p:cNvGraphicFramePr>
            <a:graphicFrameLocks noGrp="1"/>
          </p:cNvGraphicFramePr>
          <p:nvPr>
            <p:extLst>
              <p:ext uri="{D42A27DB-BD31-4B8C-83A1-F6EECF244321}">
                <p14:modId xmlns:p14="http://schemas.microsoft.com/office/powerpoint/2010/main" val="291686475"/>
              </p:ext>
            </p:extLst>
          </p:nvPr>
        </p:nvGraphicFramePr>
        <p:xfrm>
          <a:off x="3558" y="3827455"/>
          <a:ext cx="9120186" cy="3057929"/>
        </p:xfrm>
        <a:graphic>
          <a:graphicData uri="http://schemas.openxmlformats.org/drawingml/2006/table">
            <a:tbl>
              <a:tblPr/>
              <a:tblGrid>
                <a:gridCol w="2281412">
                  <a:extLst>
                    <a:ext uri="{9D8B030D-6E8A-4147-A177-3AD203B41FA5}">
                      <a16:colId xmlns:a16="http://schemas.microsoft.com/office/drawing/2014/main" val="24863018"/>
                    </a:ext>
                  </a:extLst>
                </a:gridCol>
                <a:gridCol w="2256570">
                  <a:extLst>
                    <a:ext uri="{9D8B030D-6E8A-4147-A177-3AD203B41FA5}">
                      <a16:colId xmlns:a16="http://schemas.microsoft.com/office/drawing/2014/main" val="548106269"/>
                    </a:ext>
                  </a:extLst>
                </a:gridCol>
                <a:gridCol w="2300790">
                  <a:extLst>
                    <a:ext uri="{9D8B030D-6E8A-4147-A177-3AD203B41FA5}">
                      <a16:colId xmlns:a16="http://schemas.microsoft.com/office/drawing/2014/main" val="3751900893"/>
                    </a:ext>
                  </a:extLst>
                </a:gridCol>
                <a:gridCol w="2281414">
                  <a:extLst>
                    <a:ext uri="{9D8B030D-6E8A-4147-A177-3AD203B41FA5}">
                      <a16:colId xmlns:a16="http://schemas.microsoft.com/office/drawing/2014/main" val="3153721863"/>
                    </a:ext>
                  </a:extLst>
                </a:gridCol>
              </a:tblGrid>
              <a:tr h="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Kreatinin</a:t>
                      </a:r>
                    </a:p>
                  </a:txBody>
                  <a:tcPr marL="91427" marR="91427" marT="45740" marB="45740" horzOverflow="overflow">
                    <a:lnL cap="flat">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Harnstoff</a:t>
                      </a:r>
                    </a:p>
                  </a:txBody>
                  <a:tcPr marL="91427" marR="91427" marT="45740" marB="45740" horzOverflow="overflow">
                    <a:lnL>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BZ</a:t>
                      </a:r>
                    </a:p>
                  </a:txBody>
                  <a:tcPr marL="91427" marR="91427" marT="45740" marB="45740" horzOverflow="overflow">
                    <a:lnL>
                      <a:noFill/>
                    </a:lnL>
                    <a:lnR>
                      <a:noFill/>
                    </a:lnR>
                    <a:lnT cap="flat">
                      <a:noFill/>
                    </a:lnT>
                    <a:lnB>
                      <a:noFill/>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Laktat</a:t>
                      </a:r>
                    </a:p>
                  </a:txBody>
                  <a:tcPr marL="91427" marR="91427" marT="45740" marB="45740" horzOverflow="overflow">
                    <a:lnL>
                      <a:noFill/>
                    </a:lnL>
                    <a:lnR>
                      <a:noFill/>
                    </a:lnR>
                    <a:lnT cap="flat">
                      <a:noFill/>
                    </a:lnT>
                    <a:lnB>
                      <a:noFill/>
                    </a:lnB>
                    <a:lnTlToBr>
                      <a:noFill/>
                    </a:lnTlToBr>
                    <a:lnBlToTr>
                      <a:noFill/>
                    </a:lnBlToTr>
                    <a:solidFill>
                      <a:srgbClr val="0070C0"/>
                    </a:solidFill>
                  </a:tcPr>
                </a:tc>
                <a:extLst>
                  <a:ext uri="{0D108BD9-81ED-4DB2-BD59-A6C34878D82A}">
                    <a16:rowId xmlns:a16="http://schemas.microsoft.com/office/drawing/2014/main" val="4070695508"/>
                  </a:ext>
                </a:extLst>
              </a:tr>
              <a:tr h="431262">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de-DE" sz="1800" b="1" i="0" u="none" strike="noStrike" kern="1200" cap="none" normalizeH="0" baseline="0" dirty="0">
                          <a:ln>
                            <a:noFill/>
                          </a:ln>
                          <a:solidFill>
                            <a:schemeClr val="bg1"/>
                          </a:solidFill>
                          <a:effectLst/>
                          <a:latin typeface="Arial" charset="0"/>
                          <a:ea typeface="+mn-ea"/>
                          <a:cs typeface="+mn-cs"/>
                        </a:rPr>
                        <a:t>195 µM (2,2 mg/dl)</a:t>
                      </a:r>
                    </a:p>
                  </a:txBody>
                  <a:tcPr marL="91427" marR="91427" marT="45740" marB="45740" horzOverflow="overflow">
                    <a:lnL cap="flat">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15,4 </a:t>
                      </a:r>
                      <a:r>
                        <a:rPr kumimoji="0" lang="de-DE" sz="1800" b="1" i="0" u="none" strike="noStrike" kern="1200" cap="none" normalizeH="0" baseline="0" dirty="0" err="1">
                          <a:ln>
                            <a:noFill/>
                          </a:ln>
                          <a:solidFill>
                            <a:schemeClr val="bg1"/>
                          </a:solidFill>
                          <a:effectLst/>
                          <a:latin typeface="Arial" charset="0"/>
                          <a:ea typeface="+mn-ea"/>
                          <a:cs typeface="+mn-cs"/>
                        </a:rPr>
                        <a:t>mM</a:t>
                      </a:r>
                      <a:r>
                        <a:rPr kumimoji="0" lang="de-DE" sz="1800" b="1" i="0" u="none" strike="noStrike" kern="1200" cap="none" normalizeH="0" baseline="0" dirty="0">
                          <a:ln>
                            <a:noFill/>
                          </a:ln>
                          <a:solidFill>
                            <a:schemeClr val="bg1"/>
                          </a:solidFill>
                          <a:effectLst/>
                          <a:latin typeface="Arial" charset="0"/>
                          <a:ea typeface="+mn-ea"/>
                          <a:cs typeface="+mn-cs"/>
                        </a:rPr>
                        <a:t> (46 mg/dl)</a:t>
                      </a:r>
                    </a:p>
                  </a:txBody>
                  <a:tcPr marL="91427" marR="91427" marT="45740" marB="45740" horzOverflow="overflow">
                    <a:lnL>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102  mg/dl</a:t>
                      </a:r>
                    </a:p>
                  </a:txBody>
                  <a:tcPr marL="91427" marR="91427" marT="45740" marB="45740" horzOverflow="overflow">
                    <a:lnL>
                      <a:noFill/>
                    </a:lnL>
                    <a:lnR>
                      <a:noFill/>
                    </a:lnR>
                    <a:lnT cap="flat">
                      <a:noFill/>
                    </a:lnT>
                    <a:lnB>
                      <a:noFill/>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4</a:t>
                      </a:r>
                    </a:p>
                  </a:txBody>
                  <a:tcPr marL="91427" marR="91427" marT="45740" marB="45740" horzOverflow="overflow">
                    <a:lnL>
                      <a:noFill/>
                    </a:lnL>
                    <a:lnR>
                      <a:noFill/>
                    </a:lnR>
                    <a:lnT cap="flat">
                      <a:noFill/>
                    </a:lnT>
                    <a:lnB>
                      <a:noFill/>
                    </a:lnB>
                    <a:lnTlToBr>
                      <a:noFill/>
                    </a:lnTlToBr>
                    <a:lnBlToTr>
                      <a:noFill/>
                    </a:lnBlToTr>
                    <a:solidFill>
                      <a:srgbClr val="0070C0"/>
                    </a:solidFill>
                  </a:tcPr>
                </a:tc>
                <a:extLst>
                  <a:ext uri="{0D108BD9-81ED-4DB2-BD59-A6C34878D82A}">
                    <a16:rowId xmlns:a16="http://schemas.microsoft.com/office/drawing/2014/main" val="3891587722"/>
                  </a:ext>
                </a:extLst>
              </a:tr>
              <a:tr h="43126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Na</a:t>
                      </a:r>
                    </a:p>
                  </a:txBody>
                  <a:tcPr marL="91427" marR="91427" marT="45740" marB="45740" horzOverflow="overflow">
                    <a:lnL cap="flat">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K</a:t>
                      </a:r>
                    </a:p>
                  </a:txBody>
                  <a:tcPr marL="91427" marR="91427" marT="45740" marB="45740" horzOverflow="overflow">
                    <a:lnL>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Cl</a:t>
                      </a:r>
                    </a:p>
                  </a:txBody>
                  <a:tcPr marL="91427" marR="91427" marT="45740" marB="45740" horzOverflow="overflow">
                    <a:lnL>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Anionenlücke</a:t>
                      </a:r>
                    </a:p>
                  </a:txBody>
                  <a:tcPr marL="91427" marR="91427" marT="45740" marB="45740" horzOverflow="overflow">
                    <a:lnL>
                      <a:noFill/>
                    </a:lnL>
                    <a:lnR>
                      <a:noFill/>
                    </a:lnR>
                    <a:lnT cap="flat">
                      <a:noFill/>
                    </a:lnT>
                    <a:lnB>
                      <a:noFill/>
                    </a:lnB>
                    <a:lnTlToBr>
                      <a:noFill/>
                    </a:lnTlToBr>
                    <a:lnBlToTr>
                      <a:noFill/>
                    </a:lnBlToTr>
                    <a:solidFill>
                      <a:srgbClr val="0066FF"/>
                    </a:solidFill>
                  </a:tcPr>
                </a:tc>
                <a:extLst>
                  <a:ext uri="{0D108BD9-81ED-4DB2-BD59-A6C34878D82A}">
                    <a16:rowId xmlns:a16="http://schemas.microsoft.com/office/drawing/2014/main" val="3622489647"/>
                  </a:ext>
                </a:extLst>
              </a:tr>
              <a:tr h="3659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143</a:t>
                      </a:r>
                    </a:p>
                  </a:txBody>
                  <a:tcPr marL="91427" marR="91427" marT="45740" marB="45740" horzOverflow="overflow">
                    <a:lnL cap="flat">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4,9</a:t>
                      </a:r>
                    </a:p>
                  </a:txBody>
                  <a:tcPr marL="91427" marR="91427" marT="45740" marB="45740" horzOverflow="overflow">
                    <a:lnL>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112</a:t>
                      </a:r>
                    </a:p>
                  </a:txBody>
                  <a:tcPr marL="91427" marR="91427" marT="45740" marB="45740" horzOverflow="overflow">
                    <a:lnL>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13</a:t>
                      </a:r>
                    </a:p>
                  </a:txBody>
                  <a:tcPr marL="91427" marR="91427" marT="45740" marB="45740" horzOverflow="overflow">
                    <a:lnL>
                      <a:noFill/>
                    </a:lnL>
                    <a:lnR>
                      <a:noFill/>
                    </a:lnR>
                    <a:lnT>
                      <a:noFill/>
                    </a:lnT>
                    <a:lnB>
                      <a:noFill/>
                    </a:lnB>
                    <a:lnTlToBr>
                      <a:noFill/>
                    </a:lnTlToBr>
                    <a:lnBlToTr>
                      <a:noFill/>
                    </a:lnBlToTr>
                    <a:solidFill>
                      <a:srgbClr val="0066FF"/>
                    </a:solidFill>
                  </a:tcPr>
                </a:tc>
                <a:extLst>
                  <a:ext uri="{0D108BD9-81ED-4DB2-BD59-A6C34878D82A}">
                    <a16:rowId xmlns:a16="http://schemas.microsoft.com/office/drawing/2014/main" val="567412552"/>
                  </a:ext>
                </a:extLst>
              </a:tr>
              <a:tr h="365921">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de-DE" sz="1800" b="1" i="0" u="none" strike="noStrike" kern="1200" cap="none" normalizeH="0" baseline="0" dirty="0">
                          <a:ln>
                            <a:noFill/>
                          </a:ln>
                          <a:solidFill>
                            <a:schemeClr val="tx1"/>
                          </a:solidFill>
                          <a:effectLst/>
                          <a:latin typeface="Arial" charset="0"/>
                          <a:ea typeface="+mn-ea"/>
                          <a:cs typeface="+mn-cs"/>
                        </a:rPr>
                        <a:t>Arterielle BGA  bei Aufnahme (Raumluft)</a:t>
                      </a:r>
                      <a:endParaRPr kumimoji="0" lang="de-DE" sz="1800" b="1" i="0" u="none" strike="noStrike" kern="1200" cap="none" normalizeH="0" baseline="-25000" dirty="0">
                        <a:ln>
                          <a:noFill/>
                        </a:ln>
                        <a:solidFill>
                          <a:schemeClr val="tx1"/>
                        </a:solidFill>
                        <a:effectLst/>
                        <a:latin typeface="Arial" charset="0"/>
                        <a:ea typeface="+mn-ea"/>
                        <a:cs typeface="+mn-cs"/>
                      </a:endParaRPr>
                    </a:p>
                  </a:txBody>
                  <a:tcPr marL="91427" marR="91427" marT="45740" marB="45740" horzOverflow="overflow">
                    <a:lnL cap="flat">
                      <a:noFill/>
                    </a:lnL>
                    <a:lnR>
                      <a:noFill/>
                    </a:lnR>
                    <a:lnT>
                      <a:noFill/>
                    </a:lnT>
                    <a:lnB>
                      <a:noFill/>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tx1"/>
                        </a:solidFill>
                        <a:effectLst/>
                        <a:latin typeface="Arial" charset="0"/>
                      </a:endParaRPr>
                    </a:p>
                  </a:txBody>
                  <a:tcPr marL="91427" marR="91427" marT="45737" marB="45737" horzOverflow="overflow">
                    <a:lnL>
                      <a:noFill/>
                    </a:lnL>
                    <a:lnR>
                      <a:noFill/>
                    </a:lnR>
                    <a:lnT>
                      <a:noFill/>
                    </a:lnT>
                    <a:lnB>
                      <a:noFill/>
                    </a:lnB>
                    <a:lnTlToBr>
                      <a:noFill/>
                    </a:lnTlToBr>
                    <a:lnBlToTr>
                      <a:noFill/>
                    </a:lnBlToTr>
                    <a:solidFill>
                      <a:srgbClr val="00CC00"/>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25000" dirty="0">
                        <a:ln>
                          <a:noFill/>
                        </a:ln>
                        <a:solidFill>
                          <a:schemeClr val="tx1"/>
                        </a:solidFill>
                        <a:effectLst/>
                        <a:latin typeface="Arial" charset="0"/>
                      </a:endParaRPr>
                    </a:p>
                  </a:txBody>
                  <a:tcPr marL="91427" marR="91427" marT="45737" marB="45737" horzOverflow="overflow">
                    <a:lnL>
                      <a:noFill/>
                    </a:lnL>
                    <a:lnR>
                      <a:noFill/>
                    </a:lnR>
                    <a:lnT>
                      <a:noFill/>
                    </a:lnT>
                    <a:lnB>
                      <a:noFill/>
                    </a:lnB>
                    <a:lnTlToBr>
                      <a:noFill/>
                    </a:lnTlToBr>
                    <a:lnBlToTr>
                      <a:noFill/>
                    </a:lnBlToTr>
                    <a:solidFill>
                      <a:srgbClr val="00CC00"/>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25000" dirty="0">
                        <a:ln>
                          <a:noFill/>
                        </a:ln>
                        <a:solidFill>
                          <a:schemeClr val="tx1"/>
                        </a:solidFill>
                        <a:effectLst/>
                        <a:latin typeface="Arial" charset="0"/>
                      </a:endParaRPr>
                    </a:p>
                  </a:txBody>
                  <a:tcPr marL="91427" marR="91427" marT="45737" marB="45737" horzOverflow="overflow">
                    <a:lnL>
                      <a:noFill/>
                    </a:lnL>
                    <a:lnR>
                      <a:noFill/>
                    </a:lnR>
                    <a:lnT>
                      <a:noFill/>
                    </a:lnT>
                    <a:lnB>
                      <a:noFill/>
                    </a:lnB>
                    <a:lnTlToBr>
                      <a:noFill/>
                    </a:lnTlToBr>
                    <a:lnBlToTr>
                      <a:noFill/>
                    </a:lnBlToTr>
                    <a:solidFill>
                      <a:srgbClr val="00CC00"/>
                    </a:solidFill>
                  </a:tcPr>
                </a:tc>
                <a:extLst>
                  <a:ext uri="{0D108BD9-81ED-4DB2-BD59-A6C34878D82A}">
                    <a16:rowId xmlns:a16="http://schemas.microsoft.com/office/drawing/2014/main" val="3589991608"/>
                  </a:ext>
                </a:extLst>
              </a:tr>
              <a:tr h="3659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pH</a:t>
                      </a:r>
                    </a:p>
                  </a:txBody>
                  <a:tcPr marL="91427" marR="91427" marT="45740" marB="45740" horzOverflow="overflow">
                    <a:lnL cap="flat">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PaO</a:t>
                      </a:r>
                      <a:r>
                        <a:rPr kumimoji="0" lang="de-DE" sz="1800" b="1" i="0" u="none" strike="noStrike" cap="none" normalizeH="0" baseline="-25000" dirty="0">
                          <a:ln>
                            <a:noFill/>
                          </a:ln>
                          <a:solidFill>
                            <a:schemeClr val="tx1"/>
                          </a:solidFill>
                          <a:effectLst/>
                          <a:latin typeface="Arial" charset="0"/>
                        </a:rPr>
                        <a:t>2</a:t>
                      </a:r>
                      <a:endParaRPr kumimoji="0" lang="de-DE" sz="1800" b="1" i="0" u="none" strike="noStrike" cap="none" normalizeH="0" baseline="0" dirty="0">
                        <a:ln>
                          <a:noFill/>
                        </a:ln>
                        <a:solidFill>
                          <a:schemeClr val="tx1"/>
                        </a:solidFill>
                        <a:effectLst/>
                        <a:latin typeface="Arial" charset="0"/>
                      </a:endParaRPr>
                    </a:p>
                  </a:txBody>
                  <a:tcPr marL="91427" marR="91427" marT="45740" marB="45740" horzOverflow="overflow">
                    <a:lnL>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PaCO</a:t>
                      </a:r>
                      <a:r>
                        <a:rPr kumimoji="0" lang="de-DE" sz="1800" b="1" i="0" u="none" strike="noStrike" cap="none" normalizeH="0" baseline="-25000" dirty="0">
                          <a:ln>
                            <a:noFill/>
                          </a:ln>
                          <a:solidFill>
                            <a:schemeClr val="tx1"/>
                          </a:solidFill>
                          <a:effectLst/>
                          <a:latin typeface="Arial" charset="0"/>
                        </a:rPr>
                        <a:t>2</a:t>
                      </a:r>
                    </a:p>
                  </a:txBody>
                  <a:tcPr marL="91427" marR="91427" marT="45740" marB="45740" horzOverflow="overflow">
                    <a:lnL>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HCO</a:t>
                      </a:r>
                      <a:r>
                        <a:rPr kumimoji="0" lang="de-DE" sz="1800" b="1" i="0" u="none" strike="noStrike" cap="none" normalizeH="0" baseline="-25000" dirty="0">
                          <a:ln>
                            <a:noFill/>
                          </a:ln>
                          <a:solidFill>
                            <a:schemeClr val="tx1"/>
                          </a:solidFill>
                          <a:effectLst/>
                          <a:latin typeface="Arial" charset="0"/>
                        </a:rPr>
                        <a:t>3</a:t>
                      </a:r>
                    </a:p>
                  </a:txBody>
                  <a:tcPr marL="91427" marR="91427" marT="45740" marB="45740" horzOverflow="overflow">
                    <a:lnL>
                      <a:noFill/>
                    </a:lnL>
                    <a:lnR>
                      <a:noFill/>
                    </a:lnR>
                    <a:lnT>
                      <a:noFill/>
                    </a:lnT>
                    <a:lnB>
                      <a:noFill/>
                    </a:lnB>
                    <a:lnTlToBr>
                      <a:noFill/>
                    </a:lnTlToBr>
                    <a:lnBlToTr>
                      <a:noFill/>
                    </a:lnBlToTr>
                    <a:solidFill>
                      <a:srgbClr val="00CC00"/>
                    </a:solidFill>
                  </a:tcPr>
                </a:tc>
                <a:extLst>
                  <a:ext uri="{0D108BD9-81ED-4DB2-BD59-A6C34878D82A}">
                    <a16:rowId xmlns:a16="http://schemas.microsoft.com/office/drawing/2014/main" val="1783979561"/>
                  </a:ext>
                </a:extLst>
              </a:tr>
              <a:tr h="3659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7,32</a:t>
                      </a:r>
                    </a:p>
                  </a:txBody>
                  <a:tcPr marL="91427" marR="91427" marT="45740" marB="45740" horzOverflow="overflow">
                    <a:lnL cap="flat">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94</a:t>
                      </a:r>
                    </a:p>
                  </a:txBody>
                  <a:tcPr marL="91427" marR="91427" marT="45740" marB="45740"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32</a:t>
                      </a:r>
                    </a:p>
                  </a:txBody>
                  <a:tcPr marL="91427" marR="91427" marT="45740" marB="45740"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18</a:t>
                      </a:r>
                    </a:p>
                  </a:txBody>
                  <a:tcPr marL="91427" marR="91427" marT="45740" marB="45740" horzOverflow="overflow">
                    <a:lnL>
                      <a:noFill/>
                    </a:lnL>
                    <a:lnR>
                      <a:noFill/>
                    </a:lnR>
                    <a:lnT>
                      <a:noFill/>
                    </a:lnT>
                    <a:lnB cap="flat">
                      <a:noFill/>
                    </a:lnB>
                    <a:lnTlToBr>
                      <a:noFill/>
                    </a:lnTlToBr>
                    <a:lnBlToTr>
                      <a:noFill/>
                    </a:lnBlToTr>
                    <a:solidFill>
                      <a:srgbClr val="00CC00"/>
                    </a:solidFill>
                  </a:tcPr>
                </a:tc>
                <a:extLst>
                  <a:ext uri="{0D108BD9-81ED-4DB2-BD59-A6C34878D82A}">
                    <a16:rowId xmlns:a16="http://schemas.microsoft.com/office/drawing/2014/main" val="225704110"/>
                  </a:ext>
                </a:extLst>
              </a:tr>
              <a:tr h="365921">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Außerdem: spez. Gewicht 1018; Urin – Na &lt; 10; </a:t>
                      </a:r>
                      <a:r>
                        <a:rPr kumimoji="0" lang="de-DE" sz="1800" b="1" i="0" u="none" strike="noStrike" cap="none" normalizeH="0" baseline="0" dirty="0" err="1">
                          <a:ln>
                            <a:noFill/>
                          </a:ln>
                          <a:solidFill>
                            <a:schemeClr val="tx1"/>
                          </a:solidFill>
                          <a:effectLst/>
                          <a:latin typeface="Arial" charset="0"/>
                        </a:rPr>
                        <a:t>Prot</a:t>
                      </a:r>
                      <a:r>
                        <a:rPr kumimoji="0" lang="de-DE" sz="1800" b="1" i="0" u="none" strike="noStrike" cap="none" normalizeH="0" baseline="0" dirty="0">
                          <a:ln>
                            <a:noFill/>
                          </a:ln>
                          <a:solidFill>
                            <a:schemeClr val="tx1"/>
                          </a:solidFill>
                          <a:effectLst/>
                          <a:latin typeface="Arial" charset="0"/>
                        </a:rPr>
                        <a:t> (+), Glucose neg. </a:t>
                      </a:r>
                    </a:p>
                  </a:txBody>
                  <a:tcPr marL="91427" marR="91427" marT="45740" marB="45740" horzOverflow="overflow">
                    <a:lnL cap="flat">
                      <a:noFill/>
                    </a:lnL>
                    <a:lnR>
                      <a:noFill/>
                    </a:lnR>
                    <a:lnT>
                      <a:noFill/>
                    </a:lnT>
                    <a:lnB cap="flat">
                      <a:noFill/>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tx1"/>
                        </a:solidFill>
                        <a:effectLst/>
                        <a:latin typeface="Arial" charset="0"/>
                      </a:endParaRPr>
                    </a:p>
                  </a:txBody>
                  <a:tcPr marL="91427" marR="91427" marT="45734" marB="45734" horzOverflow="overflow">
                    <a:lnL>
                      <a:noFill/>
                    </a:lnL>
                    <a:lnR>
                      <a:noFill/>
                    </a:lnR>
                    <a:lnT>
                      <a:noFill/>
                    </a:lnT>
                    <a:lnB cap="flat">
                      <a:noFill/>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tx1"/>
                        </a:solidFill>
                        <a:effectLst/>
                        <a:latin typeface="Arial" charset="0"/>
                      </a:endParaRPr>
                    </a:p>
                  </a:txBody>
                  <a:tcPr marL="91427" marR="91427" marT="45734" marB="45734" horzOverflow="overflow">
                    <a:lnL>
                      <a:noFill/>
                    </a:lnL>
                    <a:lnR>
                      <a:noFill/>
                    </a:lnR>
                    <a:lnT>
                      <a:noFill/>
                    </a:lnT>
                    <a:lnB cap="flat">
                      <a:noFill/>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tx1"/>
                        </a:solidFill>
                        <a:effectLst/>
                        <a:latin typeface="Arial" charset="0"/>
                      </a:endParaRPr>
                    </a:p>
                  </a:txBody>
                  <a:tcPr marL="91427" marR="91427" marT="45734" marB="45734" horzOverflow="overflow">
                    <a:lnL>
                      <a:noFill/>
                    </a:lnL>
                    <a:lnR>
                      <a:noFill/>
                    </a:lnR>
                    <a:lnT>
                      <a:noFill/>
                    </a:lnT>
                    <a:lnB cap="flat">
                      <a:noFill/>
                    </a:lnB>
                    <a:lnTlToBr>
                      <a:noFill/>
                    </a:lnTlToBr>
                    <a:lnBlToTr>
                      <a:noFill/>
                    </a:lnBlToTr>
                    <a:solidFill>
                      <a:schemeClr val="bg1"/>
                    </a:solidFill>
                  </a:tcPr>
                </a:tc>
                <a:extLst>
                  <a:ext uri="{0D108BD9-81ED-4DB2-BD59-A6C34878D82A}">
                    <a16:rowId xmlns:a16="http://schemas.microsoft.com/office/drawing/2014/main" val="1216247314"/>
                  </a:ext>
                </a:extLst>
              </a:tr>
            </a:tbl>
          </a:graphicData>
        </a:graphic>
      </p:graphicFrame>
    </p:spTree>
    <p:extLst>
      <p:ext uri="{BB962C8B-B14F-4D97-AF65-F5344CB8AC3E}">
        <p14:creationId xmlns:p14="http://schemas.microsoft.com/office/powerpoint/2010/main" val="16933404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sz="quarter"/>
          </p:nvPr>
        </p:nvSpPr>
        <p:spPr>
          <a:xfrm>
            <a:off x="539750" y="188913"/>
            <a:ext cx="7920038" cy="649287"/>
          </a:xfrm>
        </p:spPr>
        <p:txBody>
          <a:bodyPr/>
          <a:lstStyle/>
          <a:p>
            <a:endParaRPr lang="de-DE" altLang="de-DE" sz="2800" dirty="0"/>
          </a:p>
        </p:txBody>
      </p:sp>
      <p:graphicFrame>
        <p:nvGraphicFramePr>
          <p:cNvPr id="46083" name="Group 3"/>
          <p:cNvGraphicFramePr>
            <a:graphicFrameLocks noGrp="1"/>
          </p:cNvGraphicFramePr>
          <p:nvPr>
            <p:ph sz="quarter" idx="1"/>
            <p:extLst>
              <p:ext uri="{D42A27DB-BD31-4B8C-83A1-F6EECF244321}">
                <p14:modId xmlns:p14="http://schemas.microsoft.com/office/powerpoint/2010/main" val="4106343250"/>
              </p:ext>
            </p:extLst>
          </p:nvPr>
        </p:nvGraphicFramePr>
        <p:xfrm>
          <a:off x="0" y="2325688"/>
          <a:ext cx="9144000" cy="742950"/>
        </p:xfrm>
        <a:graphic>
          <a:graphicData uri="http://schemas.openxmlformats.org/drawingml/2006/table">
            <a:tbl>
              <a:tblPr/>
              <a:tblGrid>
                <a:gridCol w="558800">
                  <a:extLst>
                    <a:ext uri="{9D8B030D-6E8A-4147-A177-3AD203B41FA5}">
                      <a16:colId xmlns:a16="http://schemas.microsoft.com/office/drawing/2014/main" val="57745063"/>
                    </a:ext>
                  </a:extLst>
                </a:gridCol>
                <a:gridCol w="8585200">
                  <a:extLst>
                    <a:ext uri="{9D8B030D-6E8A-4147-A177-3AD203B41FA5}">
                      <a16:colId xmlns:a16="http://schemas.microsoft.com/office/drawing/2014/main" val="3707825183"/>
                    </a:ext>
                  </a:extLst>
                </a:gridCol>
              </a:tblGrid>
              <a:tr h="742950">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dirty="0">
                          <a:ln>
                            <a:noFill/>
                          </a:ln>
                          <a:solidFill>
                            <a:schemeClr val="tx1"/>
                          </a:solidFill>
                          <a:effectLst/>
                          <a:latin typeface="Arial" panose="020B0604020202020204" pitchFamily="34" charset="0"/>
                        </a:rPr>
                        <a:t>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de-DE" dirty="0" err="1"/>
                        <a:t>Metformin</a:t>
                      </a:r>
                      <a:r>
                        <a:rPr lang="de-DE" dirty="0"/>
                        <a:t>-Spiegel, um die weitere Therapie zu leiten</a:t>
                      </a:r>
                      <a:endParaRPr lang="de-DE" sz="2000" b="1" kern="1200" dirty="0">
                        <a:solidFill>
                          <a:schemeClr val="tx1"/>
                        </a:solidFill>
                        <a:effectLst/>
                        <a:latin typeface="Arial" panose="020B0604020202020204" pitchFamily="34" charset="0"/>
                        <a:ea typeface="+mn-ea"/>
                        <a:cs typeface="+mn-cs"/>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9701181"/>
                  </a:ext>
                </a:extLst>
              </a:tr>
            </a:tbl>
          </a:graphicData>
        </a:graphic>
      </p:graphicFrame>
      <p:graphicFrame>
        <p:nvGraphicFramePr>
          <p:cNvPr id="46091" name="Group 11"/>
          <p:cNvGraphicFramePr>
            <a:graphicFrameLocks noGrp="1"/>
          </p:cNvGraphicFramePr>
          <p:nvPr>
            <p:ph sz="quarter" idx="2"/>
            <p:extLst>
              <p:ext uri="{D42A27DB-BD31-4B8C-83A1-F6EECF244321}">
                <p14:modId xmlns:p14="http://schemas.microsoft.com/office/powerpoint/2010/main" val="487754103"/>
              </p:ext>
            </p:extLst>
          </p:nvPr>
        </p:nvGraphicFramePr>
        <p:xfrm>
          <a:off x="0" y="3068638"/>
          <a:ext cx="9144000" cy="687388"/>
        </p:xfrm>
        <a:graphic>
          <a:graphicData uri="http://schemas.openxmlformats.org/drawingml/2006/table">
            <a:tbl>
              <a:tblPr/>
              <a:tblGrid>
                <a:gridCol w="560388">
                  <a:extLst>
                    <a:ext uri="{9D8B030D-6E8A-4147-A177-3AD203B41FA5}">
                      <a16:colId xmlns:a16="http://schemas.microsoft.com/office/drawing/2014/main" val="3465703955"/>
                    </a:ext>
                  </a:extLst>
                </a:gridCol>
                <a:gridCol w="8583612">
                  <a:extLst>
                    <a:ext uri="{9D8B030D-6E8A-4147-A177-3AD203B41FA5}">
                      <a16:colId xmlns:a16="http://schemas.microsoft.com/office/drawing/2014/main" val="4099770447"/>
                    </a:ext>
                  </a:extLst>
                </a:gridCol>
              </a:tblGrid>
              <a:tr h="687388">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dirty="0">
                          <a:ln>
                            <a:noFill/>
                          </a:ln>
                          <a:solidFill>
                            <a:schemeClr val="tx1"/>
                          </a:solidFill>
                          <a:effectLst/>
                          <a:latin typeface="Arial" panose="020B0604020202020204" pitchFamily="34" charset="0"/>
                        </a:rPr>
                        <a:t>B</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lang="de-DE" dirty="0"/>
                        <a:t>Kontinuierliche NET (CVVH) mit 25 ml / kg pro Stunde</a:t>
                      </a:r>
                      <a:endParaRPr kumimoji="0" lang="de-DE" altLang="de-DE" sz="2000" b="1" i="0" u="none" strike="noStrike" cap="none" normalizeH="0" baseline="0" dirty="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411178"/>
                  </a:ext>
                </a:extLst>
              </a:tr>
            </a:tbl>
          </a:graphicData>
        </a:graphic>
      </p:graphicFrame>
      <p:graphicFrame>
        <p:nvGraphicFramePr>
          <p:cNvPr id="46099" name="Group 19"/>
          <p:cNvGraphicFramePr>
            <a:graphicFrameLocks noGrp="1"/>
          </p:cNvGraphicFramePr>
          <p:nvPr>
            <p:ph sz="quarter" idx="3"/>
            <p:extLst>
              <p:ext uri="{D42A27DB-BD31-4B8C-83A1-F6EECF244321}">
                <p14:modId xmlns:p14="http://schemas.microsoft.com/office/powerpoint/2010/main" val="952366266"/>
              </p:ext>
            </p:extLst>
          </p:nvPr>
        </p:nvGraphicFramePr>
        <p:xfrm>
          <a:off x="0" y="3749675"/>
          <a:ext cx="9144000" cy="687388"/>
        </p:xfrm>
        <a:graphic>
          <a:graphicData uri="http://schemas.openxmlformats.org/drawingml/2006/table">
            <a:tbl>
              <a:tblPr/>
              <a:tblGrid>
                <a:gridCol w="560388">
                  <a:extLst>
                    <a:ext uri="{9D8B030D-6E8A-4147-A177-3AD203B41FA5}">
                      <a16:colId xmlns:a16="http://schemas.microsoft.com/office/drawing/2014/main" val="4146681190"/>
                    </a:ext>
                  </a:extLst>
                </a:gridCol>
                <a:gridCol w="8583612">
                  <a:extLst>
                    <a:ext uri="{9D8B030D-6E8A-4147-A177-3AD203B41FA5}">
                      <a16:colId xmlns:a16="http://schemas.microsoft.com/office/drawing/2014/main" val="1655645105"/>
                    </a:ext>
                  </a:extLst>
                </a:gridCol>
              </a:tblGrid>
              <a:tr h="687388">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a:ln>
                            <a:noFill/>
                          </a:ln>
                          <a:solidFill>
                            <a:schemeClr val="tx1"/>
                          </a:solidFill>
                          <a:effectLst/>
                          <a:latin typeface="Arial" panose="020B0604020202020204" pitchFamily="34" charset="0"/>
                        </a:rPr>
                        <a:t>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719EB"/>
                    </a:solid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lang="de-DE" dirty="0"/>
                        <a:t>Akute Hämodialyse (Blutfluss 450 ml/h für 4 Stunden)</a:t>
                      </a:r>
                      <a:endParaRPr kumimoji="0" lang="de-DE" altLang="de-DE" sz="2000" b="1" i="0" u="none" strike="noStrike" cap="none" normalizeH="0" baseline="0" dirty="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20814856"/>
                  </a:ext>
                </a:extLst>
              </a:tr>
            </a:tbl>
          </a:graphicData>
        </a:graphic>
      </p:graphicFrame>
      <p:graphicFrame>
        <p:nvGraphicFramePr>
          <p:cNvPr id="46107" name="Group 27"/>
          <p:cNvGraphicFramePr>
            <a:graphicFrameLocks noGrp="1"/>
          </p:cNvGraphicFramePr>
          <p:nvPr>
            <p:ph sz="quarter" idx="4"/>
            <p:extLst>
              <p:ext uri="{D42A27DB-BD31-4B8C-83A1-F6EECF244321}">
                <p14:modId xmlns:p14="http://schemas.microsoft.com/office/powerpoint/2010/main" val="274469812"/>
              </p:ext>
            </p:extLst>
          </p:nvPr>
        </p:nvGraphicFramePr>
        <p:xfrm>
          <a:off x="0" y="4437063"/>
          <a:ext cx="9180513" cy="673100"/>
        </p:xfrm>
        <a:graphic>
          <a:graphicData uri="http://schemas.openxmlformats.org/drawingml/2006/table">
            <a:tbl>
              <a:tblPr/>
              <a:tblGrid>
                <a:gridCol w="557213">
                  <a:extLst>
                    <a:ext uri="{9D8B030D-6E8A-4147-A177-3AD203B41FA5}">
                      <a16:colId xmlns:a16="http://schemas.microsoft.com/office/drawing/2014/main" val="3411641881"/>
                    </a:ext>
                  </a:extLst>
                </a:gridCol>
                <a:gridCol w="8623300">
                  <a:extLst>
                    <a:ext uri="{9D8B030D-6E8A-4147-A177-3AD203B41FA5}">
                      <a16:colId xmlns:a16="http://schemas.microsoft.com/office/drawing/2014/main" val="1979585652"/>
                    </a:ext>
                  </a:extLst>
                </a:gridCol>
              </a:tblGrid>
              <a:tr h="673100">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a:ln>
                            <a:noFill/>
                          </a:ln>
                          <a:solidFill>
                            <a:schemeClr val="tx1"/>
                          </a:solidFill>
                          <a:effectLst/>
                          <a:latin typeface="Arial" panose="020B0604020202020204" pitchFamily="34" charset="0"/>
                        </a:rPr>
                        <a:t>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lang="de-DE" dirty="0"/>
                        <a:t>Beobachtung des klinischen Status nach Korrektur der Hypovolämie</a:t>
                      </a:r>
                      <a:endParaRPr kumimoji="0" lang="de-DE" altLang="de-DE" sz="2400" b="1" i="0" u="none" strike="noStrike" cap="none" normalizeH="0" baseline="0" dirty="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90948928"/>
                  </a:ext>
                </a:extLst>
              </a:tr>
            </a:tbl>
          </a:graphicData>
        </a:graphic>
      </p:graphicFrame>
      <p:graphicFrame>
        <p:nvGraphicFramePr>
          <p:cNvPr id="46115" name="Group 35"/>
          <p:cNvGraphicFramePr>
            <a:graphicFrameLocks noGrp="1"/>
          </p:cNvGraphicFramePr>
          <p:nvPr>
            <p:extLst>
              <p:ext uri="{D42A27DB-BD31-4B8C-83A1-F6EECF244321}">
                <p14:modId xmlns:p14="http://schemas.microsoft.com/office/powerpoint/2010/main" val="2306566365"/>
              </p:ext>
            </p:extLst>
          </p:nvPr>
        </p:nvGraphicFramePr>
        <p:xfrm>
          <a:off x="0" y="5110163"/>
          <a:ext cx="9180513" cy="623888"/>
        </p:xfrm>
        <a:graphic>
          <a:graphicData uri="http://schemas.openxmlformats.org/drawingml/2006/table">
            <a:tbl>
              <a:tblPr/>
              <a:tblGrid>
                <a:gridCol w="550863">
                  <a:extLst>
                    <a:ext uri="{9D8B030D-6E8A-4147-A177-3AD203B41FA5}">
                      <a16:colId xmlns:a16="http://schemas.microsoft.com/office/drawing/2014/main" val="3470411589"/>
                    </a:ext>
                  </a:extLst>
                </a:gridCol>
                <a:gridCol w="8629650">
                  <a:extLst>
                    <a:ext uri="{9D8B030D-6E8A-4147-A177-3AD203B41FA5}">
                      <a16:colId xmlns:a16="http://schemas.microsoft.com/office/drawing/2014/main" val="4271978402"/>
                    </a:ext>
                  </a:extLst>
                </a:gridCol>
              </a:tblGrid>
              <a:tr h="623888">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dirty="0">
                          <a:ln>
                            <a:noFill/>
                          </a:ln>
                          <a:solidFill>
                            <a:schemeClr val="tx1"/>
                          </a:solidFill>
                          <a:effectLst/>
                          <a:latin typeface="Arial" panose="020B0604020202020204" pitchFamily="34" charset="0"/>
                        </a:rPr>
                        <a:t>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66E48"/>
                    </a:solid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lang="en-US" dirty="0"/>
                        <a:t>Infusion von 250 </a:t>
                      </a:r>
                      <a:r>
                        <a:rPr lang="en-US" dirty="0" err="1"/>
                        <a:t>mval</a:t>
                      </a:r>
                      <a:r>
                        <a:rPr lang="en-US" dirty="0"/>
                        <a:t> </a:t>
                      </a:r>
                      <a:r>
                        <a:rPr lang="en-US" dirty="0" err="1"/>
                        <a:t>Nabic</a:t>
                      </a:r>
                      <a:endParaRPr kumimoji="0" lang="de-DE" altLang="de-DE" sz="2000" b="1" i="0" u="none" strike="noStrike" cap="none" normalizeH="0" baseline="0" dirty="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02984136"/>
                  </a:ext>
                </a:extLst>
              </a:tr>
            </a:tbl>
          </a:graphicData>
        </a:graphic>
      </p:graphicFrame>
      <p:graphicFrame>
        <p:nvGraphicFramePr>
          <p:cNvPr id="46123" name="Group 43"/>
          <p:cNvGraphicFramePr>
            <a:graphicFrameLocks noGrp="1"/>
          </p:cNvGraphicFramePr>
          <p:nvPr>
            <p:extLst>
              <p:ext uri="{D42A27DB-BD31-4B8C-83A1-F6EECF244321}">
                <p14:modId xmlns:p14="http://schemas.microsoft.com/office/powerpoint/2010/main" val="697528412"/>
              </p:ext>
            </p:extLst>
          </p:nvPr>
        </p:nvGraphicFramePr>
        <p:xfrm>
          <a:off x="-1" y="908050"/>
          <a:ext cx="9144001" cy="1416050"/>
        </p:xfrm>
        <a:graphic>
          <a:graphicData uri="http://schemas.openxmlformats.org/drawingml/2006/table">
            <a:tbl>
              <a:tblPr/>
              <a:tblGrid>
                <a:gridCol w="9144001">
                  <a:extLst>
                    <a:ext uri="{9D8B030D-6E8A-4147-A177-3AD203B41FA5}">
                      <a16:colId xmlns:a16="http://schemas.microsoft.com/office/drawing/2014/main" val="2921720045"/>
                    </a:ext>
                  </a:extLst>
                </a:gridCol>
              </a:tblGrid>
              <a:tr h="1416050">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altLang="de-DE" sz="2000" b="1" i="0" u="none" strike="noStrike" cap="none" normalizeH="0" baseline="0" dirty="0">
                          <a:ln>
                            <a:noFill/>
                          </a:ln>
                          <a:solidFill>
                            <a:schemeClr val="bg1"/>
                          </a:solidFill>
                          <a:effectLst/>
                          <a:latin typeface="Arial" panose="020B0604020202020204" pitchFamily="34" charset="0"/>
                        </a:rPr>
                        <a:t>Neben dem Pausieren der derzeitigen Medikamente und einer Volumenexpansion mit isotonischem Kristalloid ist welche der folgenden Maßnahmen der BESTE Schritt im weiteren Management?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3541793298"/>
                  </a:ext>
                </a:extLst>
              </a:tr>
            </a:tbl>
          </a:graphicData>
        </a:graphic>
      </p:graphicFrame>
      <p:graphicFrame>
        <p:nvGraphicFramePr>
          <p:cNvPr id="10" name="Tabelle 9">
            <a:extLst>
              <a:ext uri="{FF2B5EF4-FFF2-40B4-BE49-F238E27FC236}">
                <a16:creationId xmlns:a16="http://schemas.microsoft.com/office/drawing/2014/main" id="{6CD24E96-4A6A-497F-BB69-725261B1B4A7}"/>
              </a:ext>
            </a:extLst>
          </p:cNvPr>
          <p:cNvGraphicFramePr>
            <a:graphicFrameLocks noGrp="1"/>
          </p:cNvGraphicFramePr>
          <p:nvPr>
            <p:extLst>
              <p:ext uri="{D42A27DB-BD31-4B8C-83A1-F6EECF244321}">
                <p14:modId xmlns:p14="http://schemas.microsoft.com/office/powerpoint/2010/main" val="3336283128"/>
              </p:ext>
            </p:extLst>
          </p:nvPr>
        </p:nvGraphicFramePr>
        <p:xfrm>
          <a:off x="11906" y="-1042"/>
          <a:ext cx="9120186" cy="1097763"/>
        </p:xfrm>
        <a:graphic>
          <a:graphicData uri="http://schemas.openxmlformats.org/drawingml/2006/table">
            <a:tbl>
              <a:tblPr/>
              <a:tblGrid>
                <a:gridCol w="2281412">
                  <a:extLst>
                    <a:ext uri="{9D8B030D-6E8A-4147-A177-3AD203B41FA5}">
                      <a16:colId xmlns:a16="http://schemas.microsoft.com/office/drawing/2014/main" val="24863018"/>
                    </a:ext>
                  </a:extLst>
                </a:gridCol>
                <a:gridCol w="2256570">
                  <a:extLst>
                    <a:ext uri="{9D8B030D-6E8A-4147-A177-3AD203B41FA5}">
                      <a16:colId xmlns:a16="http://schemas.microsoft.com/office/drawing/2014/main" val="548106269"/>
                    </a:ext>
                  </a:extLst>
                </a:gridCol>
                <a:gridCol w="2300790">
                  <a:extLst>
                    <a:ext uri="{9D8B030D-6E8A-4147-A177-3AD203B41FA5}">
                      <a16:colId xmlns:a16="http://schemas.microsoft.com/office/drawing/2014/main" val="3751900893"/>
                    </a:ext>
                  </a:extLst>
                </a:gridCol>
                <a:gridCol w="2281414">
                  <a:extLst>
                    <a:ext uri="{9D8B030D-6E8A-4147-A177-3AD203B41FA5}">
                      <a16:colId xmlns:a16="http://schemas.microsoft.com/office/drawing/2014/main" val="3153721863"/>
                    </a:ext>
                  </a:extLst>
                </a:gridCol>
              </a:tblGrid>
              <a:tr h="3659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pH</a:t>
                      </a:r>
                    </a:p>
                  </a:txBody>
                  <a:tcPr marL="91427" marR="91427" marT="45740" marB="45740" horzOverflow="overflow">
                    <a:lnL cap="flat">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PaO</a:t>
                      </a:r>
                      <a:r>
                        <a:rPr kumimoji="0" lang="de-DE" sz="1800" b="1" i="0" u="none" strike="noStrike" cap="none" normalizeH="0" baseline="-25000" dirty="0">
                          <a:ln>
                            <a:noFill/>
                          </a:ln>
                          <a:solidFill>
                            <a:schemeClr val="tx1"/>
                          </a:solidFill>
                          <a:effectLst/>
                          <a:latin typeface="Arial" charset="0"/>
                        </a:rPr>
                        <a:t>2</a:t>
                      </a:r>
                      <a:endParaRPr kumimoji="0" lang="de-DE" sz="1800" b="1" i="0" u="none" strike="noStrike" cap="none" normalizeH="0" baseline="0" dirty="0">
                        <a:ln>
                          <a:noFill/>
                        </a:ln>
                        <a:solidFill>
                          <a:schemeClr val="tx1"/>
                        </a:solidFill>
                        <a:effectLst/>
                        <a:latin typeface="Arial" charset="0"/>
                      </a:endParaRPr>
                    </a:p>
                  </a:txBody>
                  <a:tcPr marL="91427" marR="91427" marT="45740" marB="45740" horzOverflow="overflow">
                    <a:lnL>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PaCO</a:t>
                      </a:r>
                      <a:r>
                        <a:rPr kumimoji="0" lang="de-DE" sz="1800" b="1" i="0" u="none" strike="noStrike" cap="none" normalizeH="0" baseline="-25000" dirty="0">
                          <a:ln>
                            <a:noFill/>
                          </a:ln>
                          <a:solidFill>
                            <a:schemeClr val="tx1"/>
                          </a:solidFill>
                          <a:effectLst/>
                          <a:latin typeface="Arial" charset="0"/>
                        </a:rPr>
                        <a:t>2</a:t>
                      </a:r>
                    </a:p>
                  </a:txBody>
                  <a:tcPr marL="91427" marR="91427" marT="45740" marB="45740" horzOverflow="overflow">
                    <a:lnL>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HCO</a:t>
                      </a:r>
                      <a:r>
                        <a:rPr kumimoji="0" lang="de-DE" sz="1800" b="1" i="0" u="none" strike="noStrike" cap="none" normalizeH="0" baseline="-25000" dirty="0">
                          <a:ln>
                            <a:noFill/>
                          </a:ln>
                          <a:solidFill>
                            <a:schemeClr val="tx1"/>
                          </a:solidFill>
                          <a:effectLst/>
                          <a:latin typeface="Arial" charset="0"/>
                        </a:rPr>
                        <a:t>3</a:t>
                      </a:r>
                    </a:p>
                  </a:txBody>
                  <a:tcPr marL="91427" marR="91427" marT="45740" marB="45740" horzOverflow="overflow">
                    <a:lnL>
                      <a:noFill/>
                    </a:lnL>
                    <a:lnR>
                      <a:noFill/>
                    </a:lnR>
                    <a:lnT>
                      <a:noFill/>
                    </a:lnT>
                    <a:lnB>
                      <a:noFill/>
                    </a:lnB>
                    <a:lnTlToBr>
                      <a:noFill/>
                    </a:lnTlToBr>
                    <a:lnBlToTr>
                      <a:noFill/>
                    </a:lnBlToTr>
                    <a:solidFill>
                      <a:srgbClr val="00CC00"/>
                    </a:solidFill>
                  </a:tcPr>
                </a:tc>
                <a:extLst>
                  <a:ext uri="{0D108BD9-81ED-4DB2-BD59-A6C34878D82A}">
                    <a16:rowId xmlns:a16="http://schemas.microsoft.com/office/drawing/2014/main" val="1783979561"/>
                  </a:ext>
                </a:extLst>
              </a:tr>
              <a:tr h="3659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7,32</a:t>
                      </a:r>
                    </a:p>
                  </a:txBody>
                  <a:tcPr marL="91427" marR="91427" marT="45740" marB="45740" horzOverflow="overflow">
                    <a:lnL cap="flat">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94</a:t>
                      </a:r>
                    </a:p>
                  </a:txBody>
                  <a:tcPr marL="91427" marR="91427" marT="45740" marB="45740"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32</a:t>
                      </a:r>
                    </a:p>
                  </a:txBody>
                  <a:tcPr marL="91427" marR="91427" marT="45740" marB="45740"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18</a:t>
                      </a:r>
                    </a:p>
                  </a:txBody>
                  <a:tcPr marL="91427" marR="91427" marT="45740" marB="45740" horzOverflow="overflow">
                    <a:lnL>
                      <a:noFill/>
                    </a:lnL>
                    <a:lnR>
                      <a:noFill/>
                    </a:lnR>
                    <a:lnT>
                      <a:noFill/>
                    </a:lnT>
                    <a:lnB cap="flat">
                      <a:noFill/>
                    </a:lnB>
                    <a:lnTlToBr>
                      <a:noFill/>
                    </a:lnTlToBr>
                    <a:lnBlToTr>
                      <a:noFill/>
                    </a:lnBlToTr>
                    <a:solidFill>
                      <a:srgbClr val="00CC00"/>
                    </a:solidFill>
                  </a:tcPr>
                </a:tc>
                <a:extLst>
                  <a:ext uri="{0D108BD9-81ED-4DB2-BD59-A6C34878D82A}">
                    <a16:rowId xmlns:a16="http://schemas.microsoft.com/office/drawing/2014/main" val="225704110"/>
                  </a:ext>
                </a:extLst>
              </a:tr>
              <a:tr h="365921">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Außerdem: spez. Gewicht 1018; Urin – Na &lt; 10; </a:t>
                      </a:r>
                      <a:r>
                        <a:rPr kumimoji="0" lang="de-DE" sz="1800" b="1" i="0" u="none" strike="noStrike" cap="none" normalizeH="0" baseline="0" dirty="0" err="1">
                          <a:ln>
                            <a:noFill/>
                          </a:ln>
                          <a:solidFill>
                            <a:schemeClr val="tx1"/>
                          </a:solidFill>
                          <a:effectLst/>
                          <a:latin typeface="Arial" charset="0"/>
                        </a:rPr>
                        <a:t>Prot</a:t>
                      </a:r>
                      <a:r>
                        <a:rPr kumimoji="0" lang="de-DE" sz="1800" b="1" i="0" u="none" strike="noStrike" cap="none" normalizeH="0" baseline="0" dirty="0">
                          <a:ln>
                            <a:noFill/>
                          </a:ln>
                          <a:solidFill>
                            <a:schemeClr val="tx1"/>
                          </a:solidFill>
                          <a:effectLst/>
                          <a:latin typeface="Arial" charset="0"/>
                        </a:rPr>
                        <a:t> (+), Glucose neg. </a:t>
                      </a:r>
                    </a:p>
                  </a:txBody>
                  <a:tcPr marL="91427" marR="91427" marT="45740" marB="45740" horzOverflow="overflow">
                    <a:lnL cap="flat">
                      <a:noFill/>
                    </a:lnL>
                    <a:lnR>
                      <a:noFill/>
                    </a:lnR>
                    <a:lnT>
                      <a:noFill/>
                    </a:lnT>
                    <a:lnB cap="flat">
                      <a:noFill/>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tx1"/>
                        </a:solidFill>
                        <a:effectLst/>
                        <a:latin typeface="Arial" charset="0"/>
                      </a:endParaRPr>
                    </a:p>
                  </a:txBody>
                  <a:tcPr marL="91427" marR="91427" marT="45734" marB="45734" horzOverflow="overflow">
                    <a:lnL>
                      <a:noFill/>
                    </a:lnL>
                    <a:lnR>
                      <a:noFill/>
                    </a:lnR>
                    <a:lnT>
                      <a:noFill/>
                    </a:lnT>
                    <a:lnB cap="flat">
                      <a:noFill/>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tx1"/>
                        </a:solidFill>
                        <a:effectLst/>
                        <a:latin typeface="Arial" charset="0"/>
                      </a:endParaRPr>
                    </a:p>
                  </a:txBody>
                  <a:tcPr marL="91427" marR="91427" marT="45734" marB="45734" horzOverflow="overflow">
                    <a:lnL>
                      <a:noFill/>
                    </a:lnL>
                    <a:lnR>
                      <a:noFill/>
                    </a:lnR>
                    <a:lnT>
                      <a:noFill/>
                    </a:lnT>
                    <a:lnB cap="flat">
                      <a:noFill/>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tx1"/>
                        </a:solidFill>
                        <a:effectLst/>
                        <a:latin typeface="Arial" charset="0"/>
                      </a:endParaRPr>
                    </a:p>
                  </a:txBody>
                  <a:tcPr marL="91427" marR="91427" marT="45734" marB="45734" horzOverflow="overflow">
                    <a:lnL>
                      <a:noFill/>
                    </a:lnL>
                    <a:lnR>
                      <a:noFill/>
                    </a:lnR>
                    <a:lnT>
                      <a:noFill/>
                    </a:lnT>
                    <a:lnB cap="flat">
                      <a:noFill/>
                    </a:lnB>
                    <a:lnTlToBr>
                      <a:noFill/>
                    </a:lnTlToBr>
                    <a:lnBlToTr>
                      <a:noFill/>
                    </a:lnBlToTr>
                    <a:solidFill>
                      <a:schemeClr val="bg1"/>
                    </a:solidFill>
                  </a:tcPr>
                </a:tc>
                <a:extLst>
                  <a:ext uri="{0D108BD9-81ED-4DB2-BD59-A6C34878D82A}">
                    <a16:rowId xmlns:a16="http://schemas.microsoft.com/office/drawing/2014/main" val="1216247314"/>
                  </a:ext>
                </a:extLst>
              </a:tr>
            </a:tbl>
          </a:graphicData>
        </a:graphic>
      </p:graphicFrame>
    </p:spTree>
    <p:extLst>
      <p:ext uri="{BB962C8B-B14F-4D97-AF65-F5344CB8AC3E}">
        <p14:creationId xmlns:p14="http://schemas.microsoft.com/office/powerpoint/2010/main" val="1130002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mph" presetSubtype="0" nodeType="clickEffect">
                                  <p:stCondLst>
                                    <p:cond delay="0"/>
                                  </p:stCondLst>
                                  <p:childTnLst>
                                    <p:set>
                                      <p:cBhvr rctx="PPT">
                                        <p:cTn id="10" dur="indefinite"/>
                                        <p:tgtEl>
                                          <p:spTgt spid="46083"/>
                                        </p:tgtEl>
                                        <p:attrNameLst>
                                          <p:attrName>style.opacity</p:attrName>
                                        </p:attrNameLst>
                                      </p:cBhvr>
                                      <p:to>
                                        <p:strVal val="0.5"/>
                                      </p:to>
                                    </p:set>
                                    <p:animEffect filter="image" prLst="opacity: 0.5">
                                      <p:cBhvr rctx="IE">
                                        <p:cTn id="11" dur="indefinite"/>
                                        <p:tgtEl>
                                          <p:spTgt spid="46083"/>
                                        </p:tgtEl>
                                      </p:cBhvr>
                                    </p:animEffect>
                                  </p:childTnLst>
                                </p:cTn>
                              </p:par>
                              <p:par>
                                <p:cTn id="12" presetID="9" presetClass="emph" presetSubtype="0" nodeType="withEffect">
                                  <p:stCondLst>
                                    <p:cond delay="0"/>
                                  </p:stCondLst>
                                  <p:childTnLst>
                                    <p:set>
                                      <p:cBhvr rctx="PPT">
                                        <p:cTn id="13" dur="indefinite"/>
                                        <p:tgtEl>
                                          <p:spTgt spid="46091"/>
                                        </p:tgtEl>
                                        <p:attrNameLst>
                                          <p:attrName>style.opacity</p:attrName>
                                        </p:attrNameLst>
                                      </p:cBhvr>
                                      <p:to>
                                        <p:strVal val="0.5"/>
                                      </p:to>
                                    </p:set>
                                    <p:animEffect filter="image" prLst="opacity: 0.5">
                                      <p:cBhvr rctx="IE">
                                        <p:cTn id="14" dur="indefinite"/>
                                        <p:tgtEl>
                                          <p:spTgt spid="46091"/>
                                        </p:tgtEl>
                                      </p:cBhvr>
                                    </p:animEffect>
                                  </p:childTnLst>
                                </p:cTn>
                              </p:par>
                              <p:par>
                                <p:cTn id="15" presetID="9" presetClass="emph" presetSubtype="0" nodeType="withEffect">
                                  <p:stCondLst>
                                    <p:cond delay="0"/>
                                  </p:stCondLst>
                                  <p:childTnLst>
                                    <p:set>
                                      <p:cBhvr>
                                        <p:cTn id="16" dur="indefinite"/>
                                        <p:tgtEl>
                                          <p:spTgt spid="46099"/>
                                        </p:tgtEl>
                                        <p:attrNameLst>
                                          <p:attrName>style.opacity</p:attrName>
                                        </p:attrNameLst>
                                      </p:cBhvr>
                                      <p:to>
                                        <p:strVal val="0.5"/>
                                      </p:to>
                                    </p:set>
                                    <p:animEffect filter="image" prLst="opacity: 0.5">
                                      <p:cBhvr rctx="IE">
                                        <p:cTn id="17" dur="indefinite"/>
                                        <p:tgtEl>
                                          <p:spTgt spid="46099"/>
                                        </p:tgtEl>
                                      </p:cBhvr>
                                    </p:animEffect>
                                  </p:childTnLst>
                                </p:cTn>
                              </p:par>
                              <p:par>
                                <p:cTn id="18" presetID="26" presetClass="emph" presetSubtype="0" fill="hold" nodeType="withEffect">
                                  <p:stCondLst>
                                    <p:cond delay="0"/>
                                  </p:stCondLst>
                                  <p:childTnLst>
                                    <p:animEffect transition="out" filter="fade">
                                      <p:cBhvr>
                                        <p:cTn id="19" dur="500" tmFilter="0, 0; .2, .5; .8, .5; 1, 0"/>
                                        <p:tgtEl>
                                          <p:spTgt spid="46107"/>
                                        </p:tgtEl>
                                      </p:cBhvr>
                                    </p:animEffect>
                                    <p:animScale>
                                      <p:cBhvr>
                                        <p:cTn id="20" dur="250" autoRev="1" fill="hold"/>
                                        <p:tgtEl>
                                          <p:spTgt spid="46107"/>
                                        </p:tgtEl>
                                      </p:cBhvr>
                                      <p:by x="105000" y="105000"/>
                                    </p:animScale>
                                  </p:childTnLst>
                                </p:cTn>
                              </p:par>
                              <p:par>
                                <p:cTn id="21" presetID="9" presetClass="emph" presetSubtype="0" nodeType="withEffect">
                                  <p:stCondLst>
                                    <p:cond delay="0"/>
                                  </p:stCondLst>
                                  <p:childTnLst>
                                    <p:set>
                                      <p:cBhvr rctx="PPT">
                                        <p:cTn id="22" dur="indefinite"/>
                                        <p:tgtEl>
                                          <p:spTgt spid="46115"/>
                                        </p:tgtEl>
                                        <p:attrNameLst>
                                          <p:attrName>style.opacity</p:attrName>
                                        </p:attrNameLst>
                                      </p:cBhvr>
                                      <p:to>
                                        <p:strVal val="0.5"/>
                                      </p:to>
                                    </p:set>
                                    <p:animEffect filter="image" prLst="opacity: 0.5">
                                      <p:cBhvr rctx="IE">
                                        <p:cTn id="23" dur="indefinite"/>
                                        <p:tgtEl>
                                          <p:spTgt spid="46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A91F48-B57C-46F3-8B42-9BA2393398B8}"/>
              </a:ext>
            </a:extLst>
          </p:cNvPr>
          <p:cNvSpPr>
            <a:spLocks noGrp="1"/>
          </p:cNvSpPr>
          <p:nvPr>
            <p:ph idx="1"/>
          </p:nvPr>
        </p:nvSpPr>
        <p:spPr/>
        <p:txBody>
          <a:bodyPr/>
          <a:lstStyle/>
          <a:p>
            <a:r>
              <a:rPr lang="de-DE" b="1" dirty="0"/>
              <a:t>Diagnosen: (prärenales) AKI, Laktatazidose und Hypovolämie</a:t>
            </a:r>
          </a:p>
          <a:p>
            <a:endParaRPr lang="de-DE" dirty="0"/>
          </a:p>
          <a:p>
            <a:r>
              <a:rPr lang="de-DE" dirty="0"/>
              <a:t>Nur „milde“ Laktatazidose </a:t>
            </a:r>
            <a:r>
              <a:rPr lang="de-DE" dirty="0">
                <a:sym typeface="Wingdings" panose="05000000000000000000" pitchFamily="2" charset="2"/>
              </a:rPr>
              <a:t> </a:t>
            </a:r>
            <a:r>
              <a:rPr lang="de-DE" dirty="0"/>
              <a:t>Laktat 4, persistierende Diurese, vigilant</a:t>
            </a:r>
          </a:p>
          <a:p>
            <a:pPr marL="285750" indent="-285750">
              <a:buFont typeface="Wingdings" panose="05000000000000000000" pitchFamily="2" charset="2"/>
              <a:buChar char="à"/>
            </a:pPr>
            <a:r>
              <a:rPr lang="de-DE" dirty="0"/>
              <a:t>Vermutlich weitere Besserung nach Korrektur der Hypovolämie </a:t>
            </a:r>
          </a:p>
          <a:p>
            <a:pPr marL="285750" indent="-285750">
              <a:buFont typeface="Wingdings" panose="05000000000000000000" pitchFamily="2" charset="2"/>
              <a:buChar char="à"/>
            </a:pPr>
            <a:endParaRPr lang="de-DE" dirty="0"/>
          </a:p>
          <a:p>
            <a:r>
              <a:rPr lang="de-DE" b="1" dirty="0" err="1">
                <a:solidFill>
                  <a:srgbClr val="FF0000"/>
                </a:solidFill>
              </a:rPr>
              <a:t>Metformin</a:t>
            </a:r>
            <a:r>
              <a:rPr lang="de-DE" b="1" dirty="0">
                <a:solidFill>
                  <a:srgbClr val="FF0000"/>
                </a:solidFill>
              </a:rPr>
              <a:t> – Spiegel: </a:t>
            </a:r>
            <a:r>
              <a:rPr lang="de-DE" dirty="0"/>
              <a:t>klinische Befunde, nicht die Serumspiegel, sollten die Behandlung der </a:t>
            </a:r>
            <a:r>
              <a:rPr lang="de-DE" dirty="0" err="1"/>
              <a:t>Metformin</a:t>
            </a:r>
            <a:r>
              <a:rPr lang="de-DE" dirty="0"/>
              <a:t>-Toxizität leiten</a:t>
            </a:r>
          </a:p>
          <a:p>
            <a:r>
              <a:rPr lang="de-DE" b="1" dirty="0">
                <a:solidFill>
                  <a:srgbClr val="FF0000"/>
                </a:solidFill>
              </a:rPr>
              <a:t>Nierenersatztherapie </a:t>
            </a:r>
            <a:r>
              <a:rPr lang="de-DE" dirty="0"/>
              <a:t>bei Patienten mit </a:t>
            </a:r>
            <a:r>
              <a:rPr lang="de-DE" b="1" u="sng" dirty="0"/>
              <a:t>schwerer </a:t>
            </a:r>
            <a:r>
              <a:rPr lang="de-DE" dirty="0"/>
              <a:t>Laktatazidose, insbesondere bei Bewusstseinsstörungen, Schock oder Versagen der üblichen Maßnahmen.</a:t>
            </a:r>
          </a:p>
          <a:p>
            <a:r>
              <a:rPr lang="de-DE" b="1" dirty="0"/>
              <a:t>Hämodialyse </a:t>
            </a:r>
            <a:r>
              <a:rPr lang="de-DE" dirty="0"/>
              <a:t>ist der kontinuierlichen Nierenersatztherapie vorzuziehen</a:t>
            </a:r>
            <a:endParaRPr lang="de-DE" b="1" dirty="0">
              <a:solidFill>
                <a:srgbClr val="FF0000"/>
              </a:solidFill>
            </a:endParaRPr>
          </a:p>
          <a:p>
            <a:r>
              <a:rPr lang="de-DE" b="1" dirty="0" err="1">
                <a:solidFill>
                  <a:srgbClr val="FF0000"/>
                </a:solidFill>
              </a:rPr>
              <a:t>Bikarbonattherapie</a:t>
            </a:r>
            <a:r>
              <a:rPr lang="de-DE" b="1" dirty="0">
                <a:solidFill>
                  <a:srgbClr val="FF0000"/>
                </a:solidFill>
              </a:rPr>
              <a:t> </a:t>
            </a:r>
            <a:r>
              <a:rPr lang="de-DE" dirty="0"/>
              <a:t>wird empfohlen, wenn der arterielle pH-Wert &lt;7,1 ist.</a:t>
            </a:r>
          </a:p>
          <a:p>
            <a:endParaRPr lang="de-DE" b="1" dirty="0"/>
          </a:p>
        </p:txBody>
      </p:sp>
      <p:sp>
        <p:nvSpPr>
          <p:cNvPr id="3" name="Titel 2">
            <a:extLst>
              <a:ext uri="{FF2B5EF4-FFF2-40B4-BE49-F238E27FC236}">
                <a16:creationId xmlns:a16="http://schemas.microsoft.com/office/drawing/2014/main" id="{320B9432-F343-4B15-AFC0-0152BD2381FB}"/>
              </a:ext>
            </a:extLst>
          </p:cNvPr>
          <p:cNvSpPr>
            <a:spLocks noGrp="1"/>
          </p:cNvSpPr>
          <p:nvPr>
            <p:ph type="title"/>
          </p:nvPr>
        </p:nvSpPr>
        <p:spPr/>
        <p:txBody>
          <a:bodyPr/>
          <a:lstStyle/>
          <a:p>
            <a:r>
              <a:rPr lang="de-DE" dirty="0"/>
              <a:t>Beobachtung des klinischen Status </a:t>
            </a:r>
            <a:br>
              <a:rPr lang="de-DE" dirty="0"/>
            </a:br>
            <a:r>
              <a:rPr lang="de-DE" dirty="0"/>
              <a:t>nach Korrektur der Hypovolämie</a:t>
            </a:r>
          </a:p>
        </p:txBody>
      </p:sp>
      <p:sp>
        <p:nvSpPr>
          <p:cNvPr id="4" name="Fußzeilenplatzhalter 3">
            <a:extLst>
              <a:ext uri="{FF2B5EF4-FFF2-40B4-BE49-F238E27FC236}">
                <a16:creationId xmlns:a16="http://schemas.microsoft.com/office/drawing/2014/main" id="{2247885D-2AD1-4A63-814F-C01309B1425E}"/>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spTree>
    <p:extLst>
      <p:ext uri="{BB962C8B-B14F-4D97-AF65-F5344CB8AC3E}">
        <p14:creationId xmlns:p14="http://schemas.microsoft.com/office/powerpoint/2010/main" val="12347242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el 1"/>
          <p:cNvSpPr>
            <a:spLocks noGrp="1"/>
          </p:cNvSpPr>
          <p:nvPr>
            <p:ph type="title"/>
          </p:nvPr>
        </p:nvSpPr>
        <p:spPr/>
        <p:txBody>
          <a:bodyPr/>
          <a:lstStyle/>
          <a:p>
            <a:r>
              <a:rPr lang="de-DE" altLang="de-DE"/>
              <a:t>Metabolischer Streß </a:t>
            </a:r>
            <a:r>
              <a:rPr lang="de-DE" altLang="de-DE">
                <a:sym typeface="Wingdings" panose="05000000000000000000" pitchFamily="2" charset="2"/>
              </a:rPr>
              <a:t> engmaschige BGA - Kontrollen</a:t>
            </a:r>
            <a:endParaRPr lang="de-DE" altLang="de-DE"/>
          </a:p>
        </p:txBody>
      </p:sp>
      <p:pic>
        <p:nvPicPr>
          <p:cNvPr id="48131" name="Inhaltsplatzhalter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49288" y="2138363"/>
            <a:ext cx="8199437" cy="2997200"/>
          </a:xfrm>
        </p:spPr>
      </p:pic>
      <p:sp>
        <p:nvSpPr>
          <p:cNvPr id="8" name="Rechteck 6"/>
          <p:cNvSpPr>
            <a:spLocks noChangeArrowheads="1"/>
          </p:cNvSpPr>
          <p:nvPr/>
        </p:nvSpPr>
        <p:spPr bwMode="auto">
          <a:xfrm>
            <a:off x="2895517" y="6361983"/>
            <a:ext cx="4734272" cy="501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r"/>
            <a:r>
              <a:rPr lang="en-US" altLang="de-DE" sz="1100" dirty="0">
                <a:solidFill>
                  <a:srgbClr val="00799B"/>
                </a:solidFill>
              </a:rPr>
              <a:t>Carsten Hafer: </a:t>
            </a:r>
            <a:r>
              <a:rPr lang="en-US" altLang="de-DE" sz="1100" b="1" dirty="0" err="1">
                <a:solidFill>
                  <a:srgbClr val="00799B"/>
                </a:solidFill>
              </a:rPr>
              <a:t>Säure-Basen-Störungen</a:t>
            </a:r>
            <a:r>
              <a:rPr lang="en-US" altLang="de-DE" sz="1100" b="1" dirty="0">
                <a:solidFill>
                  <a:srgbClr val="00799B"/>
                </a:solidFill>
              </a:rPr>
              <a:t>. </a:t>
            </a:r>
          </a:p>
          <a:p>
            <a:pPr algn="r"/>
            <a:r>
              <a:rPr lang="en-US" altLang="de-DE" sz="1100" dirty="0" err="1">
                <a:solidFill>
                  <a:srgbClr val="00799B"/>
                </a:solidFill>
              </a:rPr>
              <a:t>Intensivmedizin</a:t>
            </a:r>
            <a:r>
              <a:rPr lang="en-US" altLang="de-DE" sz="1100" dirty="0">
                <a:solidFill>
                  <a:srgbClr val="00799B"/>
                </a:solidFill>
              </a:rPr>
              <a:t> Up2Date 2016</a:t>
            </a:r>
          </a:p>
        </p:txBody>
      </p:sp>
      <p:sp>
        <p:nvSpPr>
          <p:cNvPr id="2" name="Fußzeilenplatzhalter 1">
            <a:extLst>
              <a:ext uri="{FF2B5EF4-FFF2-40B4-BE49-F238E27FC236}">
                <a16:creationId xmlns:a16="http://schemas.microsoft.com/office/drawing/2014/main" id="{87F134D9-C3F6-482B-AD8D-5E1E88373C53}"/>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spTree>
    <p:extLst>
      <p:ext uri="{BB962C8B-B14F-4D97-AF65-F5344CB8AC3E}">
        <p14:creationId xmlns:p14="http://schemas.microsoft.com/office/powerpoint/2010/main" val="2018529611"/>
      </p:ext>
    </p:extLst>
  </p:cSld>
  <p:clrMapOvr>
    <a:masterClrMapping/>
  </p:clrMapOvr>
  <p:transition spd="slow">
    <p:push dir="u"/>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el 1"/>
          <p:cNvSpPr>
            <a:spLocks noGrp="1"/>
          </p:cNvSpPr>
          <p:nvPr>
            <p:ph type="title"/>
          </p:nvPr>
        </p:nvSpPr>
        <p:spPr/>
        <p:txBody>
          <a:bodyPr/>
          <a:lstStyle/>
          <a:p>
            <a:r>
              <a:rPr lang="de-DE" altLang="de-DE"/>
              <a:t>Monitoring des metabolischenVerbrauchs</a:t>
            </a:r>
          </a:p>
        </p:txBody>
      </p:sp>
      <p:sp>
        <p:nvSpPr>
          <p:cNvPr id="3" name="Inhaltsplatzhalter 2"/>
          <p:cNvSpPr>
            <a:spLocks noGrp="1"/>
          </p:cNvSpPr>
          <p:nvPr>
            <p:ph idx="1"/>
          </p:nvPr>
        </p:nvSpPr>
        <p:spPr/>
        <p:txBody>
          <a:bodyPr/>
          <a:lstStyle/>
          <a:p>
            <a:pPr>
              <a:defRPr/>
            </a:pPr>
            <a:r>
              <a:rPr lang="de-DE" kern="1200" dirty="0"/>
              <a:t>Ausmaß der (peripheren) Minderperfusion korreliert mit </a:t>
            </a:r>
          </a:p>
          <a:p>
            <a:pPr>
              <a:defRPr/>
            </a:pPr>
            <a:r>
              <a:rPr lang="de-DE" kern="1200" dirty="0">
                <a:solidFill>
                  <a:srgbClr val="FF0000"/>
                </a:solidFill>
              </a:rPr>
              <a:t>„Bad </a:t>
            </a:r>
            <a:r>
              <a:rPr lang="de-DE" kern="1200" dirty="0" err="1">
                <a:solidFill>
                  <a:srgbClr val="FF0000"/>
                </a:solidFill>
              </a:rPr>
              <a:t>Signs</a:t>
            </a:r>
            <a:r>
              <a:rPr lang="de-DE" kern="1200" dirty="0">
                <a:solidFill>
                  <a:srgbClr val="FF0000"/>
                </a:solidFill>
              </a:rPr>
              <a:t>“ : </a:t>
            </a:r>
          </a:p>
          <a:p>
            <a:pPr lvl="1">
              <a:defRPr/>
            </a:pPr>
            <a:r>
              <a:rPr lang="de-DE" kern="1200" dirty="0"/>
              <a:t>gesteigerter </a:t>
            </a:r>
            <a:r>
              <a:rPr lang="de-DE" kern="1200" dirty="0" err="1"/>
              <a:t>arteriovenöser</a:t>
            </a:r>
            <a:r>
              <a:rPr lang="de-DE" kern="1200" dirty="0"/>
              <a:t> Gradient zwischen pH-, </a:t>
            </a:r>
            <a:r>
              <a:rPr lang="de-DE" kern="1200" dirty="0" err="1"/>
              <a:t>Bikarbonatkonzentration</a:t>
            </a:r>
            <a:r>
              <a:rPr lang="de-DE" kern="1200" dirty="0"/>
              <a:t> und CO</a:t>
            </a:r>
            <a:r>
              <a:rPr lang="de-DE" kern="1200" baseline="-25000" dirty="0"/>
              <a:t>2</a:t>
            </a:r>
            <a:r>
              <a:rPr lang="de-DE" kern="1200" dirty="0"/>
              <a:t>-Wert</a:t>
            </a:r>
          </a:p>
          <a:p>
            <a:pPr lvl="1">
              <a:defRPr/>
            </a:pPr>
            <a:r>
              <a:rPr lang="de-DE" kern="1200" dirty="0"/>
              <a:t>metabolische Azidose mit hoher AL (Typ A- Laktatazidose)</a:t>
            </a:r>
          </a:p>
          <a:p>
            <a:pPr lvl="1">
              <a:defRPr/>
            </a:pPr>
            <a:r>
              <a:rPr lang="de-DE" kern="1200" dirty="0"/>
              <a:t>keine </a:t>
            </a:r>
            <a:r>
              <a:rPr lang="de-DE" kern="1200" dirty="0" err="1"/>
              <a:t>Laktatclearance</a:t>
            </a:r>
            <a:r>
              <a:rPr lang="de-DE" kern="1200" dirty="0"/>
              <a:t> (nach 12 h) bzw. steigendes Laktat</a:t>
            </a:r>
          </a:p>
          <a:p>
            <a:pPr lvl="1">
              <a:defRPr/>
            </a:pPr>
            <a:r>
              <a:rPr lang="de-DE" kern="1200" dirty="0"/>
              <a:t>im Verlauf abfallendendes Bicarbonat </a:t>
            </a:r>
          </a:p>
          <a:p>
            <a:pPr lvl="2">
              <a:defRPr/>
            </a:pPr>
            <a:r>
              <a:rPr lang="de-DE" kern="1200" dirty="0"/>
              <a:t>respiratorisches Versagen, wenn Kompensation  unzureichend</a:t>
            </a:r>
          </a:p>
          <a:p>
            <a:pPr lvl="1">
              <a:defRPr/>
            </a:pPr>
            <a:r>
              <a:rPr lang="de-DE" dirty="0"/>
              <a:t>Anstieg der Anionenlücke</a:t>
            </a:r>
          </a:p>
        </p:txBody>
      </p:sp>
      <p:pic>
        <p:nvPicPr>
          <p:cNvPr id="9" name="Grafik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4328319"/>
            <a:ext cx="4965700" cy="151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hteck 6"/>
          <p:cNvSpPr>
            <a:spLocks noChangeArrowheads="1"/>
          </p:cNvSpPr>
          <p:nvPr/>
        </p:nvSpPr>
        <p:spPr bwMode="auto">
          <a:xfrm>
            <a:off x="2895517" y="6361983"/>
            <a:ext cx="4734272" cy="501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r"/>
            <a:r>
              <a:rPr lang="en-US" altLang="de-DE" sz="1100" dirty="0">
                <a:solidFill>
                  <a:srgbClr val="00799B"/>
                </a:solidFill>
              </a:rPr>
              <a:t>Carsten Hafer: </a:t>
            </a:r>
            <a:r>
              <a:rPr lang="en-US" altLang="de-DE" sz="1100" b="1" dirty="0" err="1">
                <a:solidFill>
                  <a:srgbClr val="00799B"/>
                </a:solidFill>
              </a:rPr>
              <a:t>Säure-Basen-Störungen</a:t>
            </a:r>
            <a:r>
              <a:rPr lang="en-US" altLang="de-DE" sz="1100" b="1" dirty="0">
                <a:solidFill>
                  <a:srgbClr val="00799B"/>
                </a:solidFill>
              </a:rPr>
              <a:t>. </a:t>
            </a:r>
          </a:p>
          <a:p>
            <a:pPr algn="r"/>
            <a:r>
              <a:rPr lang="en-US" altLang="de-DE" sz="1100" dirty="0" err="1">
                <a:solidFill>
                  <a:srgbClr val="00799B"/>
                </a:solidFill>
              </a:rPr>
              <a:t>Intensivmedizin</a:t>
            </a:r>
            <a:r>
              <a:rPr lang="en-US" altLang="de-DE" sz="1100" dirty="0">
                <a:solidFill>
                  <a:srgbClr val="00799B"/>
                </a:solidFill>
              </a:rPr>
              <a:t> Up2Date 2016</a:t>
            </a:r>
          </a:p>
        </p:txBody>
      </p:sp>
      <p:sp>
        <p:nvSpPr>
          <p:cNvPr id="4" name="Fußzeilenplatzhalter 3">
            <a:extLst>
              <a:ext uri="{FF2B5EF4-FFF2-40B4-BE49-F238E27FC236}">
                <a16:creationId xmlns:a16="http://schemas.microsoft.com/office/drawing/2014/main" id="{F09A70CC-4B10-4449-BAE5-7906D8C0735C}"/>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spTree>
    <p:extLst>
      <p:ext uri="{BB962C8B-B14F-4D97-AF65-F5344CB8AC3E}">
        <p14:creationId xmlns:p14="http://schemas.microsoft.com/office/powerpoint/2010/main" val="12496798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el 1"/>
          <p:cNvSpPr>
            <a:spLocks noGrp="1"/>
          </p:cNvSpPr>
          <p:nvPr>
            <p:ph type="title"/>
          </p:nvPr>
        </p:nvSpPr>
        <p:spPr/>
        <p:txBody>
          <a:bodyPr/>
          <a:lstStyle/>
          <a:p>
            <a:r>
              <a:rPr lang="de-DE" altLang="de-DE" dirty="0" err="1"/>
              <a:t>Laktatclearance</a:t>
            </a:r>
            <a:r>
              <a:rPr lang="de-DE" altLang="de-DE" dirty="0"/>
              <a:t> nach 12 h und Mortalität</a:t>
            </a:r>
          </a:p>
        </p:txBody>
      </p:sp>
      <p:pic>
        <p:nvPicPr>
          <p:cNvPr id="51203" name="Inhaltsplatzhalter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079500" y="1622425"/>
            <a:ext cx="6985000" cy="4443413"/>
          </a:xfrm>
        </p:spPr>
      </p:pic>
      <p:sp>
        <p:nvSpPr>
          <p:cNvPr id="6" name="Rechteck 6">
            <a:extLst>
              <a:ext uri="{FF2B5EF4-FFF2-40B4-BE49-F238E27FC236}">
                <a16:creationId xmlns:a16="http://schemas.microsoft.com/office/drawing/2014/main" id="{CC64B762-0DFA-40D3-93B6-CF0284C70389}"/>
              </a:ext>
            </a:extLst>
          </p:cNvPr>
          <p:cNvSpPr>
            <a:spLocks noChangeArrowheads="1"/>
          </p:cNvSpPr>
          <p:nvPr/>
        </p:nvSpPr>
        <p:spPr bwMode="auto">
          <a:xfrm>
            <a:off x="1702327" y="6456066"/>
            <a:ext cx="5910262" cy="417743"/>
          </a:xfrm>
          <a:prstGeom prst="rect">
            <a:avLst/>
          </a:prstGeom>
          <a:solidFill>
            <a:schemeClr val="bg1"/>
          </a:solidFill>
          <a:ln>
            <a:noFill/>
          </a:ln>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r"/>
            <a:r>
              <a:rPr lang="en-US" altLang="de-DE" sz="1000" dirty="0">
                <a:solidFill>
                  <a:srgbClr val="00799B"/>
                </a:solidFill>
              </a:rPr>
              <a:t>Haas SA et al: </a:t>
            </a:r>
            <a:r>
              <a:rPr lang="de-DE" altLang="de-DE" sz="1000" b="1" dirty="0" err="1">
                <a:solidFill>
                  <a:srgbClr val="00799B"/>
                </a:solidFill>
              </a:rPr>
              <a:t>Severe</a:t>
            </a:r>
            <a:r>
              <a:rPr lang="de-DE" altLang="de-DE" sz="1000" b="1" dirty="0">
                <a:solidFill>
                  <a:srgbClr val="00799B"/>
                </a:solidFill>
              </a:rPr>
              <a:t> </a:t>
            </a:r>
            <a:r>
              <a:rPr lang="de-DE" altLang="de-DE" sz="1000" b="1" dirty="0" err="1">
                <a:solidFill>
                  <a:srgbClr val="00799B"/>
                </a:solidFill>
              </a:rPr>
              <a:t>hyperlactatemia</a:t>
            </a:r>
            <a:r>
              <a:rPr lang="de-DE" altLang="de-DE" sz="1000" b="1" dirty="0">
                <a:solidFill>
                  <a:srgbClr val="00799B"/>
                </a:solidFill>
              </a:rPr>
              <a:t>, </a:t>
            </a:r>
            <a:r>
              <a:rPr lang="de-DE" altLang="de-DE" sz="1000" b="1" dirty="0" err="1">
                <a:solidFill>
                  <a:srgbClr val="00799B"/>
                </a:solidFill>
              </a:rPr>
              <a:t>lactate</a:t>
            </a:r>
            <a:r>
              <a:rPr lang="de-DE" altLang="de-DE" sz="1000" b="1" dirty="0">
                <a:solidFill>
                  <a:srgbClr val="00799B"/>
                </a:solidFill>
              </a:rPr>
              <a:t> </a:t>
            </a:r>
            <a:r>
              <a:rPr lang="de-DE" altLang="de-DE" sz="1000" b="1" dirty="0" err="1">
                <a:solidFill>
                  <a:srgbClr val="00799B"/>
                </a:solidFill>
              </a:rPr>
              <a:t>clearance</a:t>
            </a:r>
            <a:r>
              <a:rPr lang="de-DE" altLang="de-DE" sz="1000" b="1" dirty="0">
                <a:solidFill>
                  <a:srgbClr val="00799B"/>
                </a:solidFill>
              </a:rPr>
              <a:t> </a:t>
            </a:r>
            <a:r>
              <a:rPr lang="en-US" altLang="de-DE" sz="1000" b="1" dirty="0">
                <a:solidFill>
                  <a:srgbClr val="00799B"/>
                </a:solidFill>
              </a:rPr>
              <a:t>and mortality in unselected critically ill </a:t>
            </a:r>
            <a:r>
              <a:rPr lang="de-DE" altLang="de-DE" sz="1000" b="1" dirty="0" err="1">
                <a:solidFill>
                  <a:srgbClr val="00799B"/>
                </a:solidFill>
              </a:rPr>
              <a:t>patients</a:t>
            </a:r>
            <a:r>
              <a:rPr lang="de-DE" altLang="de-DE" sz="1000" b="1" dirty="0">
                <a:solidFill>
                  <a:srgbClr val="00799B"/>
                </a:solidFill>
              </a:rPr>
              <a:t>. </a:t>
            </a:r>
            <a:r>
              <a:rPr lang="de-DE" altLang="de-DE" sz="1000" dirty="0">
                <a:solidFill>
                  <a:srgbClr val="00799B"/>
                </a:solidFill>
              </a:rPr>
              <a:t>Intensive Care Med (2016) 42:202–210</a:t>
            </a:r>
          </a:p>
        </p:txBody>
      </p:sp>
    </p:spTree>
    <p:extLst>
      <p:ext uri="{BB962C8B-B14F-4D97-AF65-F5344CB8AC3E}">
        <p14:creationId xmlns:p14="http://schemas.microsoft.com/office/powerpoint/2010/main" val="4088641455"/>
      </p:ext>
    </p:extLst>
  </p:cSld>
  <p:clrMapOvr>
    <a:masterClrMapping/>
  </p:clrMapOvr>
  <p:transition spd="slow">
    <p:push dir="u"/>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0297AAB-1F36-4A1D-A6EE-67ECF65428C0}"/>
              </a:ext>
            </a:extLst>
          </p:cNvPr>
          <p:cNvSpPr>
            <a:spLocks noGrp="1"/>
          </p:cNvSpPr>
          <p:nvPr>
            <p:ph idx="1"/>
          </p:nvPr>
        </p:nvSpPr>
        <p:spPr/>
        <p:txBody>
          <a:bodyPr/>
          <a:lstStyle/>
          <a:p>
            <a:r>
              <a:rPr lang="en-US" sz="2000" b="1" dirty="0" err="1"/>
              <a:t>Risikofaktoren</a:t>
            </a:r>
            <a:r>
              <a:rPr lang="en-US" sz="2000" b="1" dirty="0"/>
              <a:t>: </a:t>
            </a:r>
          </a:p>
          <a:p>
            <a:pPr marL="285750" indent="-285750">
              <a:buFont typeface="Arial" panose="020B0604020202020204" pitchFamily="34" charset="0"/>
              <a:buChar char="•"/>
            </a:pPr>
            <a:r>
              <a:rPr lang="en-US" sz="2000" dirty="0" err="1"/>
              <a:t>Hospitalisation</a:t>
            </a:r>
            <a:endParaRPr lang="en-US" sz="2000" dirty="0"/>
          </a:p>
          <a:p>
            <a:pPr marL="285750" indent="-285750">
              <a:buFont typeface="Arial" panose="020B0604020202020204" pitchFamily="34" charset="0"/>
              <a:buChar char="•"/>
            </a:pPr>
            <a:r>
              <a:rPr lang="en-US" sz="2000" dirty="0" err="1"/>
              <a:t>Alkoholkonsum</a:t>
            </a:r>
            <a:r>
              <a:rPr lang="en-US" sz="2000" dirty="0"/>
              <a:t> </a:t>
            </a:r>
          </a:p>
          <a:p>
            <a:pPr marL="285750" indent="-285750">
              <a:buFont typeface="Arial" panose="020B0604020202020204" pitchFamily="34" charset="0"/>
              <a:buChar char="•"/>
            </a:pPr>
            <a:r>
              <a:rPr lang="en-US" sz="2000" dirty="0" err="1"/>
              <a:t>Mangelernährung</a:t>
            </a:r>
            <a:r>
              <a:rPr lang="en-US" sz="2000" dirty="0"/>
              <a:t> (</a:t>
            </a:r>
            <a:r>
              <a:rPr lang="en-US" sz="2000" dirty="0" err="1"/>
              <a:t>u.a</a:t>
            </a:r>
            <a:r>
              <a:rPr lang="en-US" sz="2000" dirty="0"/>
              <a:t>. </a:t>
            </a:r>
            <a:r>
              <a:rPr lang="en-US" sz="2000" dirty="0" err="1"/>
              <a:t>hohe</a:t>
            </a:r>
            <a:r>
              <a:rPr lang="en-US" sz="2000" dirty="0"/>
              <a:t>  </a:t>
            </a:r>
            <a:r>
              <a:rPr lang="en-US" sz="2000" dirty="0" err="1"/>
              <a:t>Kohlenhydrataufnahme</a:t>
            </a:r>
            <a:r>
              <a:rPr lang="en-US" sz="2000" dirty="0"/>
              <a:t> </a:t>
            </a:r>
            <a:r>
              <a:rPr lang="en-US" sz="2000" dirty="0" err="1"/>
              <a:t>mit</a:t>
            </a:r>
            <a:r>
              <a:rPr lang="en-US" sz="2000" dirty="0"/>
              <a:t> </a:t>
            </a:r>
            <a:r>
              <a:rPr lang="en-US" sz="2000" dirty="0" err="1"/>
              <a:t>fehlender</a:t>
            </a:r>
            <a:r>
              <a:rPr lang="en-US" sz="2000" dirty="0"/>
              <a:t> Vitamin </a:t>
            </a:r>
            <a:r>
              <a:rPr lang="de-DE" sz="2000" dirty="0" err="1"/>
              <a:t>ingestion</a:t>
            </a:r>
            <a:r>
              <a:rPr lang="de-DE" sz="2000" dirty="0"/>
              <a:t>)</a:t>
            </a:r>
            <a:endParaRPr lang="en-US" sz="2800" dirty="0">
              <a:sym typeface="Wingdings" panose="05000000000000000000" pitchFamily="2" charset="2"/>
            </a:endParaRPr>
          </a:p>
          <a:p>
            <a:endParaRPr lang="en-US" sz="2000" dirty="0">
              <a:sym typeface="Wingdings" panose="05000000000000000000" pitchFamily="2" charset="2"/>
            </a:endParaRPr>
          </a:p>
          <a:p>
            <a:r>
              <a:rPr lang="en-US" sz="2000" dirty="0"/>
              <a:t>Thiamin </a:t>
            </a:r>
            <a:r>
              <a:rPr lang="en-US" sz="2000" dirty="0">
                <a:sym typeface="Wingdings" panose="05000000000000000000" pitchFamily="2" charset="2"/>
              </a:rPr>
              <a:t> </a:t>
            </a:r>
            <a:r>
              <a:rPr lang="en-US" sz="2000" dirty="0" err="1"/>
              <a:t>bedeutende</a:t>
            </a:r>
            <a:r>
              <a:rPr lang="en-US" sz="2000" dirty="0"/>
              <a:t> Rolle in der </a:t>
            </a:r>
            <a:r>
              <a:rPr lang="en-US" sz="2000" dirty="0" err="1"/>
              <a:t>Energieproduktion</a:t>
            </a:r>
            <a:r>
              <a:rPr lang="en-US" sz="2000" dirty="0"/>
              <a:t>: </a:t>
            </a:r>
            <a:endParaRPr lang="en-US" sz="2000" dirty="0">
              <a:sym typeface="Wingdings" panose="05000000000000000000" pitchFamily="2" charset="2"/>
            </a:endParaRPr>
          </a:p>
          <a:p>
            <a:r>
              <a:rPr lang="en-US" sz="2000" b="1" dirty="0">
                <a:sym typeface="Wingdings" panose="05000000000000000000" pitchFamily="2" charset="2"/>
              </a:rPr>
              <a:t> </a:t>
            </a:r>
            <a:r>
              <a:rPr lang="en-US" sz="2000" b="1" dirty="0" err="1"/>
              <a:t>Thiaminmangel</a:t>
            </a:r>
            <a:r>
              <a:rPr lang="en-US" sz="2000" b="1" dirty="0"/>
              <a:t> </a:t>
            </a:r>
            <a:r>
              <a:rPr lang="en-US" sz="2000" b="1" dirty="0" err="1"/>
              <a:t>ist</a:t>
            </a:r>
            <a:r>
              <a:rPr lang="en-US" sz="2000" b="1" dirty="0"/>
              <a:t> </a:t>
            </a:r>
            <a:r>
              <a:rPr lang="en-US" sz="2000" b="1" dirty="0" err="1"/>
              <a:t>klinisch</a:t>
            </a:r>
            <a:r>
              <a:rPr lang="en-US" sz="2000" b="1" dirty="0"/>
              <a:t> </a:t>
            </a:r>
            <a:r>
              <a:rPr lang="en-US" sz="2000" b="1" dirty="0" err="1"/>
              <a:t>assoziiert</a:t>
            </a:r>
            <a:r>
              <a:rPr lang="en-US" sz="2000" b="1" dirty="0"/>
              <a:t>:</a:t>
            </a:r>
          </a:p>
          <a:p>
            <a:pPr marL="342900" indent="-342900">
              <a:buFont typeface="Arial" panose="020B0604020202020204" pitchFamily="34" charset="0"/>
              <a:buChar char="•"/>
            </a:pPr>
            <a:r>
              <a:rPr lang="en-US" sz="2000" dirty="0" err="1"/>
              <a:t>Herzinsuffizienz</a:t>
            </a:r>
            <a:r>
              <a:rPr lang="en-US" sz="2000" dirty="0"/>
              <a:t> </a:t>
            </a:r>
          </a:p>
          <a:p>
            <a:pPr marL="342900" indent="-342900">
              <a:buFont typeface="Arial" panose="020B0604020202020204" pitchFamily="34" charset="0"/>
              <a:buChar char="•"/>
            </a:pPr>
            <a:r>
              <a:rPr lang="en-US" sz="2000" dirty="0" err="1"/>
              <a:t>Neurologische</a:t>
            </a:r>
            <a:r>
              <a:rPr lang="en-US" sz="2000" dirty="0"/>
              <a:t> </a:t>
            </a:r>
            <a:r>
              <a:rPr lang="en-US" sz="2000" dirty="0" err="1"/>
              <a:t>Störungen</a:t>
            </a:r>
            <a:r>
              <a:rPr lang="en-US" sz="2000" dirty="0"/>
              <a:t> </a:t>
            </a:r>
          </a:p>
          <a:p>
            <a:pPr marL="342900" indent="-342900">
              <a:buFont typeface="Arial" panose="020B0604020202020204" pitchFamily="34" charset="0"/>
              <a:buChar char="•"/>
            </a:pPr>
            <a:r>
              <a:rPr lang="en-US" sz="2000" dirty="0" err="1"/>
              <a:t>oxidativer</a:t>
            </a:r>
            <a:r>
              <a:rPr lang="en-US" sz="2000" dirty="0"/>
              <a:t> Stress (</a:t>
            </a:r>
            <a:r>
              <a:rPr lang="en-US" sz="2000" dirty="0" err="1"/>
              <a:t>Laktatazidose</a:t>
            </a:r>
            <a:r>
              <a:rPr lang="en-US" sz="2000" dirty="0"/>
              <a:t> und Sepsis) </a:t>
            </a:r>
          </a:p>
          <a:p>
            <a:pPr marL="342900" indent="-342900">
              <a:buFont typeface="Arial" panose="020B0604020202020204" pitchFamily="34" charset="0"/>
              <a:buChar char="•"/>
            </a:pPr>
            <a:r>
              <a:rPr lang="en-US" sz="2000" dirty="0"/>
              <a:t>Refeeding - S</a:t>
            </a:r>
            <a:r>
              <a:rPr lang="de-DE" sz="2000" dirty="0" err="1"/>
              <a:t>yndrom</a:t>
            </a:r>
            <a:r>
              <a:rPr lang="de-DE" sz="2000" dirty="0"/>
              <a:t> (RFS)</a:t>
            </a:r>
          </a:p>
        </p:txBody>
      </p:sp>
      <p:sp>
        <p:nvSpPr>
          <p:cNvPr id="3" name="Titel 2">
            <a:extLst>
              <a:ext uri="{FF2B5EF4-FFF2-40B4-BE49-F238E27FC236}">
                <a16:creationId xmlns:a16="http://schemas.microsoft.com/office/drawing/2014/main" id="{669C7201-896F-4341-9D28-B06F610A109C}"/>
              </a:ext>
            </a:extLst>
          </p:cNvPr>
          <p:cNvSpPr>
            <a:spLocks noGrp="1"/>
          </p:cNvSpPr>
          <p:nvPr>
            <p:ph type="title"/>
          </p:nvPr>
        </p:nvSpPr>
        <p:spPr/>
        <p:txBody>
          <a:bodyPr/>
          <a:lstStyle/>
          <a:p>
            <a:r>
              <a:rPr lang="de-DE" dirty="0" err="1"/>
              <a:t>Thiamindefizienz</a:t>
            </a:r>
            <a:endParaRPr lang="de-DE" dirty="0"/>
          </a:p>
        </p:txBody>
      </p:sp>
      <p:sp>
        <p:nvSpPr>
          <p:cNvPr id="4" name="Rechteck 3">
            <a:extLst>
              <a:ext uri="{FF2B5EF4-FFF2-40B4-BE49-F238E27FC236}">
                <a16:creationId xmlns:a16="http://schemas.microsoft.com/office/drawing/2014/main" id="{3305F584-37C8-476D-8969-3607008CA568}"/>
              </a:ext>
            </a:extLst>
          </p:cNvPr>
          <p:cNvSpPr/>
          <p:nvPr/>
        </p:nvSpPr>
        <p:spPr>
          <a:xfrm>
            <a:off x="1907704" y="6370039"/>
            <a:ext cx="5719932" cy="482633"/>
          </a:xfrm>
          <a:prstGeom prst="rect">
            <a:avLst/>
          </a:prstGeom>
        </p:spPr>
        <p:txBody>
          <a:bodyPr wrap="square">
            <a:spAutoFit/>
          </a:bodyPr>
          <a:lstStyle/>
          <a:p>
            <a:pPr algn="r"/>
            <a:r>
              <a:rPr lang="en-US" sz="1200" dirty="0">
                <a:solidFill>
                  <a:srgbClr val="00799B"/>
                </a:solidFill>
                <a:latin typeface="Segoe UI" panose="020B0502040204020203" pitchFamily="34" charset="0"/>
              </a:rPr>
              <a:t>Collie, J.T.B., et al., </a:t>
            </a:r>
            <a:r>
              <a:rPr lang="en-US" sz="1200" b="1" i="1" dirty="0">
                <a:solidFill>
                  <a:srgbClr val="00799B"/>
                </a:solidFill>
                <a:latin typeface="Segoe UI" panose="020B0502040204020203" pitchFamily="34" charset="0"/>
              </a:rPr>
              <a:t>Vitamin B1 in critically ill patients: needs and challenges.</a:t>
            </a:r>
            <a:r>
              <a:rPr lang="en-US" sz="1200" dirty="0">
                <a:solidFill>
                  <a:srgbClr val="00799B"/>
                </a:solidFill>
                <a:latin typeface="Segoe UI" panose="020B0502040204020203" pitchFamily="34" charset="0"/>
              </a:rPr>
              <a:t> Clin Chem Lab Med, 2017. </a:t>
            </a:r>
            <a:r>
              <a:rPr lang="en-US" sz="1200" b="1" dirty="0">
                <a:solidFill>
                  <a:srgbClr val="00799B"/>
                </a:solidFill>
                <a:latin typeface="Segoe UI" panose="020B0502040204020203" pitchFamily="34" charset="0"/>
              </a:rPr>
              <a:t>55</a:t>
            </a:r>
            <a:r>
              <a:rPr lang="en-US" sz="1200" dirty="0">
                <a:solidFill>
                  <a:srgbClr val="00799B"/>
                </a:solidFill>
                <a:latin typeface="Segoe UI" panose="020B0502040204020203" pitchFamily="34" charset="0"/>
              </a:rPr>
              <a:t>(11): p. 1652-1668.</a:t>
            </a:r>
          </a:p>
        </p:txBody>
      </p:sp>
    </p:spTree>
    <p:extLst>
      <p:ext uri="{BB962C8B-B14F-4D97-AF65-F5344CB8AC3E}">
        <p14:creationId xmlns:p14="http://schemas.microsoft.com/office/powerpoint/2010/main" val="2459202422"/>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3" y="0"/>
            <a:ext cx="9172575" cy="609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3" name="Rectangle 5"/>
          <p:cNvSpPr>
            <a:spLocks noChangeArrowheads="1"/>
          </p:cNvSpPr>
          <p:nvPr/>
        </p:nvSpPr>
        <p:spPr bwMode="auto">
          <a:xfrm>
            <a:off x="2994025" y="5794375"/>
            <a:ext cx="45720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de-DE" b="1">
                <a:cs typeface="Arial" panose="020B0604020202020204" pitchFamily="34" charset="0"/>
              </a:rPr>
              <a:t>Klinische Manifestationen von Azidosen</a:t>
            </a:r>
          </a:p>
        </p:txBody>
      </p:sp>
      <p:sp>
        <p:nvSpPr>
          <p:cNvPr id="4" name="Text Box 27"/>
          <p:cNvSpPr txBox="1">
            <a:spLocks noChangeArrowheads="1"/>
          </p:cNvSpPr>
          <p:nvPr/>
        </p:nvSpPr>
        <p:spPr bwMode="auto">
          <a:xfrm>
            <a:off x="6011863" y="692150"/>
            <a:ext cx="1944687" cy="246063"/>
          </a:xfrm>
          <a:prstGeom prst="rect">
            <a:avLst/>
          </a:prstGeom>
          <a:solidFill>
            <a:srgbClr val="00FF0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de-DE" altLang="de-DE" sz="1000"/>
          </a:p>
        </p:txBody>
      </p:sp>
      <p:sp>
        <p:nvSpPr>
          <p:cNvPr id="5" name="Text Box 27"/>
          <p:cNvSpPr txBox="1">
            <a:spLocks noChangeArrowheads="1"/>
          </p:cNvSpPr>
          <p:nvPr/>
        </p:nvSpPr>
        <p:spPr bwMode="auto">
          <a:xfrm>
            <a:off x="5940425" y="1743075"/>
            <a:ext cx="1152525" cy="246063"/>
          </a:xfrm>
          <a:prstGeom prst="rect">
            <a:avLst/>
          </a:prstGeom>
          <a:solidFill>
            <a:srgbClr val="00FF0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de-DE" altLang="de-DE" sz="1000"/>
          </a:p>
        </p:txBody>
      </p:sp>
      <p:sp>
        <p:nvSpPr>
          <p:cNvPr id="6" name="Text Box 27"/>
          <p:cNvSpPr txBox="1">
            <a:spLocks noChangeArrowheads="1"/>
          </p:cNvSpPr>
          <p:nvPr/>
        </p:nvSpPr>
        <p:spPr bwMode="auto">
          <a:xfrm>
            <a:off x="6011863" y="2822575"/>
            <a:ext cx="2232025" cy="246063"/>
          </a:xfrm>
          <a:prstGeom prst="rect">
            <a:avLst/>
          </a:prstGeom>
          <a:solidFill>
            <a:srgbClr val="00FF0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de-DE" altLang="de-DE" sz="1000"/>
          </a:p>
        </p:txBody>
      </p:sp>
      <p:sp>
        <p:nvSpPr>
          <p:cNvPr id="7" name="Text Box 27"/>
          <p:cNvSpPr txBox="1">
            <a:spLocks noChangeArrowheads="1"/>
          </p:cNvSpPr>
          <p:nvPr/>
        </p:nvSpPr>
        <p:spPr bwMode="auto">
          <a:xfrm>
            <a:off x="827088" y="5672138"/>
            <a:ext cx="1368425" cy="246062"/>
          </a:xfrm>
          <a:prstGeom prst="rect">
            <a:avLst/>
          </a:prstGeom>
          <a:solidFill>
            <a:srgbClr val="00FF0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de-DE" altLang="de-DE" sz="1000"/>
          </a:p>
        </p:txBody>
      </p:sp>
      <p:sp>
        <p:nvSpPr>
          <p:cNvPr id="8" name="Text Box 27"/>
          <p:cNvSpPr txBox="1">
            <a:spLocks noChangeArrowheads="1"/>
          </p:cNvSpPr>
          <p:nvPr/>
        </p:nvSpPr>
        <p:spPr bwMode="auto">
          <a:xfrm>
            <a:off x="323850" y="735013"/>
            <a:ext cx="1439863" cy="246062"/>
          </a:xfrm>
          <a:prstGeom prst="rect">
            <a:avLst/>
          </a:prstGeom>
          <a:solidFill>
            <a:srgbClr val="00FF0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de-DE" altLang="de-DE" sz="1000"/>
          </a:p>
        </p:txBody>
      </p:sp>
      <p:sp>
        <p:nvSpPr>
          <p:cNvPr id="10" name="Text Box 27"/>
          <p:cNvSpPr txBox="1">
            <a:spLocks noChangeArrowheads="1"/>
          </p:cNvSpPr>
          <p:nvPr/>
        </p:nvSpPr>
        <p:spPr bwMode="auto">
          <a:xfrm>
            <a:off x="334963" y="939800"/>
            <a:ext cx="996950" cy="246063"/>
          </a:xfrm>
          <a:prstGeom prst="rect">
            <a:avLst/>
          </a:prstGeom>
          <a:solidFill>
            <a:srgbClr val="00FF0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de-DE" altLang="de-DE" sz="1000"/>
          </a:p>
        </p:txBody>
      </p:sp>
      <p:sp>
        <p:nvSpPr>
          <p:cNvPr id="11" name="Text Box 27"/>
          <p:cNvSpPr txBox="1">
            <a:spLocks noChangeArrowheads="1"/>
          </p:cNvSpPr>
          <p:nvPr/>
        </p:nvSpPr>
        <p:spPr bwMode="auto">
          <a:xfrm>
            <a:off x="323850" y="2268538"/>
            <a:ext cx="1944688" cy="246062"/>
          </a:xfrm>
          <a:prstGeom prst="rect">
            <a:avLst/>
          </a:prstGeom>
          <a:solidFill>
            <a:srgbClr val="00FF0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de-DE" altLang="de-DE" sz="1000"/>
          </a:p>
        </p:txBody>
      </p:sp>
    </p:spTree>
    <p:extLst>
      <p:ext uri="{BB962C8B-B14F-4D97-AF65-F5344CB8AC3E}">
        <p14:creationId xmlns:p14="http://schemas.microsoft.com/office/powerpoint/2010/main" val="41466070"/>
      </p:ext>
    </p:extLst>
  </p:cSld>
  <p:clrMapOvr>
    <a:masterClrMapping/>
  </p:clrMapOvr>
  <p:transition spd="slow">
    <p:push dir="u"/>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D5FA41-D261-44DE-B397-0A6639B9C370}"/>
              </a:ext>
            </a:extLst>
          </p:cNvPr>
          <p:cNvSpPr>
            <a:spLocks noGrp="1"/>
          </p:cNvSpPr>
          <p:nvPr>
            <p:ph type="title"/>
          </p:nvPr>
        </p:nvSpPr>
        <p:spPr/>
        <p:txBody>
          <a:bodyPr/>
          <a:lstStyle/>
          <a:p>
            <a:br>
              <a:rPr lang="de-DE" cap="all" dirty="0"/>
            </a:br>
            <a:r>
              <a:rPr lang="de-DE" b="0" dirty="0"/>
              <a:t>Vitamin-B12-Spiegel sinkt unter </a:t>
            </a:r>
            <a:r>
              <a:rPr lang="de-DE" b="0" dirty="0" err="1"/>
              <a:t>Metformin</a:t>
            </a:r>
            <a:endParaRPr lang="de-DE" dirty="0"/>
          </a:p>
        </p:txBody>
      </p:sp>
      <p:sp>
        <p:nvSpPr>
          <p:cNvPr id="3" name="Fußzeilenplatzhalter 2">
            <a:extLst>
              <a:ext uri="{FF2B5EF4-FFF2-40B4-BE49-F238E27FC236}">
                <a16:creationId xmlns:a16="http://schemas.microsoft.com/office/drawing/2014/main" id="{357E2D72-F4D3-47CC-A65E-C3D985089E5D}"/>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pic>
        <p:nvPicPr>
          <p:cNvPr id="1028" name="Picture 4" descr="https://www.deutsche-apotheker-zeitung.de/_Resources/Persistent/e/8/f/c/e8fc5afed708637bf12a98795ae055076329dbfa/k4_772_195940_196498-800x541.jpg">
            <a:extLst>
              <a:ext uri="{FF2B5EF4-FFF2-40B4-BE49-F238E27FC236}">
                <a16:creationId xmlns:a16="http://schemas.microsoft.com/office/drawing/2014/main" id="{BD85F08C-04E1-4613-96BB-B9D240536F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992920"/>
            <a:ext cx="7620000" cy="5153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0598394"/>
      </p:ext>
    </p:extLst>
  </p:cSld>
  <p:clrMapOvr>
    <a:masterClrMapping/>
  </p:clrMapOvr>
  <p:transition spd="slow">
    <p:push dir="u"/>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74E3D8A6-3129-48BF-9827-22B613D17A3B}"/>
              </a:ext>
            </a:extLst>
          </p:cNvPr>
          <p:cNvSpPr>
            <a:spLocks noGrp="1"/>
          </p:cNvSpPr>
          <p:nvPr>
            <p:ph idx="1"/>
          </p:nvPr>
        </p:nvSpPr>
        <p:spPr>
          <a:xfrm>
            <a:off x="754856" y="1439862"/>
            <a:ext cx="7553624" cy="3810000"/>
          </a:xfrm>
        </p:spPr>
        <p:txBody>
          <a:bodyPr/>
          <a:lstStyle/>
          <a:p>
            <a:r>
              <a:rPr lang="de-DE" sz="2000" dirty="0"/>
              <a:t>55-jähriger Mann</a:t>
            </a:r>
          </a:p>
          <a:p>
            <a:pPr marL="285750" indent="-285750">
              <a:buFont typeface="Arial" panose="020B0604020202020204" pitchFamily="34" charset="0"/>
              <a:buChar char="•"/>
            </a:pPr>
            <a:r>
              <a:rPr lang="de-DE" sz="2000" dirty="0"/>
              <a:t>O</a:t>
            </a:r>
            <a:r>
              <a:rPr lang="de-DE" sz="2000" baseline="-25000" dirty="0"/>
              <a:t>2</a:t>
            </a:r>
            <a:r>
              <a:rPr lang="de-DE" sz="2000" dirty="0"/>
              <a:t> – pflichtige pulmonale Sarkoidose mit pulmonaler Hypertonie, Rechtsherzinsuffizienz und chronisch obstruktiver Lungenerkrankung</a:t>
            </a:r>
          </a:p>
          <a:p>
            <a:pPr marL="285750" indent="-285750">
              <a:buFont typeface="Arial" panose="020B0604020202020204" pitchFamily="34" charset="0"/>
              <a:buChar char="•"/>
            </a:pPr>
            <a:r>
              <a:rPr lang="de-DE" sz="2000" dirty="0"/>
              <a:t>seit zwei Tagen progrediente Dyspnoe </a:t>
            </a:r>
          </a:p>
          <a:p>
            <a:pPr marL="285750" indent="-285750">
              <a:buFont typeface="Arial" panose="020B0604020202020204" pitchFamily="34" charset="0"/>
              <a:buChar char="•"/>
            </a:pPr>
            <a:r>
              <a:rPr lang="de-DE" sz="2000" dirty="0">
                <a:sym typeface="Wingdings" panose="05000000000000000000" pitchFamily="2" charset="2"/>
              </a:rPr>
              <a:t> Intensivierung </a:t>
            </a:r>
            <a:r>
              <a:rPr lang="de-DE" sz="2000" dirty="0"/>
              <a:t>Furosemid (bei Ödemen und Belastungsdyspnoe)</a:t>
            </a:r>
          </a:p>
          <a:p>
            <a:r>
              <a:rPr lang="de-DE" sz="2000" b="1" dirty="0"/>
              <a:t>Sonstige Medikamente:</a:t>
            </a:r>
          </a:p>
          <a:p>
            <a:pPr marL="285750" indent="-285750">
              <a:buFont typeface="Arial" panose="020B0604020202020204" pitchFamily="34" charset="0"/>
              <a:buChar char="•"/>
            </a:pPr>
            <a:r>
              <a:rPr lang="de-DE" sz="2000" dirty="0"/>
              <a:t>Prednison, </a:t>
            </a:r>
            <a:r>
              <a:rPr lang="de-DE" sz="2000" dirty="0" err="1"/>
              <a:t>Fluticasonproprionat</a:t>
            </a:r>
            <a:r>
              <a:rPr lang="de-DE" sz="2000" dirty="0"/>
              <a:t> / </a:t>
            </a:r>
            <a:r>
              <a:rPr lang="de-DE" sz="2000" dirty="0" err="1"/>
              <a:t>Salmeterol</a:t>
            </a:r>
            <a:r>
              <a:rPr lang="de-DE" sz="2000" dirty="0"/>
              <a:t> - Inhalator und </a:t>
            </a:r>
          </a:p>
          <a:p>
            <a:pPr marL="285750" indent="-285750">
              <a:buFont typeface="Arial" panose="020B0604020202020204" pitchFamily="34" charset="0"/>
              <a:buChar char="•"/>
            </a:pPr>
            <a:r>
              <a:rPr lang="de-DE" sz="2000" dirty="0" err="1"/>
              <a:t>Albuterol</a:t>
            </a:r>
            <a:r>
              <a:rPr lang="de-DE" sz="2000" dirty="0"/>
              <a:t> Inhalator</a:t>
            </a:r>
          </a:p>
        </p:txBody>
      </p:sp>
      <p:sp>
        <p:nvSpPr>
          <p:cNvPr id="3" name="Titel 2">
            <a:extLst>
              <a:ext uri="{FF2B5EF4-FFF2-40B4-BE49-F238E27FC236}">
                <a16:creationId xmlns:a16="http://schemas.microsoft.com/office/drawing/2014/main" id="{CEE36EE2-FEAB-4B27-8F66-06E14C8FF370}"/>
              </a:ext>
            </a:extLst>
          </p:cNvPr>
          <p:cNvSpPr>
            <a:spLocks noGrp="1"/>
          </p:cNvSpPr>
          <p:nvPr>
            <p:ph type="title"/>
          </p:nvPr>
        </p:nvSpPr>
        <p:spPr>
          <a:solidFill>
            <a:srgbClr val="0000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a:lnSpc>
                <a:spcPct val="110000"/>
              </a:lnSpc>
              <a:spcBef>
                <a:spcPct val="30000"/>
              </a:spcBef>
            </a:pPr>
            <a:r>
              <a:rPr lang="de-DE" sz="2800" dirty="0">
                <a:solidFill>
                  <a:schemeClr val="bg1"/>
                </a:solidFill>
                <a:latin typeface="Arial" panose="020B0604020202020204" pitchFamily="34" charset="0"/>
                <a:ea typeface="MS PGothic" panose="020B0600070205080204" pitchFamily="34" charset="-128"/>
                <a:cs typeface="+mn-cs"/>
              </a:rPr>
              <a:t>Fall: Rechtherzinsuffizienz </a:t>
            </a:r>
          </a:p>
        </p:txBody>
      </p:sp>
      <p:sp>
        <p:nvSpPr>
          <p:cNvPr id="4" name="Fußzeilenplatzhalter 3">
            <a:extLst>
              <a:ext uri="{FF2B5EF4-FFF2-40B4-BE49-F238E27FC236}">
                <a16:creationId xmlns:a16="http://schemas.microsoft.com/office/drawing/2014/main" id="{99014FBC-54BF-4CA0-BB76-67AD6EE50E9F}"/>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spTree>
    <p:extLst>
      <p:ext uri="{BB962C8B-B14F-4D97-AF65-F5344CB8AC3E}">
        <p14:creationId xmlns:p14="http://schemas.microsoft.com/office/powerpoint/2010/main" val="3781639401"/>
      </p:ext>
    </p:extLst>
  </p:cSld>
  <p:clrMapOvr>
    <a:masterClrMapping/>
  </p:clrMapOvr>
  <p:transition spd="slow">
    <p:push dir="u"/>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BF79784-A3DC-4612-85F1-C59065D98D16}"/>
              </a:ext>
            </a:extLst>
          </p:cNvPr>
          <p:cNvSpPr>
            <a:spLocks noGrp="1"/>
          </p:cNvSpPr>
          <p:nvPr>
            <p:ph idx="1"/>
          </p:nvPr>
        </p:nvSpPr>
        <p:spPr/>
        <p:txBody>
          <a:bodyPr/>
          <a:lstStyle/>
          <a:p>
            <a:pPr marL="285750" indent="-285750">
              <a:buFont typeface="Arial" panose="020B0604020202020204" pitchFamily="34" charset="0"/>
              <a:buChar char="•"/>
            </a:pPr>
            <a:r>
              <a:rPr lang="de-DE" dirty="0"/>
              <a:t>mäßige Atemnot</a:t>
            </a:r>
          </a:p>
          <a:p>
            <a:pPr marL="285750" indent="-285750">
              <a:buFont typeface="Arial" panose="020B0604020202020204" pitchFamily="34" charset="0"/>
              <a:buChar char="•"/>
            </a:pPr>
            <a:r>
              <a:rPr lang="de-DE" dirty="0"/>
              <a:t>Temperatur 37 ° C, HF 105, Atemfrequenz 24,  Blutdruck 106/80 mmHg. </a:t>
            </a:r>
          </a:p>
          <a:p>
            <a:pPr marL="285750" indent="-285750">
              <a:buFont typeface="Arial" panose="020B0604020202020204" pitchFamily="34" charset="0"/>
              <a:buChar char="•"/>
            </a:pPr>
            <a:r>
              <a:rPr lang="de-DE" dirty="0"/>
              <a:t>Sauerstoffsättigung 86% bei 2 L / min Nasensauerstoff. </a:t>
            </a:r>
          </a:p>
          <a:p>
            <a:pPr marL="285750" indent="-285750">
              <a:buFont typeface="Arial" panose="020B0604020202020204" pitchFamily="34" charset="0"/>
              <a:buChar char="•"/>
            </a:pPr>
            <a:r>
              <a:rPr lang="de-DE" dirty="0"/>
              <a:t>jugularvenöse Druck ca. 10 cm, positiver </a:t>
            </a:r>
            <a:r>
              <a:rPr lang="de-DE" dirty="0" err="1"/>
              <a:t>hepatojugulärer</a:t>
            </a:r>
            <a:r>
              <a:rPr lang="de-DE" dirty="0"/>
              <a:t> Reflux und prominente V-Wellen</a:t>
            </a:r>
          </a:p>
          <a:p>
            <a:pPr marL="285750" indent="-285750">
              <a:buFont typeface="Arial" panose="020B0604020202020204" pitchFamily="34" charset="0"/>
              <a:buChar char="•"/>
            </a:pPr>
            <a:r>
              <a:rPr lang="de-DE" dirty="0"/>
              <a:t>Lungen: verringerte Atmungsgeräusche bilateral und </a:t>
            </a:r>
            <a:r>
              <a:rPr lang="de-DE" dirty="0" err="1"/>
              <a:t>perkut</a:t>
            </a:r>
            <a:r>
              <a:rPr lang="de-DE" dirty="0"/>
              <a:t>. Dämpfung beidseits basal. </a:t>
            </a:r>
          </a:p>
          <a:p>
            <a:pPr marL="285750" indent="-285750">
              <a:buFont typeface="Arial" panose="020B0604020202020204" pitchFamily="34" charset="0"/>
              <a:buChar char="•"/>
            </a:pPr>
            <a:r>
              <a:rPr lang="de-DE" dirty="0" err="1"/>
              <a:t>Cor</a:t>
            </a:r>
            <a:r>
              <a:rPr lang="de-DE" dirty="0"/>
              <a:t>: S2 weit gespalten, akzentuierte P2-Komponente, 2/6 substernales holosystolisches Geräusch (Inspiration verstärkt)</a:t>
            </a:r>
          </a:p>
          <a:p>
            <a:pPr marL="285750" indent="-285750">
              <a:buFont typeface="Arial" panose="020B0604020202020204" pitchFamily="34" charset="0"/>
              <a:buChar char="•"/>
            </a:pPr>
            <a:r>
              <a:rPr lang="de-DE" dirty="0"/>
              <a:t>Unterleib aufgetrieben</a:t>
            </a:r>
          </a:p>
          <a:p>
            <a:pPr marL="285750" indent="-285750">
              <a:buFont typeface="Arial" panose="020B0604020202020204" pitchFamily="34" charset="0"/>
              <a:buChar char="•"/>
            </a:pPr>
            <a:r>
              <a:rPr lang="de-DE" dirty="0"/>
              <a:t>3+ </a:t>
            </a:r>
            <a:r>
              <a:rPr lang="de-DE" dirty="0" err="1"/>
              <a:t>prätibiale</a:t>
            </a:r>
            <a:r>
              <a:rPr lang="de-DE" dirty="0"/>
              <a:t> Ödeme bilateral.</a:t>
            </a:r>
          </a:p>
          <a:p>
            <a:endParaRPr lang="de-DE" dirty="0"/>
          </a:p>
        </p:txBody>
      </p:sp>
      <p:sp>
        <p:nvSpPr>
          <p:cNvPr id="3" name="Titel 2">
            <a:extLst>
              <a:ext uri="{FF2B5EF4-FFF2-40B4-BE49-F238E27FC236}">
                <a16:creationId xmlns:a16="http://schemas.microsoft.com/office/drawing/2014/main" id="{54810D6A-32EC-417D-B67D-A41281A13F92}"/>
              </a:ext>
            </a:extLst>
          </p:cNvPr>
          <p:cNvSpPr>
            <a:spLocks noGrp="1"/>
          </p:cNvSpPr>
          <p:nvPr>
            <p:ph type="title"/>
          </p:nvPr>
        </p:nvSpPr>
        <p:spPr/>
        <p:txBody>
          <a:bodyPr/>
          <a:lstStyle/>
          <a:p>
            <a:r>
              <a:rPr lang="de-DE" dirty="0"/>
              <a:t>körperliche Untersuchung</a:t>
            </a:r>
          </a:p>
        </p:txBody>
      </p:sp>
      <p:sp>
        <p:nvSpPr>
          <p:cNvPr id="4" name="Fußzeilenplatzhalter 3">
            <a:extLst>
              <a:ext uri="{FF2B5EF4-FFF2-40B4-BE49-F238E27FC236}">
                <a16:creationId xmlns:a16="http://schemas.microsoft.com/office/drawing/2014/main" id="{9616B851-6E10-4289-8C74-F911EB29F02D}"/>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spTree>
    <p:extLst>
      <p:ext uri="{BB962C8B-B14F-4D97-AF65-F5344CB8AC3E}">
        <p14:creationId xmlns:p14="http://schemas.microsoft.com/office/powerpoint/2010/main" val="2640793592"/>
      </p:ext>
    </p:extLst>
  </p:cSld>
  <p:clrMapOvr>
    <a:masterClrMapping/>
  </p:clrMapOvr>
  <p:transition spd="slow">
    <p:push dir="u"/>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FACF893-AF76-4D7F-A8C0-AFBB4526472A}"/>
              </a:ext>
            </a:extLst>
          </p:cNvPr>
          <p:cNvSpPr>
            <a:spLocks noGrp="1"/>
          </p:cNvSpPr>
          <p:nvPr>
            <p:ph type="title"/>
          </p:nvPr>
        </p:nvSpPr>
        <p:spPr/>
        <p:txBody>
          <a:bodyPr/>
          <a:lstStyle/>
          <a:p>
            <a:r>
              <a:rPr lang="de-DE" dirty="0"/>
              <a:t>Blutgase und Labor</a:t>
            </a:r>
          </a:p>
        </p:txBody>
      </p:sp>
      <p:sp>
        <p:nvSpPr>
          <p:cNvPr id="4" name="Fußzeilenplatzhalter 3">
            <a:extLst>
              <a:ext uri="{FF2B5EF4-FFF2-40B4-BE49-F238E27FC236}">
                <a16:creationId xmlns:a16="http://schemas.microsoft.com/office/drawing/2014/main" id="{24FF1FD6-5F10-44B3-A196-8D0666A63955}"/>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graphicFrame>
        <p:nvGraphicFramePr>
          <p:cNvPr id="5" name="Tabelle 4">
            <a:extLst>
              <a:ext uri="{FF2B5EF4-FFF2-40B4-BE49-F238E27FC236}">
                <a16:creationId xmlns:a16="http://schemas.microsoft.com/office/drawing/2014/main" id="{1ABCB291-E052-4189-B679-158D3297FFEE}"/>
              </a:ext>
            </a:extLst>
          </p:cNvPr>
          <p:cNvGraphicFramePr>
            <a:graphicFrameLocks noGrp="1"/>
          </p:cNvGraphicFramePr>
          <p:nvPr>
            <p:extLst>
              <p:ext uri="{D42A27DB-BD31-4B8C-83A1-F6EECF244321}">
                <p14:modId xmlns:p14="http://schemas.microsoft.com/office/powerpoint/2010/main" val="14458559"/>
              </p:ext>
            </p:extLst>
          </p:nvPr>
        </p:nvGraphicFramePr>
        <p:xfrm>
          <a:off x="23814" y="1900035"/>
          <a:ext cx="9120186" cy="3057929"/>
        </p:xfrm>
        <a:graphic>
          <a:graphicData uri="http://schemas.openxmlformats.org/drawingml/2006/table">
            <a:tbl>
              <a:tblPr/>
              <a:tblGrid>
                <a:gridCol w="2281412">
                  <a:extLst>
                    <a:ext uri="{9D8B030D-6E8A-4147-A177-3AD203B41FA5}">
                      <a16:colId xmlns:a16="http://schemas.microsoft.com/office/drawing/2014/main" val="24863018"/>
                    </a:ext>
                  </a:extLst>
                </a:gridCol>
                <a:gridCol w="2256570">
                  <a:extLst>
                    <a:ext uri="{9D8B030D-6E8A-4147-A177-3AD203B41FA5}">
                      <a16:colId xmlns:a16="http://schemas.microsoft.com/office/drawing/2014/main" val="548106269"/>
                    </a:ext>
                  </a:extLst>
                </a:gridCol>
                <a:gridCol w="2300790">
                  <a:extLst>
                    <a:ext uri="{9D8B030D-6E8A-4147-A177-3AD203B41FA5}">
                      <a16:colId xmlns:a16="http://schemas.microsoft.com/office/drawing/2014/main" val="3751900893"/>
                    </a:ext>
                  </a:extLst>
                </a:gridCol>
                <a:gridCol w="2281414">
                  <a:extLst>
                    <a:ext uri="{9D8B030D-6E8A-4147-A177-3AD203B41FA5}">
                      <a16:colId xmlns:a16="http://schemas.microsoft.com/office/drawing/2014/main" val="3153721863"/>
                    </a:ext>
                  </a:extLst>
                </a:gridCol>
              </a:tblGrid>
              <a:tr h="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Kreatinin</a:t>
                      </a:r>
                    </a:p>
                  </a:txBody>
                  <a:tcPr marL="91427" marR="91427" marT="45740" marB="45740" horzOverflow="overflow">
                    <a:lnL cap="flat">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Harnstoff</a:t>
                      </a:r>
                    </a:p>
                  </a:txBody>
                  <a:tcPr marL="91427" marR="91427" marT="45740" marB="45740" horzOverflow="overflow">
                    <a:lnL>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Albumin</a:t>
                      </a:r>
                    </a:p>
                  </a:txBody>
                  <a:tcPr marL="91427" marR="91427" marT="45740" marB="45740" horzOverflow="overflow">
                    <a:lnL>
                      <a:noFill/>
                    </a:lnL>
                    <a:lnR>
                      <a:noFill/>
                    </a:lnR>
                    <a:lnT cap="flat">
                      <a:noFill/>
                    </a:lnT>
                    <a:lnB>
                      <a:noFill/>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bg1"/>
                        </a:solidFill>
                        <a:effectLst/>
                        <a:latin typeface="Arial" charset="0"/>
                      </a:endParaRPr>
                    </a:p>
                  </a:txBody>
                  <a:tcPr marL="91427" marR="91427" marT="45740" marB="45740" horzOverflow="overflow">
                    <a:lnL>
                      <a:noFill/>
                    </a:lnL>
                    <a:lnR>
                      <a:noFill/>
                    </a:lnR>
                    <a:lnT cap="flat">
                      <a:noFill/>
                    </a:lnT>
                    <a:lnB>
                      <a:noFill/>
                    </a:lnB>
                    <a:lnTlToBr>
                      <a:noFill/>
                    </a:lnTlToBr>
                    <a:lnBlToTr>
                      <a:noFill/>
                    </a:lnBlToTr>
                    <a:solidFill>
                      <a:schemeClr val="bg1"/>
                    </a:solidFill>
                  </a:tcPr>
                </a:tc>
                <a:extLst>
                  <a:ext uri="{0D108BD9-81ED-4DB2-BD59-A6C34878D82A}">
                    <a16:rowId xmlns:a16="http://schemas.microsoft.com/office/drawing/2014/main" val="4070695508"/>
                  </a:ext>
                </a:extLst>
              </a:tr>
              <a:tr h="431262">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de-DE" sz="1800" b="1" i="0" u="none" strike="noStrike" kern="1200" cap="none" normalizeH="0" baseline="0" dirty="0">
                          <a:ln>
                            <a:noFill/>
                          </a:ln>
                          <a:solidFill>
                            <a:schemeClr val="bg1"/>
                          </a:solidFill>
                          <a:effectLst/>
                          <a:latin typeface="Arial" charset="0"/>
                          <a:ea typeface="+mn-ea"/>
                          <a:cs typeface="+mn-cs"/>
                        </a:rPr>
                        <a:t>132 µM (1,5 mg/dl)</a:t>
                      </a:r>
                    </a:p>
                  </a:txBody>
                  <a:tcPr marL="91427" marR="91427" marT="45740" marB="45740" horzOverflow="overflow">
                    <a:lnL cap="flat">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12,4 </a:t>
                      </a:r>
                      <a:r>
                        <a:rPr kumimoji="0" lang="de-DE" sz="1800" b="1" i="0" u="none" strike="noStrike" kern="1200" cap="none" normalizeH="0" baseline="0" dirty="0" err="1">
                          <a:ln>
                            <a:noFill/>
                          </a:ln>
                          <a:solidFill>
                            <a:schemeClr val="bg1"/>
                          </a:solidFill>
                          <a:effectLst/>
                          <a:latin typeface="Arial" charset="0"/>
                          <a:ea typeface="+mn-ea"/>
                          <a:cs typeface="+mn-cs"/>
                        </a:rPr>
                        <a:t>mM</a:t>
                      </a:r>
                      <a:r>
                        <a:rPr kumimoji="0" lang="de-DE" sz="1800" b="1" i="0" u="none" strike="noStrike" kern="1200" cap="none" normalizeH="0" baseline="0" dirty="0">
                          <a:ln>
                            <a:noFill/>
                          </a:ln>
                          <a:solidFill>
                            <a:schemeClr val="bg1"/>
                          </a:solidFill>
                          <a:effectLst/>
                          <a:latin typeface="Arial" charset="0"/>
                          <a:ea typeface="+mn-ea"/>
                          <a:cs typeface="+mn-cs"/>
                        </a:rPr>
                        <a:t> (35 mg/dl)</a:t>
                      </a:r>
                    </a:p>
                  </a:txBody>
                  <a:tcPr marL="91427" marR="91427" marT="45740" marB="45740" horzOverflow="overflow">
                    <a:lnL>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42 g/dl</a:t>
                      </a:r>
                    </a:p>
                  </a:txBody>
                  <a:tcPr marL="91427" marR="91427" marT="45740" marB="45740" horzOverflow="overflow">
                    <a:lnL>
                      <a:noFill/>
                    </a:lnL>
                    <a:lnR>
                      <a:noFill/>
                    </a:lnR>
                    <a:lnT cap="flat">
                      <a:noFill/>
                    </a:lnT>
                    <a:lnB>
                      <a:noFill/>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bg1"/>
                        </a:solidFill>
                        <a:effectLst/>
                        <a:latin typeface="Arial" charset="0"/>
                      </a:endParaRPr>
                    </a:p>
                  </a:txBody>
                  <a:tcPr marL="91427" marR="91427" marT="45740" marB="45740" horzOverflow="overflow">
                    <a:lnL>
                      <a:noFill/>
                    </a:lnL>
                    <a:lnR>
                      <a:noFill/>
                    </a:lnR>
                    <a:lnT cap="flat">
                      <a:noFill/>
                    </a:lnT>
                    <a:lnB>
                      <a:noFill/>
                    </a:lnB>
                    <a:lnTlToBr>
                      <a:noFill/>
                    </a:lnTlToBr>
                    <a:lnBlToTr>
                      <a:noFill/>
                    </a:lnBlToTr>
                    <a:solidFill>
                      <a:schemeClr val="bg1"/>
                    </a:solidFill>
                  </a:tcPr>
                </a:tc>
                <a:extLst>
                  <a:ext uri="{0D108BD9-81ED-4DB2-BD59-A6C34878D82A}">
                    <a16:rowId xmlns:a16="http://schemas.microsoft.com/office/drawing/2014/main" val="3891587722"/>
                  </a:ext>
                </a:extLst>
              </a:tr>
              <a:tr h="43126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Na</a:t>
                      </a:r>
                    </a:p>
                  </a:txBody>
                  <a:tcPr marL="91427" marR="91427" marT="45740" marB="45740" horzOverflow="overflow">
                    <a:lnL cap="flat">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K</a:t>
                      </a:r>
                    </a:p>
                  </a:txBody>
                  <a:tcPr marL="91427" marR="91427" marT="45740" marB="45740" horzOverflow="overflow">
                    <a:lnL>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Cl</a:t>
                      </a:r>
                    </a:p>
                  </a:txBody>
                  <a:tcPr marL="91427" marR="91427" marT="45740" marB="45740" horzOverflow="overflow">
                    <a:lnL>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Anionenlücke</a:t>
                      </a:r>
                    </a:p>
                  </a:txBody>
                  <a:tcPr marL="91427" marR="91427" marT="45740" marB="45740" horzOverflow="overflow">
                    <a:lnL>
                      <a:noFill/>
                    </a:lnL>
                    <a:lnR>
                      <a:noFill/>
                    </a:lnR>
                    <a:lnT cap="flat">
                      <a:noFill/>
                    </a:lnT>
                    <a:lnB>
                      <a:noFill/>
                    </a:lnB>
                    <a:lnTlToBr>
                      <a:noFill/>
                    </a:lnTlToBr>
                    <a:lnBlToTr>
                      <a:noFill/>
                    </a:lnBlToTr>
                    <a:solidFill>
                      <a:srgbClr val="0066FF"/>
                    </a:solidFill>
                  </a:tcPr>
                </a:tc>
                <a:extLst>
                  <a:ext uri="{0D108BD9-81ED-4DB2-BD59-A6C34878D82A}">
                    <a16:rowId xmlns:a16="http://schemas.microsoft.com/office/drawing/2014/main" val="3622489647"/>
                  </a:ext>
                </a:extLst>
              </a:tr>
              <a:tr h="3659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146</a:t>
                      </a:r>
                    </a:p>
                  </a:txBody>
                  <a:tcPr marL="91427" marR="91427" marT="45740" marB="45740" horzOverflow="overflow">
                    <a:lnL cap="flat">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3,3</a:t>
                      </a:r>
                    </a:p>
                  </a:txBody>
                  <a:tcPr marL="91427" marR="91427" marT="45740" marB="45740" horzOverflow="overflow">
                    <a:lnL>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100</a:t>
                      </a:r>
                    </a:p>
                  </a:txBody>
                  <a:tcPr marL="91427" marR="91427" marT="45740" marB="45740" horzOverflow="overflow">
                    <a:lnL>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7</a:t>
                      </a:r>
                    </a:p>
                  </a:txBody>
                  <a:tcPr marL="91427" marR="91427" marT="45740" marB="45740" horzOverflow="overflow">
                    <a:lnL>
                      <a:noFill/>
                    </a:lnL>
                    <a:lnR>
                      <a:noFill/>
                    </a:lnR>
                    <a:lnT>
                      <a:noFill/>
                    </a:lnT>
                    <a:lnB>
                      <a:noFill/>
                    </a:lnB>
                    <a:lnTlToBr>
                      <a:noFill/>
                    </a:lnTlToBr>
                    <a:lnBlToTr>
                      <a:noFill/>
                    </a:lnBlToTr>
                    <a:solidFill>
                      <a:srgbClr val="0066FF"/>
                    </a:solidFill>
                  </a:tcPr>
                </a:tc>
                <a:extLst>
                  <a:ext uri="{0D108BD9-81ED-4DB2-BD59-A6C34878D82A}">
                    <a16:rowId xmlns:a16="http://schemas.microsoft.com/office/drawing/2014/main" val="567412552"/>
                  </a:ext>
                </a:extLst>
              </a:tr>
              <a:tr h="365921">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de-DE" sz="1800" b="1" i="0" u="none" strike="noStrike" kern="1200" cap="none" normalizeH="0" baseline="0" dirty="0">
                          <a:ln>
                            <a:noFill/>
                          </a:ln>
                          <a:solidFill>
                            <a:schemeClr val="tx1"/>
                          </a:solidFill>
                          <a:effectLst/>
                          <a:latin typeface="Arial" charset="0"/>
                          <a:ea typeface="+mn-ea"/>
                          <a:cs typeface="+mn-cs"/>
                        </a:rPr>
                        <a:t>Arterielle BGA  bei Aufnahme (unter 2 l O</a:t>
                      </a:r>
                      <a:r>
                        <a:rPr kumimoji="0" lang="de-DE" sz="1800" b="1" i="0" u="none" strike="noStrike" kern="1200" cap="none" normalizeH="0" baseline="-25000" dirty="0">
                          <a:ln>
                            <a:noFill/>
                          </a:ln>
                          <a:solidFill>
                            <a:schemeClr val="tx1"/>
                          </a:solidFill>
                          <a:effectLst/>
                          <a:latin typeface="Arial" charset="0"/>
                          <a:ea typeface="+mn-ea"/>
                          <a:cs typeface="+mn-cs"/>
                        </a:rPr>
                        <a:t>2</a:t>
                      </a:r>
                      <a:r>
                        <a:rPr kumimoji="0" lang="de-DE" sz="1800" b="1" i="0" u="none" strike="noStrike" kern="1200" cap="none" normalizeH="0" baseline="0" dirty="0">
                          <a:ln>
                            <a:noFill/>
                          </a:ln>
                          <a:solidFill>
                            <a:schemeClr val="tx1"/>
                          </a:solidFill>
                          <a:effectLst/>
                          <a:latin typeface="Arial" charset="0"/>
                          <a:ea typeface="+mn-ea"/>
                          <a:cs typeface="+mn-cs"/>
                        </a:rPr>
                        <a:t> via Nasenbrille)</a:t>
                      </a:r>
                      <a:endParaRPr kumimoji="0" lang="de-DE" sz="1800" b="1" i="0" u="none" strike="noStrike" kern="1200" cap="none" normalizeH="0" baseline="-25000" dirty="0">
                        <a:ln>
                          <a:noFill/>
                        </a:ln>
                        <a:solidFill>
                          <a:schemeClr val="tx1"/>
                        </a:solidFill>
                        <a:effectLst/>
                        <a:latin typeface="Arial" charset="0"/>
                        <a:ea typeface="+mn-ea"/>
                        <a:cs typeface="+mn-cs"/>
                      </a:endParaRPr>
                    </a:p>
                  </a:txBody>
                  <a:tcPr marL="91427" marR="91427" marT="45740" marB="45740" horzOverflow="overflow">
                    <a:lnL cap="flat">
                      <a:noFill/>
                    </a:lnL>
                    <a:lnR>
                      <a:noFill/>
                    </a:lnR>
                    <a:lnT>
                      <a:noFill/>
                    </a:lnT>
                    <a:lnB>
                      <a:noFill/>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tx1"/>
                        </a:solidFill>
                        <a:effectLst/>
                        <a:latin typeface="Arial" charset="0"/>
                      </a:endParaRPr>
                    </a:p>
                  </a:txBody>
                  <a:tcPr marL="91427" marR="91427" marT="45737" marB="45737" horzOverflow="overflow">
                    <a:lnL>
                      <a:noFill/>
                    </a:lnL>
                    <a:lnR>
                      <a:noFill/>
                    </a:lnR>
                    <a:lnT>
                      <a:noFill/>
                    </a:lnT>
                    <a:lnB>
                      <a:noFill/>
                    </a:lnB>
                    <a:lnTlToBr>
                      <a:noFill/>
                    </a:lnTlToBr>
                    <a:lnBlToTr>
                      <a:noFill/>
                    </a:lnBlToTr>
                    <a:solidFill>
                      <a:srgbClr val="00CC00"/>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25000" dirty="0">
                        <a:ln>
                          <a:noFill/>
                        </a:ln>
                        <a:solidFill>
                          <a:schemeClr val="tx1"/>
                        </a:solidFill>
                        <a:effectLst/>
                        <a:latin typeface="Arial" charset="0"/>
                      </a:endParaRPr>
                    </a:p>
                  </a:txBody>
                  <a:tcPr marL="91427" marR="91427" marT="45737" marB="45737" horzOverflow="overflow">
                    <a:lnL>
                      <a:noFill/>
                    </a:lnL>
                    <a:lnR>
                      <a:noFill/>
                    </a:lnR>
                    <a:lnT>
                      <a:noFill/>
                    </a:lnT>
                    <a:lnB>
                      <a:noFill/>
                    </a:lnB>
                    <a:lnTlToBr>
                      <a:noFill/>
                    </a:lnTlToBr>
                    <a:lnBlToTr>
                      <a:noFill/>
                    </a:lnBlToTr>
                    <a:solidFill>
                      <a:srgbClr val="00CC00"/>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25000" dirty="0">
                        <a:ln>
                          <a:noFill/>
                        </a:ln>
                        <a:solidFill>
                          <a:schemeClr val="tx1"/>
                        </a:solidFill>
                        <a:effectLst/>
                        <a:latin typeface="Arial" charset="0"/>
                      </a:endParaRPr>
                    </a:p>
                  </a:txBody>
                  <a:tcPr marL="91427" marR="91427" marT="45737" marB="45737" horzOverflow="overflow">
                    <a:lnL>
                      <a:noFill/>
                    </a:lnL>
                    <a:lnR>
                      <a:noFill/>
                    </a:lnR>
                    <a:lnT>
                      <a:noFill/>
                    </a:lnT>
                    <a:lnB>
                      <a:noFill/>
                    </a:lnB>
                    <a:lnTlToBr>
                      <a:noFill/>
                    </a:lnTlToBr>
                    <a:lnBlToTr>
                      <a:noFill/>
                    </a:lnBlToTr>
                    <a:solidFill>
                      <a:srgbClr val="00CC00"/>
                    </a:solidFill>
                  </a:tcPr>
                </a:tc>
                <a:extLst>
                  <a:ext uri="{0D108BD9-81ED-4DB2-BD59-A6C34878D82A}">
                    <a16:rowId xmlns:a16="http://schemas.microsoft.com/office/drawing/2014/main" val="3589991608"/>
                  </a:ext>
                </a:extLst>
              </a:tr>
              <a:tr h="3659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pH</a:t>
                      </a:r>
                    </a:p>
                  </a:txBody>
                  <a:tcPr marL="91427" marR="91427" marT="45740" marB="45740" horzOverflow="overflow">
                    <a:lnL cap="flat">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PaO</a:t>
                      </a:r>
                      <a:r>
                        <a:rPr kumimoji="0" lang="de-DE" sz="1800" b="1" i="0" u="none" strike="noStrike" cap="none" normalizeH="0" baseline="-25000" dirty="0">
                          <a:ln>
                            <a:noFill/>
                          </a:ln>
                          <a:solidFill>
                            <a:schemeClr val="tx1"/>
                          </a:solidFill>
                          <a:effectLst/>
                          <a:latin typeface="Arial" charset="0"/>
                        </a:rPr>
                        <a:t>2</a:t>
                      </a:r>
                      <a:endParaRPr kumimoji="0" lang="de-DE" sz="1800" b="1" i="0" u="none" strike="noStrike" cap="none" normalizeH="0" baseline="0" dirty="0">
                        <a:ln>
                          <a:noFill/>
                        </a:ln>
                        <a:solidFill>
                          <a:schemeClr val="tx1"/>
                        </a:solidFill>
                        <a:effectLst/>
                        <a:latin typeface="Arial" charset="0"/>
                      </a:endParaRPr>
                    </a:p>
                  </a:txBody>
                  <a:tcPr marL="91427" marR="91427" marT="45740" marB="45740" horzOverflow="overflow">
                    <a:lnL>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PaCO</a:t>
                      </a:r>
                      <a:r>
                        <a:rPr kumimoji="0" lang="de-DE" sz="1800" b="1" i="0" u="none" strike="noStrike" cap="none" normalizeH="0" baseline="-25000" dirty="0">
                          <a:ln>
                            <a:noFill/>
                          </a:ln>
                          <a:solidFill>
                            <a:schemeClr val="tx1"/>
                          </a:solidFill>
                          <a:effectLst/>
                          <a:latin typeface="Arial" charset="0"/>
                        </a:rPr>
                        <a:t>2</a:t>
                      </a:r>
                    </a:p>
                  </a:txBody>
                  <a:tcPr marL="91427" marR="91427" marT="45740" marB="45740" horzOverflow="overflow">
                    <a:lnL>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HCO</a:t>
                      </a:r>
                      <a:r>
                        <a:rPr kumimoji="0" lang="de-DE" sz="1800" b="1" i="0" u="none" strike="noStrike" cap="none" normalizeH="0" baseline="-25000" dirty="0">
                          <a:ln>
                            <a:noFill/>
                          </a:ln>
                          <a:solidFill>
                            <a:schemeClr val="tx1"/>
                          </a:solidFill>
                          <a:effectLst/>
                          <a:latin typeface="Arial" charset="0"/>
                        </a:rPr>
                        <a:t>3</a:t>
                      </a:r>
                    </a:p>
                  </a:txBody>
                  <a:tcPr marL="91427" marR="91427" marT="45740" marB="45740" horzOverflow="overflow">
                    <a:lnL>
                      <a:noFill/>
                    </a:lnL>
                    <a:lnR>
                      <a:noFill/>
                    </a:lnR>
                    <a:lnT>
                      <a:noFill/>
                    </a:lnT>
                    <a:lnB>
                      <a:noFill/>
                    </a:lnB>
                    <a:lnTlToBr>
                      <a:noFill/>
                    </a:lnTlToBr>
                    <a:lnBlToTr>
                      <a:noFill/>
                    </a:lnBlToTr>
                    <a:solidFill>
                      <a:srgbClr val="00CC00"/>
                    </a:solidFill>
                  </a:tcPr>
                </a:tc>
                <a:extLst>
                  <a:ext uri="{0D108BD9-81ED-4DB2-BD59-A6C34878D82A}">
                    <a16:rowId xmlns:a16="http://schemas.microsoft.com/office/drawing/2014/main" val="1783979561"/>
                  </a:ext>
                </a:extLst>
              </a:tr>
              <a:tr h="3659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7,44</a:t>
                      </a:r>
                    </a:p>
                  </a:txBody>
                  <a:tcPr marL="91427" marR="91427" marT="45740" marB="45740" horzOverflow="overflow">
                    <a:lnL cap="flat">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55</a:t>
                      </a:r>
                    </a:p>
                  </a:txBody>
                  <a:tcPr marL="91427" marR="91427" marT="45740" marB="45740"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60</a:t>
                      </a:r>
                    </a:p>
                  </a:txBody>
                  <a:tcPr marL="91427" marR="91427" marT="45740" marB="45740"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39</a:t>
                      </a:r>
                    </a:p>
                  </a:txBody>
                  <a:tcPr marL="91427" marR="91427" marT="45740" marB="45740" horzOverflow="overflow">
                    <a:lnL>
                      <a:noFill/>
                    </a:lnL>
                    <a:lnR>
                      <a:noFill/>
                    </a:lnR>
                    <a:lnT>
                      <a:noFill/>
                    </a:lnT>
                    <a:lnB cap="flat">
                      <a:noFill/>
                    </a:lnB>
                    <a:lnTlToBr>
                      <a:noFill/>
                    </a:lnTlToBr>
                    <a:lnBlToTr>
                      <a:noFill/>
                    </a:lnBlToTr>
                    <a:solidFill>
                      <a:srgbClr val="00CC00"/>
                    </a:solidFill>
                  </a:tcPr>
                </a:tc>
                <a:extLst>
                  <a:ext uri="{0D108BD9-81ED-4DB2-BD59-A6C34878D82A}">
                    <a16:rowId xmlns:a16="http://schemas.microsoft.com/office/drawing/2014/main" val="225704110"/>
                  </a:ext>
                </a:extLst>
              </a:tr>
              <a:tr h="365921">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tx1"/>
                        </a:solidFill>
                        <a:effectLst/>
                        <a:latin typeface="Arial" charset="0"/>
                      </a:endParaRPr>
                    </a:p>
                  </a:txBody>
                  <a:tcPr marL="91427" marR="91427" marT="45740" marB="45740" horzOverflow="overflow">
                    <a:lnL cap="flat">
                      <a:noFill/>
                    </a:lnL>
                    <a:lnR>
                      <a:noFill/>
                    </a:lnR>
                    <a:lnT>
                      <a:noFill/>
                    </a:lnT>
                    <a:lnB cap="flat">
                      <a:noFill/>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tx1"/>
                        </a:solidFill>
                        <a:effectLst/>
                        <a:latin typeface="Arial" charset="0"/>
                      </a:endParaRPr>
                    </a:p>
                  </a:txBody>
                  <a:tcPr marL="91427" marR="91427" marT="45734" marB="45734" horzOverflow="overflow">
                    <a:lnL>
                      <a:noFill/>
                    </a:lnL>
                    <a:lnR>
                      <a:noFill/>
                    </a:lnR>
                    <a:lnT>
                      <a:noFill/>
                    </a:lnT>
                    <a:lnB cap="flat">
                      <a:noFill/>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tx1"/>
                        </a:solidFill>
                        <a:effectLst/>
                        <a:latin typeface="Arial" charset="0"/>
                      </a:endParaRPr>
                    </a:p>
                  </a:txBody>
                  <a:tcPr marL="91427" marR="91427" marT="45734" marB="45734" horzOverflow="overflow">
                    <a:lnL>
                      <a:noFill/>
                    </a:lnL>
                    <a:lnR>
                      <a:noFill/>
                    </a:lnR>
                    <a:lnT>
                      <a:noFill/>
                    </a:lnT>
                    <a:lnB cap="flat">
                      <a:noFill/>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tx1"/>
                        </a:solidFill>
                        <a:effectLst/>
                        <a:latin typeface="Arial" charset="0"/>
                      </a:endParaRPr>
                    </a:p>
                  </a:txBody>
                  <a:tcPr marL="91427" marR="91427" marT="45734" marB="45734" horzOverflow="overflow">
                    <a:lnL>
                      <a:noFill/>
                    </a:lnL>
                    <a:lnR>
                      <a:noFill/>
                    </a:lnR>
                    <a:lnT>
                      <a:noFill/>
                    </a:lnT>
                    <a:lnB cap="flat">
                      <a:noFill/>
                    </a:lnB>
                    <a:lnTlToBr>
                      <a:noFill/>
                    </a:lnTlToBr>
                    <a:lnBlToTr>
                      <a:noFill/>
                    </a:lnBlToTr>
                    <a:solidFill>
                      <a:schemeClr val="bg1"/>
                    </a:solidFill>
                  </a:tcPr>
                </a:tc>
                <a:extLst>
                  <a:ext uri="{0D108BD9-81ED-4DB2-BD59-A6C34878D82A}">
                    <a16:rowId xmlns:a16="http://schemas.microsoft.com/office/drawing/2014/main" val="1216247314"/>
                  </a:ext>
                </a:extLst>
              </a:tr>
            </a:tbl>
          </a:graphicData>
        </a:graphic>
      </p:graphicFrame>
    </p:spTree>
    <p:extLst>
      <p:ext uri="{BB962C8B-B14F-4D97-AF65-F5344CB8AC3E}">
        <p14:creationId xmlns:p14="http://schemas.microsoft.com/office/powerpoint/2010/main" val="4129311959"/>
      </p:ext>
    </p:extLst>
  </p:cSld>
  <p:clrMapOvr>
    <a:masterClrMapping/>
  </p:clrMapOvr>
  <p:transition spd="slow">
    <p:push dir="u"/>
  </p:transition>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title" sz="quarter"/>
          </p:nvPr>
        </p:nvSpPr>
        <p:spPr>
          <a:xfrm>
            <a:off x="539750" y="188913"/>
            <a:ext cx="7920038" cy="649287"/>
          </a:xfrm>
        </p:spPr>
        <p:txBody>
          <a:bodyPr/>
          <a:lstStyle/>
          <a:p>
            <a:endParaRPr lang="de-DE" altLang="de-DE" sz="2800" dirty="0"/>
          </a:p>
        </p:txBody>
      </p:sp>
      <p:graphicFrame>
        <p:nvGraphicFramePr>
          <p:cNvPr id="46083" name="Group 3"/>
          <p:cNvGraphicFramePr>
            <a:graphicFrameLocks noGrp="1"/>
          </p:cNvGraphicFramePr>
          <p:nvPr>
            <p:ph sz="quarter" idx="1"/>
            <p:extLst>
              <p:ext uri="{D42A27DB-BD31-4B8C-83A1-F6EECF244321}">
                <p14:modId xmlns:p14="http://schemas.microsoft.com/office/powerpoint/2010/main" val="3433530947"/>
              </p:ext>
            </p:extLst>
          </p:nvPr>
        </p:nvGraphicFramePr>
        <p:xfrm>
          <a:off x="0" y="2325688"/>
          <a:ext cx="9144000" cy="742950"/>
        </p:xfrm>
        <a:graphic>
          <a:graphicData uri="http://schemas.openxmlformats.org/drawingml/2006/table">
            <a:tbl>
              <a:tblPr/>
              <a:tblGrid>
                <a:gridCol w="558800">
                  <a:extLst>
                    <a:ext uri="{9D8B030D-6E8A-4147-A177-3AD203B41FA5}">
                      <a16:colId xmlns:a16="http://schemas.microsoft.com/office/drawing/2014/main" val="57745063"/>
                    </a:ext>
                  </a:extLst>
                </a:gridCol>
                <a:gridCol w="8585200">
                  <a:extLst>
                    <a:ext uri="{9D8B030D-6E8A-4147-A177-3AD203B41FA5}">
                      <a16:colId xmlns:a16="http://schemas.microsoft.com/office/drawing/2014/main" val="3707825183"/>
                    </a:ext>
                  </a:extLst>
                </a:gridCol>
              </a:tblGrid>
              <a:tr h="742950">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a:ln>
                            <a:noFill/>
                          </a:ln>
                          <a:solidFill>
                            <a:schemeClr val="tx1"/>
                          </a:solidFill>
                          <a:effectLst/>
                          <a:latin typeface="Arial" panose="020B0604020202020204" pitchFamily="34" charset="0"/>
                        </a:rPr>
                        <a:t>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dirty="0" err="1"/>
                        <a:t>Respiratorische</a:t>
                      </a:r>
                      <a:r>
                        <a:rPr lang="en-US" dirty="0"/>
                        <a:t> Azidose </a:t>
                      </a:r>
                      <a:r>
                        <a:rPr lang="en-US" dirty="0" err="1"/>
                        <a:t>mit</a:t>
                      </a:r>
                      <a:r>
                        <a:rPr lang="en-US" dirty="0"/>
                        <a:t> </a:t>
                      </a:r>
                      <a:r>
                        <a:rPr lang="en-US" dirty="0" err="1"/>
                        <a:t>metabolischer</a:t>
                      </a:r>
                      <a:r>
                        <a:rPr lang="en-US" dirty="0"/>
                        <a:t> </a:t>
                      </a:r>
                      <a:r>
                        <a:rPr lang="en-US" dirty="0" err="1"/>
                        <a:t>Kompensation</a:t>
                      </a:r>
                      <a:endParaRPr lang="de-DE" sz="2000" b="1" kern="1200" dirty="0">
                        <a:solidFill>
                          <a:schemeClr val="tx1"/>
                        </a:solidFill>
                        <a:effectLst/>
                        <a:latin typeface="Arial" panose="020B0604020202020204" pitchFamily="34" charset="0"/>
                        <a:ea typeface="+mn-ea"/>
                        <a:cs typeface="+mn-cs"/>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9701181"/>
                  </a:ext>
                </a:extLst>
              </a:tr>
            </a:tbl>
          </a:graphicData>
        </a:graphic>
      </p:graphicFrame>
      <p:graphicFrame>
        <p:nvGraphicFramePr>
          <p:cNvPr id="46091" name="Group 11"/>
          <p:cNvGraphicFramePr>
            <a:graphicFrameLocks noGrp="1"/>
          </p:cNvGraphicFramePr>
          <p:nvPr>
            <p:ph sz="quarter" idx="2"/>
            <p:extLst>
              <p:ext uri="{D42A27DB-BD31-4B8C-83A1-F6EECF244321}">
                <p14:modId xmlns:p14="http://schemas.microsoft.com/office/powerpoint/2010/main" val="3842332110"/>
              </p:ext>
            </p:extLst>
          </p:nvPr>
        </p:nvGraphicFramePr>
        <p:xfrm>
          <a:off x="0" y="3068638"/>
          <a:ext cx="9144000" cy="687388"/>
        </p:xfrm>
        <a:graphic>
          <a:graphicData uri="http://schemas.openxmlformats.org/drawingml/2006/table">
            <a:tbl>
              <a:tblPr/>
              <a:tblGrid>
                <a:gridCol w="560388">
                  <a:extLst>
                    <a:ext uri="{9D8B030D-6E8A-4147-A177-3AD203B41FA5}">
                      <a16:colId xmlns:a16="http://schemas.microsoft.com/office/drawing/2014/main" val="3465703955"/>
                    </a:ext>
                  </a:extLst>
                </a:gridCol>
                <a:gridCol w="8583612">
                  <a:extLst>
                    <a:ext uri="{9D8B030D-6E8A-4147-A177-3AD203B41FA5}">
                      <a16:colId xmlns:a16="http://schemas.microsoft.com/office/drawing/2014/main" val="4099770447"/>
                    </a:ext>
                  </a:extLst>
                </a:gridCol>
              </a:tblGrid>
              <a:tr h="687388">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a:ln>
                            <a:noFill/>
                          </a:ln>
                          <a:solidFill>
                            <a:schemeClr val="tx1"/>
                          </a:solidFill>
                          <a:effectLst/>
                          <a:latin typeface="Arial" panose="020B0604020202020204" pitchFamily="34" charset="0"/>
                        </a:rPr>
                        <a:t>B</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lang="en-US" dirty="0" err="1"/>
                        <a:t>Metabolische</a:t>
                      </a:r>
                      <a:r>
                        <a:rPr lang="en-US" dirty="0"/>
                        <a:t> Alkalose </a:t>
                      </a:r>
                      <a:r>
                        <a:rPr lang="en-US" dirty="0" err="1"/>
                        <a:t>mit</a:t>
                      </a:r>
                      <a:r>
                        <a:rPr lang="en-US" dirty="0"/>
                        <a:t> </a:t>
                      </a:r>
                      <a:r>
                        <a:rPr lang="en-US" dirty="0" err="1"/>
                        <a:t>respiratorischer</a:t>
                      </a:r>
                      <a:r>
                        <a:rPr lang="en-US" dirty="0"/>
                        <a:t> </a:t>
                      </a:r>
                      <a:r>
                        <a:rPr lang="en-US" dirty="0" err="1"/>
                        <a:t>Kompensation</a:t>
                      </a:r>
                      <a:endParaRPr kumimoji="0" lang="de-DE" altLang="de-DE" sz="2000" b="1" i="0" u="none" strike="noStrike" cap="none" normalizeH="0" baseline="0" dirty="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411178"/>
                  </a:ext>
                </a:extLst>
              </a:tr>
            </a:tbl>
          </a:graphicData>
        </a:graphic>
      </p:graphicFrame>
      <p:graphicFrame>
        <p:nvGraphicFramePr>
          <p:cNvPr id="46099" name="Group 19"/>
          <p:cNvGraphicFramePr>
            <a:graphicFrameLocks noGrp="1"/>
          </p:cNvGraphicFramePr>
          <p:nvPr>
            <p:ph sz="quarter" idx="3"/>
            <p:extLst>
              <p:ext uri="{D42A27DB-BD31-4B8C-83A1-F6EECF244321}">
                <p14:modId xmlns:p14="http://schemas.microsoft.com/office/powerpoint/2010/main" val="3740541959"/>
              </p:ext>
            </p:extLst>
          </p:nvPr>
        </p:nvGraphicFramePr>
        <p:xfrm>
          <a:off x="0" y="3749675"/>
          <a:ext cx="9144000" cy="687388"/>
        </p:xfrm>
        <a:graphic>
          <a:graphicData uri="http://schemas.openxmlformats.org/drawingml/2006/table">
            <a:tbl>
              <a:tblPr/>
              <a:tblGrid>
                <a:gridCol w="560388">
                  <a:extLst>
                    <a:ext uri="{9D8B030D-6E8A-4147-A177-3AD203B41FA5}">
                      <a16:colId xmlns:a16="http://schemas.microsoft.com/office/drawing/2014/main" val="4146681190"/>
                    </a:ext>
                  </a:extLst>
                </a:gridCol>
                <a:gridCol w="8583612">
                  <a:extLst>
                    <a:ext uri="{9D8B030D-6E8A-4147-A177-3AD203B41FA5}">
                      <a16:colId xmlns:a16="http://schemas.microsoft.com/office/drawing/2014/main" val="1655645105"/>
                    </a:ext>
                  </a:extLst>
                </a:gridCol>
              </a:tblGrid>
              <a:tr h="687388">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a:ln>
                            <a:noFill/>
                          </a:ln>
                          <a:solidFill>
                            <a:schemeClr val="tx1"/>
                          </a:solidFill>
                          <a:effectLst/>
                          <a:latin typeface="Arial" panose="020B0604020202020204" pitchFamily="34" charset="0"/>
                        </a:rPr>
                        <a:t>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719EB"/>
                    </a:solid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lang="en-US" dirty="0" err="1"/>
                        <a:t>Metabolische</a:t>
                      </a:r>
                      <a:r>
                        <a:rPr lang="en-US" dirty="0"/>
                        <a:t> Alkalose + </a:t>
                      </a:r>
                      <a:r>
                        <a:rPr lang="en-US" dirty="0" err="1"/>
                        <a:t>metabolische</a:t>
                      </a:r>
                      <a:r>
                        <a:rPr lang="en-US" dirty="0"/>
                        <a:t> Az. + </a:t>
                      </a:r>
                      <a:r>
                        <a:rPr lang="en-US" dirty="0" err="1"/>
                        <a:t>respiratorische</a:t>
                      </a:r>
                      <a:r>
                        <a:rPr lang="en-US" dirty="0"/>
                        <a:t> Azidose </a:t>
                      </a:r>
                      <a:endParaRPr kumimoji="0" lang="de-DE" altLang="de-DE" sz="2000" b="1" i="0" u="none" strike="noStrike" cap="none" normalizeH="0" baseline="0" dirty="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20814856"/>
                  </a:ext>
                </a:extLst>
              </a:tr>
            </a:tbl>
          </a:graphicData>
        </a:graphic>
      </p:graphicFrame>
      <p:graphicFrame>
        <p:nvGraphicFramePr>
          <p:cNvPr id="46107" name="Group 27"/>
          <p:cNvGraphicFramePr>
            <a:graphicFrameLocks noGrp="1"/>
          </p:cNvGraphicFramePr>
          <p:nvPr>
            <p:ph sz="quarter" idx="4"/>
            <p:extLst>
              <p:ext uri="{D42A27DB-BD31-4B8C-83A1-F6EECF244321}">
                <p14:modId xmlns:p14="http://schemas.microsoft.com/office/powerpoint/2010/main" val="1968902961"/>
              </p:ext>
            </p:extLst>
          </p:nvPr>
        </p:nvGraphicFramePr>
        <p:xfrm>
          <a:off x="0" y="4437063"/>
          <a:ext cx="9180513" cy="673100"/>
        </p:xfrm>
        <a:graphic>
          <a:graphicData uri="http://schemas.openxmlformats.org/drawingml/2006/table">
            <a:tbl>
              <a:tblPr/>
              <a:tblGrid>
                <a:gridCol w="557213">
                  <a:extLst>
                    <a:ext uri="{9D8B030D-6E8A-4147-A177-3AD203B41FA5}">
                      <a16:colId xmlns:a16="http://schemas.microsoft.com/office/drawing/2014/main" val="3411641881"/>
                    </a:ext>
                  </a:extLst>
                </a:gridCol>
                <a:gridCol w="8623300">
                  <a:extLst>
                    <a:ext uri="{9D8B030D-6E8A-4147-A177-3AD203B41FA5}">
                      <a16:colId xmlns:a16="http://schemas.microsoft.com/office/drawing/2014/main" val="1979585652"/>
                    </a:ext>
                  </a:extLst>
                </a:gridCol>
              </a:tblGrid>
              <a:tr h="673100">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a:ln>
                            <a:noFill/>
                          </a:ln>
                          <a:solidFill>
                            <a:schemeClr val="tx1"/>
                          </a:solidFill>
                          <a:effectLst/>
                          <a:latin typeface="Arial" panose="020B0604020202020204" pitchFamily="34" charset="0"/>
                        </a:rPr>
                        <a:t>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lang="en-US" dirty="0" err="1"/>
                        <a:t>Metabolische</a:t>
                      </a:r>
                      <a:r>
                        <a:rPr lang="en-US" dirty="0"/>
                        <a:t> Alkalose + </a:t>
                      </a:r>
                      <a:r>
                        <a:rPr lang="en-US" dirty="0" err="1"/>
                        <a:t>respiratorische</a:t>
                      </a:r>
                      <a:r>
                        <a:rPr lang="en-US" dirty="0"/>
                        <a:t> Azidose </a:t>
                      </a:r>
                      <a:endParaRPr kumimoji="0" lang="de-DE" altLang="de-DE" sz="2000" b="1" i="0" u="none" strike="noStrike" cap="none" normalizeH="0" baseline="0" dirty="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90948928"/>
                  </a:ext>
                </a:extLst>
              </a:tr>
            </a:tbl>
          </a:graphicData>
        </a:graphic>
      </p:graphicFrame>
      <p:graphicFrame>
        <p:nvGraphicFramePr>
          <p:cNvPr id="46115" name="Group 35"/>
          <p:cNvGraphicFramePr>
            <a:graphicFrameLocks noGrp="1"/>
          </p:cNvGraphicFramePr>
          <p:nvPr>
            <p:extLst>
              <p:ext uri="{D42A27DB-BD31-4B8C-83A1-F6EECF244321}">
                <p14:modId xmlns:p14="http://schemas.microsoft.com/office/powerpoint/2010/main" val="1155055433"/>
              </p:ext>
            </p:extLst>
          </p:nvPr>
        </p:nvGraphicFramePr>
        <p:xfrm>
          <a:off x="0" y="5110163"/>
          <a:ext cx="9180513" cy="623888"/>
        </p:xfrm>
        <a:graphic>
          <a:graphicData uri="http://schemas.openxmlformats.org/drawingml/2006/table">
            <a:tbl>
              <a:tblPr/>
              <a:tblGrid>
                <a:gridCol w="550863">
                  <a:extLst>
                    <a:ext uri="{9D8B030D-6E8A-4147-A177-3AD203B41FA5}">
                      <a16:colId xmlns:a16="http://schemas.microsoft.com/office/drawing/2014/main" val="3470411589"/>
                    </a:ext>
                  </a:extLst>
                </a:gridCol>
                <a:gridCol w="8629650">
                  <a:extLst>
                    <a:ext uri="{9D8B030D-6E8A-4147-A177-3AD203B41FA5}">
                      <a16:colId xmlns:a16="http://schemas.microsoft.com/office/drawing/2014/main" val="4271978402"/>
                    </a:ext>
                  </a:extLst>
                </a:gridCol>
              </a:tblGrid>
              <a:tr h="623888">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a:ln>
                            <a:noFill/>
                          </a:ln>
                          <a:solidFill>
                            <a:schemeClr val="tx1"/>
                          </a:solidFill>
                          <a:effectLst/>
                          <a:latin typeface="Arial" panose="020B0604020202020204" pitchFamily="34" charset="0"/>
                        </a:rPr>
                        <a:t>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66E48"/>
                    </a:solid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lang="en-US" dirty="0" err="1"/>
                        <a:t>Metabolische</a:t>
                      </a:r>
                      <a:r>
                        <a:rPr lang="en-US" dirty="0"/>
                        <a:t> Alkalose + </a:t>
                      </a:r>
                      <a:r>
                        <a:rPr lang="en-US" dirty="0" err="1"/>
                        <a:t>respiratorische</a:t>
                      </a:r>
                      <a:r>
                        <a:rPr lang="en-US" dirty="0"/>
                        <a:t> Alkalose</a:t>
                      </a:r>
                      <a:endParaRPr kumimoji="0" lang="de-DE" altLang="de-DE" sz="2000" b="1" i="0" u="none" strike="noStrike" cap="none" normalizeH="0" baseline="0" dirty="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02984136"/>
                  </a:ext>
                </a:extLst>
              </a:tr>
            </a:tbl>
          </a:graphicData>
        </a:graphic>
      </p:graphicFrame>
      <p:graphicFrame>
        <p:nvGraphicFramePr>
          <p:cNvPr id="46123" name="Group 43"/>
          <p:cNvGraphicFramePr>
            <a:graphicFrameLocks noGrp="1"/>
          </p:cNvGraphicFramePr>
          <p:nvPr>
            <p:extLst>
              <p:ext uri="{D42A27DB-BD31-4B8C-83A1-F6EECF244321}">
                <p14:modId xmlns:p14="http://schemas.microsoft.com/office/powerpoint/2010/main" val="3314223277"/>
              </p:ext>
            </p:extLst>
          </p:nvPr>
        </p:nvGraphicFramePr>
        <p:xfrm>
          <a:off x="-1" y="908050"/>
          <a:ext cx="9144001" cy="1416050"/>
        </p:xfrm>
        <a:graphic>
          <a:graphicData uri="http://schemas.openxmlformats.org/drawingml/2006/table">
            <a:tbl>
              <a:tblPr/>
              <a:tblGrid>
                <a:gridCol w="9144001">
                  <a:extLst>
                    <a:ext uri="{9D8B030D-6E8A-4147-A177-3AD203B41FA5}">
                      <a16:colId xmlns:a16="http://schemas.microsoft.com/office/drawing/2014/main" val="2921720045"/>
                    </a:ext>
                  </a:extLst>
                </a:gridCol>
              </a:tblGrid>
              <a:tr h="1416050">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altLang="de-DE" sz="2000" b="1" i="0" u="none" strike="noStrike" cap="none" normalizeH="0" baseline="0" dirty="0">
                          <a:ln>
                            <a:noFill/>
                          </a:ln>
                          <a:solidFill>
                            <a:schemeClr val="bg1"/>
                          </a:solidFill>
                          <a:effectLst/>
                          <a:latin typeface="Arial" panose="020B0604020202020204" pitchFamily="34" charset="0"/>
                        </a:rPr>
                        <a:t>Welche der folgenden Säure – Basen – Störungen liegt vor?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3541793298"/>
                  </a:ext>
                </a:extLst>
              </a:tr>
            </a:tbl>
          </a:graphicData>
        </a:graphic>
      </p:graphicFrame>
      <p:graphicFrame>
        <p:nvGraphicFramePr>
          <p:cNvPr id="9" name="Tabelle 8">
            <a:extLst>
              <a:ext uri="{FF2B5EF4-FFF2-40B4-BE49-F238E27FC236}">
                <a16:creationId xmlns:a16="http://schemas.microsoft.com/office/drawing/2014/main" id="{85576458-61CC-48F7-AFCF-6E3364049EE2}"/>
              </a:ext>
            </a:extLst>
          </p:cNvPr>
          <p:cNvGraphicFramePr>
            <a:graphicFrameLocks noGrp="1"/>
          </p:cNvGraphicFramePr>
          <p:nvPr>
            <p:extLst>
              <p:ext uri="{D42A27DB-BD31-4B8C-83A1-F6EECF244321}">
                <p14:modId xmlns:p14="http://schemas.microsoft.com/office/powerpoint/2010/main" val="2621766775"/>
              </p:ext>
            </p:extLst>
          </p:nvPr>
        </p:nvGraphicFramePr>
        <p:xfrm>
          <a:off x="3558" y="-747464"/>
          <a:ext cx="9120186" cy="3057929"/>
        </p:xfrm>
        <a:graphic>
          <a:graphicData uri="http://schemas.openxmlformats.org/drawingml/2006/table">
            <a:tbl>
              <a:tblPr/>
              <a:tblGrid>
                <a:gridCol w="2281412">
                  <a:extLst>
                    <a:ext uri="{9D8B030D-6E8A-4147-A177-3AD203B41FA5}">
                      <a16:colId xmlns:a16="http://schemas.microsoft.com/office/drawing/2014/main" val="24863018"/>
                    </a:ext>
                  </a:extLst>
                </a:gridCol>
                <a:gridCol w="2256570">
                  <a:extLst>
                    <a:ext uri="{9D8B030D-6E8A-4147-A177-3AD203B41FA5}">
                      <a16:colId xmlns:a16="http://schemas.microsoft.com/office/drawing/2014/main" val="548106269"/>
                    </a:ext>
                  </a:extLst>
                </a:gridCol>
                <a:gridCol w="2300790">
                  <a:extLst>
                    <a:ext uri="{9D8B030D-6E8A-4147-A177-3AD203B41FA5}">
                      <a16:colId xmlns:a16="http://schemas.microsoft.com/office/drawing/2014/main" val="3751900893"/>
                    </a:ext>
                  </a:extLst>
                </a:gridCol>
                <a:gridCol w="2281414">
                  <a:extLst>
                    <a:ext uri="{9D8B030D-6E8A-4147-A177-3AD203B41FA5}">
                      <a16:colId xmlns:a16="http://schemas.microsoft.com/office/drawing/2014/main" val="3153721863"/>
                    </a:ext>
                  </a:extLst>
                </a:gridCol>
              </a:tblGrid>
              <a:tr h="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Kreatinin</a:t>
                      </a:r>
                    </a:p>
                  </a:txBody>
                  <a:tcPr marL="91427" marR="91427" marT="45740" marB="45740" horzOverflow="overflow">
                    <a:lnL cap="flat">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Harnstoff</a:t>
                      </a:r>
                    </a:p>
                  </a:txBody>
                  <a:tcPr marL="91427" marR="91427" marT="45740" marB="45740" horzOverflow="overflow">
                    <a:lnL>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Albumin</a:t>
                      </a:r>
                    </a:p>
                  </a:txBody>
                  <a:tcPr marL="91427" marR="91427" marT="45740" marB="45740" horzOverflow="overflow">
                    <a:lnL>
                      <a:noFill/>
                    </a:lnL>
                    <a:lnR>
                      <a:noFill/>
                    </a:lnR>
                    <a:lnT cap="flat">
                      <a:noFill/>
                    </a:lnT>
                    <a:lnB>
                      <a:noFill/>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bg1"/>
                        </a:solidFill>
                        <a:effectLst/>
                        <a:latin typeface="Arial" charset="0"/>
                      </a:endParaRPr>
                    </a:p>
                  </a:txBody>
                  <a:tcPr marL="91427" marR="91427" marT="45740" marB="45740" horzOverflow="overflow">
                    <a:lnL>
                      <a:noFill/>
                    </a:lnL>
                    <a:lnR>
                      <a:noFill/>
                    </a:lnR>
                    <a:lnT cap="flat">
                      <a:noFill/>
                    </a:lnT>
                    <a:lnB>
                      <a:noFill/>
                    </a:lnB>
                    <a:lnTlToBr>
                      <a:noFill/>
                    </a:lnTlToBr>
                    <a:lnBlToTr>
                      <a:noFill/>
                    </a:lnBlToTr>
                    <a:solidFill>
                      <a:schemeClr val="bg1"/>
                    </a:solidFill>
                  </a:tcPr>
                </a:tc>
                <a:extLst>
                  <a:ext uri="{0D108BD9-81ED-4DB2-BD59-A6C34878D82A}">
                    <a16:rowId xmlns:a16="http://schemas.microsoft.com/office/drawing/2014/main" val="4070695508"/>
                  </a:ext>
                </a:extLst>
              </a:tr>
              <a:tr h="431262">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de-DE" sz="1800" b="1" i="0" u="none" strike="noStrike" kern="1200" cap="none" normalizeH="0" baseline="0" dirty="0">
                          <a:ln>
                            <a:noFill/>
                          </a:ln>
                          <a:solidFill>
                            <a:schemeClr val="bg1"/>
                          </a:solidFill>
                          <a:effectLst/>
                          <a:latin typeface="Arial" charset="0"/>
                          <a:ea typeface="+mn-ea"/>
                          <a:cs typeface="+mn-cs"/>
                        </a:rPr>
                        <a:t>132 µM (1,5 mg/dl)</a:t>
                      </a:r>
                    </a:p>
                  </a:txBody>
                  <a:tcPr marL="91427" marR="91427" marT="45740" marB="45740" horzOverflow="overflow">
                    <a:lnL cap="flat">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12,4 </a:t>
                      </a:r>
                      <a:r>
                        <a:rPr kumimoji="0" lang="de-DE" sz="1800" b="1" i="0" u="none" strike="noStrike" kern="1200" cap="none" normalizeH="0" baseline="0" dirty="0" err="1">
                          <a:ln>
                            <a:noFill/>
                          </a:ln>
                          <a:solidFill>
                            <a:schemeClr val="bg1"/>
                          </a:solidFill>
                          <a:effectLst/>
                          <a:latin typeface="Arial" charset="0"/>
                          <a:ea typeface="+mn-ea"/>
                          <a:cs typeface="+mn-cs"/>
                        </a:rPr>
                        <a:t>mM</a:t>
                      </a:r>
                      <a:r>
                        <a:rPr kumimoji="0" lang="de-DE" sz="1800" b="1" i="0" u="none" strike="noStrike" kern="1200" cap="none" normalizeH="0" baseline="0" dirty="0">
                          <a:ln>
                            <a:noFill/>
                          </a:ln>
                          <a:solidFill>
                            <a:schemeClr val="bg1"/>
                          </a:solidFill>
                          <a:effectLst/>
                          <a:latin typeface="Arial" charset="0"/>
                          <a:ea typeface="+mn-ea"/>
                          <a:cs typeface="+mn-cs"/>
                        </a:rPr>
                        <a:t> (35 mg/dl)</a:t>
                      </a:r>
                    </a:p>
                  </a:txBody>
                  <a:tcPr marL="91427" marR="91427" marT="45740" marB="45740" horzOverflow="overflow">
                    <a:lnL>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42 g/dl</a:t>
                      </a:r>
                    </a:p>
                  </a:txBody>
                  <a:tcPr marL="91427" marR="91427" marT="45740" marB="45740" horzOverflow="overflow">
                    <a:lnL>
                      <a:noFill/>
                    </a:lnL>
                    <a:lnR>
                      <a:noFill/>
                    </a:lnR>
                    <a:lnT cap="flat">
                      <a:noFill/>
                    </a:lnT>
                    <a:lnB>
                      <a:noFill/>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bg1"/>
                        </a:solidFill>
                        <a:effectLst/>
                        <a:latin typeface="Arial" charset="0"/>
                      </a:endParaRPr>
                    </a:p>
                  </a:txBody>
                  <a:tcPr marL="91427" marR="91427" marT="45740" marB="45740" horzOverflow="overflow">
                    <a:lnL>
                      <a:noFill/>
                    </a:lnL>
                    <a:lnR>
                      <a:noFill/>
                    </a:lnR>
                    <a:lnT cap="flat">
                      <a:noFill/>
                    </a:lnT>
                    <a:lnB>
                      <a:noFill/>
                    </a:lnB>
                    <a:lnTlToBr>
                      <a:noFill/>
                    </a:lnTlToBr>
                    <a:lnBlToTr>
                      <a:noFill/>
                    </a:lnBlToTr>
                    <a:solidFill>
                      <a:schemeClr val="bg1"/>
                    </a:solidFill>
                  </a:tcPr>
                </a:tc>
                <a:extLst>
                  <a:ext uri="{0D108BD9-81ED-4DB2-BD59-A6C34878D82A}">
                    <a16:rowId xmlns:a16="http://schemas.microsoft.com/office/drawing/2014/main" val="3891587722"/>
                  </a:ext>
                </a:extLst>
              </a:tr>
              <a:tr h="43126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Na</a:t>
                      </a:r>
                    </a:p>
                  </a:txBody>
                  <a:tcPr marL="91427" marR="91427" marT="45740" marB="45740" horzOverflow="overflow">
                    <a:lnL cap="flat">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K</a:t>
                      </a:r>
                    </a:p>
                  </a:txBody>
                  <a:tcPr marL="91427" marR="91427" marT="45740" marB="45740" horzOverflow="overflow">
                    <a:lnL>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Cl</a:t>
                      </a:r>
                    </a:p>
                  </a:txBody>
                  <a:tcPr marL="91427" marR="91427" marT="45740" marB="45740" horzOverflow="overflow">
                    <a:lnL>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Anionenlücke</a:t>
                      </a:r>
                    </a:p>
                  </a:txBody>
                  <a:tcPr marL="91427" marR="91427" marT="45740" marB="45740" horzOverflow="overflow">
                    <a:lnL>
                      <a:noFill/>
                    </a:lnL>
                    <a:lnR>
                      <a:noFill/>
                    </a:lnR>
                    <a:lnT cap="flat">
                      <a:noFill/>
                    </a:lnT>
                    <a:lnB>
                      <a:noFill/>
                    </a:lnB>
                    <a:lnTlToBr>
                      <a:noFill/>
                    </a:lnTlToBr>
                    <a:lnBlToTr>
                      <a:noFill/>
                    </a:lnBlToTr>
                    <a:solidFill>
                      <a:srgbClr val="0066FF"/>
                    </a:solidFill>
                  </a:tcPr>
                </a:tc>
                <a:extLst>
                  <a:ext uri="{0D108BD9-81ED-4DB2-BD59-A6C34878D82A}">
                    <a16:rowId xmlns:a16="http://schemas.microsoft.com/office/drawing/2014/main" val="3622489647"/>
                  </a:ext>
                </a:extLst>
              </a:tr>
              <a:tr h="3659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146</a:t>
                      </a:r>
                    </a:p>
                  </a:txBody>
                  <a:tcPr marL="91427" marR="91427" marT="45740" marB="45740" horzOverflow="overflow">
                    <a:lnL cap="flat">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3,3</a:t>
                      </a:r>
                    </a:p>
                  </a:txBody>
                  <a:tcPr marL="91427" marR="91427" marT="45740" marB="45740" horzOverflow="overflow">
                    <a:lnL>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100</a:t>
                      </a:r>
                    </a:p>
                  </a:txBody>
                  <a:tcPr marL="91427" marR="91427" marT="45740" marB="45740" horzOverflow="overflow">
                    <a:lnL>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7</a:t>
                      </a:r>
                    </a:p>
                  </a:txBody>
                  <a:tcPr marL="91427" marR="91427" marT="45740" marB="45740" horzOverflow="overflow">
                    <a:lnL>
                      <a:noFill/>
                    </a:lnL>
                    <a:lnR>
                      <a:noFill/>
                    </a:lnR>
                    <a:lnT>
                      <a:noFill/>
                    </a:lnT>
                    <a:lnB>
                      <a:noFill/>
                    </a:lnB>
                    <a:lnTlToBr>
                      <a:noFill/>
                    </a:lnTlToBr>
                    <a:lnBlToTr>
                      <a:noFill/>
                    </a:lnBlToTr>
                    <a:solidFill>
                      <a:srgbClr val="0066FF"/>
                    </a:solidFill>
                  </a:tcPr>
                </a:tc>
                <a:extLst>
                  <a:ext uri="{0D108BD9-81ED-4DB2-BD59-A6C34878D82A}">
                    <a16:rowId xmlns:a16="http://schemas.microsoft.com/office/drawing/2014/main" val="567412552"/>
                  </a:ext>
                </a:extLst>
              </a:tr>
              <a:tr h="365921">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de-DE" sz="1800" b="1" i="0" u="none" strike="noStrike" kern="1200" cap="none" normalizeH="0" baseline="0" dirty="0">
                          <a:ln>
                            <a:noFill/>
                          </a:ln>
                          <a:solidFill>
                            <a:schemeClr val="tx1"/>
                          </a:solidFill>
                          <a:effectLst/>
                          <a:latin typeface="Arial" charset="0"/>
                          <a:ea typeface="+mn-ea"/>
                          <a:cs typeface="+mn-cs"/>
                        </a:rPr>
                        <a:t>Arterielle BGA  bei Aufnahme (unter 2 l O</a:t>
                      </a:r>
                      <a:r>
                        <a:rPr kumimoji="0" lang="de-DE" sz="1800" b="1" i="0" u="none" strike="noStrike" kern="1200" cap="none" normalizeH="0" baseline="-25000" dirty="0">
                          <a:ln>
                            <a:noFill/>
                          </a:ln>
                          <a:solidFill>
                            <a:schemeClr val="tx1"/>
                          </a:solidFill>
                          <a:effectLst/>
                          <a:latin typeface="Arial" charset="0"/>
                          <a:ea typeface="+mn-ea"/>
                          <a:cs typeface="+mn-cs"/>
                        </a:rPr>
                        <a:t>2</a:t>
                      </a:r>
                      <a:r>
                        <a:rPr kumimoji="0" lang="de-DE" sz="1800" b="1" i="0" u="none" strike="noStrike" kern="1200" cap="none" normalizeH="0" baseline="0" dirty="0">
                          <a:ln>
                            <a:noFill/>
                          </a:ln>
                          <a:solidFill>
                            <a:schemeClr val="tx1"/>
                          </a:solidFill>
                          <a:effectLst/>
                          <a:latin typeface="Arial" charset="0"/>
                          <a:ea typeface="+mn-ea"/>
                          <a:cs typeface="+mn-cs"/>
                        </a:rPr>
                        <a:t> via Nasenbrille)</a:t>
                      </a:r>
                      <a:endParaRPr kumimoji="0" lang="de-DE" sz="1800" b="1" i="0" u="none" strike="noStrike" kern="1200" cap="none" normalizeH="0" baseline="-25000" dirty="0">
                        <a:ln>
                          <a:noFill/>
                        </a:ln>
                        <a:solidFill>
                          <a:schemeClr val="tx1"/>
                        </a:solidFill>
                        <a:effectLst/>
                        <a:latin typeface="Arial" charset="0"/>
                        <a:ea typeface="+mn-ea"/>
                        <a:cs typeface="+mn-cs"/>
                      </a:endParaRPr>
                    </a:p>
                  </a:txBody>
                  <a:tcPr marL="91427" marR="91427" marT="45740" marB="45740" horzOverflow="overflow">
                    <a:lnL cap="flat">
                      <a:noFill/>
                    </a:lnL>
                    <a:lnR>
                      <a:noFill/>
                    </a:lnR>
                    <a:lnT>
                      <a:noFill/>
                    </a:lnT>
                    <a:lnB>
                      <a:noFill/>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tx1"/>
                        </a:solidFill>
                        <a:effectLst/>
                        <a:latin typeface="Arial" charset="0"/>
                      </a:endParaRPr>
                    </a:p>
                  </a:txBody>
                  <a:tcPr marL="91427" marR="91427" marT="45737" marB="45737" horzOverflow="overflow">
                    <a:lnL>
                      <a:noFill/>
                    </a:lnL>
                    <a:lnR>
                      <a:noFill/>
                    </a:lnR>
                    <a:lnT>
                      <a:noFill/>
                    </a:lnT>
                    <a:lnB>
                      <a:noFill/>
                    </a:lnB>
                    <a:lnTlToBr>
                      <a:noFill/>
                    </a:lnTlToBr>
                    <a:lnBlToTr>
                      <a:noFill/>
                    </a:lnBlToTr>
                    <a:solidFill>
                      <a:srgbClr val="00CC00"/>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25000" dirty="0">
                        <a:ln>
                          <a:noFill/>
                        </a:ln>
                        <a:solidFill>
                          <a:schemeClr val="tx1"/>
                        </a:solidFill>
                        <a:effectLst/>
                        <a:latin typeface="Arial" charset="0"/>
                      </a:endParaRPr>
                    </a:p>
                  </a:txBody>
                  <a:tcPr marL="91427" marR="91427" marT="45737" marB="45737" horzOverflow="overflow">
                    <a:lnL>
                      <a:noFill/>
                    </a:lnL>
                    <a:lnR>
                      <a:noFill/>
                    </a:lnR>
                    <a:lnT>
                      <a:noFill/>
                    </a:lnT>
                    <a:lnB>
                      <a:noFill/>
                    </a:lnB>
                    <a:lnTlToBr>
                      <a:noFill/>
                    </a:lnTlToBr>
                    <a:lnBlToTr>
                      <a:noFill/>
                    </a:lnBlToTr>
                    <a:solidFill>
                      <a:srgbClr val="00CC00"/>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25000" dirty="0">
                        <a:ln>
                          <a:noFill/>
                        </a:ln>
                        <a:solidFill>
                          <a:schemeClr val="tx1"/>
                        </a:solidFill>
                        <a:effectLst/>
                        <a:latin typeface="Arial" charset="0"/>
                      </a:endParaRPr>
                    </a:p>
                  </a:txBody>
                  <a:tcPr marL="91427" marR="91427" marT="45737" marB="45737" horzOverflow="overflow">
                    <a:lnL>
                      <a:noFill/>
                    </a:lnL>
                    <a:lnR>
                      <a:noFill/>
                    </a:lnR>
                    <a:lnT>
                      <a:noFill/>
                    </a:lnT>
                    <a:lnB>
                      <a:noFill/>
                    </a:lnB>
                    <a:lnTlToBr>
                      <a:noFill/>
                    </a:lnTlToBr>
                    <a:lnBlToTr>
                      <a:noFill/>
                    </a:lnBlToTr>
                    <a:solidFill>
                      <a:srgbClr val="00CC00"/>
                    </a:solidFill>
                  </a:tcPr>
                </a:tc>
                <a:extLst>
                  <a:ext uri="{0D108BD9-81ED-4DB2-BD59-A6C34878D82A}">
                    <a16:rowId xmlns:a16="http://schemas.microsoft.com/office/drawing/2014/main" val="3589991608"/>
                  </a:ext>
                </a:extLst>
              </a:tr>
              <a:tr h="3659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pH</a:t>
                      </a:r>
                    </a:p>
                  </a:txBody>
                  <a:tcPr marL="91427" marR="91427" marT="45740" marB="45740" horzOverflow="overflow">
                    <a:lnL cap="flat">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PaO</a:t>
                      </a:r>
                      <a:r>
                        <a:rPr kumimoji="0" lang="de-DE" sz="1800" b="1" i="0" u="none" strike="noStrike" cap="none" normalizeH="0" baseline="-25000" dirty="0">
                          <a:ln>
                            <a:noFill/>
                          </a:ln>
                          <a:solidFill>
                            <a:schemeClr val="tx1"/>
                          </a:solidFill>
                          <a:effectLst/>
                          <a:latin typeface="Arial" charset="0"/>
                        </a:rPr>
                        <a:t>2</a:t>
                      </a:r>
                      <a:endParaRPr kumimoji="0" lang="de-DE" sz="1800" b="1" i="0" u="none" strike="noStrike" cap="none" normalizeH="0" baseline="0" dirty="0">
                        <a:ln>
                          <a:noFill/>
                        </a:ln>
                        <a:solidFill>
                          <a:schemeClr val="tx1"/>
                        </a:solidFill>
                        <a:effectLst/>
                        <a:latin typeface="Arial" charset="0"/>
                      </a:endParaRPr>
                    </a:p>
                  </a:txBody>
                  <a:tcPr marL="91427" marR="91427" marT="45740" marB="45740" horzOverflow="overflow">
                    <a:lnL>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PaCO</a:t>
                      </a:r>
                      <a:r>
                        <a:rPr kumimoji="0" lang="de-DE" sz="1800" b="1" i="0" u="none" strike="noStrike" cap="none" normalizeH="0" baseline="-25000" dirty="0">
                          <a:ln>
                            <a:noFill/>
                          </a:ln>
                          <a:solidFill>
                            <a:schemeClr val="tx1"/>
                          </a:solidFill>
                          <a:effectLst/>
                          <a:latin typeface="Arial" charset="0"/>
                        </a:rPr>
                        <a:t>2</a:t>
                      </a:r>
                    </a:p>
                  </a:txBody>
                  <a:tcPr marL="91427" marR="91427" marT="45740" marB="45740" horzOverflow="overflow">
                    <a:lnL>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HCO</a:t>
                      </a:r>
                      <a:r>
                        <a:rPr kumimoji="0" lang="de-DE" sz="1800" b="1" i="0" u="none" strike="noStrike" cap="none" normalizeH="0" baseline="-25000" dirty="0">
                          <a:ln>
                            <a:noFill/>
                          </a:ln>
                          <a:solidFill>
                            <a:schemeClr val="tx1"/>
                          </a:solidFill>
                          <a:effectLst/>
                          <a:latin typeface="Arial" charset="0"/>
                        </a:rPr>
                        <a:t>3</a:t>
                      </a:r>
                    </a:p>
                  </a:txBody>
                  <a:tcPr marL="91427" marR="91427" marT="45740" marB="45740" horzOverflow="overflow">
                    <a:lnL>
                      <a:noFill/>
                    </a:lnL>
                    <a:lnR>
                      <a:noFill/>
                    </a:lnR>
                    <a:lnT>
                      <a:noFill/>
                    </a:lnT>
                    <a:lnB>
                      <a:noFill/>
                    </a:lnB>
                    <a:lnTlToBr>
                      <a:noFill/>
                    </a:lnTlToBr>
                    <a:lnBlToTr>
                      <a:noFill/>
                    </a:lnBlToTr>
                    <a:solidFill>
                      <a:srgbClr val="00CC00"/>
                    </a:solidFill>
                  </a:tcPr>
                </a:tc>
                <a:extLst>
                  <a:ext uri="{0D108BD9-81ED-4DB2-BD59-A6C34878D82A}">
                    <a16:rowId xmlns:a16="http://schemas.microsoft.com/office/drawing/2014/main" val="1783979561"/>
                  </a:ext>
                </a:extLst>
              </a:tr>
              <a:tr h="3659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7,44</a:t>
                      </a:r>
                    </a:p>
                  </a:txBody>
                  <a:tcPr marL="91427" marR="91427" marT="45740" marB="45740" horzOverflow="overflow">
                    <a:lnL cap="flat">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55</a:t>
                      </a:r>
                    </a:p>
                  </a:txBody>
                  <a:tcPr marL="91427" marR="91427" marT="45740" marB="45740"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60</a:t>
                      </a:r>
                    </a:p>
                  </a:txBody>
                  <a:tcPr marL="91427" marR="91427" marT="45740" marB="45740"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39</a:t>
                      </a:r>
                    </a:p>
                  </a:txBody>
                  <a:tcPr marL="91427" marR="91427" marT="45740" marB="45740" horzOverflow="overflow">
                    <a:lnL>
                      <a:noFill/>
                    </a:lnL>
                    <a:lnR>
                      <a:noFill/>
                    </a:lnR>
                    <a:lnT>
                      <a:noFill/>
                    </a:lnT>
                    <a:lnB cap="flat">
                      <a:noFill/>
                    </a:lnB>
                    <a:lnTlToBr>
                      <a:noFill/>
                    </a:lnTlToBr>
                    <a:lnBlToTr>
                      <a:noFill/>
                    </a:lnBlToTr>
                    <a:solidFill>
                      <a:srgbClr val="00CC00"/>
                    </a:solidFill>
                  </a:tcPr>
                </a:tc>
                <a:extLst>
                  <a:ext uri="{0D108BD9-81ED-4DB2-BD59-A6C34878D82A}">
                    <a16:rowId xmlns:a16="http://schemas.microsoft.com/office/drawing/2014/main" val="225704110"/>
                  </a:ext>
                </a:extLst>
              </a:tr>
              <a:tr h="365921">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tx1"/>
                        </a:solidFill>
                        <a:effectLst/>
                        <a:latin typeface="Arial" charset="0"/>
                      </a:endParaRPr>
                    </a:p>
                  </a:txBody>
                  <a:tcPr marL="91427" marR="91427" marT="45740" marB="45740" horzOverflow="overflow">
                    <a:lnL cap="flat">
                      <a:noFill/>
                    </a:lnL>
                    <a:lnR>
                      <a:noFill/>
                    </a:lnR>
                    <a:lnT>
                      <a:noFill/>
                    </a:lnT>
                    <a:lnB cap="flat">
                      <a:noFill/>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tx1"/>
                        </a:solidFill>
                        <a:effectLst/>
                        <a:latin typeface="Arial" charset="0"/>
                      </a:endParaRPr>
                    </a:p>
                  </a:txBody>
                  <a:tcPr marL="91427" marR="91427" marT="45734" marB="45734" horzOverflow="overflow">
                    <a:lnL>
                      <a:noFill/>
                    </a:lnL>
                    <a:lnR>
                      <a:noFill/>
                    </a:lnR>
                    <a:lnT>
                      <a:noFill/>
                    </a:lnT>
                    <a:lnB cap="flat">
                      <a:noFill/>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tx1"/>
                        </a:solidFill>
                        <a:effectLst/>
                        <a:latin typeface="Arial" charset="0"/>
                      </a:endParaRPr>
                    </a:p>
                  </a:txBody>
                  <a:tcPr marL="91427" marR="91427" marT="45734" marB="45734" horzOverflow="overflow">
                    <a:lnL>
                      <a:noFill/>
                    </a:lnL>
                    <a:lnR>
                      <a:noFill/>
                    </a:lnR>
                    <a:lnT>
                      <a:noFill/>
                    </a:lnT>
                    <a:lnB cap="flat">
                      <a:noFill/>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tx1"/>
                        </a:solidFill>
                        <a:effectLst/>
                        <a:latin typeface="Arial" charset="0"/>
                      </a:endParaRPr>
                    </a:p>
                  </a:txBody>
                  <a:tcPr marL="91427" marR="91427" marT="45734" marB="45734" horzOverflow="overflow">
                    <a:lnL>
                      <a:noFill/>
                    </a:lnL>
                    <a:lnR>
                      <a:noFill/>
                    </a:lnR>
                    <a:lnT>
                      <a:noFill/>
                    </a:lnT>
                    <a:lnB cap="flat">
                      <a:noFill/>
                    </a:lnB>
                    <a:lnTlToBr>
                      <a:noFill/>
                    </a:lnTlToBr>
                    <a:lnBlToTr>
                      <a:noFill/>
                    </a:lnBlToTr>
                    <a:solidFill>
                      <a:schemeClr val="bg1"/>
                    </a:solidFill>
                  </a:tcPr>
                </a:tc>
                <a:extLst>
                  <a:ext uri="{0D108BD9-81ED-4DB2-BD59-A6C34878D82A}">
                    <a16:rowId xmlns:a16="http://schemas.microsoft.com/office/drawing/2014/main" val="1216247314"/>
                  </a:ext>
                </a:extLst>
              </a:tr>
            </a:tbl>
          </a:graphicData>
        </a:graphic>
      </p:graphicFrame>
    </p:spTree>
    <p:extLst>
      <p:ext uri="{BB962C8B-B14F-4D97-AF65-F5344CB8AC3E}">
        <p14:creationId xmlns:p14="http://schemas.microsoft.com/office/powerpoint/2010/main" val="355344993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mph" presetSubtype="0" nodeType="clickEffect">
                                  <p:stCondLst>
                                    <p:cond delay="0"/>
                                  </p:stCondLst>
                                  <p:childTnLst>
                                    <p:set>
                                      <p:cBhvr rctx="PPT">
                                        <p:cTn id="13" dur="indefinite"/>
                                        <p:tgtEl>
                                          <p:spTgt spid="46083"/>
                                        </p:tgtEl>
                                        <p:attrNameLst>
                                          <p:attrName>style.opacity</p:attrName>
                                        </p:attrNameLst>
                                      </p:cBhvr>
                                      <p:to>
                                        <p:strVal val="0.5"/>
                                      </p:to>
                                    </p:set>
                                    <p:animEffect filter="image" prLst="opacity: 0.5">
                                      <p:cBhvr rctx="IE">
                                        <p:cTn id="14" dur="indefinite"/>
                                        <p:tgtEl>
                                          <p:spTgt spid="46083"/>
                                        </p:tgtEl>
                                      </p:cBhvr>
                                    </p:animEffect>
                                  </p:childTnLst>
                                </p:cTn>
                              </p:par>
                              <p:par>
                                <p:cTn id="15" presetID="9" presetClass="emph" presetSubtype="0" nodeType="withEffect">
                                  <p:stCondLst>
                                    <p:cond delay="0"/>
                                  </p:stCondLst>
                                  <p:childTnLst>
                                    <p:set>
                                      <p:cBhvr rctx="PPT">
                                        <p:cTn id="16" dur="indefinite"/>
                                        <p:tgtEl>
                                          <p:spTgt spid="46091"/>
                                        </p:tgtEl>
                                        <p:attrNameLst>
                                          <p:attrName>style.opacity</p:attrName>
                                        </p:attrNameLst>
                                      </p:cBhvr>
                                      <p:to>
                                        <p:strVal val="0.5"/>
                                      </p:to>
                                    </p:set>
                                    <p:animEffect filter="image" prLst="opacity: 0.5">
                                      <p:cBhvr rctx="IE">
                                        <p:cTn id="17" dur="indefinite"/>
                                        <p:tgtEl>
                                          <p:spTgt spid="46091"/>
                                        </p:tgtEl>
                                      </p:cBhvr>
                                    </p:animEffect>
                                  </p:childTnLst>
                                </p:cTn>
                              </p:par>
                              <p:par>
                                <p:cTn id="18" presetID="9" presetClass="emph" presetSubtype="0" nodeType="withEffect">
                                  <p:stCondLst>
                                    <p:cond delay="0"/>
                                  </p:stCondLst>
                                  <p:childTnLst>
                                    <p:set>
                                      <p:cBhvr>
                                        <p:cTn id="19" dur="indefinite"/>
                                        <p:tgtEl>
                                          <p:spTgt spid="46099"/>
                                        </p:tgtEl>
                                        <p:attrNameLst>
                                          <p:attrName>style.opacity</p:attrName>
                                        </p:attrNameLst>
                                      </p:cBhvr>
                                      <p:to>
                                        <p:strVal val="0.5"/>
                                      </p:to>
                                    </p:set>
                                    <p:animEffect filter="image" prLst="opacity: 0.5">
                                      <p:cBhvr rctx="IE">
                                        <p:cTn id="20" dur="indefinite"/>
                                        <p:tgtEl>
                                          <p:spTgt spid="46099"/>
                                        </p:tgtEl>
                                      </p:cBhvr>
                                    </p:animEffect>
                                  </p:childTnLst>
                                </p:cTn>
                              </p:par>
                              <p:par>
                                <p:cTn id="21" presetID="26" presetClass="emph" presetSubtype="0" fill="hold" nodeType="withEffect">
                                  <p:stCondLst>
                                    <p:cond delay="0"/>
                                  </p:stCondLst>
                                  <p:childTnLst>
                                    <p:animEffect transition="out" filter="fade">
                                      <p:cBhvr>
                                        <p:cTn id="22" dur="500" tmFilter="0, 0; .2, .5; .8, .5; 1, 0"/>
                                        <p:tgtEl>
                                          <p:spTgt spid="46107"/>
                                        </p:tgtEl>
                                      </p:cBhvr>
                                    </p:animEffect>
                                    <p:animScale>
                                      <p:cBhvr>
                                        <p:cTn id="23" dur="250" autoRev="1" fill="hold"/>
                                        <p:tgtEl>
                                          <p:spTgt spid="46107"/>
                                        </p:tgtEl>
                                      </p:cBhvr>
                                      <p:by x="105000" y="105000"/>
                                    </p:animScale>
                                  </p:childTnLst>
                                </p:cTn>
                              </p:par>
                              <p:par>
                                <p:cTn id="24" presetID="9" presetClass="emph" presetSubtype="0" nodeType="withEffect">
                                  <p:stCondLst>
                                    <p:cond delay="0"/>
                                  </p:stCondLst>
                                  <p:childTnLst>
                                    <p:set>
                                      <p:cBhvr rctx="PPT">
                                        <p:cTn id="25" dur="indefinite"/>
                                        <p:tgtEl>
                                          <p:spTgt spid="46115"/>
                                        </p:tgtEl>
                                        <p:attrNameLst>
                                          <p:attrName>style.opacity</p:attrName>
                                        </p:attrNameLst>
                                      </p:cBhvr>
                                      <p:to>
                                        <p:strVal val="0.5"/>
                                      </p:to>
                                    </p:set>
                                    <p:animEffect filter="image" prLst="opacity: 0.5">
                                      <p:cBhvr rctx="IE">
                                        <p:cTn id="26" dur="indefinite"/>
                                        <p:tgtEl>
                                          <p:spTgt spid="46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5E0B130-78D7-4A50-8EA5-F47FF61DD393}"/>
              </a:ext>
            </a:extLst>
          </p:cNvPr>
          <p:cNvSpPr>
            <a:spLocks noGrp="1"/>
          </p:cNvSpPr>
          <p:nvPr>
            <p:ph type="title"/>
          </p:nvPr>
        </p:nvSpPr>
        <p:spPr/>
        <p:txBody>
          <a:bodyPr/>
          <a:lstStyle/>
          <a:p>
            <a:endParaRPr lang="de-DE"/>
          </a:p>
        </p:txBody>
      </p:sp>
      <p:sp>
        <p:nvSpPr>
          <p:cNvPr id="4" name="Fußzeilenplatzhalter 3">
            <a:extLst>
              <a:ext uri="{FF2B5EF4-FFF2-40B4-BE49-F238E27FC236}">
                <a16:creationId xmlns:a16="http://schemas.microsoft.com/office/drawing/2014/main" id="{21C1C3E0-AD24-42E5-9B4F-37A253D75EBE}"/>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graphicFrame>
        <p:nvGraphicFramePr>
          <p:cNvPr id="5" name="Tabelle 4">
            <a:extLst>
              <a:ext uri="{FF2B5EF4-FFF2-40B4-BE49-F238E27FC236}">
                <a16:creationId xmlns:a16="http://schemas.microsoft.com/office/drawing/2014/main" id="{0FFD3F68-0194-41EF-907B-6EF8AE6743BA}"/>
              </a:ext>
            </a:extLst>
          </p:cNvPr>
          <p:cNvGraphicFramePr>
            <a:graphicFrameLocks noGrp="1"/>
          </p:cNvGraphicFramePr>
          <p:nvPr>
            <p:extLst>
              <p:ext uri="{D42A27DB-BD31-4B8C-83A1-F6EECF244321}">
                <p14:modId xmlns:p14="http://schemas.microsoft.com/office/powerpoint/2010/main" val="3196982054"/>
              </p:ext>
            </p:extLst>
          </p:nvPr>
        </p:nvGraphicFramePr>
        <p:xfrm>
          <a:off x="3558" y="-747464"/>
          <a:ext cx="9120186" cy="3057929"/>
        </p:xfrm>
        <a:graphic>
          <a:graphicData uri="http://schemas.openxmlformats.org/drawingml/2006/table">
            <a:tbl>
              <a:tblPr/>
              <a:tblGrid>
                <a:gridCol w="2281412">
                  <a:extLst>
                    <a:ext uri="{9D8B030D-6E8A-4147-A177-3AD203B41FA5}">
                      <a16:colId xmlns:a16="http://schemas.microsoft.com/office/drawing/2014/main" val="24863018"/>
                    </a:ext>
                  </a:extLst>
                </a:gridCol>
                <a:gridCol w="2256570">
                  <a:extLst>
                    <a:ext uri="{9D8B030D-6E8A-4147-A177-3AD203B41FA5}">
                      <a16:colId xmlns:a16="http://schemas.microsoft.com/office/drawing/2014/main" val="548106269"/>
                    </a:ext>
                  </a:extLst>
                </a:gridCol>
                <a:gridCol w="2300790">
                  <a:extLst>
                    <a:ext uri="{9D8B030D-6E8A-4147-A177-3AD203B41FA5}">
                      <a16:colId xmlns:a16="http://schemas.microsoft.com/office/drawing/2014/main" val="3751900893"/>
                    </a:ext>
                  </a:extLst>
                </a:gridCol>
                <a:gridCol w="2281414">
                  <a:extLst>
                    <a:ext uri="{9D8B030D-6E8A-4147-A177-3AD203B41FA5}">
                      <a16:colId xmlns:a16="http://schemas.microsoft.com/office/drawing/2014/main" val="3153721863"/>
                    </a:ext>
                  </a:extLst>
                </a:gridCol>
              </a:tblGrid>
              <a:tr h="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Kreatinin</a:t>
                      </a:r>
                    </a:p>
                  </a:txBody>
                  <a:tcPr marL="91427" marR="91427" marT="45740" marB="45740" horzOverflow="overflow">
                    <a:lnL cap="flat">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Harnstoff</a:t>
                      </a:r>
                    </a:p>
                  </a:txBody>
                  <a:tcPr marL="91427" marR="91427" marT="45740" marB="45740" horzOverflow="overflow">
                    <a:lnL>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Albumin</a:t>
                      </a:r>
                    </a:p>
                  </a:txBody>
                  <a:tcPr marL="91427" marR="91427" marT="45740" marB="45740" horzOverflow="overflow">
                    <a:lnL>
                      <a:noFill/>
                    </a:lnL>
                    <a:lnR>
                      <a:noFill/>
                    </a:lnR>
                    <a:lnT cap="flat">
                      <a:noFill/>
                    </a:lnT>
                    <a:lnB>
                      <a:noFill/>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bg1"/>
                        </a:solidFill>
                        <a:effectLst/>
                        <a:latin typeface="Arial" charset="0"/>
                      </a:endParaRPr>
                    </a:p>
                  </a:txBody>
                  <a:tcPr marL="91427" marR="91427" marT="45740" marB="45740" horzOverflow="overflow">
                    <a:lnL>
                      <a:noFill/>
                    </a:lnL>
                    <a:lnR>
                      <a:noFill/>
                    </a:lnR>
                    <a:lnT cap="flat">
                      <a:noFill/>
                    </a:lnT>
                    <a:lnB>
                      <a:noFill/>
                    </a:lnB>
                    <a:lnTlToBr>
                      <a:noFill/>
                    </a:lnTlToBr>
                    <a:lnBlToTr>
                      <a:noFill/>
                    </a:lnBlToTr>
                    <a:solidFill>
                      <a:schemeClr val="bg1"/>
                    </a:solidFill>
                  </a:tcPr>
                </a:tc>
                <a:extLst>
                  <a:ext uri="{0D108BD9-81ED-4DB2-BD59-A6C34878D82A}">
                    <a16:rowId xmlns:a16="http://schemas.microsoft.com/office/drawing/2014/main" val="4070695508"/>
                  </a:ext>
                </a:extLst>
              </a:tr>
              <a:tr h="431262">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de-DE" sz="1800" b="1" i="0" u="none" strike="noStrike" kern="1200" cap="none" normalizeH="0" baseline="0" dirty="0">
                          <a:ln>
                            <a:noFill/>
                          </a:ln>
                          <a:solidFill>
                            <a:schemeClr val="bg1"/>
                          </a:solidFill>
                          <a:effectLst/>
                          <a:latin typeface="Arial" charset="0"/>
                          <a:ea typeface="+mn-ea"/>
                          <a:cs typeface="+mn-cs"/>
                        </a:rPr>
                        <a:t>132 µM (1,5 mg/dl)</a:t>
                      </a:r>
                    </a:p>
                  </a:txBody>
                  <a:tcPr marL="91427" marR="91427" marT="45740" marB="45740" horzOverflow="overflow">
                    <a:lnL cap="flat">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12,4 </a:t>
                      </a:r>
                      <a:r>
                        <a:rPr kumimoji="0" lang="de-DE" sz="1800" b="1" i="0" u="none" strike="noStrike" kern="1200" cap="none" normalizeH="0" baseline="0" dirty="0" err="1">
                          <a:ln>
                            <a:noFill/>
                          </a:ln>
                          <a:solidFill>
                            <a:schemeClr val="bg1"/>
                          </a:solidFill>
                          <a:effectLst/>
                          <a:latin typeface="Arial" charset="0"/>
                          <a:ea typeface="+mn-ea"/>
                          <a:cs typeface="+mn-cs"/>
                        </a:rPr>
                        <a:t>mM</a:t>
                      </a:r>
                      <a:r>
                        <a:rPr kumimoji="0" lang="de-DE" sz="1800" b="1" i="0" u="none" strike="noStrike" kern="1200" cap="none" normalizeH="0" baseline="0" dirty="0">
                          <a:ln>
                            <a:noFill/>
                          </a:ln>
                          <a:solidFill>
                            <a:schemeClr val="bg1"/>
                          </a:solidFill>
                          <a:effectLst/>
                          <a:latin typeface="Arial" charset="0"/>
                          <a:ea typeface="+mn-ea"/>
                          <a:cs typeface="+mn-cs"/>
                        </a:rPr>
                        <a:t> (35 mg/dl)</a:t>
                      </a:r>
                    </a:p>
                  </a:txBody>
                  <a:tcPr marL="91427" marR="91427" marT="45740" marB="45740" horzOverflow="overflow">
                    <a:lnL>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42 g/dl</a:t>
                      </a:r>
                    </a:p>
                  </a:txBody>
                  <a:tcPr marL="91427" marR="91427" marT="45740" marB="45740" horzOverflow="overflow">
                    <a:lnL>
                      <a:noFill/>
                    </a:lnL>
                    <a:lnR>
                      <a:noFill/>
                    </a:lnR>
                    <a:lnT cap="flat">
                      <a:noFill/>
                    </a:lnT>
                    <a:lnB>
                      <a:noFill/>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bg1"/>
                        </a:solidFill>
                        <a:effectLst/>
                        <a:latin typeface="Arial" charset="0"/>
                      </a:endParaRPr>
                    </a:p>
                  </a:txBody>
                  <a:tcPr marL="91427" marR="91427" marT="45740" marB="45740" horzOverflow="overflow">
                    <a:lnL>
                      <a:noFill/>
                    </a:lnL>
                    <a:lnR>
                      <a:noFill/>
                    </a:lnR>
                    <a:lnT cap="flat">
                      <a:noFill/>
                    </a:lnT>
                    <a:lnB>
                      <a:noFill/>
                    </a:lnB>
                    <a:lnTlToBr>
                      <a:noFill/>
                    </a:lnTlToBr>
                    <a:lnBlToTr>
                      <a:noFill/>
                    </a:lnBlToTr>
                    <a:solidFill>
                      <a:schemeClr val="bg1"/>
                    </a:solidFill>
                  </a:tcPr>
                </a:tc>
                <a:extLst>
                  <a:ext uri="{0D108BD9-81ED-4DB2-BD59-A6C34878D82A}">
                    <a16:rowId xmlns:a16="http://schemas.microsoft.com/office/drawing/2014/main" val="3891587722"/>
                  </a:ext>
                </a:extLst>
              </a:tr>
              <a:tr h="43126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Na</a:t>
                      </a:r>
                    </a:p>
                  </a:txBody>
                  <a:tcPr marL="91427" marR="91427" marT="45740" marB="45740" horzOverflow="overflow">
                    <a:lnL cap="flat">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K</a:t>
                      </a:r>
                    </a:p>
                  </a:txBody>
                  <a:tcPr marL="91427" marR="91427" marT="45740" marB="45740" horzOverflow="overflow">
                    <a:lnL>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Cl</a:t>
                      </a:r>
                    </a:p>
                  </a:txBody>
                  <a:tcPr marL="91427" marR="91427" marT="45740" marB="45740" horzOverflow="overflow">
                    <a:lnL>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Anionenlücke</a:t>
                      </a:r>
                    </a:p>
                  </a:txBody>
                  <a:tcPr marL="91427" marR="91427" marT="45740" marB="45740" horzOverflow="overflow">
                    <a:lnL>
                      <a:noFill/>
                    </a:lnL>
                    <a:lnR>
                      <a:noFill/>
                    </a:lnR>
                    <a:lnT cap="flat">
                      <a:noFill/>
                    </a:lnT>
                    <a:lnB>
                      <a:noFill/>
                    </a:lnB>
                    <a:lnTlToBr>
                      <a:noFill/>
                    </a:lnTlToBr>
                    <a:lnBlToTr>
                      <a:noFill/>
                    </a:lnBlToTr>
                    <a:solidFill>
                      <a:srgbClr val="0066FF"/>
                    </a:solidFill>
                  </a:tcPr>
                </a:tc>
                <a:extLst>
                  <a:ext uri="{0D108BD9-81ED-4DB2-BD59-A6C34878D82A}">
                    <a16:rowId xmlns:a16="http://schemas.microsoft.com/office/drawing/2014/main" val="3622489647"/>
                  </a:ext>
                </a:extLst>
              </a:tr>
              <a:tr h="3659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146</a:t>
                      </a:r>
                    </a:p>
                  </a:txBody>
                  <a:tcPr marL="91427" marR="91427" marT="45740" marB="45740" horzOverflow="overflow">
                    <a:lnL cap="flat">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3,3</a:t>
                      </a:r>
                    </a:p>
                  </a:txBody>
                  <a:tcPr marL="91427" marR="91427" marT="45740" marB="45740" horzOverflow="overflow">
                    <a:lnL>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100</a:t>
                      </a:r>
                    </a:p>
                  </a:txBody>
                  <a:tcPr marL="91427" marR="91427" marT="45740" marB="45740" horzOverflow="overflow">
                    <a:lnL>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kern="1200" cap="none" normalizeH="0" baseline="0" dirty="0">
                          <a:ln>
                            <a:noFill/>
                          </a:ln>
                          <a:solidFill>
                            <a:schemeClr val="bg1"/>
                          </a:solidFill>
                          <a:effectLst/>
                          <a:latin typeface="Arial" charset="0"/>
                          <a:ea typeface="+mn-ea"/>
                          <a:cs typeface="+mn-cs"/>
                        </a:rPr>
                        <a:t>7</a:t>
                      </a:r>
                    </a:p>
                  </a:txBody>
                  <a:tcPr marL="91427" marR="91427" marT="45740" marB="45740" horzOverflow="overflow">
                    <a:lnL>
                      <a:noFill/>
                    </a:lnL>
                    <a:lnR>
                      <a:noFill/>
                    </a:lnR>
                    <a:lnT>
                      <a:noFill/>
                    </a:lnT>
                    <a:lnB>
                      <a:noFill/>
                    </a:lnB>
                    <a:lnTlToBr>
                      <a:noFill/>
                    </a:lnTlToBr>
                    <a:lnBlToTr>
                      <a:noFill/>
                    </a:lnBlToTr>
                    <a:solidFill>
                      <a:srgbClr val="0066FF"/>
                    </a:solidFill>
                  </a:tcPr>
                </a:tc>
                <a:extLst>
                  <a:ext uri="{0D108BD9-81ED-4DB2-BD59-A6C34878D82A}">
                    <a16:rowId xmlns:a16="http://schemas.microsoft.com/office/drawing/2014/main" val="567412552"/>
                  </a:ext>
                </a:extLst>
              </a:tr>
              <a:tr h="365921">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de-DE" sz="1800" b="1" i="0" u="none" strike="noStrike" kern="1200" cap="none" normalizeH="0" baseline="0" dirty="0">
                          <a:ln>
                            <a:noFill/>
                          </a:ln>
                          <a:solidFill>
                            <a:schemeClr val="tx1"/>
                          </a:solidFill>
                          <a:effectLst/>
                          <a:latin typeface="Arial" charset="0"/>
                          <a:ea typeface="+mn-ea"/>
                          <a:cs typeface="+mn-cs"/>
                        </a:rPr>
                        <a:t>Arterielle BGA  bei Aufnahme (unter 2 l O</a:t>
                      </a:r>
                      <a:r>
                        <a:rPr kumimoji="0" lang="de-DE" sz="1800" b="1" i="0" u="none" strike="noStrike" kern="1200" cap="none" normalizeH="0" baseline="-25000" dirty="0">
                          <a:ln>
                            <a:noFill/>
                          </a:ln>
                          <a:solidFill>
                            <a:schemeClr val="tx1"/>
                          </a:solidFill>
                          <a:effectLst/>
                          <a:latin typeface="Arial" charset="0"/>
                          <a:ea typeface="+mn-ea"/>
                          <a:cs typeface="+mn-cs"/>
                        </a:rPr>
                        <a:t>2</a:t>
                      </a:r>
                      <a:r>
                        <a:rPr kumimoji="0" lang="de-DE" sz="1800" b="1" i="0" u="none" strike="noStrike" kern="1200" cap="none" normalizeH="0" baseline="0" dirty="0">
                          <a:ln>
                            <a:noFill/>
                          </a:ln>
                          <a:solidFill>
                            <a:schemeClr val="tx1"/>
                          </a:solidFill>
                          <a:effectLst/>
                          <a:latin typeface="Arial" charset="0"/>
                          <a:ea typeface="+mn-ea"/>
                          <a:cs typeface="+mn-cs"/>
                        </a:rPr>
                        <a:t> via Nasenbrille)</a:t>
                      </a:r>
                      <a:endParaRPr kumimoji="0" lang="de-DE" sz="1800" b="1" i="0" u="none" strike="noStrike" kern="1200" cap="none" normalizeH="0" baseline="-25000" dirty="0">
                        <a:ln>
                          <a:noFill/>
                        </a:ln>
                        <a:solidFill>
                          <a:schemeClr val="tx1"/>
                        </a:solidFill>
                        <a:effectLst/>
                        <a:latin typeface="Arial" charset="0"/>
                        <a:ea typeface="+mn-ea"/>
                        <a:cs typeface="+mn-cs"/>
                      </a:endParaRPr>
                    </a:p>
                  </a:txBody>
                  <a:tcPr marL="91427" marR="91427" marT="45740" marB="45740" horzOverflow="overflow">
                    <a:lnL cap="flat">
                      <a:noFill/>
                    </a:lnL>
                    <a:lnR>
                      <a:noFill/>
                    </a:lnR>
                    <a:lnT>
                      <a:noFill/>
                    </a:lnT>
                    <a:lnB>
                      <a:noFill/>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tx1"/>
                        </a:solidFill>
                        <a:effectLst/>
                        <a:latin typeface="Arial" charset="0"/>
                      </a:endParaRPr>
                    </a:p>
                  </a:txBody>
                  <a:tcPr marL="91427" marR="91427" marT="45737" marB="45737" horzOverflow="overflow">
                    <a:lnL>
                      <a:noFill/>
                    </a:lnL>
                    <a:lnR>
                      <a:noFill/>
                    </a:lnR>
                    <a:lnT>
                      <a:noFill/>
                    </a:lnT>
                    <a:lnB>
                      <a:noFill/>
                    </a:lnB>
                    <a:lnTlToBr>
                      <a:noFill/>
                    </a:lnTlToBr>
                    <a:lnBlToTr>
                      <a:noFill/>
                    </a:lnBlToTr>
                    <a:solidFill>
                      <a:srgbClr val="00CC00"/>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25000" dirty="0">
                        <a:ln>
                          <a:noFill/>
                        </a:ln>
                        <a:solidFill>
                          <a:schemeClr val="tx1"/>
                        </a:solidFill>
                        <a:effectLst/>
                        <a:latin typeface="Arial" charset="0"/>
                      </a:endParaRPr>
                    </a:p>
                  </a:txBody>
                  <a:tcPr marL="91427" marR="91427" marT="45737" marB="45737" horzOverflow="overflow">
                    <a:lnL>
                      <a:noFill/>
                    </a:lnL>
                    <a:lnR>
                      <a:noFill/>
                    </a:lnR>
                    <a:lnT>
                      <a:noFill/>
                    </a:lnT>
                    <a:lnB>
                      <a:noFill/>
                    </a:lnB>
                    <a:lnTlToBr>
                      <a:noFill/>
                    </a:lnTlToBr>
                    <a:lnBlToTr>
                      <a:noFill/>
                    </a:lnBlToTr>
                    <a:solidFill>
                      <a:srgbClr val="00CC00"/>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25000" dirty="0">
                        <a:ln>
                          <a:noFill/>
                        </a:ln>
                        <a:solidFill>
                          <a:schemeClr val="tx1"/>
                        </a:solidFill>
                        <a:effectLst/>
                        <a:latin typeface="Arial" charset="0"/>
                      </a:endParaRPr>
                    </a:p>
                  </a:txBody>
                  <a:tcPr marL="91427" marR="91427" marT="45737" marB="45737" horzOverflow="overflow">
                    <a:lnL>
                      <a:noFill/>
                    </a:lnL>
                    <a:lnR>
                      <a:noFill/>
                    </a:lnR>
                    <a:lnT>
                      <a:noFill/>
                    </a:lnT>
                    <a:lnB>
                      <a:noFill/>
                    </a:lnB>
                    <a:lnTlToBr>
                      <a:noFill/>
                    </a:lnTlToBr>
                    <a:lnBlToTr>
                      <a:noFill/>
                    </a:lnBlToTr>
                    <a:solidFill>
                      <a:srgbClr val="00CC00"/>
                    </a:solidFill>
                  </a:tcPr>
                </a:tc>
                <a:extLst>
                  <a:ext uri="{0D108BD9-81ED-4DB2-BD59-A6C34878D82A}">
                    <a16:rowId xmlns:a16="http://schemas.microsoft.com/office/drawing/2014/main" val="3589991608"/>
                  </a:ext>
                </a:extLst>
              </a:tr>
              <a:tr h="3659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pH</a:t>
                      </a:r>
                    </a:p>
                  </a:txBody>
                  <a:tcPr marL="91427" marR="91427" marT="45740" marB="45740" horzOverflow="overflow">
                    <a:lnL cap="flat">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PaO</a:t>
                      </a:r>
                      <a:r>
                        <a:rPr kumimoji="0" lang="de-DE" sz="1800" b="1" i="0" u="none" strike="noStrike" cap="none" normalizeH="0" baseline="-25000" dirty="0">
                          <a:ln>
                            <a:noFill/>
                          </a:ln>
                          <a:solidFill>
                            <a:schemeClr val="tx1"/>
                          </a:solidFill>
                          <a:effectLst/>
                          <a:latin typeface="Arial" charset="0"/>
                        </a:rPr>
                        <a:t>2</a:t>
                      </a:r>
                      <a:endParaRPr kumimoji="0" lang="de-DE" sz="1800" b="1" i="0" u="none" strike="noStrike" cap="none" normalizeH="0" baseline="0" dirty="0">
                        <a:ln>
                          <a:noFill/>
                        </a:ln>
                        <a:solidFill>
                          <a:schemeClr val="tx1"/>
                        </a:solidFill>
                        <a:effectLst/>
                        <a:latin typeface="Arial" charset="0"/>
                      </a:endParaRPr>
                    </a:p>
                  </a:txBody>
                  <a:tcPr marL="91427" marR="91427" marT="45740" marB="45740" horzOverflow="overflow">
                    <a:lnL>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PaCO</a:t>
                      </a:r>
                      <a:r>
                        <a:rPr kumimoji="0" lang="de-DE" sz="1800" b="1" i="0" u="none" strike="noStrike" cap="none" normalizeH="0" baseline="-25000" dirty="0">
                          <a:ln>
                            <a:noFill/>
                          </a:ln>
                          <a:solidFill>
                            <a:schemeClr val="tx1"/>
                          </a:solidFill>
                          <a:effectLst/>
                          <a:latin typeface="Arial" charset="0"/>
                        </a:rPr>
                        <a:t>2</a:t>
                      </a:r>
                    </a:p>
                  </a:txBody>
                  <a:tcPr marL="91427" marR="91427" marT="45740" marB="45740" horzOverflow="overflow">
                    <a:lnL>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HCO</a:t>
                      </a:r>
                      <a:r>
                        <a:rPr kumimoji="0" lang="de-DE" sz="1800" b="1" i="0" u="none" strike="noStrike" cap="none" normalizeH="0" baseline="-25000" dirty="0">
                          <a:ln>
                            <a:noFill/>
                          </a:ln>
                          <a:solidFill>
                            <a:schemeClr val="tx1"/>
                          </a:solidFill>
                          <a:effectLst/>
                          <a:latin typeface="Arial" charset="0"/>
                        </a:rPr>
                        <a:t>3</a:t>
                      </a:r>
                    </a:p>
                  </a:txBody>
                  <a:tcPr marL="91427" marR="91427" marT="45740" marB="45740" horzOverflow="overflow">
                    <a:lnL>
                      <a:noFill/>
                    </a:lnL>
                    <a:lnR>
                      <a:noFill/>
                    </a:lnR>
                    <a:lnT>
                      <a:noFill/>
                    </a:lnT>
                    <a:lnB>
                      <a:noFill/>
                    </a:lnB>
                    <a:lnTlToBr>
                      <a:noFill/>
                    </a:lnTlToBr>
                    <a:lnBlToTr>
                      <a:noFill/>
                    </a:lnBlToTr>
                    <a:solidFill>
                      <a:srgbClr val="00CC00"/>
                    </a:solidFill>
                  </a:tcPr>
                </a:tc>
                <a:extLst>
                  <a:ext uri="{0D108BD9-81ED-4DB2-BD59-A6C34878D82A}">
                    <a16:rowId xmlns:a16="http://schemas.microsoft.com/office/drawing/2014/main" val="1783979561"/>
                  </a:ext>
                </a:extLst>
              </a:tr>
              <a:tr h="3659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7,44</a:t>
                      </a:r>
                    </a:p>
                  </a:txBody>
                  <a:tcPr marL="91427" marR="91427" marT="45740" marB="45740" horzOverflow="overflow">
                    <a:lnL cap="flat">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55</a:t>
                      </a:r>
                    </a:p>
                  </a:txBody>
                  <a:tcPr marL="91427" marR="91427" marT="45740" marB="45740"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60</a:t>
                      </a:r>
                    </a:p>
                  </a:txBody>
                  <a:tcPr marL="91427" marR="91427" marT="45740" marB="45740"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39</a:t>
                      </a:r>
                    </a:p>
                  </a:txBody>
                  <a:tcPr marL="91427" marR="91427" marT="45740" marB="45740" horzOverflow="overflow">
                    <a:lnL>
                      <a:noFill/>
                    </a:lnL>
                    <a:lnR>
                      <a:noFill/>
                    </a:lnR>
                    <a:lnT>
                      <a:noFill/>
                    </a:lnT>
                    <a:lnB cap="flat">
                      <a:noFill/>
                    </a:lnB>
                    <a:lnTlToBr>
                      <a:noFill/>
                    </a:lnTlToBr>
                    <a:lnBlToTr>
                      <a:noFill/>
                    </a:lnBlToTr>
                    <a:solidFill>
                      <a:srgbClr val="00CC00"/>
                    </a:solidFill>
                  </a:tcPr>
                </a:tc>
                <a:extLst>
                  <a:ext uri="{0D108BD9-81ED-4DB2-BD59-A6C34878D82A}">
                    <a16:rowId xmlns:a16="http://schemas.microsoft.com/office/drawing/2014/main" val="225704110"/>
                  </a:ext>
                </a:extLst>
              </a:tr>
              <a:tr h="365921">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tx1"/>
                        </a:solidFill>
                        <a:effectLst/>
                        <a:latin typeface="Arial" charset="0"/>
                      </a:endParaRPr>
                    </a:p>
                  </a:txBody>
                  <a:tcPr marL="91427" marR="91427" marT="45740" marB="45740" horzOverflow="overflow">
                    <a:lnL cap="flat">
                      <a:noFill/>
                    </a:lnL>
                    <a:lnR>
                      <a:noFill/>
                    </a:lnR>
                    <a:lnT>
                      <a:noFill/>
                    </a:lnT>
                    <a:lnB cap="flat">
                      <a:noFill/>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tx1"/>
                        </a:solidFill>
                        <a:effectLst/>
                        <a:latin typeface="Arial" charset="0"/>
                      </a:endParaRPr>
                    </a:p>
                  </a:txBody>
                  <a:tcPr marL="91427" marR="91427" marT="45734" marB="45734" horzOverflow="overflow">
                    <a:lnL>
                      <a:noFill/>
                    </a:lnL>
                    <a:lnR>
                      <a:noFill/>
                    </a:lnR>
                    <a:lnT>
                      <a:noFill/>
                    </a:lnT>
                    <a:lnB cap="flat">
                      <a:noFill/>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tx1"/>
                        </a:solidFill>
                        <a:effectLst/>
                        <a:latin typeface="Arial" charset="0"/>
                      </a:endParaRPr>
                    </a:p>
                  </a:txBody>
                  <a:tcPr marL="91427" marR="91427" marT="45734" marB="45734" horzOverflow="overflow">
                    <a:lnL>
                      <a:noFill/>
                    </a:lnL>
                    <a:lnR>
                      <a:noFill/>
                    </a:lnR>
                    <a:lnT>
                      <a:noFill/>
                    </a:lnT>
                    <a:lnB cap="flat">
                      <a:noFill/>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tx1"/>
                        </a:solidFill>
                        <a:effectLst/>
                        <a:latin typeface="Arial" charset="0"/>
                      </a:endParaRPr>
                    </a:p>
                  </a:txBody>
                  <a:tcPr marL="91427" marR="91427" marT="45734" marB="45734" horzOverflow="overflow">
                    <a:lnL>
                      <a:noFill/>
                    </a:lnL>
                    <a:lnR>
                      <a:noFill/>
                    </a:lnR>
                    <a:lnT>
                      <a:noFill/>
                    </a:lnT>
                    <a:lnB cap="flat">
                      <a:noFill/>
                    </a:lnB>
                    <a:lnTlToBr>
                      <a:noFill/>
                    </a:lnTlToBr>
                    <a:lnBlToTr>
                      <a:noFill/>
                    </a:lnBlToTr>
                    <a:solidFill>
                      <a:schemeClr val="bg1"/>
                    </a:solidFill>
                  </a:tcPr>
                </a:tc>
                <a:extLst>
                  <a:ext uri="{0D108BD9-81ED-4DB2-BD59-A6C34878D82A}">
                    <a16:rowId xmlns:a16="http://schemas.microsoft.com/office/drawing/2014/main" val="1216247314"/>
                  </a:ext>
                </a:extLst>
              </a:tr>
            </a:tbl>
          </a:graphicData>
        </a:graphic>
      </p:graphicFrame>
      <p:sp>
        <p:nvSpPr>
          <p:cNvPr id="7" name="Inhaltsplatzhalter 1">
            <a:extLst>
              <a:ext uri="{FF2B5EF4-FFF2-40B4-BE49-F238E27FC236}">
                <a16:creationId xmlns:a16="http://schemas.microsoft.com/office/drawing/2014/main" id="{2EF17CE1-57DD-45C0-97FC-BFB5647859E0}"/>
              </a:ext>
            </a:extLst>
          </p:cNvPr>
          <p:cNvSpPr txBox="1">
            <a:spLocks/>
          </p:cNvSpPr>
          <p:nvPr/>
        </p:nvSpPr>
        <p:spPr bwMode="auto">
          <a:xfrm>
            <a:off x="683568" y="2173710"/>
            <a:ext cx="8208912" cy="3343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1" fontAlgn="base" hangingPunct="1">
              <a:spcBef>
                <a:spcPct val="20000"/>
              </a:spcBef>
              <a:spcAft>
                <a:spcPct val="0"/>
              </a:spcAft>
              <a:defRPr kern="1200">
                <a:solidFill>
                  <a:schemeClr val="tx1"/>
                </a:solidFill>
                <a:latin typeface="+mn-lt"/>
                <a:ea typeface="+mn-ea"/>
                <a:cs typeface="+mn-cs"/>
              </a:defRPr>
            </a:lvl1pPr>
            <a:lvl2pPr marL="379413" indent="-185738" algn="l" rtl="0" eaLnBrk="1" fontAlgn="base" hangingPunct="1">
              <a:spcBef>
                <a:spcPct val="20000"/>
              </a:spcBef>
              <a:spcAft>
                <a:spcPct val="0"/>
              </a:spcAft>
              <a:buChar char="•"/>
              <a:defRPr kern="1200">
                <a:solidFill>
                  <a:schemeClr val="tx1"/>
                </a:solidFill>
                <a:latin typeface="+mn-lt"/>
                <a:ea typeface="+mn-ea"/>
                <a:cs typeface="+mn-cs"/>
              </a:defRPr>
            </a:lvl2pPr>
            <a:lvl3pPr marL="758825" indent="-185738" algn="l" rtl="0" eaLnBrk="1" fontAlgn="base" hangingPunct="1">
              <a:spcBef>
                <a:spcPct val="20000"/>
              </a:spcBef>
              <a:spcAft>
                <a:spcPct val="0"/>
              </a:spcAft>
              <a:buChar char="-"/>
              <a:defRPr sz="1600" kern="1200">
                <a:solidFill>
                  <a:schemeClr val="tx1"/>
                </a:solidFill>
                <a:latin typeface="+mn-lt"/>
                <a:ea typeface="+mn-ea"/>
                <a:cs typeface="+mn-cs"/>
              </a:defRPr>
            </a:lvl3pPr>
            <a:lvl4pPr marL="1239838" indent="-195263" algn="l" rtl="0" eaLnBrk="1" fontAlgn="base" hangingPunct="1">
              <a:spcBef>
                <a:spcPct val="20000"/>
              </a:spcBef>
              <a:spcAft>
                <a:spcPct val="0"/>
              </a:spcAft>
              <a:buChar char="•"/>
              <a:defRPr sz="1400" kern="1200">
                <a:solidFill>
                  <a:schemeClr val="tx1"/>
                </a:solidFill>
                <a:latin typeface="+mn-lt"/>
                <a:ea typeface="+mn-ea"/>
                <a:cs typeface="+mn-cs"/>
              </a:defRPr>
            </a:lvl4pPr>
            <a:lvl5pPr marL="2130425" indent="-228600" algn="l" rtl="0" eaLnBrk="1" fontAlgn="base" hangingPunct="1">
              <a:spcBef>
                <a:spcPct val="20000"/>
              </a:spcBef>
              <a:spcAft>
                <a:spcPct val="0"/>
              </a:spcAft>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de-DE" b="1" dirty="0"/>
              <a:t>Metabolische Alkalose: </a:t>
            </a:r>
          </a:p>
          <a:p>
            <a:pPr>
              <a:lnSpc>
                <a:spcPct val="100000"/>
              </a:lnSpc>
            </a:pPr>
            <a:r>
              <a:rPr lang="de-DE" dirty="0"/>
              <a:t>zu erwartender kompensatorischer Anstieg: </a:t>
            </a:r>
            <a:br>
              <a:rPr lang="de-DE" dirty="0"/>
            </a:br>
            <a:r>
              <a:rPr lang="de-DE" dirty="0"/>
              <a:t>	pCO</a:t>
            </a:r>
            <a:r>
              <a:rPr lang="de-DE" baseline="-25000" dirty="0"/>
              <a:t>2</a:t>
            </a:r>
            <a:r>
              <a:rPr lang="de-DE" sz="2000" dirty="0"/>
              <a:t>:  </a:t>
            </a:r>
            <a:r>
              <a:rPr lang="de-DE" dirty="0"/>
              <a:t> 0,7 mmHg /  </a:t>
            </a:r>
            <a:r>
              <a:rPr lang="de-DE" dirty="0" err="1"/>
              <a:t>mM</a:t>
            </a:r>
            <a:r>
              <a:rPr lang="de-DE" dirty="0"/>
              <a:t> Anstieg HCO</a:t>
            </a:r>
            <a:r>
              <a:rPr lang="de-DE" baseline="-25000" dirty="0"/>
              <a:t>3</a:t>
            </a:r>
            <a:r>
              <a:rPr lang="de-DE" baseline="30000" dirty="0"/>
              <a:t>-</a:t>
            </a:r>
            <a:endParaRPr lang="de-DE" dirty="0"/>
          </a:p>
          <a:p>
            <a:pPr>
              <a:lnSpc>
                <a:spcPct val="100000"/>
              </a:lnSpc>
            </a:pPr>
            <a:r>
              <a:rPr lang="de-DE" dirty="0"/>
              <a:t>				</a:t>
            </a:r>
          </a:p>
          <a:p>
            <a:pPr>
              <a:lnSpc>
                <a:spcPct val="100000"/>
              </a:lnSpc>
            </a:pPr>
            <a:r>
              <a:rPr lang="de-DE" dirty="0">
                <a:sym typeface="Wingdings" panose="05000000000000000000" pitchFamily="2" charset="2"/>
              </a:rPr>
              <a:t>		</a:t>
            </a:r>
            <a:r>
              <a:rPr lang="de-DE" b="1" dirty="0">
                <a:sym typeface="Wingdings" panose="05000000000000000000" pitchFamily="2" charset="2"/>
              </a:rPr>
              <a:t> </a:t>
            </a:r>
            <a:r>
              <a:rPr lang="de-DE" b="1" dirty="0"/>
              <a:t>HCO</a:t>
            </a:r>
            <a:r>
              <a:rPr lang="de-DE" b="1" baseline="-25000" dirty="0"/>
              <a:t>3</a:t>
            </a:r>
            <a:r>
              <a:rPr lang="de-DE" b="1" baseline="30000" dirty="0"/>
              <a:t>-</a:t>
            </a:r>
            <a:r>
              <a:rPr lang="de-DE" b="1" dirty="0"/>
              <a:t> 39 : 		= ∆ 15 </a:t>
            </a:r>
            <a:r>
              <a:rPr lang="de-DE" dirty="0"/>
              <a:t>(39 -24)</a:t>
            </a:r>
          </a:p>
          <a:p>
            <a:pPr>
              <a:lnSpc>
                <a:spcPct val="100000"/>
              </a:lnSpc>
            </a:pPr>
            <a:r>
              <a:rPr lang="de-DE" dirty="0"/>
              <a:t>		</a:t>
            </a:r>
            <a:r>
              <a:rPr lang="de-DE" b="1" dirty="0"/>
              <a:t> ∆ </a:t>
            </a:r>
            <a:r>
              <a:rPr lang="de-DE" dirty="0"/>
              <a:t>15 × 0,7 		=  10,5 mmHg </a:t>
            </a:r>
            <a:r>
              <a:rPr lang="de-DE" dirty="0">
                <a:sym typeface="Wingdings" panose="05000000000000000000" pitchFamily="2" charset="2"/>
              </a:rPr>
              <a:t></a:t>
            </a:r>
          </a:p>
          <a:p>
            <a:pPr>
              <a:lnSpc>
                <a:spcPct val="100000"/>
              </a:lnSpc>
            </a:pPr>
            <a:r>
              <a:rPr lang="de-DE" dirty="0"/>
              <a:t>	erwartetes pCO</a:t>
            </a:r>
            <a:r>
              <a:rPr lang="de-DE" baseline="-25000" dirty="0"/>
              <a:t>2</a:t>
            </a:r>
            <a:r>
              <a:rPr lang="de-DE" dirty="0"/>
              <a:t>:  40 + 10,5 	~  50,5 mmHg </a:t>
            </a:r>
          </a:p>
          <a:p>
            <a:pPr>
              <a:lnSpc>
                <a:spcPct val="100000"/>
              </a:lnSpc>
            </a:pPr>
            <a:r>
              <a:rPr lang="de-DE" dirty="0"/>
              <a:t>			</a:t>
            </a:r>
            <a:r>
              <a:rPr lang="de-DE" b="1" dirty="0"/>
              <a:t>gemessene pCO</a:t>
            </a:r>
            <a:r>
              <a:rPr lang="de-DE" b="1" baseline="-25000" dirty="0"/>
              <a:t>2 </a:t>
            </a:r>
            <a:r>
              <a:rPr lang="de-DE" b="1" dirty="0"/>
              <a:t> 60 mmHg</a:t>
            </a:r>
          </a:p>
          <a:p>
            <a:pPr>
              <a:lnSpc>
                <a:spcPct val="100000"/>
              </a:lnSpc>
            </a:pPr>
            <a:r>
              <a:rPr lang="de-DE" b="1" dirty="0"/>
              <a:t>			gleichzeitige primären respiratorischen Azidose </a:t>
            </a:r>
          </a:p>
          <a:p>
            <a:pPr marL="285750" indent="-285750">
              <a:lnSpc>
                <a:spcPct val="100000"/>
              </a:lnSpc>
              <a:buFont typeface="Wingdings" panose="05000000000000000000" pitchFamily="2" charset="2"/>
              <a:buChar char="à"/>
            </a:pPr>
            <a:r>
              <a:rPr lang="de-DE" dirty="0"/>
              <a:t>höchstwahrscheinlich auf obstruktive Lungenerkrankung zurückzuführen </a:t>
            </a:r>
          </a:p>
          <a:p>
            <a:pPr>
              <a:lnSpc>
                <a:spcPct val="100000"/>
              </a:lnSpc>
            </a:pPr>
            <a:r>
              <a:rPr lang="de-DE" dirty="0"/>
              <a:t>Addendum: keine Hinweise für metabolische Azidose (Anionenlücke normal)</a:t>
            </a:r>
          </a:p>
          <a:p>
            <a:pPr>
              <a:lnSpc>
                <a:spcPct val="100000"/>
              </a:lnSpc>
            </a:pPr>
            <a:endParaRPr lang="de-DE" dirty="0"/>
          </a:p>
        </p:txBody>
      </p:sp>
      <p:sp>
        <p:nvSpPr>
          <p:cNvPr id="8" name="Rechteck 7">
            <a:extLst>
              <a:ext uri="{FF2B5EF4-FFF2-40B4-BE49-F238E27FC236}">
                <a16:creationId xmlns:a16="http://schemas.microsoft.com/office/drawing/2014/main" id="{B65A6F84-D760-47FB-A6B0-861CD5570591}"/>
              </a:ext>
            </a:extLst>
          </p:cNvPr>
          <p:cNvSpPr/>
          <p:nvPr/>
        </p:nvSpPr>
        <p:spPr>
          <a:xfrm>
            <a:off x="1021224" y="5910350"/>
            <a:ext cx="6606480" cy="944554"/>
          </a:xfrm>
          <a:prstGeom prst="rect">
            <a:avLst/>
          </a:prstGeom>
          <a:solidFill>
            <a:schemeClr val="bg1"/>
          </a:solidFill>
        </p:spPr>
        <p:txBody>
          <a:bodyPr wrap="square">
            <a:spAutoFit/>
          </a:bodyPr>
          <a:lstStyle/>
          <a:p>
            <a:pPr algn="r"/>
            <a:r>
              <a:rPr lang="en-US" sz="1200" dirty="0" err="1">
                <a:solidFill>
                  <a:srgbClr val="00799B"/>
                </a:solidFill>
              </a:rPr>
              <a:t>Polak</a:t>
            </a:r>
            <a:r>
              <a:rPr lang="en-US" sz="1200" dirty="0">
                <a:solidFill>
                  <a:srgbClr val="00799B"/>
                </a:solidFill>
              </a:rPr>
              <a:t> A, Haynie GD, Hays RM, Schwartz WB: Effects of chronic hypercapnia on electrolyte and acid-base equilibrium. I. Adaptation. </a:t>
            </a:r>
            <a:r>
              <a:rPr lang="en-US" sz="1200" i="1" dirty="0">
                <a:solidFill>
                  <a:srgbClr val="00799B"/>
                </a:solidFill>
              </a:rPr>
              <a:t>J Clin Invest</a:t>
            </a:r>
            <a:r>
              <a:rPr lang="en-US" sz="1200" dirty="0">
                <a:solidFill>
                  <a:srgbClr val="00799B"/>
                </a:solidFill>
              </a:rPr>
              <a:t>  40:1223–1237, 1961</a:t>
            </a:r>
            <a:endParaRPr lang="de-DE" sz="1200" dirty="0">
              <a:solidFill>
                <a:srgbClr val="00799B"/>
              </a:solidFill>
            </a:endParaRPr>
          </a:p>
          <a:p>
            <a:pPr algn="r"/>
            <a:r>
              <a:rPr lang="en-US" sz="1200" dirty="0" err="1">
                <a:solidFill>
                  <a:srgbClr val="00799B"/>
                </a:solidFill>
              </a:rPr>
              <a:t>Adrogué</a:t>
            </a:r>
            <a:r>
              <a:rPr lang="en-US" sz="1200" dirty="0">
                <a:solidFill>
                  <a:srgbClr val="00799B"/>
                </a:solidFill>
              </a:rPr>
              <a:t> HJ, </a:t>
            </a:r>
            <a:r>
              <a:rPr lang="en-US" sz="1200" dirty="0" err="1">
                <a:solidFill>
                  <a:srgbClr val="00799B"/>
                </a:solidFill>
              </a:rPr>
              <a:t>Madias</a:t>
            </a:r>
            <a:r>
              <a:rPr lang="en-US" sz="1200" dirty="0">
                <a:solidFill>
                  <a:srgbClr val="00799B"/>
                </a:solidFill>
              </a:rPr>
              <a:t> NE: Secondary responses to altered acid-base status: The rules of engagement. </a:t>
            </a:r>
            <a:r>
              <a:rPr lang="en-US" sz="1200" i="1" dirty="0">
                <a:solidFill>
                  <a:srgbClr val="00799B"/>
                </a:solidFill>
              </a:rPr>
              <a:t>J Am Soc </a:t>
            </a:r>
            <a:r>
              <a:rPr lang="en-US" sz="1200" i="1" dirty="0" err="1">
                <a:solidFill>
                  <a:srgbClr val="00799B"/>
                </a:solidFill>
              </a:rPr>
              <a:t>Nephrol</a:t>
            </a:r>
            <a:r>
              <a:rPr lang="en-US" sz="1200" i="1" dirty="0">
                <a:solidFill>
                  <a:srgbClr val="00799B"/>
                </a:solidFill>
              </a:rPr>
              <a:t>  </a:t>
            </a:r>
            <a:r>
              <a:rPr lang="en-US" sz="1200" dirty="0">
                <a:solidFill>
                  <a:srgbClr val="00799B"/>
                </a:solidFill>
              </a:rPr>
              <a:t>21:920–923, 2010</a:t>
            </a:r>
            <a:endParaRPr lang="de-DE" sz="1200" dirty="0">
              <a:solidFill>
                <a:srgbClr val="00799B"/>
              </a:solidFill>
            </a:endParaRPr>
          </a:p>
        </p:txBody>
      </p:sp>
    </p:spTree>
    <p:extLst>
      <p:ext uri="{BB962C8B-B14F-4D97-AF65-F5344CB8AC3E}">
        <p14:creationId xmlns:p14="http://schemas.microsoft.com/office/powerpoint/2010/main" val="40309432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D19F4FC3-AE2E-4202-AB87-2442627D84F0}"/>
              </a:ext>
            </a:extLst>
          </p:cNvPr>
          <p:cNvSpPr>
            <a:spLocks noGrp="1"/>
          </p:cNvSpPr>
          <p:nvPr>
            <p:ph idx="1"/>
          </p:nvPr>
        </p:nvSpPr>
        <p:spPr/>
        <p:txBody>
          <a:bodyPr/>
          <a:lstStyle/>
          <a:p>
            <a:r>
              <a:rPr lang="de-DE" sz="2400" b="1" dirty="0"/>
              <a:t>Metabolische Alkalose </a:t>
            </a:r>
            <a:r>
              <a:rPr lang="de-DE" b="1" dirty="0"/>
              <a:t>ist die dominierende Erkrankung </a:t>
            </a:r>
          </a:p>
          <a:p>
            <a:r>
              <a:rPr lang="de-DE" dirty="0">
                <a:sym typeface="Wingdings" panose="05000000000000000000" pitchFamily="2" charset="2"/>
              </a:rPr>
              <a:t> </a:t>
            </a:r>
            <a:r>
              <a:rPr lang="de-DE" dirty="0"/>
              <a:t>pH, PCO2 und </a:t>
            </a:r>
            <a:r>
              <a:rPr lang="de-DE" dirty="0" err="1"/>
              <a:t>Serumbicarbonat</a:t>
            </a:r>
            <a:r>
              <a:rPr lang="de-DE" dirty="0"/>
              <a:t> alle erhöht </a:t>
            </a:r>
          </a:p>
          <a:p>
            <a:pPr marL="722313" lvl="1" indent="-342900"/>
            <a:r>
              <a:rPr lang="de-DE" dirty="0"/>
              <a:t>bei diuretischer Therapie </a:t>
            </a:r>
          </a:p>
          <a:p>
            <a:pPr marL="722313" lvl="1" indent="-342900"/>
            <a:r>
              <a:rPr lang="de-DE" dirty="0"/>
              <a:t>vermehrte proximale tubuläre Rückresorption von Bicarbonat </a:t>
            </a:r>
          </a:p>
          <a:p>
            <a:pPr marL="722313" lvl="1" indent="-342900"/>
            <a:r>
              <a:rPr lang="de-DE" dirty="0"/>
              <a:t>sekundärer </a:t>
            </a:r>
            <a:r>
              <a:rPr lang="de-DE" dirty="0" err="1"/>
              <a:t>Hyperaldosteronismus</a:t>
            </a:r>
            <a:r>
              <a:rPr lang="de-DE" dirty="0"/>
              <a:t> bei reduziertem EABV in Verbindung mit </a:t>
            </a:r>
            <a:r>
              <a:rPr lang="de-DE" dirty="0" err="1"/>
              <a:t>Cor</a:t>
            </a:r>
            <a:r>
              <a:rPr lang="de-DE" dirty="0"/>
              <a:t> pulmonale.</a:t>
            </a:r>
          </a:p>
          <a:p>
            <a:r>
              <a:rPr lang="de-DE" b="1" dirty="0"/>
              <a:t>metabolische Alkalose: </a:t>
            </a:r>
          </a:p>
          <a:p>
            <a:pPr lvl="1" indent="0">
              <a:buNone/>
            </a:pPr>
            <a:r>
              <a:rPr lang="de-DE" dirty="0">
                <a:sym typeface="Wingdings" panose="05000000000000000000" pitchFamily="2" charset="2"/>
              </a:rPr>
              <a:t> </a:t>
            </a:r>
            <a:r>
              <a:rPr lang="de-DE" dirty="0"/>
              <a:t>"kompensatorischer" Anstieg des arteriellen pCO</a:t>
            </a:r>
            <a:r>
              <a:rPr lang="de-DE" baseline="-25000" dirty="0"/>
              <a:t>2 </a:t>
            </a:r>
            <a:r>
              <a:rPr lang="de-DE" dirty="0"/>
              <a:t>(biphasisch)</a:t>
            </a:r>
          </a:p>
          <a:p>
            <a:pPr marL="1101725" lvl="2" indent="-342900">
              <a:buFont typeface="+mj-lt"/>
              <a:buAutoNum type="arabicPeriod"/>
            </a:pPr>
            <a:r>
              <a:rPr lang="de-DE" dirty="0"/>
              <a:t>anfänglicher Anstieg pCO</a:t>
            </a:r>
            <a:r>
              <a:rPr lang="de-DE" baseline="-25000" dirty="0"/>
              <a:t>2</a:t>
            </a:r>
            <a:r>
              <a:rPr lang="de-DE" dirty="0"/>
              <a:t> </a:t>
            </a:r>
            <a:br>
              <a:rPr lang="de-DE" dirty="0"/>
            </a:br>
            <a:r>
              <a:rPr lang="de-DE" dirty="0"/>
              <a:t>Pufferung des erhöhten HCO</a:t>
            </a:r>
            <a:r>
              <a:rPr lang="de-DE" baseline="-25000" dirty="0"/>
              <a:t>3</a:t>
            </a:r>
            <a:r>
              <a:rPr lang="de-DE" baseline="30000" dirty="0"/>
              <a:t>-</a:t>
            </a:r>
            <a:r>
              <a:rPr lang="de-DE" dirty="0"/>
              <a:t> durch H</a:t>
            </a:r>
            <a:r>
              <a:rPr lang="de-DE" baseline="30000" dirty="0"/>
              <a:t>+</a:t>
            </a:r>
            <a:r>
              <a:rPr lang="de-DE" dirty="0"/>
              <a:t> </a:t>
            </a:r>
            <a:br>
              <a:rPr lang="de-DE" dirty="0"/>
            </a:br>
            <a:r>
              <a:rPr lang="de-DE" dirty="0">
                <a:sym typeface="Wingdings" panose="05000000000000000000" pitchFamily="2" charset="2"/>
              </a:rPr>
              <a:t> </a:t>
            </a:r>
            <a:r>
              <a:rPr lang="de-DE" dirty="0"/>
              <a:t>Beatmung wird stimuliert </a:t>
            </a:r>
            <a:r>
              <a:rPr lang="de-DE" dirty="0">
                <a:sym typeface="Wingdings" panose="05000000000000000000" pitchFamily="2" charset="2"/>
              </a:rPr>
              <a:t> </a:t>
            </a:r>
            <a:r>
              <a:rPr lang="de-DE" dirty="0"/>
              <a:t>Abfall des pCO</a:t>
            </a:r>
            <a:r>
              <a:rPr lang="de-DE" baseline="-25000" dirty="0"/>
              <a:t>2 </a:t>
            </a:r>
            <a:r>
              <a:rPr lang="de-DE" dirty="0"/>
              <a:t>führt. </a:t>
            </a:r>
          </a:p>
          <a:p>
            <a:pPr marL="1101725" lvl="2" indent="-342900">
              <a:buFont typeface="+mj-lt"/>
              <a:buAutoNum type="arabicPeriod"/>
            </a:pPr>
            <a:r>
              <a:rPr lang="de-DE" dirty="0"/>
              <a:t>nach etwa 1 Stunde folgt </a:t>
            </a:r>
            <a:r>
              <a:rPr lang="de-DE" dirty="0" err="1"/>
              <a:t>hypoventilatorische</a:t>
            </a:r>
            <a:r>
              <a:rPr lang="de-DE" dirty="0"/>
              <a:t> Phase mit Reduktion AZV </a:t>
            </a:r>
            <a:r>
              <a:rPr lang="de-DE" dirty="0">
                <a:sym typeface="Wingdings" panose="05000000000000000000" pitchFamily="2" charset="2"/>
              </a:rPr>
              <a:t> </a:t>
            </a:r>
            <a:r>
              <a:rPr lang="de-DE" dirty="0"/>
              <a:t>pCO</a:t>
            </a:r>
            <a:r>
              <a:rPr lang="de-DE" baseline="-25000" dirty="0"/>
              <a:t>2</a:t>
            </a:r>
            <a:r>
              <a:rPr lang="de-DE" dirty="0"/>
              <a:t>-Anstieg 0,7 mmHg / </a:t>
            </a:r>
            <a:r>
              <a:rPr lang="de-DE" dirty="0" err="1"/>
              <a:t>mMAnstieg</a:t>
            </a:r>
            <a:r>
              <a:rPr lang="de-DE" dirty="0"/>
              <a:t> HCO</a:t>
            </a:r>
            <a:r>
              <a:rPr lang="de-DE" baseline="-25000" dirty="0"/>
              <a:t>3</a:t>
            </a:r>
            <a:r>
              <a:rPr lang="de-DE" baseline="30000" dirty="0"/>
              <a:t>-</a:t>
            </a:r>
            <a:r>
              <a:rPr lang="de-DE" dirty="0"/>
              <a:t> </a:t>
            </a:r>
            <a:br>
              <a:rPr lang="de-DE" dirty="0"/>
            </a:br>
            <a:r>
              <a:rPr lang="de-DE" dirty="0"/>
              <a:t>(nach ~ 24 Stunden bei akuter metabolischen Alkalose abgeschlossen)</a:t>
            </a:r>
          </a:p>
        </p:txBody>
      </p:sp>
      <p:sp>
        <p:nvSpPr>
          <p:cNvPr id="3" name="Titel 2"/>
          <p:cNvSpPr>
            <a:spLocks noGrp="1"/>
          </p:cNvSpPr>
          <p:nvPr>
            <p:ph type="title"/>
          </p:nvPr>
        </p:nvSpPr>
        <p:spPr/>
        <p:txBody>
          <a:bodyPr/>
          <a:lstStyle/>
          <a:p>
            <a:r>
              <a:rPr lang="de-DE" dirty="0"/>
              <a:t>Kommentar: gemischte Störung mit </a:t>
            </a:r>
            <a:br>
              <a:rPr lang="de-DE" dirty="0"/>
            </a:br>
            <a:r>
              <a:rPr lang="de-DE" dirty="0"/>
              <a:t>metabolischer Alkalose + respiratorische Azidose</a:t>
            </a:r>
          </a:p>
        </p:txBody>
      </p:sp>
      <p:sp>
        <p:nvSpPr>
          <p:cNvPr id="5" name="Rechteck 4"/>
          <p:cNvSpPr/>
          <p:nvPr/>
        </p:nvSpPr>
        <p:spPr bwMode="auto">
          <a:xfrm>
            <a:off x="3635896" y="4509120"/>
            <a:ext cx="1584176"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a:ln>
                <a:noFill/>
              </a:ln>
              <a:solidFill>
                <a:schemeClr val="tx1"/>
              </a:solidFill>
              <a:effectLst/>
              <a:latin typeface="Arial" panose="020B0604020202020204" pitchFamily="34" charset="0"/>
            </a:endParaRPr>
          </a:p>
        </p:txBody>
      </p:sp>
      <p:sp>
        <p:nvSpPr>
          <p:cNvPr id="2" name="Rechteck 1">
            <a:extLst>
              <a:ext uri="{FF2B5EF4-FFF2-40B4-BE49-F238E27FC236}">
                <a16:creationId xmlns:a16="http://schemas.microsoft.com/office/drawing/2014/main" id="{E778A566-ABEC-4EE0-A530-D69051073B19}"/>
              </a:ext>
            </a:extLst>
          </p:cNvPr>
          <p:cNvSpPr/>
          <p:nvPr/>
        </p:nvSpPr>
        <p:spPr>
          <a:xfrm>
            <a:off x="1021224" y="5910350"/>
            <a:ext cx="6606480" cy="944554"/>
          </a:xfrm>
          <a:prstGeom prst="rect">
            <a:avLst/>
          </a:prstGeom>
        </p:spPr>
        <p:txBody>
          <a:bodyPr wrap="square">
            <a:spAutoFit/>
          </a:bodyPr>
          <a:lstStyle/>
          <a:p>
            <a:pPr algn="r"/>
            <a:r>
              <a:rPr lang="en-US" sz="1200" dirty="0" err="1">
                <a:solidFill>
                  <a:srgbClr val="00799B"/>
                </a:solidFill>
              </a:rPr>
              <a:t>Polak</a:t>
            </a:r>
            <a:r>
              <a:rPr lang="en-US" sz="1200" dirty="0">
                <a:solidFill>
                  <a:srgbClr val="00799B"/>
                </a:solidFill>
              </a:rPr>
              <a:t> A, Haynie GD, Hays RM, Schwartz WB: Effects of chronic hypercapnia on electrolyte and acid-base equilibrium. I. Adaptation. </a:t>
            </a:r>
            <a:r>
              <a:rPr lang="en-US" sz="1200" i="1" dirty="0">
                <a:solidFill>
                  <a:srgbClr val="00799B"/>
                </a:solidFill>
              </a:rPr>
              <a:t>J Clin Invest</a:t>
            </a:r>
            <a:r>
              <a:rPr lang="en-US" sz="1200" dirty="0">
                <a:solidFill>
                  <a:srgbClr val="00799B"/>
                </a:solidFill>
              </a:rPr>
              <a:t>  40:1223–1237, 1961</a:t>
            </a:r>
            <a:endParaRPr lang="de-DE" sz="1200" dirty="0">
              <a:solidFill>
                <a:srgbClr val="00799B"/>
              </a:solidFill>
            </a:endParaRPr>
          </a:p>
          <a:p>
            <a:pPr algn="r"/>
            <a:r>
              <a:rPr lang="en-US" sz="1200" dirty="0" err="1">
                <a:solidFill>
                  <a:srgbClr val="00799B"/>
                </a:solidFill>
              </a:rPr>
              <a:t>Adrogué</a:t>
            </a:r>
            <a:r>
              <a:rPr lang="en-US" sz="1200" dirty="0">
                <a:solidFill>
                  <a:srgbClr val="00799B"/>
                </a:solidFill>
              </a:rPr>
              <a:t> HJ, </a:t>
            </a:r>
            <a:r>
              <a:rPr lang="en-US" sz="1200" dirty="0" err="1">
                <a:solidFill>
                  <a:srgbClr val="00799B"/>
                </a:solidFill>
              </a:rPr>
              <a:t>Madias</a:t>
            </a:r>
            <a:r>
              <a:rPr lang="en-US" sz="1200" dirty="0">
                <a:solidFill>
                  <a:srgbClr val="00799B"/>
                </a:solidFill>
              </a:rPr>
              <a:t> NE: Secondary responses to altered acid-base status: The rules of engagement. </a:t>
            </a:r>
            <a:r>
              <a:rPr lang="en-US" sz="1200" i="1" dirty="0">
                <a:solidFill>
                  <a:srgbClr val="00799B"/>
                </a:solidFill>
              </a:rPr>
              <a:t>J Am Soc </a:t>
            </a:r>
            <a:r>
              <a:rPr lang="en-US" sz="1200" i="1" dirty="0" err="1">
                <a:solidFill>
                  <a:srgbClr val="00799B"/>
                </a:solidFill>
              </a:rPr>
              <a:t>Nephrol</a:t>
            </a:r>
            <a:r>
              <a:rPr lang="en-US" sz="1200" i="1" dirty="0">
                <a:solidFill>
                  <a:srgbClr val="00799B"/>
                </a:solidFill>
              </a:rPr>
              <a:t>  </a:t>
            </a:r>
            <a:r>
              <a:rPr lang="en-US" sz="1200" dirty="0">
                <a:solidFill>
                  <a:srgbClr val="00799B"/>
                </a:solidFill>
              </a:rPr>
              <a:t>21:920–923, 2010</a:t>
            </a:r>
            <a:endParaRPr lang="de-DE" sz="1200" dirty="0">
              <a:solidFill>
                <a:srgbClr val="00799B"/>
              </a:solidFill>
            </a:endParaRPr>
          </a:p>
        </p:txBody>
      </p:sp>
    </p:spTree>
    <p:extLst>
      <p:ext uri="{BB962C8B-B14F-4D97-AF65-F5344CB8AC3E}">
        <p14:creationId xmlns:p14="http://schemas.microsoft.com/office/powerpoint/2010/main" val="2833115608"/>
      </p:ext>
    </p:extLst>
  </p:cSld>
  <p:clrMapOvr>
    <a:masterClrMapping/>
  </p:clrMapOvr>
  <p:transition spd="slow">
    <p:push dir="u"/>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el 6"/>
          <p:cNvSpPr>
            <a:spLocks noGrp="1"/>
          </p:cNvSpPr>
          <p:nvPr>
            <p:ph type="title"/>
          </p:nvPr>
        </p:nvSpPr>
        <p:spPr/>
        <p:txBody>
          <a:bodyPr/>
          <a:lstStyle/>
          <a:p>
            <a:r>
              <a:rPr lang="de-DE" altLang="de-DE"/>
              <a:t>„Luft ist knapp“</a:t>
            </a:r>
          </a:p>
        </p:txBody>
      </p:sp>
      <p:sp>
        <p:nvSpPr>
          <p:cNvPr id="53251" name="Inhaltsplatzhalter 7"/>
          <p:cNvSpPr>
            <a:spLocks noGrp="1"/>
          </p:cNvSpPr>
          <p:nvPr>
            <p:ph idx="1"/>
          </p:nvPr>
        </p:nvSpPr>
        <p:spPr/>
        <p:txBody>
          <a:bodyPr/>
          <a:lstStyle/>
          <a:p>
            <a:r>
              <a:rPr lang="de-DE" altLang="de-DE"/>
              <a:t>Ein 78 Jahre alter Mann mit einer COPD stellt sich mit Fieber, Husten und und grünem Auswurf vor.</a:t>
            </a:r>
          </a:p>
          <a:p>
            <a:r>
              <a:rPr lang="de-DE" altLang="de-DE"/>
              <a:t>Außerdem ist er verwirrt.</a:t>
            </a:r>
          </a:p>
          <a:p>
            <a:r>
              <a:rPr lang="de-DE" altLang="de-DE"/>
              <a:t>Intensivmedizinische Aufnahme ?	</a:t>
            </a:r>
          </a:p>
        </p:txBody>
      </p:sp>
      <p:graphicFrame>
        <p:nvGraphicFramePr>
          <p:cNvPr id="10" name="Group 220"/>
          <p:cNvGraphicFramePr>
            <a:graphicFrameLocks/>
          </p:cNvGraphicFramePr>
          <p:nvPr/>
        </p:nvGraphicFramePr>
        <p:xfrm>
          <a:off x="0" y="3789363"/>
          <a:ext cx="4500564" cy="2073276"/>
        </p:xfrm>
        <a:graphic>
          <a:graphicData uri="http://schemas.openxmlformats.org/drawingml/2006/table">
            <a:tbl>
              <a:tblPr/>
              <a:tblGrid>
                <a:gridCol w="1125815">
                  <a:extLst>
                    <a:ext uri="{9D8B030D-6E8A-4147-A177-3AD203B41FA5}">
                      <a16:colId xmlns:a16="http://schemas.microsoft.com/office/drawing/2014/main" val="20000"/>
                    </a:ext>
                  </a:extLst>
                </a:gridCol>
                <a:gridCol w="1125816">
                  <a:extLst>
                    <a:ext uri="{9D8B030D-6E8A-4147-A177-3AD203B41FA5}">
                      <a16:colId xmlns:a16="http://schemas.microsoft.com/office/drawing/2014/main" val="20001"/>
                    </a:ext>
                  </a:extLst>
                </a:gridCol>
                <a:gridCol w="1123117">
                  <a:extLst>
                    <a:ext uri="{9D8B030D-6E8A-4147-A177-3AD203B41FA5}">
                      <a16:colId xmlns:a16="http://schemas.microsoft.com/office/drawing/2014/main" val="20002"/>
                    </a:ext>
                  </a:extLst>
                </a:gridCol>
                <a:gridCol w="1125816">
                  <a:extLst>
                    <a:ext uri="{9D8B030D-6E8A-4147-A177-3AD203B41FA5}">
                      <a16:colId xmlns:a16="http://schemas.microsoft.com/office/drawing/2014/main" val="20003"/>
                    </a:ext>
                  </a:extLst>
                </a:gridCol>
              </a:tblGrid>
              <a:tr h="64006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Na</a:t>
                      </a:r>
                    </a:p>
                  </a:txBody>
                  <a:tcPr marL="91456" marR="91456" marT="45711" marB="45711" horzOverflow="overflow">
                    <a:lnL cap="flat">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K</a:t>
                      </a:r>
                    </a:p>
                  </a:txBody>
                  <a:tcPr marL="91456" marR="91456" marT="45711" marB="45711" horzOverflow="overflow">
                    <a:lnL>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Cl</a:t>
                      </a:r>
                    </a:p>
                  </a:txBody>
                  <a:tcPr marL="91456" marR="91456" marT="45711" marB="45711" horzOverflow="overflow">
                    <a:lnL>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Anionen</a:t>
                      </a:r>
                      <a:br>
                        <a:rPr kumimoji="0" lang="de-DE" sz="1800" b="1" i="0" u="none" strike="noStrike" cap="none" normalizeH="0" baseline="0" dirty="0">
                          <a:ln>
                            <a:noFill/>
                          </a:ln>
                          <a:solidFill>
                            <a:schemeClr val="bg1"/>
                          </a:solidFill>
                          <a:effectLst/>
                          <a:latin typeface="Arial" charset="0"/>
                        </a:rPr>
                      </a:br>
                      <a:r>
                        <a:rPr kumimoji="0" lang="de-DE" sz="1800" b="1" i="0" u="none" strike="noStrike" cap="none" normalizeH="0" baseline="0" dirty="0">
                          <a:ln>
                            <a:noFill/>
                          </a:ln>
                          <a:solidFill>
                            <a:schemeClr val="bg1"/>
                          </a:solidFill>
                          <a:effectLst/>
                          <a:latin typeface="Arial" charset="0"/>
                        </a:rPr>
                        <a:t>Lücke</a:t>
                      </a:r>
                    </a:p>
                  </a:txBody>
                  <a:tcPr marL="91456" marR="91456" marT="45711" marB="45711" horzOverflow="overflow">
                    <a:lnL>
                      <a:noFill/>
                    </a:lnL>
                    <a:lnR>
                      <a:noFill/>
                    </a:lnR>
                    <a:lnT cap="flat">
                      <a:noFill/>
                    </a:lnT>
                    <a:lnB>
                      <a:noFill/>
                    </a:lnB>
                    <a:lnTlToBr>
                      <a:noFill/>
                    </a:lnTlToBr>
                    <a:lnBlToTr>
                      <a:noFill/>
                    </a:lnBlToTr>
                    <a:solidFill>
                      <a:srgbClr val="0066FF"/>
                    </a:solidFill>
                  </a:tcPr>
                </a:tc>
                <a:extLst>
                  <a:ext uri="{0D108BD9-81ED-4DB2-BD59-A6C34878D82A}">
                    <a16:rowId xmlns:a16="http://schemas.microsoft.com/office/drawing/2014/main" val="10000"/>
                  </a:ext>
                </a:extLst>
              </a:tr>
              <a:tr h="4777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142</a:t>
                      </a:r>
                    </a:p>
                  </a:txBody>
                  <a:tcPr marL="91456" marR="91456" marT="45711" marB="45711" horzOverflow="overflow">
                    <a:lnL cap="flat">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4,0</a:t>
                      </a:r>
                    </a:p>
                  </a:txBody>
                  <a:tcPr marL="91456" marR="91456" marT="45711" marB="45711" horzOverflow="overflow">
                    <a:lnL>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102</a:t>
                      </a:r>
                    </a:p>
                  </a:txBody>
                  <a:tcPr marL="91456" marR="91456" marT="45711" marB="45711" horzOverflow="overflow">
                    <a:lnL>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11</a:t>
                      </a:r>
                    </a:p>
                  </a:txBody>
                  <a:tcPr marL="91456" marR="91456" marT="45711" marB="45711" horzOverflow="overflow">
                    <a:lnL>
                      <a:noFill/>
                    </a:lnL>
                    <a:lnR>
                      <a:noFill/>
                    </a:lnR>
                    <a:lnT>
                      <a:noFill/>
                    </a:lnT>
                    <a:lnB>
                      <a:noFill/>
                    </a:lnB>
                    <a:lnTlToBr>
                      <a:noFill/>
                    </a:lnTlToBr>
                    <a:lnBlToTr>
                      <a:noFill/>
                    </a:lnBlToTr>
                    <a:solidFill>
                      <a:srgbClr val="0066FF"/>
                    </a:solidFill>
                  </a:tcPr>
                </a:tc>
                <a:extLst>
                  <a:ext uri="{0D108BD9-81ED-4DB2-BD59-A6C34878D82A}">
                    <a16:rowId xmlns:a16="http://schemas.microsoft.com/office/drawing/2014/main" val="10001"/>
                  </a:ext>
                </a:extLst>
              </a:tr>
              <a:tr h="4777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pH</a:t>
                      </a:r>
                    </a:p>
                  </a:txBody>
                  <a:tcPr marL="91456" marR="91456" marT="45711" marB="45711" horzOverflow="overflow">
                    <a:lnL cap="flat">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PaO</a:t>
                      </a:r>
                      <a:r>
                        <a:rPr kumimoji="0" lang="de-DE" sz="1800" b="1" i="0" u="none" strike="noStrike" cap="none" normalizeH="0" baseline="-25000" dirty="0">
                          <a:ln>
                            <a:noFill/>
                          </a:ln>
                          <a:solidFill>
                            <a:schemeClr val="tx1"/>
                          </a:solidFill>
                          <a:effectLst/>
                          <a:latin typeface="Arial" charset="0"/>
                        </a:rPr>
                        <a:t>2</a:t>
                      </a:r>
                      <a:endParaRPr kumimoji="0" lang="de-DE" sz="1800" b="1" i="0" u="none" strike="noStrike" cap="none" normalizeH="0" baseline="0" dirty="0">
                        <a:ln>
                          <a:noFill/>
                        </a:ln>
                        <a:solidFill>
                          <a:schemeClr val="tx1"/>
                        </a:solidFill>
                        <a:effectLst/>
                        <a:latin typeface="Arial" charset="0"/>
                      </a:endParaRPr>
                    </a:p>
                  </a:txBody>
                  <a:tcPr marL="91456" marR="91456" marT="45711" marB="45711" horzOverflow="overflow">
                    <a:lnL>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PaCO</a:t>
                      </a:r>
                      <a:r>
                        <a:rPr kumimoji="0" lang="de-DE" sz="1800" b="1" i="0" u="none" strike="noStrike" cap="none" normalizeH="0" baseline="-25000" dirty="0">
                          <a:ln>
                            <a:noFill/>
                          </a:ln>
                          <a:solidFill>
                            <a:schemeClr val="tx1"/>
                          </a:solidFill>
                          <a:effectLst/>
                          <a:latin typeface="Arial" charset="0"/>
                        </a:rPr>
                        <a:t>2</a:t>
                      </a:r>
                    </a:p>
                  </a:txBody>
                  <a:tcPr marL="91456" marR="91456" marT="45711" marB="45711" horzOverflow="overflow">
                    <a:lnL>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HCO</a:t>
                      </a:r>
                      <a:r>
                        <a:rPr kumimoji="0" lang="de-DE" sz="1800" b="1" i="0" u="none" strike="noStrike" cap="none" normalizeH="0" baseline="-25000" dirty="0">
                          <a:ln>
                            <a:noFill/>
                          </a:ln>
                          <a:solidFill>
                            <a:schemeClr val="tx1"/>
                          </a:solidFill>
                          <a:effectLst/>
                          <a:latin typeface="Arial" charset="0"/>
                        </a:rPr>
                        <a:t>3</a:t>
                      </a:r>
                    </a:p>
                  </a:txBody>
                  <a:tcPr marL="91456" marR="91456" marT="45711" marB="45711" horzOverflow="overflow">
                    <a:lnL>
                      <a:noFill/>
                    </a:lnL>
                    <a:lnR>
                      <a:noFill/>
                    </a:lnR>
                    <a:lnT>
                      <a:noFill/>
                    </a:lnT>
                    <a:lnB>
                      <a:noFill/>
                    </a:lnB>
                    <a:lnTlToBr>
                      <a:noFill/>
                    </a:lnTlToBr>
                    <a:lnBlToTr>
                      <a:noFill/>
                    </a:lnBlToTr>
                    <a:solidFill>
                      <a:srgbClr val="00CC00"/>
                    </a:solidFill>
                  </a:tcPr>
                </a:tc>
                <a:extLst>
                  <a:ext uri="{0D108BD9-81ED-4DB2-BD59-A6C34878D82A}">
                    <a16:rowId xmlns:a16="http://schemas.microsoft.com/office/drawing/2014/main" val="10002"/>
                  </a:ext>
                </a:extLst>
              </a:tr>
              <a:tr h="4777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7,20</a:t>
                      </a:r>
                    </a:p>
                  </a:txBody>
                  <a:tcPr marL="91456" marR="91456" marT="45711" marB="45711" horzOverflow="overflow">
                    <a:lnL cap="flat">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38</a:t>
                      </a:r>
                    </a:p>
                  </a:txBody>
                  <a:tcPr marL="91456" marR="91456" marT="45711" marB="45711"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82</a:t>
                      </a:r>
                    </a:p>
                  </a:txBody>
                  <a:tcPr marL="91456" marR="91456" marT="45711" marB="45711"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29</a:t>
                      </a:r>
                    </a:p>
                  </a:txBody>
                  <a:tcPr marL="91456" marR="91456" marT="45711" marB="45711" horzOverflow="overflow">
                    <a:lnL>
                      <a:noFill/>
                    </a:lnL>
                    <a:lnR>
                      <a:noFill/>
                    </a:lnR>
                    <a:lnT>
                      <a:noFill/>
                    </a:lnT>
                    <a:lnB cap="flat">
                      <a:noFill/>
                    </a:lnB>
                    <a:lnTlToBr>
                      <a:noFill/>
                    </a:lnTlToBr>
                    <a:lnBlToTr>
                      <a:noFill/>
                    </a:lnBlToTr>
                    <a:solidFill>
                      <a:srgbClr val="00CC00"/>
                    </a:solidFill>
                  </a:tcPr>
                </a:tc>
                <a:extLst>
                  <a:ext uri="{0D108BD9-81ED-4DB2-BD59-A6C34878D82A}">
                    <a16:rowId xmlns:a16="http://schemas.microsoft.com/office/drawing/2014/main" val="10003"/>
                  </a:ext>
                </a:extLst>
              </a:tr>
            </a:tbl>
          </a:graphicData>
        </a:graphic>
      </p:graphicFrame>
      <p:sp>
        <p:nvSpPr>
          <p:cNvPr id="12" name="Rechteck 11"/>
          <p:cNvSpPr>
            <a:spLocks noChangeArrowheads="1"/>
          </p:cNvSpPr>
          <p:nvPr/>
        </p:nvSpPr>
        <p:spPr bwMode="auto">
          <a:xfrm>
            <a:off x="3419475" y="4365625"/>
            <a:ext cx="1008063" cy="503238"/>
          </a:xfrm>
          <a:prstGeom prst="rect">
            <a:avLst/>
          </a:prstGeom>
          <a:solidFill>
            <a:srgbClr val="0000FF"/>
          </a:solidFill>
          <a:ln>
            <a:noFill/>
          </a:ln>
          <a:extLst>
            <a:ext uri="{91240B29-F687-4F45-9708-019B960494DF}">
              <a14:hiddenLine xmlns:a14="http://schemas.microsoft.com/office/drawing/2010/main" w="9525" algn="ctr">
                <a:solidFill>
                  <a:srgbClr val="000000"/>
                </a:solidFill>
                <a:round/>
                <a:headEnd/>
                <a:tailEnd/>
              </a14:hiddenLine>
            </a:ext>
          </a:extLst>
        </p:spPr>
        <p:txBody>
          <a:bodyPr lIns="90000" tIns="46800" rIns="90000" bIns="46800"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de-DE" altLang="de-DE">
              <a:cs typeface="Arial" panose="020B0604020202020204" pitchFamily="34" charset="0"/>
            </a:endParaRPr>
          </a:p>
        </p:txBody>
      </p:sp>
      <p:sp>
        <p:nvSpPr>
          <p:cNvPr id="2" name="Textfeld 1"/>
          <p:cNvSpPr txBox="1">
            <a:spLocks noChangeArrowheads="1"/>
          </p:cNvSpPr>
          <p:nvPr/>
        </p:nvSpPr>
        <p:spPr bwMode="auto">
          <a:xfrm>
            <a:off x="6084888" y="2924175"/>
            <a:ext cx="2738437"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de-DE" altLang="de-DE" sz="2400" b="1">
                <a:cs typeface="Arial" panose="020B0604020202020204" pitchFamily="34" charset="0"/>
              </a:rPr>
              <a:t>CURB 65  </a:t>
            </a:r>
            <a:r>
              <a:rPr lang="de-DE" altLang="de-DE" sz="2400" b="1">
                <a:cs typeface="Arial" panose="020B0604020202020204" pitchFamily="34" charset="0"/>
                <a:sym typeface="Wingdings" panose="05000000000000000000" pitchFamily="2" charset="2"/>
              </a:rPr>
              <a:t> 3 </a:t>
            </a:r>
          </a:p>
          <a:p>
            <a:r>
              <a:rPr lang="de-DE" altLang="de-DE">
                <a:cs typeface="Arial" panose="020B0604020202020204" pitchFamily="34" charset="0"/>
                <a:sym typeface="Wingdings" panose="05000000000000000000" pitchFamily="2" charset="2"/>
              </a:rPr>
              <a:t>Mortalität 30 Tage: ~17%</a:t>
            </a:r>
            <a:endParaRPr lang="de-DE" altLang="de-DE">
              <a:cs typeface="Arial" panose="020B0604020202020204" pitchFamily="34" charset="0"/>
            </a:endParaRPr>
          </a:p>
        </p:txBody>
      </p:sp>
      <p:sp>
        <p:nvSpPr>
          <p:cNvPr id="8" name="Rectangle 2"/>
          <p:cNvSpPr txBox="1">
            <a:spLocks noChangeArrowheads="1"/>
          </p:cNvSpPr>
          <p:nvPr/>
        </p:nvSpPr>
        <p:spPr bwMode="auto">
          <a:xfrm>
            <a:off x="322263" y="396875"/>
            <a:ext cx="7920037" cy="649288"/>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2000" tIns="36000" rIns="72000" bIns="36000" anchor="ctr"/>
          <a:lstStyle>
            <a:lvl1pPr algn="ctr" rtl="0" eaLnBrk="0" fontAlgn="base" hangingPunct="0">
              <a:spcBef>
                <a:spcPct val="0"/>
              </a:spcBef>
              <a:spcAft>
                <a:spcPct val="0"/>
              </a:spcAft>
              <a:defRPr sz="3600" b="1">
                <a:solidFill>
                  <a:schemeClr val="tx2"/>
                </a:solidFill>
                <a:latin typeface="+mj-lt"/>
                <a:ea typeface="+mj-ea"/>
                <a:cs typeface="+mj-cs"/>
              </a:defRPr>
            </a:lvl1pPr>
            <a:lvl2pPr algn="ctr" rtl="0" eaLnBrk="0" fontAlgn="base" hangingPunct="0">
              <a:spcBef>
                <a:spcPct val="0"/>
              </a:spcBef>
              <a:spcAft>
                <a:spcPct val="0"/>
              </a:spcAft>
              <a:defRPr sz="3600" b="1">
                <a:solidFill>
                  <a:schemeClr val="tx2"/>
                </a:solidFill>
                <a:latin typeface="Arial" charset="0"/>
              </a:defRPr>
            </a:lvl2pPr>
            <a:lvl3pPr algn="ctr" rtl="0" eaLnBrk="0" fontAlgn="base" hangingPunct="0">
              <a:spcBef>
                <a:spcPct val="0"/>
              </a:spcBef>
              <a:spcAft>
                <a:spcPct val="0"/>
              </a:spcAft>
              <a:defRPr sz="3600" b="1">
                <a:solidFill>
                  <a:schemeClr val="tx2"/>
                </a:solidFill>
                <a:latin typeface="Arial" charset="0"/>
              </a:defRPr>
            </a:lvl3pPr>
            <a:lvl4pPr algn="ctr" rtl="0" eaLnBrk="0" fontAlgn="base" hangingPunct="0">
              <a:spcBef>
                <a:spcPct val="0"/>
              </a:spcBef>
              <a:spcAft>
                <a:spcPct val="0"/>
              </a:spcAft>
              <a:defRPr sz="3600" b="1">
                <a:solidFill>
                  <a:schemeClr val="tx2"/>
                </a:solidFill>
                <a:latin typeface="Arial" charset="0"/>
              </a:defRPr>
            </a:lvl4pPr>
            <a:lvl5pPr algn="ctr" rtl="0" eaLnBrk="0" fontAlgn="base" hangingPunct="0">
              <a:spcBef>
                <a:spcPct val="0"/>
              </a:spcBef>
              <a:spcAft>
                <a:spcPct val="0"/>
              </a:spcAft>
              <a:defRPr sz="3600" b="1">
                <a:solidFill>
                  <a:schemeClr val="tx2"/>
                </a:solidFill>
                <a:latin typeface="Arial" charset="0"/>
              </a:defRPr>
            </a:lvl5pPr>
            <a:lvl6pPr marL="457200" algn="ctr" rtl="0" fontAlgn="base">
              <a:spcBef>
                <a:spcPct val="0"/>
              </a:spcBef>
              <a:spcAft>
                <a:spcPct val="0"/>
              </a:spcAft>
              <a:defRPr sz="3600" b="1">
                <a:solidFill>
                  <a:schemeClr val="tx2"/>
                </a:solidFill>
                <a:latin typeface="Arial" charset="0"/>
              </a:defRPr>
            </a:lvl6pPr>
            <a:lvl7pPr marL="914400" algn="ctr" rtl="0" fontAlgn="base">
              <a:spcBef>
                <a:spcPct val="0"/>
              </a:spcBef>
              <a:spcAft>
                <a:spcPct val="0"/>
              </a:spcAft>
              <a:defRPr sz="3600" b="1">
                <a:solidFill>
                  <a:schemeClr val="tx2"/>
                </a:solidFill>
                <a:latin typeface="Arial" charset="0"/>
              </a:defRPr>
            </a:lvl7pPr>
            <a:lvl8pPr marL="1371600" algn="ctr" rtl="0" fontAlgn="base">
              <a:spcBef>
                <a:spcPct val="0"/>
              </a:spcBef>
              <a:spcAft>
                <a:spcPct val="0"/>
              </a:spcAft>
              <a:defRPr sz="3600" b="1">
                <a:solidFill>
                  <a:schemeClr val="tx2"/>
                </a:solidFill>
                <a:latin typeface="Arial" charset="0"/>
              </a:defRPr>
            </a:lvl8pPr>
            <a:lvl9pPr marL="1828800" algn="ctr" rtl="0" fontAlgn="base">
              <a:spcBef>
                <a:spcPct val="0"/>
              </a:spcBef>
              <a:spcAft>
                <a:spcPct val="0"/>
              </a:spcAft>
              <a:defRPr sz="3600" b="1">
                <a:solidFill>
                  <a:schemeClr val="tx2"/>
                </a:solidFill>
                <a:latin typeface="Arial" charset="0"/>
              </a:defRPr>
            </a:lvl9pPr>
          </a:lstStyle>
          <a:p>
            <a:pPr eaLnBrk="1" hangingPunct="1">
              <a:defRPr/>
            </a:pPr>
            <a:r>
              <a:rPr lang="de-DE" altLang="de-DE" kern="0" dirty="0">
                <a:solidFill>
                  <a:schemeClr val="bg1"/>
                </a:solidFill>
              </a:rPr>
              <a:t>Intensivmedizinischer Fall 3</a:t>
            </a:r>
          </a:p>
        </p:txBody>
      </p:sp>
      <p:sp>
        <p:nvSpPr>
          <p:cNvPr id="3" name="Fußzeilenplatzhalter 2">
            <a:extLst>
              <a:ext uri="{FF2B5EF4-FFF2-40B4-BE49-F238E27FC236}">
                <a16:creationId xmlns:a16="http://schemas.microsoft.com/office/drawing/2014/main" id="{A440675A-6E29-4A52-ABEC-60309F332B12}"/>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spTree>
    <p:extLst>
      <p:ext uri="{BB962C8B-B14F-4D97-AF65-F5344CB8AC3E}">
        <p14:creationId xmlns:p14="http://schemas.microsoft.com/office/powerpoint/2010/main" val="35553461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xit" presetSubtype="1" fill="hold" grpId="0" nodeType="clickEffect">
                                  <p:stCondLst>
                                    <p:cond delay="0"/>
                                  </p:stCondLst>
                                  <p:childTnLst>
                                    <p:anim calcmode="lin" valueType="num">
                                      <p:cBhvr additive="base">
                                        <p:cTn id="21" dur="500"/>
                                        <p:tgtEl>
                                          <p:spTgt spid="8"/>
                                        </p:tgtEl>
                                        <p:attrNameLst>
                                          <p:attrName>ppt_x</p:attrName>
                                        </p:attrNameLst>
                                      </p:cBhvr>
                                      <p:tavLst>
                                        <p:tav tm="0">
                                          <p:val>
                                            <p:strVal val="ppt_x"/>
                                          </p:val>
                                        </p:tav>
                                        <p:tav tm="100000">
                                          <p:val>
                                            <p:strVal val="ppt_x"/>
                                          </p:val>
                                        </p:tav>
                                      </p:tavLst>
                                    </p:anim>
                                    <p:anim calcmode="lin" valueType="num">
                                      <p:cBhvr additive="base">
                                        <p:cTn id="22" dur="500"/>
                                        <p:tgtEl>
                                          <p:spTgt spid="8"/>
                                        </p:tgtEl>
                                        <p:attrNameLst>
                                          <p:attrName>ppt_y</p:attrName>
                                        </p:attrNameLst>
                                      </p:cBhvr>
                                      <p:tavLst>
                                        <p:tav tm="0">
                                          <p:val>
                                            <p:strVal val="ppt_y"/>
                                          </p:val>
                                        </p:tav>
                                        <p:tav tm="100000">
                                          <p:val>
                                            <p:strVal val="0-ppt_h/2"/>
                                          </p:val>
                                        </p:tav>
                                      </p:tavLst>
                                    </p:anim>
                                    <p:set>
                                      <p:cBhvr>
                                        <p:cTn id="23"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P spid="8"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el 1"/>
          <p:cNvSpPr>
            <a:spLocks noGrp="1"/>
          </p:cNvSpPr>
          <p:nvPr>
            <p:ph type="title"/>
          </p:nvPr>
        </p:nvSpPr>
        <p:spPr/>
        <p:txBody>
          <a:bodyPr/>
          <a:lstStyle/>
          <a:p>
            <a:endParaRPr lang="de-DE" altLang="de-DE"/>
          </a:p>
        </p:txBody>
      </p:sp>
      <p:sp>
        <p:nvSpPr>
          <p:cNvPr id="3" name="Inhaltsplatzhalter 2"/>
          <p:cNvSpPr>
            <a:spLocks noGrp="1"/>
          </p:cNvSpPr>
          <p:nvPr>
            <p:ph idx="1"/>
          </p:nvPr>
        </p:nvSpPr>
        <p:spPr>
          <a:xfrm>
            <a:off x="322263" y="1501775"/>
            <a:ext cx="8499475" cy="4808538"/>
          </a:xfrm>
        </p:spPr>
        <p:txBody>
          <a:bodyPr/>
          <a:lstStyle/>
          <a:p>
            <a:pPr marL="457200" indent="-457200">
              <a:buFontTx/>
              <a:buAutoNum type="arabicPeriod"/>
            </a:pPr>
            <a:r>
              <a:rPr lang="de-DE" altLang="de-DE" sz="2400" dirty="0"/>
              <a:t>Alkalose oder Azidose</a:t>
            </a:r>
          </a:p>
          <a:p>
            <a:pPr marL="457200" indent="-457200">
              <a:buFontTx/>
              <a:buAutoNum type="arabicPeriod"/>
            </a:pPr>
            <a:r>
              <a:rPr lang="de-DE" altLang="de-DE" sz="2400" dirty="0"/>
              <a:t>Metabolisch oder respiratorisch</a:t>
            </a:r>
          </a:p>
          <a:p>
            <a:pPr marL="457200" indent="-457200">
              <a:buFontTx/>
              <a:buAutoNum type="arabicPeriod"/>
            </a:pPr>
            <a:r>
              <a:rPr lang="de-DE" altLang="de-DE" sz="2400" dirty="0"/>
              <a:t>Metabolische Kompensation adäquat </a:t>
            </a:r>
          </a:p>
          <a:p>
            <a:pPr marL="993775" lvl="1" indent="-457200"/>
            <a:r>
              <a:rPr lang="de-DE" altLang="de-DE" sz="2000" b="1" dirty="0"/>
              <a:t>Akute</a:t>
            </a:r>
            <a:r>
              <a:rPr lang="de-DE" altLang="de-DE" sz="2000" dirty="0"/>
              <a:t> resp. Azidose: (CO2 – 40) / 10 + 24  </a:t>
            </a:r>
          </a:p>
          <a:p>
            <a:pPr marL="993775" lvl="1" indent="-457200"/>
            <a:r>
              <a:rPr lang="de-DE" altLang="de-DE" sz="2000" dirty="0"/>
              <a:t>Chron. resp. Azidose: (CO2 – 40) / 3,5 + 24 </a:t>
            </a:r>
          </a:p>
          <a:p>
            <a:pPr marL="457200" indent="-457200">
              <a:buFontTx/>
              <a:buAutoNum type="arabicPeriod"/>
            </a:pPr>
            <a:r>
              <a:rPr lang="de-DE" altLang="de-DE" sz="2400" dirty="0"/>
              <a:t>Gibt es eine weitere SB – Störung</a:t>
            </a:r>
          </a:p>
          <a:p>
            <a:pPr marL="993775" lvl="1" indent="-457200"/>
            <a:r>
              <a:rPr lang="de-DE" altLang="de-DE" sz="2000" dirty="0"/>
              <a:t>AG = 11 </a:t>
            </a:r>
          </a:p>
          <a:p>
            <a:pPr marL="993775" lvl="1" indent="-457200"/>
            <a:endParaRPr lang="de-DE" altLang="de-DE" sz="2000" dirty="0"/>
          </a:p>
          <a:p>
            <a:pPr marL="993775" lvl="1" indent="-457200"/>
            <a:r>
              <a:rPr lang="de-DE" altLang="de-DE" sz="2000" dirty="0"/>
              <a:t>BGA nach zwei Tagen </a:t>
            </a:r>
          </a:p>
          <a:p>
            <a:pPr marL="993775" lvl="1" indent="-457200">
              <a:buFont typeface="Wingdings" panose="05000000000000000000" pitchFamily="2" charset="2"/>
              <a:buChar char="à"/>
            </a:pPr>
            <a:endParaRPr lang="de-DE" altLang="de-DE" sz="2000" b="1" dirty="0"/>
          </a:p>
        </p:txBody>
      </p:sp>
      <p:sp>
        <p:nvSpPr>
          <p:cNvPr id="4" name="Rechteck 3"/>
          <p:cNvSpPr>
            <a:spLocks noChangeArrowheads="1"/>
          </p:cNvSpPr>
          <p:nvPr/>
        </p:nvSpPr>
        <p:spPr bwMode="auto">
          <a:xfrm>
            <a:off x="754063" y="1527175"/>
            <a:ext cx="1873721" cy="431800"/>
          </a:xfrm>
          <a:prstGeom prst="rect">
            <a:avLst/>
          </a:prstGeom>
          <a:solidFill>
            <a:schemeClr val="bg1"/>
          </a:solidFill>
          <a:ln w="9525" algn="ctr">
            <a:solidFill>
              <a:schemeClr val="bg1"/>
            </a:solidFill>
            <a:round/>
            <a:headEnd/>
            <a:tailEnd/>
          </a:ln>
        </p:spPr>
        <p:txBody>
          <a:bodyPr lIns="90000" tIns="46800" rIns="90000" bIns="46800"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de-DE" altLang="de-DE">
              <a:cs typeface="Arial" panose="020B0604020202020204" pitchFamily="34" charset="0"/>
            </a:endParaRPr>
          </a:p>
        </p:txBody>
      </p:sp>
      <p:sp>
        <p:nvSpPr>
          <p:cNvPr id="6" name="Rechteck 5"/>
          <p:cNvSpPr>
            <a:spLocks noChangeArrowheads="1"/>
          </p:cNvSpPr>
          <p:nvPr/>
        </p:nvSpPr>
        <p:spPr bwMode="auto">
          <a:xfrm>
            <a:off x="755576" y="1958975"/>
            <a:ext cx="2376264" cy="431800"/>
          </a:xfrm>
          <a:prstGeom prst="rect">
            <a:avLst/>
          </a:prstGeom>
          <a:solidFill>
            <a:schemeClr val="bg1"/>
          </a:solidFill>
          <a:ln w="9525" algn="ctr">
            <a:solidFill>
              <a:schemeClr val="bg1"/>
            </a:solidFill>
            <a:round/>
            <a:headEnd/>
            <a:tailEnd/>
          </a:ln>
        </p:spPr>
        <p:txBody>
          <a:bodyPr lIns="90000" tIns="46800" rIns="90000" bIns="46800"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de-DE" altLang="de-DE">
              <a:cs typeface="Arial" panose="020B0604020202020204" pitchFamily="34" charset="0"/>
            </a:endParaRPr>
          </a:p>
        </p:txBody>
      </p:sp>
      <p:graphicFrame>
        <p:nvGraphicFramePr>
          <p:cNvPr id="7" name="Group 220"/>
          <p:cNvGraphicFramePr>
            <a:graphicFrameLocks/>
          </p:cNvGraphicFramePr>
          <p:nvPr/>
        </p:nvGraphicFramePr>
        <p:xfrm>
          <a:off x="0" y="-9525"/>
          <a:ext cx="9144000" cy="1511303"/>
        </p:xfrm>
        <a:graphic>
          <a:graphicData uri="http://schemas.openxmlformats.org/drawingml/2006/table">
            <a:tbl>
              <a:tblPr/>
              <a:tblGrid>
                <a:gridCol w="2287369">
                  <a:extLst>
                    <a:ext uri="{9D8B030D-6E8A-4147-A177-3AD203B41FA5}">
                      <a16:colId xmlns:a16="http://schemas.microsoft.com/office/drawing/2014/main" val="20000"/>
                    </a:ext>
                  </a:extLst>
                </a:gridCol>
                <a:gridCol w="2287371">
                  <a:extLst>
                    <a:ext uri="{9D8B030D-6E8A-4147-A177-3AD203B41FA5}">
                      <a16:colId xmlns:a16="http://schemas.microsoft.com/office/drawing/2014/main" val="20001"/>
                    </a:ext>
                  </a:extLst>
                </a:gridCol>
                <a:gridCol w="2281889">
                  <a:extLst>
                    <a:ext uri="{9D8B030D-6E8A-4147-A177-3AD203B41FA5}">
                      <a16:colId xmlns:a16="http://schemas.microsoft.com/office/drawing/2014/main" val="20002"/>
                    </a:ext>
                  </a:extLst>
                </a:gridCol>
                <a:gridCol w="2287371">
                  <a:extLst>
                    <a:ext uri="{9D8B030D-6E8A-4147-A177-3AD203B41FA5}">
                      <a16:colId xmlns:a16="http://schemas.microsoft.com/office/drawing/2014/main" val="20003"/>
                    </a:ext>
                  </a:extLst>
                </a:gridCol>
              </a:tblGrid>
              <a:tr h="41475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Na</a:t>
                      </a:r>
                    </a:p>
                  </a:txBody>
                  <a:tcPr marT="45598" marB="45598" horzOverflow="overflow">
                    <a:lnL cap="flat">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K</a:t>
                      </a:r>
                    </a:p>
                  </a:txBody>
                  <a:tcPr marT="45598" marB="45598" horzOverflow="overflow">
                    <a:lnL>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Cl</a:t>
                      </a:r>
                    </a:p>
                  </a:txBody>
                  <a:tcPr marT="45598" marB="45598" horzOverflow="overflow">
                    <a:lnL>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Anionenlücke</a:t>
                      </a:r>
                    </a:p>
                  </a:txBody>
                  <a:tcPr marT="45598" marB="45598" horzOverflow="overflow">
                    <a:lnL>
                      <a:noFill/>
                    </a:lnL>
                    <a:lnR>
                      <a:noFill/>
                    </a:lnR>
                    <a:lnT cap="flat">
                      <a:noFill/>
                    </a:lnT>
                    <a:lnB>
                      <a:noFill/>
                    </a:lnB>
                    <a:lnTlToBr>
                      <a:noFill/>
                    </a:lnTlToBr>
                    <a:lnBlToTr>
                      <a:noFill/>
                    </a:lnBlToTr>
                    <a:solidFill>
                      <a:srgbClr val="0066FF"/>
                    </a:solidFill>
                  </a:tcPr>
                </a:tc>
                <a:extLst>
                  <a:ext uri="{0D108BD9-81ED-4DB2-BD59-A6C34878D82A}">
                    <a16:rowId xmlns:a16="http://schemas.microsoft.com/office/drawing/2014/main" val="10000"/>
                  </a:ext>
                </a:extLst>
              </a:tr>
              <a:tr h="36551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142</a:t>
                      </a:r>
                    </a:p>
                  </a:txBody>
                  <a:tcPr marT="45598" marB="45598" horzOverflow="overflow">
                    <a:lnL cap="flat">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4,0</a:t>
                      </a:r>
                    </a:p>
                  </a:txBody>
                  <a:tcPr marT="45598" marB="45598" horzOverflow="overflow">
                    <a:lnL>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102</a:t>
                      </a:r>
                    </a:p>
                  </a:txBody>
                  <a:tcPr marT="45598" marB="45598" horzOverflow="overflow">
                    <a:lnL>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11</a:t>
                      </a:r>
                    </a:p>
                  </a:txBody>
                  <a:tcPr marT="45598" marB="45598" horzOverflow="overflow">
                    <a:lnL>
                      <a:noFill/>
                    </a:lnL>
                    <a:lnR>
                      <a:noFill/>
                    </a:lnR>
                    <a:lnT>
                      <a:noFill/>
                    </a:lnT>
                    <a:lnB>
                      <a:noFill/>
                    </a:lnB>
                    <a:lnTlToBr>
                      <a:noFill/>
                    </a:lnTlToBr>
                    <a:lnBlToTr>
                      <a:noFill/>
                    </a:lnBlToTr>
                    <a:solidFill>
                      <a:srgbClr val="0066FF"/>
                    </a:solidFill>
                  </a:tcPr>
                </a:tc>
                <a:extLst>
                  <a:ext uri="{0D108BD9-81ED-4DB2-BD59-A6C34878D82A}">
                    <a16:rowId xmlns:a16="http://schemas.microsoft.com/office/drawing/2014/main" val="10001"/>
                  </a:ext>
                </a:extLst>
              </a:tr>
              <a:tr h="36551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pH</a:t>
                      </a:r>
                    </a:p>
                  </a:txBody>
                  <a:tcPr marT="45598" marB="45598" horzOverflow="overflow">
                    <a:lnL cap="flat">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PaO</a:t>
                      </a:r>
                      <a:r>
                        <a:rPr kumimoji="0" lang="de-DE" sz="1800" b="1" i="0" u="none" strike="noStrike" cap="none" normalizeH="0" baseline="-25000" dirty="0">
                          <a:ln>
                            <a:noFill/>
                          </a:ln>
                          <a:solidFill>
                            <a:schemeClr val="tx1"/>
                          </a:solidFill>
                          <a:effectLst/>
                          <a:latin typeface="Arial" charset="0"/>
                        </a:rPr>
                        <a:t>2</a:t>
                      </a:r>
                      <a:endParaRPr kumimoji="0" lang="de-DE" sz="1800" b="1" i="0" u="none" strike="noStrike" cap="none" normalizeH="0" baseline="0" dirty="0">
                        <a:ln>
                          <a:noFill/>
                        </a:ln>
                        <a:solidFill>
                          <a:schemeClr val="tx1"/>
                        </a:solidFill>
                        <a:effectLst/>
                        <a:latin typeface="Arial" charset="0"/>
                      </a:endParaRPr>
                    </a:p>
                  </a:txBody>
                  <a:tcPr marT="45598" marB="45598" horzOverflow="overflow">
                    <a:lnL>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PaCO</a:t>
                      </a:r>
                      <a:r>
                        <a:rPr kumimoji="0" lang="de-DE" sz="1800" b="1" i="0" u="none" strike="noStrike" cap="none" normalizeH="0" baseline="-25000" dirty="0">
                          <a:ln>
                            <a:noFill/>
                          </a:ln>
                          <a:solidFill>
                            <a:schemeClr val="tx1"/>
                          </a:solidFill>
                          <a:effectLst/>
                          <a:latin typeface="Arial" charset="0"/>
                        </a:rPr>
                        <a:t>2</a:t>
                      </a:r>
                    </a:p>
                  </a:txBody>
                  <a:tcPr marT="45598" marB="45598" horzOverflow="overflow">
                    <a:lnL>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HCO</a:t>
                      </a:r>
                      <a:r>
                        <a:rPr kumimoji="0" lang="de-DE" sz="1800" b="1" i="0" u="none" strike="noStrike" cap="none" normalizeH="0" baseline="-25000" dirty="0">
                          <a:ln>
                            <a:noFill/>
                          </a:ln>
                          <a:solidFill>
                            <a:schemeClr val="tx1"/>
                          </a:solidFill>
                          <a:effectLst/>
                          <a:latin typeface="Arial" charset="0"/>
                        </a:rPr>
                        <a:t>3</a:t>
                      </a:r>
                    </a:p>
                  </a:txBody>
                  <a:tcPr marT="45598" marB="45598" horzOverflow="overflow">
                    <a:lnL>
                      <a:noFill/>
                    </a:lnL>
                    <a:lnR>
                      <a:noFill/>
                    </a:lnR>
                    <a:lnT>
                      <a:noFill/>
                    </a:lnT>
                    <a:lnB>
                      <a:noFill/>
                    </a:lnB>
                    <a:lnTlToBr>
                      <a:noFill/>
                    </a:lnTlToBr>
                    <a:lnBlToTr>
                      <a:noFill/>
                    </a:lnBlToTr>
                    <a:solidFill>
                      <a:srgbClr val="00CC00"/>
                    </a:solidFill>
                  </a:tcPr>
                </a:tc>
                <a:extLst>
                  <a:ext uri="{0D108BD9-81ED-4DB2-BD59-A6C34878D82A}">
                    <a16:rowId xmlns:a16="http://schemas.microsoft.com/office/drawing/2014/main" val="10002"/>
                  </a:ext>
                </a:extLst>
              </a:tr>
              <a:tr h="36551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7,20</a:t>
                      </a:r>
                    </a:p>
                  </a:txBody>
                  <a:tcPr marT="45598" marB="45598" horzOverflow="overflow">
                    <a:lnL cap="flat">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38</a:t>
                      </a:r>
                    </a:p>
                  </a:txBody>
                  <a:tcPr marT="45598" marB="45598"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82</a:t>
                      </a:r>
                    </a:p>
                  </a:txBody>
                  <a:tcPr marT="45598" marB="45598"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29</a:t>
                      </a:r>
                    </a:p>
                  </a:txBody>
                  <a:tcPr marT="45598" marB="45598" horzOverflow="overflow">
                    <a:lnL>
                      <a:noFill/>
                    </a:lnL>
                    <a:lnR>
                      <a:noFill/>
                    </a:lnR>
                    <a:lnT>
                      <a:noFill/>
                    </a:lnT>
                    <a:lnB cap="flat">
                      <a:noFill/>
                    </a:lnB>
                    <a:lnTlToBr>
                      <a:noFill/>
                    </a:lnTlToBr>
                    <a:lnBlToTr>
                      <a:noFill/>
                    </a:lnBlToTr>
                    <a:solidFill>
                      <a:srgbClr val="00CC00"/>
                    </a:solidFill>
                  </a:tcPr>
                </a:tc>
                <a:extLst>
                  <a:ext uri="{0D108BD9-81ED-4DB2-BD59-A6C34878D82A}">
                    <a16:rowId xmlns:a16="http://schemas.microsoft.com/office/drawing/2014/main" val="10003"/>
                  </a:ext>
                </a:extLst>
              </a:tr>
            </a:tbl>
          </a:graphicData>
        </a:graphic>
      </p:graphicFrame>
      <p:sp>
        <p:nvSpPr>
          <p:cNvPr id="2" name="Textfeld 1"/>
          <p:cNvSpPr txBox="1">
            <a:spLocks noChangeArrowheads="1"/>
          </p:cNvSpPr>
          <p:nvPr/>
        </p:nvSpPr>
        <p:spPr bwMode="auto">
          <a:xfrm>
            <a:off x="6588224" y="2289970"/>
            <a:ext cx="8159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de-DE" altLang="de-DE" sz="2400" b="1" dirty="0">
                <a:cs typeface="Arial" panose="020B0604020202020204" pitchFamily="34" charset="0"/>
              </a:rPr>
              <a:t>nein</a:t>
            </a:r>
          </a:p>
        </p:txBody>
      </p:sp>
      <p:sp>
        <p:nvSpPr>
          <p:cNvPr id="5" name="Textfeld 4"/>
          <p:cNvSpPr txBox="1">
            <a:spLocks noChangeArrowheads="1"/>
          </p:cNvSpPr>
          <p:nvPr/>
        </p:nvSpPr>
        <p:spPr bwMode="auto">
          <a:xfrm>
            <a:off x="6504596" y="2784476"/>
            <a:ext cx="1543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de-DE" altLang="de-DE">
                <a:cs typeface="Arial" panose="020B0604020202020204" pitchFamily="34" charset="0"/>
              </a:rPr>
              <a:t>42/10+24=28</a:t>
            </a:r>
          </a:p>
        </p:txBody>
      </p:sp>
      <p:sp>
        <p:nvSpPr>
          <p:cNvPr id="9" name="Textfeld 8"/>
          <p:cNvSpPr txBox="1">
            <a:spLocks noChangeArrowheads="1"/>
          </p:cNvSpPr>
          <p:nvPr/>
        </p:nvSpPr>
        <p:spPr bwMode="auto">
          <a:xfrm>
            <a:off x="6526094" y="3182768"/>
            <a:ext cx="16081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de-DE" altLang="de-DE" dirty="0">
                <a:cs typeface="Arial" panose="020B0604020202020204" pitchFamily="34" charset="0"/>
              </a:rPr>
              <a:t>42/3,5+24=36</a:t>
            </a:r>
          </a:p>
        </p:txBody>
      </p:sp>
      <p:sp>
        <p:nvSpPr>
          <p:cNvPr id="10" name="Textfeld 9"/>
          <p:cNvSpPr txBox="1">
            <a:spLocks noChangeArrowheads="1"/>
          </p:cNvSpPr>
          <p:nvPr/>
        </p:nvSpPr>
        <p:spPr bwMode="auto">
          <a:xfrm>
            <a:off x="6636345" y="3543102"/>
            <a:ext cx="8159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de-DE" altLang="de-DE" sz="2400" b="1" dirty="0">
                <a:cs typeface="Arial" panose="020B0604020202020204" pitchFamily="34" charset="0"/>
              </a:rPr>
              <a:t>nein</a:t>
            </a:r>
          </a:p>
        </p:txBody>
      </p:sp>
      <p:graphicFrame>
        <p:nvGraphicFramePr>
          <p:cNvPr id="11" name="Group 220"/>
          <p:cNvGraphicFramePr>
            <a:graphicFrameLocks/>
          </p:cNvGraphicFramePr>
          <p:nvPr/>
        </p:nvGraphicFramePr>
        <p:xfrm>
          <a:off x="-60574" y="5348287"/>
          <a:ext cx="9180513" cy="1509713"/>
        </p:xfrm>
        <a:graphic>
          <a:graphicData uri="http://schemas.openxmlformats.org/drawingml/2006/table">
            <a:tbl>
              <a:tblPr/>
              <a:tblGrid>
                <a:gridCol w="2296503">
                  <a:extLst>
                    <a:ext uri="{9D8B030D-6E8A-4147-A177-3AD203B41FA5}">
                      <a16:colId xmlns:a16="http://schemas.microsoft.com/office/drawing/2014/main" val="20000"/>
                    </a:ext>
                  </a:extLst>
                </a:gridCol>
                <a:gridCol w="2296505">
                  <a:extLst>
                    <a:ext uri="{9D8B030D-6E8A-4147-A177-3AD203B41FA5}">
                      <a16:colId xmlns:a16="http://schemas.microsoft.com/office/drawing/2014/main" val="20001"/>
                    </a:ext>
                  </a:extLst>
                </a:gridCol>
                <a:gridCol w="2291000">
                  <a:extLst>
                    <a:ext uri="{9D8B030D-6E8A-4147-A177-3AD203B41FA5}">
                      <a16:colId xmlns:a16="http://schemas.microsoft.com/office/drawing/2014/main" val="20002"/>
                    </a:ext>
                  </a:extLst>
                </a:gridCol>
                <a:gridCol w="2296505">
                  <a:extLst>
                    <a:ext uri="{9D8B030D-6E8A-4147-A177-3AD203B41FA5}">
                      <a16:colId xmlns:a16="http://schemas.microsoft.com/office/drawing/2014/main" val="20003"/>
                    </a:ext>
                  </a:extLst>
                </a:gridCol>
              </a:tblGrid>
              <a:tr h="41203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Na</a:t>
                      </a:r>
                    </a:p>
                  </a:txBody>
                  <a:tcPr marL="91456" marR="91456" marT="45690" marB="45690" horzOverflow="overflow">
                    <a:lnL cap="flat">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K</a:t>
                      </a:r>
                    </a:p>
                  </a:txBody>
                  <a:tcPr marL="91456" marR="91456" marT="45690" marB="45690" horzOverflow="overflow">
                    <a:lnL>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Cl</a:t>
                      </a:r>
                    </a:p>
                  </a:txBody>
                  <a:tcPr marL="91456" marR="91456" marT="45690" marB="45690" horzOverflow="overflow">
                    <a:lnL>
                      <a:noFill/>
                    </a:lnL>
                    <a:lnR>
                      <a:noFill/>
                    </a:lnR>
                    <a:lnT cap="fla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Anionenlücke</a:t>
                      </a:r>
                    </a:p>
                  </a:txBody>
                  <a:tcPr marL="91456" marR="91456" marT="45690" marB="45690" horzOverflow="overflow">
                    <a:lnL>
                      <a:noFill/>
                    </a:lnL>
                    <a:lnR>
                      <a:noFill/>
                    </a:lnR>
                    <a:lnT cap="flat">
                      <a:noFill/>
                    </a:lnT>
                    <a:lnB>
                      <a:noFill/>
                    </a:lnB>
                    <a:lnTlToBr>
                      <a:noFill/>
                    </a:lnTlToBr>
                    <a:lnBlToTr>
                      <a:noFill/>
                    </a:lnBlToTr>
                    <a:solidFill>
                      <a:srgbClr val="0066FF"/>
                    </a:solidFill>
                  </a:tcPr>
                </a:tc>
                <a:extLst>
                  <a:ext uri="{0D108BD9-81ED-4DB2-BD59-A6C34878D82A}">
                    <a16:rowId xmlns:a16="http://schemas.microsoft.com/office/drawing/2014/main" val="10000"/>
                  </a:ext>
                </a:extLst>
              </a:tr>
              <a:tr h="36589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142</a:t>
                      </a:r>
                    </a:p>
                  </a:txBody>
                  <a:tcPr marL="91456" marR="91456" marT="45690" marB="45690" horzOverflow="overflow">
                    <a:lnL cap="flat">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bg1"/>
                          </a:solidFill>
                          <a:effectLst/>
                          <a:latin typeface="Arial" charset="0"/>
                        </a:rPr>
                        <a:t>4,0</a:t>
                      </a:r>
                    </a:p>
                  </a:txBody>
                  <a:tcPr marL="91456" marR="91456" marT="45690" marB="45690" horzOverflow="overflow">
                    <a:lnL>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bg1"/>
                        </a:solidFill>
                        <a:effectLst/>
                        <a:latin typeface="Arial" charset="0"/>
                      </a:endParaRPr>
                    </a:p>
                  </a:txBody>
                  <a:tcPr marL="91456" marR="91456" marT="45690" marB="45690" horzOverflow="overflow">
                    <a:lnL>
                      <a:noFill/>
                    </a:lnL>
                    <a:lnR>
                      <a:noFill/>
                    </a:lnR>
                    <a:lnT>
                      <a:noFill/>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bg1"/>
                        </a:solidFill>
                        <a:effectLst/>
                        <a:latin typeface="Arial" charset="0"/>
                      </a:endParaRPr>
                    </a:p>
                  </a:txBody>
                  <a:tcPr marL="91456" marR="91456" marT="45690" marB="45690" horzOverflow="overflow">
                    <a:lnL>
                      <a:noFill/>
                    </a:lnL>
                    <a:lnR>
                      <a:noFill/>
                    </a:lnR>
                    <a:lnT>
                      <a:noFill/>
                    </a:lnT>
                    <a:lnB>
                      <a:noFill/>
                    </a:lnB>
                    <a:lnTlToBr>
                      <a:noFill/>
                    </a:lnTlToBr>
                    <a:lnBlToTr>
                      <a:noFill/>
                    </a:lnBlToTr>
                    <a:solidFill>
                      <a:srgbClr val="0066FF"/>
                    </a:solidFill>
                  </a:tcPr>
                </a:tc>
                <a:extLst>
                  <a:ext uri="{0D108BD9-81ED-4DB2-BD59-A6C34878D82A}">
                    <a16:rowId xmlns:a16="http://schemas.microsoft.com/office/drawing/2014/main" val="10001"/>
                  </a:ext>
                </a:extLst>
              </a:tr>
              <a:tr h="36589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pH</a:t>
                      </a:r>
                    </a:p>
                  </a:txBody>
                  <a:tcPr marL="91456" marR="91456" marT="45690" marB="45690" horzOverflow="overflow">
                    <a:lnL cap="flat">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PaO</a:t>
                      </a:r>
                      <a:r>
                        <a:rPr kumimoji="0" lang="de-DE" sz="1800" b="1" i="0" u="none" strike="noStrike" cap="none" normalizeH="0" baseline="-25000" dirty="0">
                          <a:ln>
                            <a:noFill/>
                          </a:ln>
                          <a:solidFill>
                            <a:schemeClr val="tx1"/>
                          </a:solidFill>
                          <a:effectLst/>
                          <a:latin typeface="Arial" charset="0"/>
                        </a:rPr>
                        <a:t>2</a:t>
                      </a:r>
                      <a:endParaRPr kumimoji="0" lang="de-DE" sz="1800" b="1" i="0" u="none" strike="noStrike" cap="none" normalizeH="0" baseline="0" dirty="0">
                        <a:ln>
                          <a:noFill/>
                        </a:ln>
                        <a:solidFill>
                          <a:schemeClr val="tx1"/>
                        </a:solidFill>
                        <a:effectLst/>
                        <a:latin typeface="Arial" charset="0"/>
                      </a:endParaRPr>
                    </a:p>
                  </a:txBody>
                  <a:tcPr marL="91456" marR="91456" marT="45690" marB="45690" horzOverflow="overflow">
                    <a:lnL>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PaCO</a:t>
                      </a:r>
                      <a:r>
                        <a:rPr kumimoji="0" lang="de-DE" sz="1800" b="1" i="0" u="none" strike="noStrike" cap="none" normalizeH="0" baseline="-25000" dirty="0">
                          <a:ln>
                            <a:noFill/>
                          </a:ln>
                          <a:solidFill>
                            <a:schemeClr val="tx1"/>
                          </a:solidFill>
                          <a:effectLst/>
                          <a:latin typeface="Arial" charset="0"/>
                        </a:rPr>
                        <a:t>2</a:t>
                      </a:r>
                    </a:p>
                  </a:txBody>
                  <a:tcPr marL="91456" marR="91456" marT="45690" marB="45690" horzOverflow="overflow">
                    <a:lnL>
                      <a:noFill/>
                    </a:lnL>
                    <a:lnR>
                      <a:noFill/>
                    </a:lnR>
                    <a:lnT>
                      <a:noFill/>
                    </a:lnT>
                    <a:lnB>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HCO</a:t>
                      </a:r>
                      <a:r>
                        <a:rPr kumimoji="0" lang="de-DE" sz="1800" b="1" i="0" u="none" strike="noStrike" cap="none" normalizeH="0" baseline="-25000" dirty="0">
                          <a:ln>
                            <a:noFill/>
                          </a:ln>
                          <a:solidFill>
                            <a:schemeClr val="tx1"/>
                          </a:solidFill>
                          <a:effectLst/>
                          <a:latin typeface="Arial" charset="0"/>
                        </a:rPr>
                        <a:t>3</a:t>
                      </a:r>
                    </a:p>
                  </a:txBody>
                  <a:tcPr marL="91456" marR="91456" marT="45690" marB="45690" horzOverflow="overflow">
                    <a:lnL>
                      <a:noFill/>
                    </a:lnL>
                    <a:lnR>
                      <a:noFill/>
                    </a:lnR>
                    <a:lnT>
                      <a:noFill/>
                    </a:lnT>
                    <a:lnB>
                      <a:noFill/>
                    </a:lnB>
                    <a:lnTlToBr>
                      <a:noFill/>
                    </a:lnTlToBr>
                    <a:lnBlToTr>
                      <a:noFill/>
                    </a:lnBlToTr>
                    <a:solidFill>
                      <a:srgbClr val="00CC00"/>
                    </a:solidFill>
                  </a:tcPr>
                </a:tc>
                <a:extLst>
                  <a:ext uri="{0D108BD9-81ED-4DB2-BD59-A6C34878D82A}">
                    <a16:rowId xmlns:a16="http://schemas.microsoft.com/office/drawing/2014/main" val="10002"/>
                  </a:ext>
                </a:extLst>
              </a:tr>
              <a:tr h="36589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7,33</a:t>
                      </a:r>
                    </a:p>
                  </a:txBody>
                  <a:tcPr marL="91456" marR="91456" marT="45690" marB="45690" horzOverflow="overflow">
                    <a:lnL cap="flat">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64</a:t>
                      </a:r>
                    </a:p>
                  </a:txBody>
                  <a:tcPr marL="91456" marR="91456" marT="45690" marB="45690"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62</a:t>
                      </a:r>
                    </a:p>
                  </a:txBody>
                  <a:tcPr marL="91456" marR="91456" marT="45690" marB="45690" horzOverflow="overflow">
                    <a:lnL>
                      <a:noFill/>
                    </a:lnL>
                    <a:lnR>
                      <a:noFill/>
                    </a:lnR>
                    <a:lnT>
                      <a:noFill/>
                    </a:lnT>
                    <a:lnB cap="flat">
                      <a:noFill/>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latin typeface="Arial" charset="0"/>
                        </a:rPr>
                        <a:t>30</a:t>
                      </a:r>
                    </a:p>
                  </a:txBody>
                  <a:tcPr marL="91456" marR="91456" marT="45690" marB="45690" horzOverflow="overflow">
                    <a:lnL>
                      <a:noFill/>
                    </a:lnL>
                    <a:lnR>
                      <a:noFill/>
                    </a:lnR>
                    <a:lnT>
                      <a:noFill/>
                    </a:lnT>
                    <a:lnB cap="flat">
                      <a:noFill/>
                    </a:lnB>
                    <a:lnTlToBr>
                      <a:noFill/>
                    </a:lnTlToBr>
                    <a:lnBlToTr>
                      <a:noFill/>
                    </a:lnBlToTr>
                    <a:solidFill>
                      <a:srgbClr val="00CC00"/>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7487201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2" grpId="0"/>
      <p:bldP spid="5" grpId="0"/>
      <p:bldP spid="9" grpId="0"/>
      <p:bldP spid="10"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D8B3E59A-44AC-44FC-957F-155DCC564DBF}"/>
              </a:ext>
            </a:extLst>
          </p:cNvPr>
          <p:cNvSpPr>
            <a:spLocks noGrp="1" noChangeArrowheads="1"/>
          </p:cNvSpPr>
          <p:nvPr>
            <p:ph type="title"/>
          </p:nvPr>
        </p:nvSpPr>
        <p:spPr/>
        <p:txBody>
          <a:bodyPr/>
          <a:lstStyle/>
          <a:p>
            <a:pPr eaLnBrk="1" hangingPunct="1"/>
            <a:r>
              <a:rPr lang="de-DE" altLang="de-DE" sz="3200"/>
              <a:t>Respiratorische Azidose</a:t>
            </a:r>
          </a:p>
        </p:txBody>
      </p:sp>
      <p:sp>
        <p:nvSpPr>
          <p:cNvPr id="523267" name="Rectangle 3">
            <a:extLst>
              <a:ext uri="{FF2B5EF4-FFF2-40B4-BE49-F238E27FC236}">
                <a16:creationId xmlns:a16="http://schemas.microsoft.com/office/drawing/2014/main" id="{AD3BB809-CF56-4AA5-82EF-3C5D99EBEB49}"/>
              </a:ext>
            </a:extLst>
          </p:cNvPr>
          <p:cNvSpPr>
            <a:spLocks noGrp="1" noChangeArrowheads="1"/>
          </p:cNvSpPr>
          <p:nvPr>
            <p:ph type="body" idx="1"/>
          </p:nvPr>
        </p:nvSpPr>
        <p:spPr/>
        <p:txBody>
          <a:bodyPr/>
          <a:lstStyle/>
          <a:p>
            <a:pPr marL="609600" indent="-609600" eaLnBrk="1" hangingPunct="1"/>
            <a:r>
              <a:rPr lang="de-DE" altLang="de-DE"/>
              <a:t>Primärübelegung:</a:t>
            </a:r>
          </a:p>
          <a:p>
            <a:pPr marL="609600" indent="-609600" eaLnBrk="1" hangingPunct="1">
              <a:buFontTx/>
              <a:buAutoNum type="arabicPeriod"/>
            </a:pPr>
            <a:r>
              <a:rPr lang="de-DE" altLang="de-DE"/>
              <a:t>akut oder chronisch ??</a:t>
            </a:r>
          </a:p>
          <a:p>
            <a:pPr marL="990600" lvl="1" indent="-533400" eaLnBrk="1" hangingPunct="1"/>
            <a:r>
              <a:rPr lang="de-DE" altLang="de-DE" b="1"/>
              <a:t>akut</a:t>
            </a:r>
            <a:r>
              <a:rPr lang="de-DE" altLang="de-DE"/>
              <a:t>: </a:t>
            </a:r>
            <a:r>
              <a:rPr lang="de-DE" altLang="de-DE" b="1">
                <a:cs typeface="Arial" panose="020B0604020202020204" pitchFamily="34" charset="0"/>
              </a:rPr>
              <a:t>∆CO</a:t>
            </a:r>
            <a:r>
              <a:rPr lang="de-DE" altLang="de-DE" b="1" baseline="-25000">
                <a:cs typeface="Arial" panose="020B0604020202020204" pitchFamily="34" charset="0"/>
              </a:rPr>
              <a:t>2</a:t>
            </a:r>
            <a:r>
              <a:rPr lang="de-DE" altLang="de-DE" b="1">
                <a:cs typeface="Arial" panose="020B0604020202020204" pitchFamily="34" charset="0"/>
              </a:rPr>
              <a:t> x 0,1 </a:t>
            </a:r>
            <a:r>
              <a:rPr lang="de-DE" altLang="de-DE" b="1">
                <a:cs typeface="Arial" panose="020B0604020202020204" pitchFamily="34" charset="0"/>
                <a:sym typeface="Symbol" panose="05050102010706020507" pitchFamily="18" charset="2"/>
              </a:rPr>
              <a:t> Anstieg HCO</a:t>
            </a:r>
            <a:r>
              <a:rPr lang="de-DE" altLang="de-DE" b="1" baseline="-25000">
                <a:cs typeface="Arial" panose="020B0604020202020204" pitchFamily="34" charset="0"/>
                <a:sym typeface="Symbol" panose="05050102010706020507" pitchFamily="18" charset="2"/>
              </a:rPr>
              <a:t>3</a:t>
            </a:r>
            <a:r>
              <a:rPr lang="de-DE" altLang="de-DE" b="1" baseline="30000">
                <a:cs typeface="Arial" panose="020B0604020202020204" pitchFamily="34" charset="0"/>
                <a:sym typeface="Symbol" panose="05050102010706020507" pitchFamily="18" charset="2"/>
              </a:rPr>
              <a:t>-</a:t>
            </a:r>
            <a:r>
              <a:rPr lang="de-DE" altLang="de-DE" b="1">
                <a:cs typeface="Arial" panose="020B0604020202020204" pitchFamily="34" charset="0"/>
                <a:sym typeface="Symbol" panose="05050102010706020507" pitchFamily="18" charset="2"/>
              </a:rPr>
              <a:t> </a:t>
            </a:r>
          </a:p>
          <a:p>
            <a:pPr marL="990600" lvl="1" indent="-533400" eaLnBrk="1" hangingPunct="1"/>
            <a:r>
              <a:rPr lang="de-DE" altLang="de-DE" b="1"/>
              <a:t>chronisch: </a:t>
            </a:r>
            <a:r>
              <a:rPr lang="de-DE" altLang="de-DE" b="1">
                <a:cs typeface="Arial" panose="020B0604020202020204" pitchFamily="34" charset="0"/>
              </a:rPr>
              <a:t>∆CO</a:t>
            </a:r>
            <a:r>
              <a:rPr lang="de-DE" altLang="de-DE" b="1" baseline="-25000">
                <a:cs typeface="Arial" panose="020B0604020202020204" pitchFamily="34" charset="0"/>
              </a:rPr>
              <a:t>2</a:t>
            </a:r>
            <a:r>
              <a:rPr lang="de-DE" altLang="de-DE" b="1">
                <a:cs typeface="Arial" panose="020B0604020202020204" pitchFamily="34" charset="0"/>
              </a:rPr>
              <a:t> x 0,3 </a:t>
            </a:r>
            <a:r>
              <a:rPr lang="de-DE" altLang="de-DE" b="1">
                <a:cs typeface="Arial" panose="020B0604020202020204" pitchFamily="34" charset="0"/>
                <a:sym typeface="Symbol" panose="05050102010706020507" pitchFamily="18" charset="2"/>
              </a:rPr>
              <a:t> Anstieg HCO</a:t>
            </a:r>
            <a:r>
              <a:rPr lang="de-DE" altLang="de-DE" b="1" baseline="-25000">
                <a:cs typeface="Arial" panose="020B0604020202020204" pitchFamily="34" charset="0"/>
                <a:sym typeface="Symbol" panose="05050102010706020507" pitchFamily="18" charset="2"/>
              </a:rPr>
              <a:t>3</a:t>
            </a:r>
            <a:r>
              <a:rPr lang="de-DE" altLang="de-DE" b="1" baseline="30000">
                <a:cs typeface="Arial" panose="020B0604020202020204" pitchFamily="34" charset="0"/>
                <a:sym typeface="Symbol" panose="05050102010706020507" pitchFamily="18" charset="2"/>
              </a:rPr>
              <a:t>-</a:t>
            </a:r>
            <a:endParaRPr lang="de-DE" altLang="de-DE">
              <a:cs typeface="Arial" panose="020B0604020202020204" pitchFamily="34" charset="0"/>
              <a:sym typeface="Symbol" panose="05050102010706020507" pitchFamily="18" charset="2"/>
            </a:endParaRPr>
          </a:p>
          <a:p>
            <a:pPr marL="609600" indent="-609600" eaLnBrk="1" hangingPunct="1">
              <a:buFontTx/>
              <a:buAutoNum type="arabicPeriod"/>
            </a:pPr>
            <a:r>
              <a:rPr lang="de-DE" altLang="de-DE"/>
              <a:t>einfache oder gemischte Störung</a:t>
            </a:r>
          </a:p>
          <a:p>
            <a:pPr marL="609600" indent="-609600" eaLnBrk="1" hangingPunct="1">
              <a:buFontTx/>
              <a:buAutoNum type="arabicPeriod"/>
            </a:pPr>
            <a:r>
              <a:rPr lang="de-DE" altLang="de-DE"/>
              <a:t>hinreichende Oxygenierung ??</a:t>
            </a:r>
          </a:p>
          <a:p>
            <a:pPr marL="990600" lvl="1" indent="-533400" eaLnBrk="1" hangingPunct="1">
              <a:buFontTx/>
              <a:buChar char="•"/>
            </a:pPr>
            <a:r>
              <a:rPr lang="de-DE" altLang="de-DE" b="1"/>
              <a:t>P</a:t>
            </a:r>
            <a:r>
              <a:rPr lang="de-DE" altLang="de-DE" b="1" baseline="-25000"/>
              <a:t>ALV O2</a:t>
            </a:r>
            <a:r>
              <a:rPr lang="de-DE" altLang="de-DE" b="1"/>
              <a:t> = 150 – pCO</a:t>
            </a:r>
            <a:r>
              <a:rPr lang="de-DE" altLang="de-DE" b="1" baseline="-25000"/>
              <a:t>2</a:t>
            </a:r>
            <a:r>
              <a:rPr lang="de-DE" altLang="de-DE" b="1"/>
              <a:t> x 1,25 </a:t>
            </a:r>
          </a:p>
          <a:p>
            <a:pPr marL="990600" lvl="1" indent="-533400" eaLnBrk="1" hangingPunct="1">
              <a:buFontTx/>
              <a:buNone/>
            </a:pPr>
            <a:r>
              <a:rPr lang="de-DE" altLang="de-DE"/>
              <a:t>       </a:t>
            </a:r>
            <a:r>
              <a:rPr lang="de-DE" altLang="de-DE" sz="1600"/>
              <a:t>(normal: P</a:t>
            </a:r>
            <a:r>
              <a:rPr lang="de-DE" altLang="de-DE" sz="1600" baseline="-25000"/>
              <a:t>ALV O2</a:t>
            </a:r>
            <a:r>
              <a:rPr lang="de-DE" altLang="de-DE" sz="1600"/>
              <a:t> – pO</a:t>
            </a:r>
            <a:r>
              <a:rPr lang="de-DE" altLang="de-DE" sz="1600" baseline="-25000"/>
              <a:t>2</a:t>
            </a:r>
            <a:r>
              <a:rPr lang="de-DE" altLang="de-DE" sz="1600"/>
              <a:t> &lt; 15)</a:t>
            </a:r>
          </a:p>
        </p:txBody>
      </p:sp>
      <p:sp>
        <p:nvSpPr>
          <p:cNvPr id="3" name="Fußzeilenplatzhalter 2">
            <a:extLst>
              <a:ext uri="{FF2B5EF4-FFF2-40B4-BE49-F238E27FC236}">
                <a16:creationId xmlns:a16="http://schemas.microsoft.com/office/drawing/2014/main" id="{8F96A185-F393-4EF2-80AD-BB5B67BFD468}"/>
              </a:ext>
            </a:extLst>
          </p:cNvPr>
          <p:cNvSpPr>
            <a:spLocks noGrp="1"/>
          </p:cNvSpPr>
          <p:nvPr>
            <p:ph type="ftr" sz="quarter" idx="4294967295"/>
          </p:nvPr>
        </p:nvSpPr>
        <p:spPr>
          <a:xfrm>
            <a:off x="1691680" y="6170991"/>
            <a:ext cx="2255495" cy="315168"/>
          </a:xfrm>
          <a:prstGeom prst="rect">
            <a:avLst/>
          </a:prstGeom>
        </p:spPr>
        <p:txBody>
          <a:bodyPr/>
          <a:lstStyle/>
          <a:p>
            <a:r>
              <a:rPr lang="de-DE" altLang="de-DE"/>
              <a:t>Workshop</a:t>
            </a:r>
            <a:br>
              <a:rPr lang="de-DE" altLang="de-DE"/>
            </a:br>
            <a:r>
              <a:rPr lang="de-DE" altLang="de-DE"/>
              <a:t>Intensivmedizinische Elektrolyt- und Säure-Basen - Störungen</a:t>
            </a:r>
            <a:endParaRPr lang="de-DE" altLang="de-DE" dirty="0"/>
          </a:p>
        </p:txBody>
      </p:sp>
    </p:spTree>
    <p:extLst>
      <p:ext uri="{BB962C8B-B14F-4D97-AF65-F5344CB8AC3E}">
        <p14:creationId xmlns:p14="http://schemas.microsoft.com/office/powerpoint/2010/main" val="33105531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23267">
                                            <p:txEl>
                                              <p:pRg st="1" end="1"/>
                                            </p:txEl>
                                          </p:spTgt>
                                        </p:tgtEl>
                                        <p:attrNameLst>
                                          <p:attrName>style.visibility</p:attrName>
                                        </p:attrNameLst>
                                      </p:cBhvr>
                                      <p:to>
                                        <p:strVal val="visible"/>
                                      </p:to>
                                    </p:set>
                                    <p:animEffect transition="in" filter="blinds(horizontal)">
                                      <p:cBhvr>
                                        <p:cTn id="7" dur="500"/>
                                        <p:tgtEl>
                                          <p:spTgt spid="523267">
                                            <p:txEl>
                                              <p:pRg st="1" end="1"/>
                                            </p:txEl>
                                          </p:spTgt>
                                        </p:tgtEl>
                                      </p:cBhvr>
                                    </p:animEffect>
                                  </p:childTnLst>
                                </p:cTn>
                              </p:par>
                            </p:childTnLst>
                          </p:cTn>
                        </p:par>
                        <p:par>
                          <p:cTn id="8" fill="hold" nodeType="afterGroup">
                            <p:stCondLst>
                              <p:cond delay="500"/>
                            </p:stCondLst>
                            <p:childTnLst>
                              <p:par>
                                <p:cTn id="9" presetID="3" presetClass="entr" presetSubtype="10" fill="hold" nodeType="afterEffect">
                                  <p:stCondLst>
                                    <p:cond delay="0"/>
                                  </p:stCondLst>
                                  <p:childTnLst>
                                    <p:set>
                                      <p:cBhvr>
                                        <p:cTn id="10" dur="1" fill="hold">
                                          <p:stCondLst>
                                            <p:cond delay="0"/>
                                          </p:stCondLst>
                                        </p:cTn>
                                        <p:tgtEl>
                                          <p:spTgt spid="523267">
                                            <p:txEl>
                                              <p:pRg st="2" end="2"/>
                                            </p:txEl>
                                          </p:spTgt>
                                        </p:tgtEl>
                                        <p:attrNameLst>
                                          <p:attrName>style.visibility</p:attrName>
                                        </p:attrNameLst>
                                      </p:cBhvr>
                                      <p:to>
                                        <p:strVal val="visible"/>
                                      </p:to>
                                    </p:set>
                                    <p:animEffect transition="in" filter="blinds(horizontal)">
                                      <p:cBhvr>
                                        <p:cTn id="11" dur="500"/>
                                        <p:tgtEl>
                                          <p:spTgt spid="523267">
                                            <p:txEl>
                                              <p:pRg st="2" end="2"/>
                                            </p:txEl>
                                          </p:spTgt>
                                        </p:tgtEl>
                                      </p:cBhvr>
                                    </p:animEffect>
                                  </p:childTnLst>
                                </p:cTn>
                              </p:par>
                            </p:childTnLst>
                          </p:cTn>
                        </p:par>
                        <p:par>
                          <p:cTn id="12" fill="hold" nodeType="afterGroup">
                            <p:stCondLst>
                              <p:cond delay="1000"/>
                            </p:stCondLst>
                            <p:childTnLst>
                              <p:par>
                                <p:cTn id="13" presetID="3" presetClass="entr" presetSubtype="10" fill="hold" nodeType="afterEffect">
                                  <p:stCondLst>
                                    <p:cond delay="0"/>
                                  </p:stCondLst>
                                  <p:childTnLst>
                                    <p:set>
                                      <p:cBhvr>
                                        <p:cTn id="14" dur="1" fill="hold">
                                          <p:stCondLst>
                                            <p:cond delay="0"/>
                                          </p:stCondLst>
                                        </p:cTn>
                                        <p:tgtEl>
                                          <p:spTgt spid="523267">
                                            <p:txEl>
                                              <p:pRg st="3" end="3"/>
                                            </p:txEl>
                                          </p:spTgt>
                                        </p:tgtEl>
                                        <p:attrNameLst>
                                          <p:attrName>style.visibility</p:attrName>
                                        </p:attrNameLst>
                                      </p:cBhvr>
                                      <p:to>
                                        <p:strVal val="visible"/>
                                      </p:to>
                                    </p:set>
                                    <p:animEffect transition="in" filter="blinds(horizontal)">
                                      <p:cBhvr>
                                        <p:cTn id="15" dur="500"/>
                                        <p:tgtEl>
                                          <p:spTgt spid="523267">
                                            <p:txEl>
                                              <p:pRg st="3" end="3"/>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523267">
                                            <p:txEl>
                                              <p:pRg st="4" end="4"/>
                                            </p:txEl>
                                          </p:spTgt>
                                        </p:tgtEl>
                                        <p:attrNameLst>
                                          <p:attrName>style.visibility</p:attrName>
                                        </p:attrNameLst>
                                      </p:cBhvr>
                                      <p:to>
                                        <p:strVal val="visible"/>
                                      </p:to>
                                    </p:set>
                                    <p:animEffect transition="in" filter="blinds(horizontal)">
                                      <p:cBhvr>
                                        <p:cTn id="20" dur="500"/>
                                        <p:tgtEl>
                                          <p:spTgt spid="523267">
                                            <p:txEl>
                                              <p:pRg st="4" end="4"/>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nodeType="clickEffect">
                                  <p:stCondLst>
                                    <p:cond delay="0"/>
                                  </p:stCondLst>
                                  <p:childTnLst>
                                    <p:set>
                                      <p:cBhvr>
                                        <p:cTn id="24" dur="1" fill="hold">
                                          <p:stCondLst>
                                            <p:cond delay="0"/>
                                          </p:stCondLst>
                                        </p:cTn>
                                        <p:tgtEl>
                                          <p:spTgt spid="523267">
                                            <p:txEl>
                                              <p:pRg st="5" end="5"/>
                                            </p:txEl>
                                          </p:spTgt>
                                        </p:tgtEl>
                                        <p:attrNameLst>
                                          <p:attrName>style.visibility</p:attrName>
                                        </p:attrNameLst>
                                      </p:cBhvr>
                                      <p:to>
                                        <p:strVal val="visible"/>
                                      </p:to>
                                    </p:set>
                                    <p:animEffect transition="in" filter="blinds(horizontal)">
                                      <p:cBhvr>
                                        <p:cTn id="25" dur="500"/>
                                        <p:tgtEl>
                                          <p:spTgt spid="523267">
                                            <p:txEl>
                                              <p:pRg st="5" end="5"/>
                                            </p:txEl>
                                          </p:spTgt>
                                        </p:tgtEl>
                                      </p:cBhvr>
                                    </p:animEffect>
                                  </p:childTnLst>
                                </p:cTn>
                              </p:par>
                            </p:childTnLst>
                          </p:cTn>
                        </p:par>
                        <p:par>
                          <p:cTn id="26" fill="hold" nodeType="afterGroup">
                            <p:stCondLst>
                              <p:cond delay="500"/>
                            </p:stCondLst>
                            <p:childTnLst>
                              <p:par>
                                <p:cTn id="27" presetID="3" presetClass="entr" presetSubtype="10" fill="hold" nodeType="afterEffect">
                                  <p:stCondLst>
                                    <p:cond delay="0"/>
                                  </p:stCondLst>
                                  <p:childTnLst>
                                    <p:set>
                                      <p:cBhvr>
                                        <p:cTn id="28" dur="1" fill="hold">
                                          <p:stCondLst>
                                            <p:cond delay="0"/>
                                          </p:stCondLst>
                                        </p:cTn>
                                        <p:tgtEl>
                                          <p:spTgt spid="523267">
                                            <p:txEl>
                                              <p:pRg st="6" end="6"/>
                                            </p:txEl>
                                          </p:spTgt>
                                        </p:tgtEl>
                                        <p:attrNameLst>
                                          <p:attrName>style.visibility</p:attrName>
                                        </p:attrNameLst>
                                      </p:cBhvr>
                                      <p:to>
                                        <p:strVal val="visible"/>
                                      </p:to>
                                    </p:set>
                                    <p:animEffect transition="in" filter="blinds(horizontal)">
                                      <p:cBhvr>
                                        <p:cTn id="29" dur="500"/>
                                        <p:tgtEl>
                                          <p:spTgt spid="523267">
                                            <p:txEl>
                                              <p:pRg st="6" end="6"/>
                                            </p:txEl>
                                          </p:spTgt>
                                        </p:tgtEl>
                                      </p:cBhvr>
                                    </p:animEffect>
                                  </p:childTnLst>
                                </p:cTn>
                              </p:par>
                              <p:par>
                                <p:cTn id="30" presetID="3" presetClass="entr" presetSubtype="10" fill="hold" nodeType="withEffect">
                                  <p:stCondLst>
                                    <p:cond delay="0"/>
                                  </p:stCondLst>
                                  <p:childTnLst>
                                    <p:set>
                                      <p:cBhvr>
                                        <p:cTn id="31" dur="1" fill="hold">
                                          <p:stCondLst>
                                            <p:cond delay="0"/>
                                          </p:stCondLst>
                                        </p:cTn>
                                        <p:tgtEl>
                                          <p:spTgt spid="523267">
                                            <p:txEl>
                                              <p:pRg st="7" end="7"/>
                                            </p:txEl>
                                          </p:spTgt>
                                        </p:tgtEl>
                                        <p:attrNameLst>
                                          <p:attrName>style.visibility</p:attrName>
                                        </p:attrNameLst>
                                      </p:cBhvr>
                                      <p:to>
                                        <p:strVal val="visible"/>
                                      </p:to>
                                    </p:set>
                                    <p:animEffect transition="in" filter="blinds(horizontal)">
                                      <p:cBhvr>
                                        <p:cTn id="32" dur="500"/>
                                        <p:tgtEl>
                                          <p:spTgt spid="52326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tandarddesign">
  <a:themeElements>
    <a:clrScheme name="">
      <a:dk1>
        <a:srgbClr val="000000"/>
      </a:dk1>
      <a:lt1>
        <a:srgbClr val="FFFFFF"/>
      </a:lt1>
      <a:dk2>
        <a:srgbClr val="000000"/>
      </a:dk2>
      <a:lt2>
        <a:srgbClr val="808080"/>
      </a:lt2>
      <a:accent1>
        <a:srgbClr val="00799B"/>
      </a:accent1>
      <a:accent2>
        <a:srgbClr val="F90029"/>
      </a:accent2>
      <a:accent3>
        <a:srgbClr val="FFFFFF"/>
      </a:accent3>
      <a:accent4>
        <a:srgbClr val="000000"/>
      </a:accent4>
      <a:accent5>
        <a:srgbClr val="AABECB"/>
      </a:accent5>
      <a:accent6>
        <a:srgbClr val="E20024"/>
      </a:accent6>
      <a:hlink>
        <a:srgbClr val="F90029"/>
      </a:hlink>
      <a:folHlink>
        <a:srgbClr val="CEE9D9"/>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10000"/>
          </a:lnSpc>
          <a:spcBef>
            <a:spcPct val="30000"/>
          </a:spcBef>
          <a:spcAft>
            <a:spcPct val="0"/>
          </a:spcAft>
          <a:buClrTx/>
          <a:buSzTx/>
          <a:buFontTx/>
          <a:buNone/>
          <a:tabLst/>
          <a:defRPr kumimoji="0" lang="de-DE" altLang="de-DE"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10000"/>
          </a:lnSpc>
          <a:spcBef>
            <a:spcPct val="30000"/>
          </a:spcBef>
          <a:spcAft>
            <a:spcPct val="0"/>
          </a:spcAft>
          <a:buClrTx/>
          <a:buSzTx/>
          <a:buFontTx/>
          <a:buNone/>
          <a:tabLst/>
          <a:defRPr kumimoji="0" lang="de-DE" altLang="de-DE"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Vortragsvorlage Carsten" id="{FFE39CD8-730A-4A0E-AA67-ED9830D31C3E}" vid="{3841205D-0D25-46F6-B6D8-ABD1E44844A4}"/>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000000"/>
    </a:dk1>
    <a:lt1>
      <a:srgbClr val="FFFFFF"/>
    </a:lt1>
    <a:dk2>
      <a:srgbClr val="000000"/>
    </a:dk2>
    <a:lt2>
      <a:srgbClr val="808080"/>
    </a:lt2>
    <a:accent1>
      <a:srgbClr val="00799B"/>
    </a:accent1>
    <a:accent2>
      <a:srgbClr val="F90029"/>
    </a:accent2>
    <a:accent3>
      <a:srgbClr val="FFFFFF"/>
    </a:accent3>
    <a:accent4>
      <a:srgbClr val="000000"/>
    </a:accent4>
    <a:accent5>
      <a:srgbClr val="AABECB"/>
    </a:accent5>
    <a:accent6>
      <a:srgbClr val="E20024"/>
    </a:accent6>
    <a:hlink>
      <a:srgbClr val="F90029"/>
    </a:hlink>
    <a:folHlink>
      <a:srgbClr val="CEE9D9"/>
    </a:folHlink>
  </a:clrScheme>
</a:themeOverride>
</file>

<file path=docProps/app.xml><?xml version="1.0" encoding="utf-8"?>
<Properties xmlns="http://schemas.openxmlformats.org/officeDocument/2006/extended-properties" xmlns:vt="http://schemas.openxmlformats.org/officeDocument/2006/docPropsVTypes">
  <Template/>
  <TotalTime>0</TotalTime>
  <Words>20948</Words>
  <Application>Microsoft Office PowerPoint</Application>
  <PresentationFormat>Bildschirmpräsentation (4:3)</PresentationFormat>
  <Paragraphs>2878</Paragraphs>
  <Slides>214</Slides>
  <Notes>151</Notes>
  <HiddenSlides>0</HiddenSlides>
  <MMClips>0</MMClips>
  <ScaleCrop>false</ScaleCrop>
  <HeadingPairs>
    <vt:vector size="6" baseType="variant">
      <vt:variant>
        <vt:lpstr>Verwendete Schriftarten</vt:lpstr>
      </vt:variant>
      <vt:variant>
        <vt:i4>18</vt:i4>
      </vt:variant>
      <vt:variant>
        <vt:lpstr>Design</vt:lpstr>
      </vt:variant>
      <vt:variant>
        <vt:i4>1</vt:i4>
      </vt:variant>
      <vt:variant>
        <vt:lpstr>Folientitel</vt:lpstr>
      </vt:variant>
      <vt:variant>
        <vt:i4>214</vt:i4>
      </vt:variant>
    </vt:vector>
  </HeadingPairs>
  <TitlesOfParts>
    <vt:vector size="233" baseType="lpstr">
      <vt:lpstr>AdvOT07517017</vt:lpstr>
      <vt:lpstr>AdvOT8817665d</vt:lpstr>
      <vt:lpstr>AdvOT9d186844</vt:lpstr>
      <vt:lpstr>AdvPSMP4</vt:lpstr>
      <vt:lpstr>AdvPTimes</vt:lpstr>
      <vt:lpstr>AdvPTimesI</vt:lpstr>
      <vt:lpstr>AdvTT09f75a75.I</vt:lpstr>
      <vt:lpstr>AdvTT62cab712.B</vt:lpstr>
      <vt:lpstr>AdvTTdf14dd7e</vt:lpstr>
      <vt:lpstr>Arial</vt:lpstr>
      <vt:lpstr>Calibri</vt:lpstr>
      <vt:lpstr>Cambria Math</vt:lpstr>
      <vt:lpstr>Courier New</vt:lpstr>
      <vt:lpstr>Frutiger LT 47 Light Condensed</vt:lpstr>
      <vt:lpstr>Segoe UI</vt:lpstr>
      <vt:lpstr>Symbol</vt:lpstr>
      <vt:lpstr>Times New Roman</vt:lpstr>
      <vt:lpstr>Wingdings</vt:lpstr>
      <vt:lpstr>Standarddesign</vt:lpstr>
      <vt:lpstr> Säure – Basen –  Störungen</vt:lpstr>
      <vt:lpstr>Literatur</vt:lpstr>
      <vt:lpstr>Merksätze</vt:lpstr>
      <vt:lpstr>pH</vt:lpstr>
      <vt:lpstr>Normale Konzentrationen</vt:lpstr>
      <vt:lpstr>Verhältnis zwischen pH und H +</vt:lpstr>
      <vt:lpstr>Transzellulärer Ionenshift</vt:lpstr>
      <vt:lpstr>Abweichungen vom pH … </vt:lpstr>
      <vt:lpstr>PowerPoint-Präsentation</vt:lpstr>
      <vt:lpstr>Akuter Schutz  Puffer</vt:lpstr>
      <vt:lpstr>Puffersysteme</vt:lpstr>
      <vt:lpstr> Säure – Basen – Störungen</vt:lpstr>
      <vt:lpstr>Einfache  Säure – Basen - Störungen</vt:lpstr>
      <vt:lpstr>Diagnostischer Ansatz </vt:lpstr>
      <vt:lpstr>Adaptive Mechanismen (Kompensationen)</vt:lpstr>
      <vt:lpstr>Die Welt ist nicht immer einfach …</vt:lpstr>
      <vt:lpstr>Diagnostischer Ansatz</vt:lpstr>
      <vt:lpstr>Säure – Basen - Störungen</vt:lpstr>
      <vt:lpstr>Anionenlücke</vt:lpstr>
      <vt:lpstr>Metabolische Azidose  Normale Anionenlücke</vt:lpstr>
      <vt:lpstr> Osmolalität bei Intoxikationen</vt:lpstr>
      <vt:lpstr> Lactat - Pyruvat</vt:lpstr>
      <vt:lpstr>Urindiagnostik!</vt:lpstr>
      <vt:lpstr>Hilfreiche Parameter der Urindiagnostik</vt:lpstr>
      <vt:lpstr>PowerPoint-Präsentation</vt:lpstr>
      <vt:lpstr>Blutentnahme „The Basecamp“ (5300 m)</vt:lpstr>
      <vt:lpstr>Hypoxämie …</vt:lpstr>
      <vt:lpstr>Blutgasanalye vom “Balkon” (8400 m)</vt:lpstr>
      <vt:lpstr>Alveoläre Ventilation bei Hypoxämie</vt:lpstr>
      <vt:lpstr>Was passiert, wenn das zu schnell geht …</vt:lpstr>
      <vt:lpstr>Respiratorische Alkalose Elektrolytverschiebungen</vt:lpstr>
      <vt:lpstr>Manifestationen der respiratorischen Alkalose</vt:lpstr>
      <vt:lpstr>Akute respiratorische Alkalose</vt:lpstr>
      <vt:lpstr>Behandlung der resp. Alkalose</vt:lpstr>
      <vt:lpstr>Fall 1</vt:lpstr>
      <vt:lpstr>Metabolische Azidose</vt:lpstr>
      <vt:lpstr>Anionenlücke</vt:lpstr>
      <vt:lpstr>PowerPoint-Präsentation</vt:lpstr>
      <vt:lpstr>PowerPoint-Präsentation</vt:lpstr>
      <vt:lpstr>3 Stunden später … es war viel zu tun</vt:lpstr>
      <vt:lpstr>Lactat und Hypoperfusion</vt:lpstr>
      <vt:lpstr>Laktat und av-O2-Differenz</vt:lpstr>
      <vt:lpstr>Ursachen von Laktaterhöung</vt:lpstr>
      <vt:lpstr>Nicht der pH per se tötet, sondern die Ursache</vt:lpstr>
      <vt:lpstr>Laktatclearance nach 12 h und Mortalität</vt:lpstr>
      <vt:lpstr>Laktatregeln</vt:lpstr>
      <vt:lpstr>Laktatazidosen</vt:lpstr>
      <vt:lpstr>Met. Azidose mit HOHER AL Exogene / endogene Säurenbelastung</vt:lpstr>
      <vt:lpstr>PowerPoint-Präsentation</vt:lpstr>
      <vt:lpstr>Bicarbonatgabe</vt:lpstr>
      <vt:lpstr>Nebenwirkungen Bicarbonat - Therapie</vt:lpstr>
      <vt:lpstr>Bicarbonatgabe</vt:lpstr>
      <vt:lpstr>Änderungen des CO2  nach HCO3- - Therapie </vt:lpstr>
      <vt:lpstr>Bicarbonat - Therapie</vt:lpstr>
      <vt:lpstr>Paradoxe Azidose </vt:lpstr>
      <vt:lpstr>Was passiert mit dem Bicarbonat</vt:lpstr>
      <vt:lpstr>PowerPoint-Präsentation</vt:lpstr>
      <vt:lpstr>PowerPoint-Präsentation</vt:lpstr>
      <vt:lpstr>Bicarbonat hilft doch (?)</vt:lpstr>
      <vt:lpstr>Bicarbonat hilft doch (?)</vt:lpstr>
      <vt:lpstr>Bicarbonat hilft doch (?)</vt:lpstr>
      <vt:lpstr>Bicarbonat hilft doch (?)</vt:lpstr>
      <vt:lpstr>Kasuistik</vt:lpstr>
      <vt:lpstr>PowerPoint-Präsentation</vt:lpstr>
      <vt:lpstr>Wieviel muß ich denn geben?</vt:lpstr>
      <vt:lpstr>PowerPoint-Präsentation</vt:lpstr>
      <vt:lpstr>Hyperventilation nimmt ab </vt:lpstr>
      <vt:lpstr>Wieviel Nabic ?</vt:lpstr>
      <vt:lpstr>Verteilungsvolumen HCO3-</vt:lpstr>
      <vt:lpstr>Hyperchlorämische Azidose  (Normale Anionenlücke ; Bicarbonatverlust)</vt:lpstr>
      <vt:lpstr>Fall: „mir geht nicht so gut“</vt:lpstr>
      <vt:lpstr>„Meiner Frau geht es nicht so gut“</vt:lpstr>
      <vt:lpstr>Azidose</vt:lpstr>
      <vt:lpstr>Hämodynamik</vt:lpstr>
      <vt:lpstr>MALA</vt:lpstr>
      <vt:lpstr>Critical Care 2016</vt:lpstr>
      <vt:lpstr>Pharmakokinetik</vt:lpstr>
      <vt:lpstr>MALA </vt:lpstr>
      <vt:lpstr>MALA  bessere Prognose als gedacht</vt:lpstr>
      <vt:lpstr>Laktat</vt:lpstr>
      <vt:lpstr>Nicht der pH per se tötet, sondern die Ursache</vt:lpstr>
      <vt:lpstr>Laktatazidose und Metformin</vt:lpstr>
      <vt:lpstr>Noch ein Zucker - Fall: </vt:lpstr>
      <vt:lpstr>PowerPoint-Präsentation</vt:lpstr>
      <vt:lpstr>Beobachtung des klinischen Status  nach Korrektur der Hypovolämie</vt:lpstr>
      <vt:lpstr>Metabolischer Streß  engmaschige BGA - Kontrollen</vt:lpstr>
      <vt:lpstr>Monitoring des metabolischenVerbrauchs</vt:lpstr>
      <vt:lpstr>Laktatclearance nach 12 h und Mortalität</vt:lpstr>
      <vt:lpstr>Thiamindefizienz</vt:lpstr>
      <vt:lpstr> Vitamin-B12-Spiegel sinkt unter Metformin</vt:lpstr>
      <vt:lpstr>Fall: Rechtherzinsuffizienz </vt:lpstr>
      <vt:lpstr>körperliche Untersuchung</vt:lpstr>
      <vt:lpstr>Blutgase und Labor</vt:lpstr>
      <vt:lpstr>PowerPoint-Präsentation</vt:lpstr>
      <vt:lpstr>PowerPoint-Präsentation</vt:lpstr>
      <vt:lpstr>Kommentar: gemischte Störung mit  metabolischer Alkalose + respiratorische Azidose</vt:lpstr>
      <vt:lpstr>„Luft ist knapp“</vt:lpstr>
      <vt:lpstr>PowerPoint-Präsentation</vt:lpstr>
      <vt:lpstr>Respiratorische Azidose</vt:lpstr>
      <vt:lpstr>Respiratorische Azidose Merksätze</vt:lpstr>
      <vt:lpstr>Kompensation wichtig?</vt:lpstr>
      <vt:lpstr>Fall 3</vt:lpstr>
      <vt:lpstr>PowerPoint-Präsentation</vt:lpstr>
      <vt:lpstr>Labor + Blutgasanalyse</vt:lpstr>
      <vt:lpstr>Klinische Fragen bei  primär respiratorischen Störungen</vt:lpstr>
      <vt:lpstr>Alveolär – Arterieller O2- Gradient</vt:lpstr>
      <vt:lpstr>Alveolär – Arterieller O2- Gradient</vt:lpstr>
      <vt:lpstr>A-aDO 2 Helps in Differentiating Between the Different Mechanisms of Hypoxemia</vt:lpstr>
      <vt:lpstr>Alveolär – Arterieller O2- Gradient</vt:lpstr>
      <vt:lpstr>PowerPoint-Präsentation</vt:lpstr>
      <vt:lpstr>Labor + Blutgasanalyse im Verlauf</vt:lpstr>
      <vt:lpstr>Hyperkapnie und met. Kompensation</vt:lpstr>
      <vt:lpstr>Problem  Arteriell-Venöse  pH/ CO2 - Differenz</vt:lpstr>
      <vt:lpstr>Arterielle oder venöse BGA</vt:lpstr>
      <vt:lpstr>Diagnosen</vt:lpstr>
      <vt:lpstr>Bicarbonatgabe und Intubation</vt:lpstr>
      <vt:lpstr>Posthyperkapnische Alkalose</vt:lpstr>
      <vt:lpstr>Metabolische Alkalose </vt:lpstr>
      <vt:lpstr>PowerPoint-Präsentation</vt:lpstr>
      <vt:lpstr>Verdachtsdiagnose</vt:lpstr>
      <vt:lpstr>Verlauf</vt:lpstr>
      <vt:lpstr>Aufnahme</vt:lpstr>
      <vt:lpstr>BGA</vt:lpstr>
      <vt:lpstr>Alkalisierung</vt:lpstr>
      <vt:lpstr>Calcium - Verteilung</vt:lpstr>
      <vt:lpstr>Akute Hypocalcämie</vt:lpstr>
      <vt:lpstr>Akute Hypocalcämie</vt:lpstr>
      <vt:lpstr>Therapie</vt:lpstr>
      <vt:lpstr>Fall 2</vt:lpstr>
      <vt:lpstr>Differentiadiagnose</vt:lpstr>
      <vt:lpstr>Salicylat </vt:lpstr>
      <vt:lpstr>Azidose und Salicylate</vt:lpstr>
      <vt:lpstr>Salicylat - Intoxikation</vt:lpstr>
      <vt:lpstr>Fall: Leberzirrhose</vt:lpstr>
      <vt:lpstr>PowerPoint-Präsentation</vt:lpstr>
      <vt:lpstr>Mechanismen der Hyperventilation  bei Leberkranken</vt:lpstr>
      <vt:lpstr>Leber in der Säure – Basen - Regulation</vt:lpstr>
      <vt:lpstr>PowerPoint-Präsentation</vt:lpstr>
      <vt:lpstr>Mortalität bei Leberzirrhose  in Bezug zum pH</vt:lpstr>
      <vt:lpstr>Hyperchlorämische metabolische Azidose</vt:lpstr>
      <vt:lpstr>Komplikationen bei Zirrhotikern mit Azidose</vt:lpstr>
      <vt:lpstr>Kasuistik</vt:lpstr>
      <vt:lpstr>Laboruntersuchungen: </vt:lpstr>
      <vt:lpstr>Weitere BGA</vt:lpstr>
      <vt:lpstr>Hypobicarbonatämie</vt:lpstr>
      <vt:lpstr>primär chronische respiratorische Alkalose</vt:lpstr>
      <vt:lpstr>Urin -Anionenlücke</vt:lpstr>
      <vt:lpstr>Urin - AL</vt:lpstr>
      <vt:lpstr>Urindiagnostik bei BGA:</vt:lpstr>
      <vt:lpstr>Urin - Anionenlücke</vt:lpstr>
      <vt:lpstr>Urin - pH</vt:lpstr>
      <vt:lpstr>PowerPoint-Präsentation</vt:lpstr>
      <vt:lpstr>U-NH4+ und UAG</vt:lpstr>
      <vt:lpstr>Kasuistik</vt:lpstr>
      <vt:lpstr>Laboruntersuchung</vt:lpstr>
      <vt:lpstr>Dapson – induzierte Methämoglobinämie</vt:lpstr>
      <vt:lpstr>Dapson induzierte </vt:lpstr>
      <vt:lpstr>PowerPoint-Präsentation</vt:lpstr>
      <vt:lpstr>Konsil: COPD und Pneumonie </vt:lpstr>
      <vt:lpstr>PowerPoint-Präsentation</vt:lpstr>
      <vt:lpstr>Resp. Azidose + metab. Alkalose + metab. Azidose</vt:lpstr>
      <vt:lpstr>Triple- Säure – Basen - Störung</vt:lpstr>
      <vt:lpstr>Freitags ….</vt:lpstr>
      <vt:lpstr>PowerPoint-Präsentation</vt:lpstr>
      <vt:lpstr>PowerPoint-Präsentation</vt:lpstr>
      <vt:lpstr>PowerPoint-Präsentation</vt:lpstr>
      <vt:lpstr>PowerPoint-Präsentation</vt:lpstr>
      <vt:lpstr>PowerPoint-Präsentation</vt:lpstr>
      <vt:lpstr> </vt:lpstr>
      <vt:lpstr>PowerPoint-Präsentation</vt:lpstr>
      <vt:lpstr>PowerPoint-Präsentation</vt:lpstr>
      <vt:lpstr>PowerPoint-Präsentation</vt:lpstr>
      <vt:lpstr>Hypoxämie - Ursachen</vt:lpstr>
      <vt:lpstr>PowerPoint-Präsentation</vt:lpstr>
      <vt:lpstr>PowerPoint-Präsentation</vt:lpstr>
      <vt:lpstr>Konsil</vt:lpstr>
      <vt:lpstr>Kasuistik: Rasches Handeln</vt:lpstr>
      <vt:lpstr>Metabolische Azidose</vt:lpstr>
      <vt:lpstr>Ursache der Azidose?</vt:lpstr>
      <vt:lpstr>Warum ist sein Blutdruck so schnell gefallen?</vt:lpstr>
      <vt:lpstr>Warum hatte er Hyperkaliämie?</vt:lpstr>
      <vt:lpstr>Intensivmedizinischer Fall 1</vt:lpstr>
      <vt:lpstr>Tag 2 (So)  Konsil</vt:lpstr>
      <vt:lpstr>Diagnostischer Ansatz</vt:lpstr>
      <vt:lpstr>Diagnostischer Ansatz</vt:lpstr>
      <vt:lpstr>Hinweise für SBH – Störungen? </vt:lpstr>
      <vt:lpstr>Labor und Diagnosen: </vt:lpstr>
      <vt:lpstr>Frage</vt:lpstr>
      <vt:lpstr>Diagnostischer Ansatz</vt:lpstr>
      <vt:lpstr>Dominante Störung</vt:lpstr>
      <vt:lpstr>Metabolische Azidose</vt:lpstr>
      <vt:lpstr>Lebensbedrohlich ?</vt:lpstr>
      <vt:lpstr>PowerPoint-Präsentation</vt:lpstr>
      <vt:lpstr>Diagnostischer Ansatz</vt:lpstr>
      <vt:lpstr>Abschätzen der Kompensation und Abklärung einer sekundären Störung</vt:lpstr>
      <vt:lpstr>Kompensation Säure – Basen - Störungen</vt:lpstr>
      <vt:lpstr>Abschätzen der Kompensation und Abklärung einer sekundären Störung</vt:lpstr>
      <vt:lpstr>Akute respiratorische Alkalose</vt:lpstr>
      <vt:lpstr>Adaptive Mechanismen (Kompensationen)</vt:lpstr>
      <vt:lpstr>Kurze Synopsis</vt:lpstr>
      <vt:lpstr>Diagnostischer Ansatz</vt:lpstr>
      <vt:lpstr>Säure – Basen - Störungen</vt:lpstr>
      <vt:lpstr>Anionenlücke</vt:lpstr>
      <vt:lpstr>Anionenlücke Unser Patient</vt:lpstr>
      <vt:lpstr>PowerPoint-Präsentation</vt:lpstr>
      <vt:lpstr>Met. Azidose mit HOHER AL Exogene / endogene Säurenbelastung </vt:lpstr>
      <vt:lpstr>Normale Anionenlücke Azidose (hyperchlorämisch; Bicarbonatverlust)</vt:lpstr>
      <vt:lpstr>Anstieg der Anionenlücke &gt; 15 </vt:lpstr>
      <vt:lpstr>Metabolische Alkalose</vt:lpstr>
      <vt:lpstr>Warum metabolische Alkalose an Tagen 3 und 4?</vt:lpstr>
      <vt:lpstr>PowerPoint-Präsentation</vt:lpstr>
      <vt:lpstr>Metabolische Alkalose ??</vt:lpstr>
      <vt:lpstr>Metabolische Alkalose ??</vt:lpstr>
      <vt:lpstr>DD metabolische Azidose</vt:lpstr>
    </vt:vector>
  </TitlesOfParts>
  <Company>Werbeagentur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Säure – Basen - Störungen</dc:title>
  <dc:creator>Carsten Hafer</dc:creator>
  <cp:lastModifiedBy>Carsten Hafer</cp:lastModifiedBy>
  <cp:revision>198</cp:revision>
  <dcterms:created xsi:type="dcterms:W3CDTF">2017-09-22T06:00:24Z</dcterms:created>
  <dcterms:modified xsi:type="dcterms:W3CDTF">2023-11-20T22:06:22Z</dcterms:modified>
</cp:coreProperties>
</file>